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 id="2147483661" r:id="rId2"/>
  </p:sldMasterIdLst>
  <p:sldIdLst>
    <p:sldId id="256" r:id="rId3"/>
    <p:sldId id="257" r:id="rId4"/>
    <p:sldId id="258" r:id="rId5"/>
    <p:sldId id="259" r:id="rId6"/>
    <p:sldId id="260" r:id="rId7"/>
    <p:sldId id="261"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4" autoAdjust="0"/>
    <p:restoredTop sz="94660"/>
  </p:normalViewPr>
  <p:slideViewPr>
    <p:cSldViewPr snapToGrid="0">
      <p:cViewPr varScale="1">
        <p:scale>
          <a:sx n="74" d="100"/>
          <a:sy n="74" d="100"/>
        </p:scale>
        <p:origin x="60" y="1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tableStyles" Target="tableStyle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theme" Target="theme/theme1.xml"/><Relationship Id="rId5" Type="http://schemas.openxmlformats.org/officeDocument/2006/relationships/slide" Target="slides/slide3.xml"/><Relationship Id="rId10"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p>
            <a:fld id="{4BDF68E2-58F2-4D09-BE8B-E3BD06533059}" type="datetimeFigureOut">
              <a:rPr lang="en-US" dirty="0"/>
              <a:t>9/27/2015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‹Nº›</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528FC5F6-F338-4AE4-BB23-26385BCFC423}" type="datetimeFigureOut">
              <a:rPr lang="en-US" dirty="0"/>
              <a:t>9/27/2015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113E31D-E2AB-40D1-8B51-AFA5AFEF393A}" type="slidenum">
              <a:rPr lang="en-US" dirty="0"/>
              <a:t>‹Nº›</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20EBB0C4-6273-4C6E-B9BD-2EDC30F1CD52}" type="datetimeFigureOut">
              <a:rPr lang="en-US" dirty="0"/>
              <a:t>9/27/2015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‹Nº›</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19AB4D41-86C1-4908-B66A-0B50CEB3BF29}" type="datetimeFigureOut">
              <a:rPr lang="en-US" dirty="0"/>
              <a:t>9/27/2015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‹Nº›</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1097280" y="2582334"/>
            <a:ext cx="4937760" cy="337820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6217920" y="2582334"/>
            <a:ext cx="4937760" cy="337820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E6426E2C-56C1-4E0D-A793-0088A7FDD37E}" type="datetimeFigureOut">
              <a:rPr lang="en-US" dirty="0"/>
              <a:t>9/27/2015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‹Nº›</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C8C39B41-D8B5-4052-B551-9B5525EAA8B6}" type="datetimeFigureOut">
              <a:rPr lang="en-US" dirty="0"/>
              <a:t>9/27/2015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‹Nº›</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4D94136C-8742-45B2-AF27-D93DF72833A9}" type="datetimeFigureOut">
              <a:rPr lang="en-US" dirty="0"/>
              <a:t>9/27/2015</a:t>
            </a:fld>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‹Nº›</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32ABBEA6-7C60-4B02-AE87-00D78D8422AF}" type="datetimeFigureOut">
              <a:rPr lang="en-US" dirty="0"/>
              <a:t>9/27/2015</a:t>
            </a:fld>
            <a:endParaRPr lang="en-US" dirty="0"/>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4FAB73BC-B049-4115-A692-8D63A059BFB8}" type="slidenum">
              <a:rPr lang="en-US" dirty="0"/>
              <a:pPr/>
              <a:t>‹Nº›</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C9CAD897-D46E-4AD2-BD9B-49DD3E640873}" type="datetimeFigureOut">
              <a:rPr lang="en-US" dirty="0"/>
              <a:t>9/27/2015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‹Nº›</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2E2D6473-DF6D-4702-B328-E0DD40540A4E}" type="datetimeFigureOut">
              <a:rPr lang="en-US" dirty="0"/>
              <a:t>9/27/2015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‹Nº›</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E26F7E3A-B166-407D-9866-32884E7D5B37}" type="datetimeFigureOut">
              <a:rPr lang="en-US" dirty="0"/>
              <a:t>9/27/2015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‹Nº›</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ES"/>
          </a:p>
        </p:txBody>
      </p:sp>
      <p:sp>
        <p:nvSpPr>
          <p:cNvPr id="4" name="Marcador de fecha 3"/>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19040881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98624D31-43A5-475A-80CF-332C9F6DCF35}" type="datetimeFigureOut">
              <a:rPr lang="en-US" dirty="0"/>
              <a:t>9/27/2015</a:t>
            </a:fld>
            <a:endParaRPr lang="en-US" dirty="0"/>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4FAB73BC-B049-4115-A692-8D63A059BFB8}" type="slidenum">
              <a:rPr lang="en-US" dirty="0"/>
              <a:pPr/>
              <a:t>‹Nº›</a:t>
            </a:fld>
            <a:endParaRPr lang="en-US" dirty="0"/>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6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defTabSz="914400" fontAlgn="base">
              <a:spcBef>
                <a:spcPct val="0"/>
              </a:spcBef>
              <a:spcAft>
                <a:spcPct val="0"/>
              </a:spcAft>
            </a:pPr>
            <a:endParaRPr lang="es-ES" smtClean="0">
              <a:solidFill>
                <a:srgbClr val="000000"/>
              </a:solidFill>
            </a:endParaRPr>
          </a:p>
        </p:txBody>
      </p:sp>
    </p:spTree>
    <p:extLst>
      <p:ext uri="{BB962C8B-B14F-4D97-AF65-F5344CB8AC3E}">
        <p14:creationId xmlns:p14="http://schemas.microsoft.com/office/powerpoint/2010/main" val="4148680875"/>
      </p:ext>
    </p:extLst>
  </p:cSld>
  <p:clrMap bg1="lt1" tx1="dk1" bg2="lt2" tx2="dk2" accent1="accent1" accent2="accent2" accent3="accent3" accent4="accent4" accent5="accent5" accent6="accent6" hlink="hlink" folHlink="folHlink"/>
  <p:sldLayoutIdLst>
    <p:sldLayoutId id="2147483662"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7.xml"/><Relationship Id="rId5" Type="http://schemas.openxmlformats.org/officeDocument/2006/relationships/image" Target="../media/image9.jpg"/><Relationship Id="rId4" Type="http://schemas.openxmlformats.org/officeDocument/2006/relationships/image" Target="../media/image8.jpg"/></Relationships>
</file>

<file path=ppt/slides/_rels/slide6.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5.png"/><Relationship Id="rId18" Type="http://schemas.openxmlformats.org/officeDocument/2006/relationships/image" Target="../media/image18.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17.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11.png"/><Relationship Id="rId11" Type="http://schemas.openxmlformats.org/officeDocument/2006/relationships/image" Target="../media/image14.png"/><Relationship Id="rId5" Type="http://schemas.openxmlformats.org/officeDocument/2006/relationships/hyperlink" Target="http://www.mispps.com/" TargetMode="External"/><Relationship Id="rId15" Type="http://schemas.openxmlformats.org/officeDocument/2006/relationships/image" Target="../media/image16.png"/><Relationship Id="rId10" Type="http://schemas.openxmlformats.org/officeDocument/2006/relationships/hyperlink" Target="https://www.facebook.com/mispps" TargetMode="External"/><Relationship Id="rId4" Type="http://schemas.openxmlformats.org/officeDocument/2006/relationships/image" Target="../media/image10.png"/><Relationship Id="rId9" Type="http://schemas.openxmlformats.org/officeDocument/2006/relationships/image" Target="../media/image13.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 name="Imagen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67543" y="6463"/>
            <a:ext cx="9052560" cy="6841781"/>
          </a:xfrm>
          <a:prstGeom prst="rect">
            <a:avLst/>
          </a:prstGeom>
        </p:spPr>
      </p:pic>
      <p:sp>
        <p:nvSpPr>
          <p:cNvPr id="12" name="Rectángulo 11"/>
          <p:cNvSpPr/>
          <p:nvPr/>
        </p:nvSpPr>
        <p:spPr>
          <a:xfrm>
            <a:off x="4321376" y="106569"/>
            <a:ext cx="4176271" cy="1754326"/>
          </a:xfrm>
          <a:prstGeom prst="rect">
            <a:avLst/>
          </a:prstGeom>
          <a:noFill/>
        </p:spPr>
        <p:txBody>
          <a:bodyPr wrap="none" lIns="91440" tIns="45720" rIns="91440" bIns="45720">
            <a:spAutoFit/>
          </a:bodyPr>
          <a:lstStyle/>
          <a:p>
            <a:pPr algn="ctr"/>
            <a:r>
              <a:rPr lang="es-ES" sz="5400" b="1" dirty="0" smtClean="0">
                <a:ln w="22225">
                  <a:solidFill>
                    <a:schemeClr val="accent2"/>
                  </a:solidFill>
                  <a:prstDash val="solid"/>
                </a:ln>
                <a:solidFill>
                  <a:schemeClr val="accent2">
                    <a:lumMod val="40000"/>
                    <a:lumOff val="60000"/>
                  </a:schemeClr>
                </a:solidFill>
              </a:rPr>
              <a:t>ARACNE</a:t>
            </a:r>
          </a:p>
          <a:p>
            <a:pPr algn="ctr"/>
            <a:r>
              <a:rPr lang="es-ES" sz="5400" b="1" dirty="0" smtClean="0">
                <a:ln w="22225">
                  <a:solidFill>
                    <a:schemeClr val="accent2"/>
                  </a:solidFill>
                  <a:prstDash val="solid"/>
                </a:ln>
                <a:solidFill>
                  <a:schemeClr val="accent2">
                    <a:lumMod val="40000"/>
                    <a:lumOff val="60000"/>
                  </a:schemeClr>
                </a:solidFill>
              </a:rPr>
              <a:t>MITO GRIEGO</a:t>
            </a:r>
            <a:endParaRPr lang="es-ES" sz="5400" b="1" dirty="0">
              <a:ln w="22225">
                <a:solidFill>
                  <a:schemeClr val="accent2"/>
                </a:solidFill>
                <a:prstDash val="solid"/>
              </a:ln>
              <a:solidFill>
                <a:schemeClr val="accent2">
                  <a:lumMod val="40000"/>
                  <a:lumOff val="60000"/>
                </a:schemeClr>
              </a:solidFill>
            </a:endParaRPr>
          </a:p>
        </p:txBody>
      </p:sp>
    </p:spTree>
    <p:extLst>
      <p:ext uri="{BB962C8B-B14F-4D97-AF65-F5344CB8AC3E}">
        <p14:creationId xmlns:p14="http://schemas.microsoft.com/office/powerpoint/2010/main" val="2946111650"/>
      </p:ext>
    </p:extLst>
  </p:cSld>
  <p:clrMapOvr>
    <a:masterClrMapping/>
  </p:clrMapOvr>
  <mc:AlternateContent xmlns:mc="http://schemas.openxmlformats.org/markup-compatibility/2006">
    <mc:Choice xmlns:p14="http://schemas.microsoft.com/office/powerpoint/2010/main" Requires="p14">
      <p:transition spd="slow" p14:dur="1500">
        <p:circle/>
        <p:sndAc>
          <p:stSnd>
            <p:snd r:embed="rId2" name="lavidaebella.wav"/>
          </p:stSnd>
        </p:sndAc>
      </p:transition>
    </mc:Choice>
    <mc:Fallback>
      <p:transition spd="slow">
        <p:circle/>
        <p:sndAc>
          <p:stSnd>
            <p:snd r:embed="rId2" name="lavidaebella.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CuadroTexto 9"/>
          <p:cNvSpPr txBox="1"/>
          <p:nvPr/>
        </p:nvSpPr>
        <p:spPr>
          <a:xfrm>
            <a:off x="574765" y="404948"/>
            <a:ext cx="4310743" cy="6001643"/>
          </a:xfrm>
          <a:prstGeom prst="rect">
            <a:avLst/>
          </a:prstGeom>
          <a:noFill/>
        </p:spPr>
        <p:txBody>
          <a:bodyPr wrap="square" rtlCol="0">
            <a:spAutoFit/>
          </a:bodyPr>
          <a:lstStyle/>
          <a:p>
            <a:r>
              <a:rPr lang="es-ES" sz="3200" dirty="0">
                <a:latin typeface="Blackadder ITC" panose="04020505051007020D02" pitchFamily="82" charset="0"/>
              </a:rPr>
              <a:t>Aracne era una de las mejores tejedoras de toda Grecia, sus bordados eran tan maravillosos que la gente comentaba que sus habilidades le habían sido concedidas por Atenea, diosa de la sabiduría y patrona de los artesanos. Pero Aracne tenía un gran defecto, era una muchacha muy vanidosa y decía, continuamente, que ella era la mejor tejedora del mundo.</a:t>
            </a:r>
          </a:p>
        </p:txBody>
      </p:sp>
      <p:pic>
        <p:nvPicPr>
          <p:cNvPr id="11" name="Imagen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59730" y="404948"/>
            <a:ext cx="4794621" cy="6233007"/>
          </a:xfrm>
          <a:prstGeom prst="rect">
            <a:avLst/>
          </a:prstGeom>
        </p:spPr>
      </p:pic>
    </p:spTree>
    <p:extLst>
      <p:ext uri="{BB962C8B-B14F-4D97-AF65-F5344CB8AC3E}">
        <p14:creationId xmlns:p14="http://schemas.microsoft.com/office/powerpoint/2010/main" val="368678190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2750"/>
                                        <p:tgtEl>
                                          <p:spTgt spid="10"/>
                                        </p:tgtEl>
                                      </p:cBhvr>
                                    </p:animEffect>
                                    <p:anim calcmode="lin" valueType="num">
                                      <p:cBhvr>
                                        <p:cTn id="8" dur="2750" fill="hold"/>
                                        <p:tgtEl>
                                          <p:spTgt spid="10"/>
                                        </p:tgtEl>
                                        <p:attrNameLst>
                                          <p:attrName>ppt_x</p:attrName>
                                        </p:attrNameLst>
                                      </p:cBhvr>
                                      <p:tavLst>
                                        <p:tav tm="0">
                                          <p:val>
                                            <p:strVal val="#ppt_x"/>
                                          </p:val>
                                        </p:tav>
                                        <p:tav tm="100000">
                                          <p:val>
                                            <p:strVal val="#ppt_x"/>
                                          </p:val>
                                        </p:tav>
                                      </p:tavLst>
                                    </p:anim>
                                    <p:anim calcmode="lin" valueType="num">
                                      <p:cBhvr>
                                        <p:cTn id="9" dur="2750" fill="hold"/>
                                        <p:tgtEl>
                                          <p:spTgt spid="10"/>
                                        </p:tgtEl>
                                        <p:attrNameLst>
                                          <p:attrName>ppt_y</p:attrName>
                                        </p:attrNameLst>
                                      </p:cBhvr>
                                      <p:tavLst>
                                        <p:tav tm="0">
                                          <p:val>
                                            <p:strVal val="#ppt_y+.1"/>
                                          </p:val>
                                        </p:tav>
                                        <p:tav tm="100000">
                                          <p:val>
                                            <p:strVal val="#ppt_y"/>
                                          </p:val>
                                        </p:tav>
                                      </p:tavLst>
                                    </p:anim>
                                  </p:childTnLst>
                                </p:cTn>
                              </p:par>
                              <p:par>
                                <p:cTn id="10" presetID="10" presetClass="entr" presetSubtype="0" fill="hold" nodeType="withEffect">
                                  <p:stCondLst>
                                    <p:cond delay="100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uadroTexto 1"/>
          <p:cNvSpPr txBox="1"/>
          <p:nvPr/>
        </p:nvSpPr>
        <p:spPr>
          <a:xfrm>
            <a:off x="404949" y="431074"/>
            <a:ext cx="4859382" cy="6247864"/>
          </a:xfrm>
          <a:prstGeom prst="rect">
            <a:avLst/>
          </a:prstGeom>
          <a:noFill/>
        </p:spPr>
        <p:txBody>
          <a:bodyPr wrap="square" rtlCol="0">
            <a:spAutoFit/>
          </a:bodyPr>
          <a:lstStyle/>
          <a:p>
            <a:r>
              <a:rPr lang="es-ES" sz="4000" dirty="0">
                <a:latin typeface="Blackadder ITC" panose="04020505051007020D02" pitchFamily="82" charset="0"/>
              </a:rPr>
              <a:t>Un día, la orgullosa Aracne, no pudo aguantar más los comentarios de sus vecinos y llegó a compararse con Atenea. Se pasaba el día lanzando desafíos a la diosa e invitándola a participar en un concurso para ver cuál de las dos tejía mejor.</a:t>
            </a:r>
          </a:p>
        </p:txBody>
      </p:sp>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71508" y="431074"/>
            <a:ext cx="4563019" cy="6034360"/>
          </a:xfrm>
          <a:prstGeom prst="rect">
            <a:avLst/>
          </a:prstGeom>
        </p:spPr>
      </p:pic>
    </p:spTree>
    <p:extLst>
      <p:ext uri="{BB962C8B-B14F-4D97-AF65-F5344CB8AC3E}">
        <p14:creationId xmlns:p14="http://schemas.microsoft.com/office/powerpoint/2010/main" val="115331842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1500"/>
                                        <p:tgtEl>
                                          <p:spTgt spid="2"/>
                                        </p:tgtEl>
                                      </p:cBhvr>
                                    </p:animEffect>
                                  </p:childTnLst>
                                </p:cTn>
                              </p:par>
                              <p:par>
                                <p:cTn id="8" presetID="6" presetClass="entr" presetSubtype="16" fill="hold" nodeType="withEffect">
                                  <p:stCondLst>
                                    <p:cond delay="1000"/>
                                  </p:stCondLst>
                                  <p:childTnLst>
                                    <p:set>
                                      <p:cBhvr>
                                        <p:cTn id="9" dur="1" fill="hold">
                                          <p:stCondLst>
                                            <p:cond delay="0"/>
                                          </p:stCondLst>
                                        </p:cTn>
                                        <p:tgtEl>
                                          <p:spTgt spid="3"/>
                                        </p:tgtEl>
                                        <p:attrNameLst>
                                          <p:attrName>style.visibility</p:attrName>
                                        </p:attrNameLst>
                                      </p:cBhvr>
                                      <p:to>
                                        <p:strVal val="visible"/>
                                      </p:to>
                                    </p:set>
                                    <p:animEffect transition="in" filter="circle(in)">
                                      <p:cBhvr>
                                        <p:cTn id="10" dur="2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uadroTexto 1"/>
          <p:cNvSpPr txBox="1"/>
          <p:nvPr/>
        </p:nvSpPr>
        <p:spPr>
          <a:xfrm>
            <a:off x="522514" y="404949"/>
            <a:ext cx="4206240" cy="6555641"/>
          </a:xfrm>
          <a:prstGeom prst="rect">
            <a:avLst/>
          </a:prstGeom>
          <a:noFill/>
        </p:spPr>
        <p:txBody>
          <a:bodyPr wrap="square" rtlCol="0">
            <a:spAutoFit/>
          </a:bodyPr>
          <a:lstStyle/>
          <a:p>
            <a:r>
              <a:rPr lang="es-ES" sz="2800" dirty="0">
                <a:latin typeface="Blackadder ITC" panose="04020505051007020D02" pitchFamily="82" charset="0"/>
              </a:rPr>
              <a:t>La diosa Atenea quiso darle una lección a Aracne y bajó desde el Olimpo a la Tierra para aceptar su reto.</a:t>
            </a:r>
          </a:p>
          <a:p>
            <a:r>
              <a:rPr lang="es-ES" sz="2800" dirty="0">
                <a:latin typeface="Blackadder ITC" panose="04020505051007020D02" pitchFamily="82" charset="0"/>
              </a:rPr>
              <a:t>Comenzó el concurso, Aracne y Atenea estuvieron tejiendo durante todo un día. Atenea representó a los dioses en todo su esplendor. Por el contrario la tela de la orgullosa Aracne mostraba a los dioses como locos y borrachos. Cuando Atenea vio que el trabajo de Aracne insultaba a los dioses no pudo aguantar más, se enfadó mucho y rajó la tela.</a:t>
            </a:r>
          </a:p>
        </p:txBody>
      </p:sp>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69131" y="1103539"/>
            <a:ext cx="6096000" cy="4781550"/>
          </a:xfrm>
          <a:prstGeom prst="rect">
            <a:avLst/>
          </a:prstGeom>
        </p:spPr>
      </p:pic>
    </p:spTree>
    <p:extLst>
      <p:ext uri="{BB962C8B-B14F-4D97-AF65-F5344CB8AC3E}">
        <p14:creationId xmlns:p14="http://schemas.microsoft.com/office/powerpoint/2010/main" val="232579555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ractur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000" fill="hold"/>
                                        <p:tgtEl>
                                          <p:spTgt spid="2"/>
                                        </p:tgtEl>
                                        <p:attrNameLst>
                                          <p:attrName>ppt_x</p:attrName>
                                        </p:attrNameLst>
                                      </p:cBhvr>
                                      <p:tavLst>
                                        <p:tav tm="0">
                                          <p:val>
                                            <p:strVal val="#ppt_x"/>
                                          </p:val>
                                        </p:tav>
                                        <p:tav tm="100000">
                                          <p:val>
                                            <p:strVal val="#ppt_x"/>
                                          </p:val>
                                        </p:tav>
                                      </p:tavLst>
                                    </p:anim>
                                    <p:anim calcmode="lin" valueType="num">
                                      <p:cBhvr additive="base">
                                        <p:cTn id="8" dur="2000" fill="hold"/>
                                        <p:tgtEl>
                                          <p:spTgt spid="2"/>
                                        </p:tgtEl>
                                        <p:attrNameLst>
                                          <p:attrName>ppt_y</p:attrName>
                                        </p:attrNameLst>
                                      </p:cBhvr>
                                      <p:tavLst>
                                        <p:tav tm="0">
                                          <p:val>
                                            <p:strVal val="1+#ppt_h/2"/>
                                          </p:val>
                                        </p:tav>
                                        <p:tav tm="100000">
                                          <p:val>
                                            <p:strVal val="#ppt_y"/>
                                          </p:val>
                                        </p:tav>
                                      </p:tavLst>
                                    </p:anim>
                                  </p:childTnLst>
                                </p:cTn>
                              </p:par>
                              <p:par>
                                <p:cTn id="9" presetID="21" presetClass="entr" presetSubtype="1" fill="hold" nodeType="withEffect">
                                  <p:stCondLst>
                                    <p:cond delay="1000"/>
                                  </p:stCondLst>
                                  <p:childTnLst>
                                    <p:set>
                                      <p:cBhvr>
                                        <p:cTn id="10" dur="1" fill="hold">
                                          <p:stCondLst>
                                            <p:cond delay="0"/>
                                          </p:stCondLst>
                                        </p:cTn>
                                        <p:tgtEl>
                                          <p:spTgt spid="3"/>
                                        </p:tgtEl>
                                        <p:attrNameLst>
                                          <p:attrName>style.visibility</p:attrName>
                                        </p:attrNameLst>
                                      </p:cBhvr>
                                      <p:to>
                                        <p:strVal val="visible"/>
                                      </p:to>
                                    </p:set>
                                    <p:animEffect transition="in" filter="wheel(1)">
                                      <p:cBhvr>
                                        <p:cTn id="11" dur="22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uadroTexto 1"/>
          <p:cNvSpPr txBox="1"/>
          <p:nvPr/>
        </p:nvSpPr>
        <p:spPr>
          <a:xfrm>
            <a:off x="600892" y="0"/>
            <a:ext cx="3775166" cy="6494085"/>
          </a:xfrm>
          <a:prstGeom prst="rect">
            <a:avLst/>
          </a:prstGeom>
          <a:noFill/>
        </p:spPr>
        <p:txBody>
          <a:bodyPr wrap="square" rtlCol="0">
            <a:spAutoFit/>
          </a:bodyPr>
          <a:lstStyle/>
          <a:p>
            <a:endParaRPr lang="es-ES" sz="3200" dirty="0">
              <a:latin typeface="Blackadder ITC" panose="04020505051007020D02" pitchFamily="82" charset="0"/>
            </a:endParaRPr>
          </a:p>
          <a:p>
            <a:r>
              <a:rPr lang="es-ES" sz="3200" dirty="0">
                <a:latin typeface="Blackadder ITC" panose="04020505051007020D02" pitchFamily="82" charset="0"/>
              </a:rPr>
              <a:t>Aracne </a:t>
            </a:r>
            <a:r>
              <a:rPr lang="es-ES" sz="3200" dirty="0" smtClean="0">
                <a:latin typeface="Blackadder ITC" panose="04020505051007020D02" pitchFamily="82" charset="0"/>
              </a:rPr>
              <a:t>se </a:t>
            </a:r>
            <a:r>
              <a:rPr lang="es-ES" sz="3200" dirty="0">
                <a:latin typeface="Blackadder ITC" panose="04020505051007020D02" pitchFamily="82" charset="0"/>
              </a:rPr>
              <a:t>dio cuenta que había ofendido gravemente a los dioses, sintió mucho miedo, salió corriendo e intentó suicidarse colgándose de una viga del techo. La diosa Atenea se apiadó de ella y le salvó la vida pero, para castigarla, la convirtió en araña y la condenó a tejer para el resto de los tiempos.</a:t>
            </a:r>
          </a:p>
        </p:txBody>
      </p:sp>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76058" y="4211854"/>
            <a:ext cx="4225370" cy="2569025"/>
          </a:xfrm>
          <a:prstGeom prst="rect">
            <a:avLst/>
          </a:prstGeom>
        </p:spPr>
      </p:pic>
      <p:pic>
        <p:nvPicPr>
          <p:cNvPr id="4" name="Imagen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30585" y="120155"/>
            <a:ext cx="3681287" cy="2580581"/>
          </a:xfrm>
          <a:prstGeom prst="rect">
            <a:avLst/>
          </a:prstGeom>
        </p:spPr>
      </p:pic>
      <p:pic>
        <p:nvPicPr>
          <p:cNvPr id="6" name="Imagen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76058" y="120155"/>
            <a:ext cx="3660648" cy="3971544"/>
          </a:xfrm>
          <a:prstGeom prst="rect">
            <a:avLst/>
          </a:prstGeom>
        </p:spPr>
      </p:pic>
      <p:pic>
        <p:nvPicPr>
          <p:cNvPr id="8" name="Imagen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689467" y="2888484"/>
            <a:ext cx="3409788" cy="2406429"/>
          </a:xfrm>
          <a:prstGeom prst="rect">
            <a:avLst/>
          </a:prstGeom>
        </p:spPr>
      </p:pic>
      <p:sp>
        <p:nvSpPr>
          <p:cNvPr id="9" name="CuadroTexto 8"/>
          <p:cNvSpPr txBox="1"/>
          <p:nvPr/>
        </p:nvSpPr>
        <p:spPr>
          <a:xfrm>
            <a:off x="9556124" y="6494085"/>
            <a:ext cx="2635876" cy="369332"/>
          </a:xfrm>
          <a:prstGeom prst="rect">
            <a:avLst/>
          </a:prstGeom>
          <a:noFill/>
        </p:spPr>
        <p:txBody>
          <a:bodyPr wrap="square" rtlCol="0">
            <a:spAutoFit/>
          </a:bodyPr>
          <a:lstStyle/>
          <a:p>
            <a:pPr algn="ctr"/>
            <a:r>
              <a:rPr lang="es-ES" b="1" dirty="0" smtClean="0">
                <a:solidFill>
                  <a:srgbClr val="FF0000"/>
                </a:solidFill>
                <a:effectLst>
                  <a:outerShdw blurRad="38100" dist="38100" dir="2700000" algn="tl">
                    <a:srgbClr val="000000">
                      <a:alpha val="43137"/>
                    </a:srgbClr>
                  </a:outerShdw>
                </a:effectLst>
              </a:rPr>
              <a:t>YAIZUKE</a:t>
            </a:r>
            <a:endParaRPr lang="es-ES" b="1" dirty="0">
              <a:solidFill>
                <a:srgbClr val="FF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827840023"/>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mph" presetSubtype="0" fill="hold" grpId="0" nodeType="withEffect">
                                  <p:stCondLst>
                                    <p:cond delay="0"/>
                                  </p:stCondLst>
                                  <p:iterate type="lt">
                                    <p:tmPct val="4000"/>
                                  </p:iterate>
                                  <p:childTnLst>
                                    <p:set>
                                      <p:cBhvr override="childStyle">
                                        <p:cTn id="6" dur="1000" fill="hold"/>
                                        <p:tgtEl>
                                          <p:spTgt spid="2"/>
                                        </p:tgtEl>
                                        <p:attrNameLst>
                                          <p:attrName>style.color</p:attrName>
                                        </p:attrNameLst>
                                      </p:cBhvr>
                                      <p:to>
                                        <p:clrVal>
                                          <a:schemeClr val="accent2"/>
                                        </p:clrVal>
                                      </p:to>
                                    </p:set>
                                    <p:set>
                                      <p:cBhvr>
                                        <p:cTn id="7" dur="1000" fill="hold"/>
                                        <p:tgtEl>
                                          <p:spTgt spid="2"/>
                                        </p:tgtEl>
                                        <p:attrNameLst>
                                          <p:attrName>fillcolor</p:attrName>
                                        </p:attrNameLst>
                                      </p:cBhvr>
                                      <p:to>
                                        <p:clrVal>
                                          <a:schemeClr val="accent2"/>
                                        </p:clrVal>
                                      </p:to>
                                    </p:set>
                                    <p:set>
                                      <p:cBhvr>
                                        <p:cTn id="8" dur="1000" fill="hold"/>
                                        <p:tgtEl>
                                          <p:spTgt spid="2"/>
                                        </p:tgtEl>
                                        <p:attrNameLst>
                                          <p:attrName>fill.type</p:attrName>
                                        </p:attrNameLst>
                                      </p:cBhvr>
                                      <p:to>
                                        <p:strVal val="solid"/>
                                      </p:to>
                                    </p:set>
                                  </p:childTnLst>
                                </p:cTn>
                              </p:par>
                              <p:par>
                                <p:cTn id="9" presetID="6" presetClass="entr" presetSubtype="16" fill="hold" nodeType="withEffect">
                                  <p:stCondLst>
                                    <p:cond delay="500"/>
                                  </p:stCondLst>
                                  <p:childTnLst>
                                    <p:set>
                                      <p:cBhvr>
                                        <p:cTn id="10" dur="1" fill="hold">
                                          <p:stCondLst>
                                            <p:cond delay="0"/>
                                          </p:stCondLst>
                                        </p:cTn>
                                        <p:tgtEl>
                                          <p:spTgt spid="6"/>
                                        </p:tgtEl>
                                        <p:attrNameLst>
                                          <p:attrName>style.visibility</p:attrName>
                                        </p:attrNameLst>
                                      </p:cBhvr>
                                      <p:to>
                                        <p:strVal val="visible"/>
                                      </p:to>
                                    </p:set>
                                    <p:animEffect transition="in" filter="circle(in)">
                                      <p:cBhvr>
                                        <p:cTn id="11" dur="2000"/>
                                        <p:tgtEl>
                                          <p:spTgt spid="6"/>
                                        </p:tgtEl>
                                      </p:cBhvr>
                                    </p:animEffect>
                                  </p:childTnLst>
                                </p:cTn>
                              </p:par>
                              <p:par>
                                <p:cTn id="12" presetID="6" presetClass="entr" presetSubtype="16" fill="hold" nodeType="withEffect">
                                  <p:stCondLst>
                                    <p:cond delay="500"/>
                                  </p:stCondLst>
                                  <p:childTnLst>
                                    <p:set>
                                      <p:cBhvr>
                                        <p:cTn id="13" dur="1" fill="hold">
                                          <p:stCondLst>
                                            <p:cond delay="0"/>
                                          </p:stCondLst>
                                        </p:cTn>
                                        <p:tgtEl>
                                          <p:spTgt spid="4"/>
                                        </p:tgtEl>
                                        <p:attrNameLst>
                                          <p:attrName>style.visibility</p:attrName>
                                        </p:attrNameLst>
                                      </p:cBhvr>
                                      <p:to>
                                        <p:strVal val="visible"/>
                                      </p:to>
                                    </p:set>
                                    <p:animEffect transition="in" filter="circle(in)">
                                      <p:cBhvr>
                                        <p:cTn id="14" dur="2000"/>
                                        <p:tgtEl>
                                          <p:spTgt spid="4"/>
                                        </p:tgtEl>
                                      </p:cBhvr>
                                    </p:animEffect>
                                  </p:childTnLst>
                                </p:cTn>
                              </p:par>
                              <p:par>
                                <p:cTn id="15" presetID="21" presetClass="entr" presetSubtype="1" fill="hold" nodeType="withEffect">
                                  <p:stCondLst>
                                    <p:cond delay="750"/>
                                  </p:stCondLst>
                                  <p:childTnLst>
                                    <p:set>
                                      <p:cBhvr>
                                        <p:cTn id="16" dur="1" fill="hold">
                                          <p:stCondLst>
                                            <p:cond delay="0"/>
                                          </p:stCondLst>
                                        </p:cTn>
                                        <p:tgtEl>
                                          <p:spTgt spid="3"/>
                                        </p:tgtEl>
                                        <p:attrNameLst>
                                          <p:attrName>style.visibility</p:attrName>
                                        </p:attrNameLst>
                                      </p:cBhvr>
                                      <p:to>
                                        <p:strVal val="visible"/>
                                      </p:to>
                                    </p:set>
                                    <p:animEffect transition="in" filter="wheel(1)">
                                      <p:cBhvr>
                                        <p:cTn id="17" dur="2000"/>
                                        <p:tgtEl>
                                          <p:spTgt spid="3"/>
                                        </p:tgtEl>
                                      </p:cBhvr>
                                    </p:animEffect>
                                  </p:childTnLst>
                                </p:cTn>
                              </p:par>
                              <p:par>
                                <p:cTn id="18" presetID="16" presetClass="entr" presetSubtype="21" fill="hold" nodeType="withEffect">
                                  <p:stCondLst>
                                    <p:cond delay="750"/>
                                  </p:stCondLst>
                                  <p:childTnLst>
                                    <p:set>
                                      <p:cBhvr>
                                        <p:cTn id="19" dur="1" fill="hold">
                                          <p:stCondLst>
                                            <p:cond delay="0"/>
                                          </p:stCondLst>
                                        </p:cTn>
                                        <p:tgtEl>
                                          <p:spTgt spid="8"/>
                                        </p:tgtEl>
                                        <p:attrNameLst>
                                          <p:attrName>style.visibility</p:attrName>
                                        </p:attrNameLst>
                                      </p:cBhvr>
                                      <p:to>
                                        <p:strVal val="visible"/>
                                      </p:to>
                                    </p:set>
                                    <p:animEffect transition="in" filter="barn(inVertical)">
                                      <p:cBhvr>
                                        <p:cTn id="20" dur="1000"/>
                                        <p:tgtEl>
                                          <p:spTgt spid="8"/>
                                        </p:tgtEl>
                                      </p:cBhvr>
                                    </p:animEffect>
                                  </p:childTnLst>
                                </p:cTn>
                              </p:par>
                            </p:childTnLst>
                          </p:cTn>
                        </p:par>
                        <p:par>
                          <p:cTn id="21" fill="hold">
                            <p:stCondLst>
                              <p:cond delay="10960"/>
                            </p:stCondLst>
                            <p:childTnLst>
                              <p:par>
                                <p:cTn id="22" presetID="2" presetClass="entr" presetSubtype="4"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750" fill="hold"/>
                                        <p:tgtEl>
                                          <p:spTgt spid="9"/>
                                        </p:tgtEl>
                                        <p:attrNameLst>
                                          <p:attrName>ppt_x</p:attrName>
                                        </p:attrNameLst>
                                      </p:cBhvr>
                                      <p:tavLst>
                                        <p:tav tm="0">
                                          <p:val>
                                            <p:strVal val="#ppt_x"/>
                                          </p:val>
                                        </p:tav>
                                        <p:tav tm="100000">
                                          <p:val>
                                            <p:strVal val="#ppt_x"/>
                                          </p:val>
                                        </p:tav>
                                      </p:tavLst>
                                    </p:anim>
                                    <p:anim calcmode="lin" valueType="num">
                                      <p:cBhvr additive="base">
                                        <p:cTn id="25" dur="75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400" fontAlgn="base">
              <a:spcBef>
                <a:spcPct val="0"/>
              </a:spcBef>
              <a:spcAft>
                <a:spcPct val="0"/>
              </a:spcAft>
            </a:pPr>
            <a:endParaRPr lang="es-ES">
              <a:solidFill>
                <a:srgbClr val="000000"/>
              </a:solidFill>
            </a:endParaRPr>
          </a:p>
        </p:txBody>
      </p:sp>
      <p:sp>
        <p:nvSpPr>
          <p:cNvPr id="4101" name="Rectangle 5"/>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defTabSz="914400" fontAlgn="base">
              <a:spcBef>
                <a:spcPct val="0"/>
              </a:spcBef>
              <a:spcAft>
                <a:spcPct val="0"/>
              </a:spcAft>
            </a:pPr>
            <a:endParaRPr lang="es-ES">
              <a:solidFill>
                <a:srgbClr val="000000"/>
              </a:solidFill>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defTabSz="914400" fontAlgn="base">
              <a:spcBef>
                <a:spcPct val="50000"/>
              </a:spcBef>
              <a:spcAft>
                <a:spcPct val="0"/>
              </a:spcAft>
            </a:pPr>
            <a:r>
              <a:rPr lang="es-ES" sz="6000" b="1">
                <a:solidFill>
                  <a:srgbClr val="000000"/>
                </a:solidFill>
                <a:latin typeface="Kristen ITC" panose="03050502040202030202" pitchFamily="66" charset="0"/>
              </a:rPr>
              <a:t>¿Te ha gustado?</a:t>
            </a:r>
            <a:r>
              <a:rPr lang="es-ES" sz="4800">
                <a:solidFill>
                  <a:srgbClr val="000000"/>
                </a:solidFill>
                <a:latin typeface="Kristen ITC" panose="03050502040202030202" pitchFamily="66" charset="0"/>
              </a:rPr>
              <a:t> </a:t>
            </a:r>
            <a:br>
              <a:rPr lang="es-ES" sz="4800">
                <a:solidFill>
                  <a:srgbClr val="000000"/>
                </a:solidFill>
                <a:latin typeface="Kristen ITC" panose="03050502040202030202" pitchFamily="66" charset="0"/>
              </a:rPr>
            </a:br>
            <a:r>
              <a:rPr lang="es-ES" sz="4400">
                <a:solidFill>
                  <a:srgbClr val="000000"/>
                </a:solidFill>
                <a:latin typeface="Kristen ITC" panose="03050502040202030202" pitchFamily="66" charset="0"/>
              </a:rPr>
              <a:t>Puedes ver más entrando </a:t>
            </a:r>
            <a:br>
              <a:rPr lang="es-ES" sz="4400">
                <a:solidFill>
                  <a:srgbClr val="000000"/>
                </a:solidFill>
                <a:latin typeface="Kristen ITC" panose="03050502040202030202" pitchFamily="66" charset="0"/>
              </a:rPr>
            </a:br>
            <a:r>
              <a:rPr lang="es-ES" sz="4400" b="1">
                <a:solidFill>
                  <a:srgbClr val="40F903"/>
                </a:solidFill>
                <a:latin typeface="Kristen ITC" panose="03050502040202030202" pitchFamily="66" charset="0"/>
                <a:hlinkClick r:id="rId5"/>
              </a:rPr>
              <a:t>Aquí</a:t>
            </a:r>
            <a:endParaRPr lang="es-ES" sz="4400" b="1">
              <a:solidFill>
                <a:srgbClr val="40F903"/>
              </a:solidFill>
              <a:latin typeface="Kristen ITC" panose="03050502040202030202" pitchFamily="66" charset="0"/>
            </a:endParaRPr>
          </a:p>
        </p:txBody>
      </p:sp>
      <p:sp>
        <p:nvSpPr>
          <p:cNvPr id="4107" name="Text Box 11"/>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defTabSz="914400" fontAlgn="base">
              <a:spcBef>
                <a:spcPct val="50000"/>
              </a:spcBef>
              <a:spcAft>
                <a:spcPct val="0"/>
              </a:spcAft>
            </a:pPr>
            <a:r>
              <a:rPr lang="es-ES_tradnl" b="1">
                <a:solidFill>
                  <a:srgbClr val="000000"/>
                </a:solidFill>
                <a:latin typeface="Kristen ITC" panose="03050502040202030202" pitchFamily="66" charset="0"/>
              </a:rPr>
              <a:t>Además puedes recibir powerpoints en tu correo electrónico suscribiéndote aquí:</a:t>
            </a:r>
            <a:r>
              <a:rPr lang="es-ES_tradnl" b="1">
                <a:solidFill>
                  <a:srgbClr val="0066FF"/>
                </a:solidFill>
              </a:rPr>
              <a:t> </a:t>
            </a:r>
          </a:p>
          <a:p>
            <a:pPr defTabSz="914400" fontAlgn="base">
              <a:spcBef>
                <a:spcPct val="50000"/>
              </a:spcBef>
              <a:spcAft>
                <a:spcPct val="0"/>
              </a:spcAft>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1524000" y="6553200"/>
            <a:ext cx="9144000" cy="304800"/>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defTabSz="914400" fontAlgn="base">
              <a:spcBef>
                <a:spcPct val="50000"/>
              </a:spcBef>
              <a:spcAft>
                <a:spcPct val="0"/>
              </a:spcAft>
            </a:pPr>
            <a:r>
              <a:rPr lang="es-ES" sz="1400">
                <a:solidFill>
                  <a:srgbClr val="40F903"/>
                </a:solidFill>
                <a:latin typeface="Kristen ITC" panose="03050502040202030202"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1506012">
            <a:off x="5638800" y="838200"/>
            <a:ext cx="4826000" cy="2108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Retrospección">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40</TotalTime>
  <Words>297</Words>
  <Application>Microsoft Office PowerPoint</Application>
  <PresentationFormat>Panorámica</PresentationFormat>
  <Paragraphs>12</Paragraphs>
  <Slides>6</Slides>
  <Notes>0</Notes>
  <HiddenSlides>0</HiddenSlides>
  <MMClips>1</MMClips>
  <ScaleCrop>false</ScaleCrop>
  <HeadingPairs>
    <vt:vector size="6" baseType="variant">
      <vt:variant>
        <vt:lpstr>Fuentes usadas</vt:lpstr>
      </vt:variant>
      <vt:variant>
        <vt:i4>5</vt:i4>
      </vt:variant>
      <vt:variant>
        <vt:lpstr>Tema</vt:lpstr>
      </vt:variant>
      <vt:variant>
        <vt:i4>2</vt:i4>
      </vt:variant>
      <vt:variant>
        <vt:lpstr>Títulos de diapositiva</vt:lpstr>
      </vt:variant>
      <vt:variant>
        <vt:i4>6</vt:i4>
      </vt:variant>
    </vt:vector>
  </HeadingPairs>
  <TitlesOfParts>
    <vt:vector size="13" baseType="lpstr">
      <vt:lpstr>Arial</vt:lpstr>
      <vt:lpstr>Blackadder ITC</vt:lpstr>
      <vt:lpstr>Calibri</vt:lpstr>
      <vt:lpstr>Calibri Light</vt:lpstr>
      <vt:lpstr>Kristen ITC</vt:lpstr>
      <vt:lpstr>Retrospección</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Mito Griego: Aracne</dc:title>
  <dc:creator>wakinona</dc:creator>
  <cp:lastModifiedBy>wakinona</cp:lastModifiedBy>
  <cp:revision>5</cp:revision>
  <dcterms:created xsi:type="dcterms:W3CDTF">2015-09-27T09:53:47Z</dcterms:created>
  <dcterms:modified xsi:type="dcterms:W3CDTF">2015-09-27T10:34:02Z</dcterms:modified>
</cp:coreProperties>
</file>