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5" r:id="rId11"/>
    <p:sldId id="264" r:id="rId12"/>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fy9BtkvrP1S8zPDSK08Iw==" hashData="k9MQ5knSo3ghECAjmkcIkB4Qgh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6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2082691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2165926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444438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4264764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8" name="7 Marcador de pie de página"/>
          <p:cNvSpPr>
            <a:spLocks noGrp="1"/>
          </p:cNvSpPr>
          <p:nvPr>
            <p:ph type="ftr" sz="quarter" idx="11"/>
          </p:nvPr>
        </p:nvSpPr>
        <p:spPr/>
        <p:txBody>
          <a:bodyPr/>
          <a:lstStyle/>
          <a:p>
            <a:endParaRPr lang="es-AR" dirty="0"/>
          </a:p>
        </p:txBody>
      </p:sp>
      <p:sp>
        <p:nvSpPr>
          <p:cNvPr id="9" name="8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3910050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4" name="3 Marcador de pie de página"/>
          <p:cNvSpPr>
            <a:spLocks noGrp="1"/>
          </p:cNvSpPr>
          <p:nvPr>
            <p:ph type="ftr" sz="quarter" idx="11"/>
          </p:nvPr>
        </p:nvSpPr>
        <p:spPr/>
        <p:txBody>
          <a:bodyPr/>
          <a:lstStyle/>
          <a:p>
            <a:endParaRPr lang="es-AR" dirty="0"/>
          </a:p>
        </p:txBody>
      </p:sp>
      <p:sp>
        <p:nvSpPr>
          <p:cNvPr id="5" name="4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2314469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3" name="2 Marcador de pie de página"/>
          <p:cNvSpPr>
            <a:spLocks noGrp="1"/>
          </p:cNvSpPr>
          <p:nvPr>
            <p:ph type="ftr" sz="quarter" idx="11"/>
          </p:nvPr>
        </p:nvSpPr>
        <p:spPr/>
        <p:txBody>
          <a:bodyPr/>
          <a:lstStyle/>
          <a:p>
            <a:endParaRPr lang="es-AR" dirty="0"/>
          </a:p>
        </p:txBody>
      </p:sp>
      <p:sp>
        <p:nvSpPr>
          <p:cNvPr id="4" name="3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4236487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1035260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26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3754534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A1364B10-F50D-4764-BD05-09FA5637FB2D}" type="datetimeFigureOut">
              <a:rPr lang="es-AR" smtClean="0"/>
              <a:t>11/03/2015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2DD3EFDF-562E-42BF-9881-9964C73C76D7}" type="slidenum">
              <a:rPr lang="es-AR" smtClean="0"/>
              <a:t>‹Nº›</a:t>
            </a:fld>
            <a:endParaRPr lang="es-AR" dirty="0"/>
          </a:p>
        </p:txBody>
      </p:sp>
    </p:spTree>
    <p:extLst>
      <p:ext uri="{BB962C8B-B14F-4D97-AF65-F5344CB8AC3E}">
        <p14:creationId xmlns:p14="http://schemas.microsoft.com/office/powerpoint/2010/main" val="4173391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36633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364B10-F50D-4764-BD05-09FA5637FB2D}" type="datetimeFigureOut">
              <a:rPr lang="es-AR" smtClean="0"/>
              <a:t>11/03/2015</a:t>
            </a:fld>
            <a:endParaRPr lang="es-AR"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D3EFDF-562E-42BF-9881-9964C73C76D7}" type="slidenum">
              <a:rPr lang="es-AR" smtClean="0"/>
              <a:t>‹Nº›</a:t>
            </a:fld>
            <a:endParaRPr lang="es-AR" dirty="0"/>
          </a:p>
        </p:txBody>
      </p:sp>
    </p:spTree>
    <p:extLst>
      <p:ext uri="{BB962C8B-B14F-4D97-AF65-F5344CB8AC3E}">
        <p14:creationId xmlns:p14="http://schemas.microsoft.com/office/powerpoint/2010/main" val="1349031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4 CuadroTexto"/>
          <p:cNvSpPr txBox="1"/>
          <p:nvPr/>
        </p:nvSpPr>
        <p:spPr>
          <a:xfrm>
            <a:off x="4211960" y="1844824"/>
            <a:ext cx="3456384" cy="1261884"/>
          </a:xfrm>
          <a:prstGeom prst="rect">
            <a:avLst/>
          </a:prstGeom>
          <a:noFill/>
        </p:spPr>
        <p:txBody>
          <a:bodyPr wrap="square" rtlCol="0">
            <a:spAutoFit/>
          </a:bodyPr>
          <a:lstStyle/>
          <a:p>
            <a:r>
              <a:rPr lang="es-ES" sz="3600" dirty="0" smtClean="0">
                <a:solidFill>
                  <a:schemeClr val="bg1"/>
                </a:solidFill>
                <a:latin typeface="Footlight MT Light" pitchFamily="18" charset="0"/>
              </a:rPr>
              <a:t>Rumpelstiltskin</a:t>
            </a:r>
          </a:p>
          <a:p>
            <a:pPr algn="ctr"/>
            <a:endParaRPr lang="es-ES" sz="2000" dirty="0" smtClean="0">
              <a:solidFill>
                <a:schemeClr val="bg1"/>
              </a:solidFill>
              <a:latin typeface="Footlight MT Light" pitchFamily="18" charset="0"/>
            </a:endParaRPr>
          </a:p>
          <a:p>
            <a:pPr algn="ctr"/>
            <a:r>
              <a:rPr lang="es-ES" sz="2000" dirty="0" smtClean="0">
                <a:solidFill>
                  <a:schemeClr val="bg1"/>
                </a:solidFill>
                <a:latin typeface="Footlight MT Light" pitchFamily="18" charset="0"/>
              </a:rPr>
              <a:t>(El enano saltarín)</a:t>
            </a:r>
            <a:endParaRPr lang="es-AR" sz="2000" dirty="0">
              <a:solidFill>
                <a:schemeClr val="bg1"/>
              </a:solidFill>
              <a:latin typeface="Footlight MT Light" pitchFamily="18" charset="0"/>
            </a:endParaRPr>
          </a:p>
        </p:txBody>
      </p:sp>
    </p:spTree>
    <p:extLst>
      <p:ext uri="{BB962C8B-B14F-4D97-AF65-F5344CB8AC3E}">
        <p14:creationId xmlns:p14="http://schemas.microsoft.com/office/powerpoint/2010/main" val="101789493"/>
      </p:ext>
    </p:extLst>
  </p:cSld>
  <p:clrMapOvr>
    <a:masterClrMapping/>
  </p:clrMapOvr>
  <mc:AlternateContent xmlns:mc="http://schemas.openxmlformats.org/markup-compatibility/2006">
    <mc:Choice xmlns:p14="http://schemas.microsoft.com/office/powerpoint/2010/main" Requires="p14">
      <p:transition spd="slow" p14:dur="1500">
        <p:split/>
        <p:sndAc>
          <p:stSnd loop="1">
            <p:snd r:embed="rId2" name="dormir_ bebes .wav"/>
          </p:stSnd>
        </p:sndAc>
      </p:transition>
    </mc:Choice>
    <mc:Fallback>
      <p:transition spd="slow">
        <p:split/>
        <p:sndAc>
          <p:stSnd loop="1">
            <p:snd r:embed="rId2" name="dormir_ bebes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3" y="1930941"/>
            <a:ext cx="2808312" cy="2300349"/>
          </a:xfrm>
          <a:prstGeom prst="rect">
            <a:avLst/>
          </a:prstGeom>
          <a:effectLst>
            <a:glow rad="127000">
              <a:schemeClr val="accent2">
                <a:lumMod val="40000"/>
                <a:lumOff val="60000"/>
                <a:alpha val="50000"/>
              </a:schemeClr>
            </a:glow>
            <a:softEdge rad="317500"/>
          </a:effectLst>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553" y="829309"/>
            <a:ext cx="2808315" cy="320148"/>
          </a:xfrm>
          <a:prstGeom prst="rect">
            <a:avLst/>
          </a:prstGeom>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50552" y="5157192"/>
            <a:ext cx="2808316" cy="320148"/>
          </a:xfrm>
          <a:prstGeom prst="rect">
            <a:avLst/>
          </a:prstGeom>
        </p:spPr>
      </p:pic>
      <p:sp>
        <p:nvSpPr>
          <p:cNvPr id="5" name="4 CuadroTexto"/>
          <p:cNvSpPr txBox="1"/>
          <p:nvPr/>
        </p:nvSpPr>
        <p:spPr>
          <a:xfrm>
            <a:off x="3998703" y="260648"/>
            <a:ext cx="4536504" cy="6370975"/>
          </a:xfrm>
          <a:prstGeom prst="rect">
            <a:avLst/>
          </a:prstGeom>
          <a:noFill/>
        </p:spPr>
        <p:txBody>
          <a:bodyPr wrap="square" rtlCol="0">
            <a:spAutoFit/>
          </a:bodyPr>
          <a:lstStyle/>
          <a:p>
            <a:r>
              <a:rPr lang="es-ES" sz="2400" i="1" dirty="0" smtClean="0">
                <a:solidFill>
                  <a:srgbClr val="7030A0"/>
                </a:solidFill>
                <a:latin typeface="Monotype Corsiva" pitchFamily="66" charset="0"/>
              </a:rPr>
              <a:t>Cuentan que en un tiempo muy lejano un rey decidió  pasear por sus dominios, estos incluían una pequeña aldea en la que Vivian un molinero junto  con su bella hija, se dirigió el rey hacia el molino, ya que quería conocer al molinero que enviaba periódicamente la harina con que elaboraban el </a:t>
            </a:r>
            <a:r>
              <a:rPr lang="es-ES" sz="2400" i="1" dirty="0" smtClean="0">
                <a:solidFill>
                  <a:srgbClr val="7030A0"/>
                </a:solidFill>
                <a:latin typeface="Monotype Corsiva" pitchFamily="66" charset="0"/>
              </a:rPr>
              <a:t>exquisito </a:t>
            </a:r>
            <a:r>
              <a:rPr lang="es-ES" sz="2400" i="1" dirty="0" smtClean="0">
                <a:solidFill>
                  <a:srgbClr val="7030A0"/>
                </a:solidFill>
                <a:latin typeface="Monotype Corsiva" pitchFamily="66" charset="0"/>
              </a:rPr>
              <a:t>pan en su palacio, cuando vio a la hija de este quedó prendado de su belleza. Al notar el molinero el interés del rey por su hija, le mintió diciendole-ademas de  bonita es capaz de convertir la paja en oro hilándola  con una rueca, el rey ,francamente contento con dicha cualidad de la muchacha, no lo dudo un instante y se la llevo con el a palacio</a:t>
            </a:r>
            <a:endParaRPr lang="es-AR" sz="2400" i="1" dirty="0">
              <a:solidFill>
                <a:srgbClr val="7030A0"/>
              </a:solidFill>
              <a:latin typeface="Monotype Corsiva" pitchFamily="66" charset="0"/>
            </a:endParaRPr>
          </a:p>
        </p:txBody>
      </p:sp>
    </p:spTree>
    <p:extLst>
      <p:ext uri="{BB962C8B-B14F-4D97-AF65-F5344CB8AC3E}">
        <p14:creationId xmlns:p14="http://schemas.microsoft.com/office/powerpoint/2010/main" val="1355853088"/>
      </p:ext>
    </p:extLst>
  </p:cSld>
  <p:clrMapOvr>
    <a:masterClrMapping/>
  </p:clrMapOvr>
  <mc:AlternateContent xmlns:mc="http://schemas.openxmlformats.org/markup-compatibility/2006">
    <mc:Choice xmlns:p14="http://schemas.microsoft.com/office/powerpoint/2010/main" Requires="p14">
      <p:transition spd="slow" p14:dur="2500">
        <p:push dir="u"/>
      </p:transition>
    </mc:Choice>
    <mc:Fallback>
      <p:transition spd="slow">
        <p:push dir="u"/>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764" y="1916832"/>
            <a:ext cx="2952328" cy="2952328"/>
          </a:xfrm>
          <a:prstGeom prst="rect">
            <a:avLst/>
          </a:prstGeom>
          <a:effectLst>
            <a:glow rad="127000">
              <a:schemeClr val="accent2">
                <a:lumMod val="40000"/>
                <a:lumOff val="60000"/>
                <a:alpha val="50000"/>
              </a:schemeClr>
            </a:glow>
            <a:softEdge rad="317500"/>
          </a:effectLst>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764" y="692696"/>
            <a:ext cx="2952328" cy="432048"/>
          </a:xfrm>
          <a:prstGeom prst="rect">
            <a:avLst/>
          </a:prstGeom>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98764" y="5581799"/>
            <a:ext cx="3137132" cy="417166"/>
          </a:xfrm>
          <a:prstGeom prst="rect">
            <a:avLst/>
          </a:prstGeom>
        </p:spPr>
      </p:pic>
      <p:sp>
        <p:nvSpPr>
          <p:cNvPr id="5" name="4 CuadroTexto"/>
          <p:cNvSpPr txBox="1"/>
          <p:nvPr/>
        </p:nvSpPr>
        <p:spPr>
          <a:xfrm>
            <a:off x="3815408" y="735986"/>
            <a:ext cx="5328592" cy="5262979"/>
          </a:xfrm>
          <a:prstGeom prst="rect">
            <a:avLst/>
          </a:prstGeom>
          <a:noFill/>
        </p:spPr>
        <p:txBody>
          <a:bodyPr wrap="square" rtlCol="0">
            <a:spAutoFit/>
          </a:bodyPr>
          <a:lstStyle/>
          <a:p>
            <a:r>
              <a:rPr lang="es-ES" sz="2400" dirty="0" smtClean="0">
                <a:solidFill>
                  <a:srgbClr val="7030A0"/>
                </a:solidFill>
                <a:latin typeface="Monotype Corsiva" pitchFamily="66" charset="0"/>
              </a:rPr>
              <a:t>Una vez en el castillo el rey ordenó que condujesen a la hija del molinero a una habitación repleta de paja, donde había también una rueca, el rey que era muy ambicioso le dijo:-»Tienes hasta el alba para demostrarme que tu padre decía la verdad y convertir toda esta paja en oro, de lo contrario serás desterrada»</a:t>
            </a:r>
          </a:p>
          <a:p>
            <a:r>
              <a:rPr lang="es-ES" sz="2400" dirty="0" smtClean="0">
                <a:solidFill>
                  <a:srgbClr val="7030A0"/>
                </a:solidFill>
                <a:latin typeface="Monotype Corsiva" pitchFamily="66" charset="0"/>
              </a:rPr>
              <a:t>La pobre niña lloró desconsoladamente, pero he aquí que apareció un estrafalario enano, que le ofreció hilar la paja en oro a cambio de su collar.</a:t>
            </a:r>
          </a:p>
          <a:p>
            <a:r>
              <a:rPr lang="es-ES" sz="2400" dirty="0" smtClean="0">
                <a:solidFill>
                  <a:srgbClr val="7030A0"/>
                </a:solidFill>
                <a:latin typeface="Monotype Corsiva" pitchFamily="66" charset="0"/>
              </a:rPr>
              <a:t>La joven le entrego la joya  y zis-zas;zis-zas,el enano hilaba la paja que se iba convirtiendo  en ovillos de oro, hasta que no quedo ni una brizna de paja y la habitación refulgía por el oro.</a:t>
            </a:r>
            <a:endParaRPr lang="es-AR" sz="2400" dirty="0">
              <a:solidFill>
                <a:srgbClr val="7030A0"/>
              </a:solidFill>
              <a:latin typeface="Monotype Corsiva" pitchFamily="66" charset="0"/>
            </a:endParaRPr>
          </a:p>
        </p:txBody>
      </p:sp>
    </p:spTree>
    <p:extLst>
      <p:ext uri="{BB962C8B-B14F-4D97-AF65-F5344CB8AC3E}">
        <p14:creationId xmlns:p14="http://schemas.microsoft.com/office/powerpoint/2010/main" val="1581328132"/>
      </p:ext>
    </p:extLst>
  </p:cSld>
  <p:clrMapOvr>
    <a:masterClrMapping/>
  </p:clrMapOvr>
  <mc:AlternateContent xmlns:mc="http://schemas.openxmlformats.org/markup-compatibility/2006">
    <mc:Choice xmlns:p14="http://schemas.microsoft.com/office/powerpoint/2010/main" Requires="p14">
      <p:transition spd="slow" p14:dur="2500">
        <p14:wheelReverse spokes="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887" y="836712"/>
            <a:ext cx="3243684" cy="369780"/>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flipV="1">
            <a:off x="556724" y="5277970"/>
            <a:ext cx="3134010" cy="371653"/>
          </a:xfrm>
          <a:prstGeom prst="rect">
            <a:avLst/>
          </a:prstGeom>
        </p:spPr>
      </p:pic>
      <p:sp>
        <p:nvSpPr>
          <p:cNvPr id="5" name="4 CuadroTexto"/>
          <p:cNvSpPr txBox="1"/>
          <p:nvPr/>
        </p:nvSpPr>
        <p:spPr>
          <a:xfrm>
            <a:off x="3995936" y="840005"/>
            <a:ext cx="4752528" cy="5262979"/>
          </a:xfrm>
          <a:prstGeom prst="rect">
            <a:avLst/>
          </a:prstGeom>
          <a:noFill/>
        </p:spPr>
        <p:txBody>
          <a:bodyPr wrap="square" rtlCol="0">
            <a:spAutoFit/>
          </a:bodyPr>
          <a:lstStyle/>
          <a:p>
            <a:r>
              <a:rPr lang="es-ES" sz="2400" dirty="0" smtClean="0">
                <a:solidFill>
                  <a:srgbClr val="7030A0"/>
                </a:solidFill>
                <a:latin typeface="Monotype Corsiva" pitchFamily="66" charset="0"/>
              </a:rPr>
              <a:t>Cuando el rey vio la proeza, guiado por la avaricia, espeto:-»veremos si puedes hacer lo mismo en esta habitación» y la llevo a una estancia más grande y más repleta de paja, que la del día anterior.</a:t>
            </a:r>
          </a:p>
          <a:p>
            <a:r>
              <a:rPr lang="es-ES" sz="2400" dirty="0" smtClean="0">
                <a:solidFill>
                  <a:srgbClr val="7030A0"/>
                </a:solidFill>
                <a:latin typeface="Monotype Corsiva" pitchFamily="66" charset="0"/>
              </a:rPr>
              <a:t>La muchacha estaba desesperada, pues creía imposible cumplir la tarea, pero volvió a aparecer el enano saltarín:¿Qué me das si hilo la paja para convertirla en oro? Pregunto al hacerse visible-solo tengo esta sortija, dijo la doncella tendiéndole el anillo_empesemos pues, respondió el enano y zis-zas;zis-zas ,toda la paja se convirtió en oro  hilado. </a:t>
            </a:r>
            <a:endParaRPr lang="es-AR" sz="2400" dirty="0">
              <a:solidFill>
                <a:srgbClr val="7030A0"/>
              </a:solidFill>
              <a:latin typeface="Monotype Corsiva" pitchFamily="66" charset="0"/>
            </a:endParaRPr>
          </a:p>
        </p:txBody>
      </p:sp>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359" y="2206859"/>
            <a:ext cx="3118375" cy="2230253"/>
          </a:xfrm>
          <a:prstGeom prst="rect">
            <a:avLst/>
          </a:prstGeom>
          <a:effectLst>
            <a:glow rad="127000">
              <a:schemeClr val="accent2">
                <a:lumMod val="40000"/>
                <a:lumOff val="60000"/>
                <a:alpha val="50000"/>
              </a:schemeClr>
            </a:glow>
            <a:softEdge rad="317500"/>
          </a:effectLst>
        </p:spPr>
      </p:pic>
    </p:spTree>
    <p:extLst>
      <p:ext uri="{BB962C8B-B14F-4D97-AF65-F5344CB8AC3E}">
        <p14:creationId xmlns:p14="http://schemas.microsoft.com/office/powerpoint/2010/main" val="3440834557"/>
      </p:ext>
    </p:extLst>
  </p:cSld>
  <p:clrMapOvr>
    <a:masterClrMapping/>
  </p:clrMapOvr>
  <mc:AlternateContent xmlns:mc="http://schemas.openxmlformats.org/markup-compatibility/2006">
    <mc:Choice xmlns:p14="http://schemas.microsoft.com/office/powerpoint/2010/main" Requires="p14">
      <p:transition spd="slow" p14:dur="3000">
        <p14:prism/>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132856"/>
            <a:ext cx="2789858" cy="2479010"/>
          </a:xfrm>
          <a:prstGeom prst="rect">
            <a:avLst/>
          </a:prstGeom>
          <a:effectLst>
            <a:glow rad="127000">
              <a:schemeClr val="accent2">
                <a:lumMod val="40000"/>
                <a:lumOff val="60000"/>
                <a:alpha val="50000"/>
              </a:schemeClr>
            </a:glow>
            <a:softEdge rad="317500"/>
          </a:effectLst>
        </p:spPr>
      </p:pic>
      <p:pic>
        <p:nvPicPr>
          <p:cNvPr id="4" name="3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989" y="1052736"/>
            <a:ext cx="3175000" cy="361950"/>
          </a:xfrm>
          <a:prstGeom prst="rect">
            <a:avLst/>
          </a:prstGeom>
        </p:spPr>
      </p:pic>
      <p:pic>
        <p:nvPicPr>
          <p:cNvPr id="5" name="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418989" y="5229200"/>
            <a:ext cx="3175001" cy="361950"/>
          </a:xfrm>
          <a:prstGeom prst="rect">
            <a:avLst/>
          </a:prstGeom>
        </p:spPr>
      </p:pic>
      <p:sp>
        <p:nvSpPr>
          <p:cNvPr id="7" name="6 CuadroTexto"/>
          <p:cNvSpPr txBox="1"/>
          <p:nvPr/>
        </p:nvSpPr>
        <p:spPr>
          <a:xfrm>
            <a:off x="3609334" y="210026"/>
            <a:ext cx="5364088" cy="6647974"/>
          </a:xfrm>
          <a:prstGeom prst="rect">
            <a:avLst/>
          </a:prstGeom>
          <a:noFill/>
        </p:spPr>
        <p:txBody>
          <a:bodyPr wrap="square" rtlCol="0">
            <a:spAutoFit/>
          </a:bodyPr>
          <a:lstStyle/>
          <a:p>
            <a:r>
              <a:rPr lang="es-ES" sz="2400" dirty="0" smtClean="0">
                <a:solidFill>
                  <a:srgbClr val="7030A0"/>
                </a:solidFill>
                <a:latin typeface="Monotype Corsiva" pitchFamily="66" charset="0"/>
              </a:rPr>
              <a:t>Pero la codicia del rey no tenían limites y cuando comprobó que se habían cumplido sus ordenes,anunció:»repetirás la hazaña una vez más si lo consigues te hare mi esposa».</a:t>
            </a:r>
          </a:p>
          <a:p>
            <a:r>
              <a:rPr lang="es-ES" sz="2400" dirty="0" smtClean="0">
                <a:solidFill>
                  <a:srgbClr val="7030A0"/>
                </a:solidFill>
                <a:latin typeface="Monotype Corsiva" pitchFamily="66" charset="0"/>
              </a:rPr>
              <a:t>Pues pensaba que a pesar de ser la hija de un molinero, nunca encontraría mujer con dote mejor. Una noche más lloro  la joven y otra vez apareció el grotesco enano ¿Qué me darás a cambio de solucionar tu problema? Preguntó el enano, saltando y haciendo monerías.</a:t>
            </a:r>
          </a:p>
          <a:p>
            <a:r>
              <a:rPr lang="es-ES" sz="2400" dirty="0" smtClean="0">
                <a:solidFill>
                  <a:srgbClr val="7030A0"/>
                </a:solidFill>
                <a:latin typeface="Monotype Corsiva" pitchFamily="66" charset="0"/>
              </a:rPr>
              <a:t>-No tengo más joyas que ofrecerte y pensando que esta vez estaba perdida gimió desconsolada.-»Bien en ese caso me darás tu primer hijo "demando el enanillo, la joven pensó :quien sabe como irán las cosas en el futuro y acepto.</a:t>
            </a:r>
          </a:p>
          <a:p>
            <a:r>
              <a:rPr lang="es-ES" sz="2400" dirty="0" smtClean="0">
                <a:solidFill>
                  <a:srgbClr val="7030A0"/>
                </a:solidFill>
                <a:latin typeface="Monotype Corsiva" pitchFamily="66" charset="0"/>
              </a:rPr>
              <a:t>Y como en las dos veces anteriores zis-zas;zis-zas,la paja se convirtió en oro </a:t>
            </a:r>
          </a:p>
          <a:p>
            <a:r>
              <a:rPr lang="es-ES" dirty="0" smtClean="0">
                <a:solidFill>
                  <a:srgbClr val="7030A0"/>
                </a:solidFill>
              </a:rPr>
              <a:t> </a:t>
            </a:r>
            <a:endParaRPr lang="es-AR" dirty="0">
              <a:solidFill>
                <a:srgbClr val="7030A0"/>
              </a:solidFill>
            </a:endParaRPr>
          </a:p>
        </p:txBody>
      </p:sp>
    </p:spTree>
    <p:extLst>
      <p:ext uri="{BB962C8B-B14F-4D97-AF65-F5344CB8AC3E}">
        <p14:creationId xmlns:p14="http://schemas.microsoft.com/office/powerpoint/2010/main" val="2168778084"/>
      </p:ext>
    </p:extLst>
  </p:cSld>
  <p:clrMapOvr>
    <a:masterClrMapping/>
  </p:clrMapOvr>
  <mc:AlternateContent xmlns:mc="http://schemas.openxmlformats.org/markup-compatibility/2006">
    <mc:Choice xmlns:p14="http://schemas.microsoft.com/office/powerpoint/2010/main" Requires="p14">
      <p:transition spd="slow" p14:dur="3000">
        <p14:prism isContent="1" isInverted="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866213"/>
            <a:ext cx="2438843" cy="2985080"/>
          </a:xfrm>
          <a:prstGeom prst="rect">
            <a:avLst/>
          </a:prstGeom>
          <a:effectLst>
            <a:glow rad="127000">
              <a:schemeClr val="accent2">
                <a:lumMod val="40000"/>
                <a:lumOff val="60000"/>
                <a:alpha val="50000"/>
              </a:schemeClr>
            </a:glow>
            <a:softEdge rad="317500"/>
          </a:effectLst>
        </p:spPr>
      </p:pic>
      <p:pic>
        <p:nvPicPr>
          <p:cNvPr id="5" name="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908719"/>
            <a:ext cx="2654867" cy="446671"/>
          </a:xfrm>
          <a:prstGeom prst="rect">
            <a:avLst/>
          </a:prstGeom>
        </p:spPr>
      </p:pic>
      <p:pic>
        <p:nvPicPr>
          <p:cNvPr id="6" name="5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395536" y="5517708"/>
            <a:ext cx="2627787" cy="433003"/>
          </a:xfrm>
          <a:prstGeom prst="rect">
            <a:avLst/>
          </a:prstGeom>
        </p:spPr>
      </p:pic>
      <p:sp>
        <p:nvSpPr>
          <p:cNvPr id="7" name="6 CuadroTexto"/>
          <p:cNvSpPr txBox="1"/>
          <p:nvPr/>
        </p:nvSpPr>
        <p:spPr>
          <a:xfrm>
            <a:off x="3275856" y="687732"/>
            <a:ext cx="5868144" cy="5262979"/>
          </a:xfrm>
          <a:prstGeom prst="rect">
            <a:avLst/>
          </a:prstGeom>
          <a:noFill/>
        </p:spPr>
        <p:txBody>
          <a:bodyPr wrap="square" rtlCol="0">
            <a:spAutoFit/>
          </a:bodyPr>
          <a:lstStyle/>
          <a:p>
            <a:r>
              <a:rPr lang="es-ES" sz="2400" dirty="0" smtClean="0">
                <a:solidFill>
                  <a:srgbClr val="7030A0"/>
                </a:solidFill>
                <a:latin typeface="Monotype Corsiva" pitchFamily="66" charset="0"/>
              </a:rPr>
              <a:t>Cuando el rey entro en la habitación, sus ojos brillaron más aun que el oro que estaba contemplando y convoco a sus súbditos para la celebración  de los esponsales. Vivieron ambos felices y al cabo de un año tuvieron un precioso retoño. La ahora reina había olvidado el episodio de la rueca. La paja, el oro y el enano. Se asusto enormemente cuando una noche se le apareció el duende saltarín en su dormitorio, para reclamarle que cumpliera con su promesa.</a:t>
            </a:r>
          </a:p>
          <a:p>
            <a:r>
              <a:rPr lang="es-ES" sz="2400" dirty="0" smtClean="0">
                <a:solidFill>
                  <a:srgbClr val="7030A0"/>
                </a:solidFill>
                <a:latin typeface="Monotype Corsiva" pitchFamily="66" charset="0"/>
              </a:rPr>
              <a:t>-por favor enanito, por favor, suplicó la reina, ahora tengo riquezas, te daré todo lo que quieras, con voz chillona el desalineado enano exigió ,-prometiste darme tu hijo y me lo llevare.</a:t>
            </a:r>
          </a:p>
        </p:txBody>
      </p:sp>
    </p:spTree>
    <p:extLst>
      <p:ext uri="{BB962C8B-B14F-4D97-AF65-F5344CB8AC3E}">
        <p14:creationId xmlns:p14="http://schemas.microsoft.com/office/powerpoint/2010/main" val="371018637"/>
      </p:ext>
    </p:extLst>
  </p:cSld>
  <p:clrMapOvr>
    <a:masterClrMapping/>
  </p:clrMapOvr>
  <mc:AlternateContent xmlns:mc="http://schemas.openxmlformats.org/markup-compatibility/2006">
    <mc:Choice xmlns:p14="http://schemas.microsoft.com/office/powerpoint/2010/main" Requires="p14">
      <p:transition spd="slow" p14:dur="2500">
        <p14:ripp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908719"/>
            <a:ext cx="2654867" cy="446671"/>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395536" y="5517708"/>
            <a:ext cx="2627787" cy="433003"/>
          </a:xfrm>
          <a:prstGeom prst="rect">
            <a:avLst/>
          </a:prstGeom>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404" y="1988840"/>
            <a:ext cx="2486050" cy="2868736"/>
          </a:xfrm>
          <a:prstGeom prst="rect">
            <a:avLst/>
          </a:prstGeom>
          <a:effectLst>
            <a:glow rad="127000">
              <a:schemeClr val="accent2">
                <a:lumMod val="40000"/>
                <a:lumOff val="60000"/>
                <a:alpha val="50000"/>
              </a:schemeClr>
            </a:glow>
            <a:softEdge rad="317500"/>
          </a:effectLst>
        </p:spPr>
      </p:pic>
      <p:sp>
        <p:nvSpPr>
          <p:cNvPr id="9" name="8 CuadroTexto"/>
          <p:cNvSpPr txBox="1"/>
          <p:nvPr/>
        </p:nvSpPr>
        <p:spPr>
          <a:xfrm>
            <a:off x="3923928" y="1355390"/>
            <a:ext cx="4536504" cy="4893647"/>
          </a:xfrm>
          <a:prstGeom prst="rect">
            <a:avLst/>
          </a:prstGeom>
          <a:noFill/>
        </p:spPr>
        <p:txBody>
          <a:bodyPr wrap="square" rtlCol="0">
            <a:spAutoFit/>
          </a:bodyPr>
          <a:lstStyle/>
          <a:p>
            <a:r>
              <a:rPr lang="es-ES" sz="2400" dirty="0" smtClean="0">
                <a:solidFill>
                  <a:srgbClr val="7030A0"/>
                </a:solidFill>
                <a:latin typeface="Monotype Corsiva" pitchFamily="66" charset="0"/>
              </a:rPr>
              <a:t>Tanto rogo y suplico la reina que finalmente conmovió al enano, este señalándola con su dedo índice largo y huesudo sentenció: Tienes tres días para adivinar  cual es mi nombre, si lo aciertas dejare que te quedes con el niño pero si no me lo llevare y dando un giro en el aire desapareció, La reina por más que pensaba y se devanaba los sesos no acertaba a adivinar el nombre, fue así que desesperada, envió exploradores por todas partes para que averiguaran si alguien conocía al misterioso enano. </a:t>
            </a:r>
            <a:endParaRPr lang="es-AR" sz="2400" dirty="0">
              <a:solidFill>
                <a:srgbClr val="7030A0"/>
              </a:solidFill>
              <a:latin typeface="Monotype Corsiva" pitchFamily="66" charset="0"/>
            </a:endParaRPr>
          </a:p>
        </p:txBody>
      </p:sp>
    </p:spTree>
    <p:extLst>
      <p:ext uri="{BB962C8B-B14F-4D97-AF65-F5344CB8AC3E}">
        <p14:creationId xmlns:p14="http://schemas.microsoft.com/office/powerpoint/2010/main" val="2260769297"/>
      </p:ext>
    </p:extLst>
  </p:cSld>
  <p:clrMapOvr>
    <a:masterClrMapping/>
  </p:clrMapOvr>
  <mc:AlternateContent xmlns:mc="http://schemas.openxmlformats.org/markup-compatibility/2006">
    <mc:Choice xmlns:p14="http://schemas.microsoft.com/office/powerpoint/2010/main" Requires="p14">
      <p:transition spd="slow" p14:dur="4500">
        <p14:gallery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019" y="716004"/>
            <a:ext cx="2247898" cy="378200"/>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599021" y="5677112"/>
            <a:ext cx="2247898" cy="370405"/>
          </a:xfrm>
          <a:prstGeom prst="rect">
            <a:avLst/>
          </a:prstGeom>
        </p:spPr>
      </p:pic>
      <p:pic>
        <p:nvPicPr>
          <p:cNvPr id="2" name="1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019" y="1653769"/>
            <a:ext cx="2247900" cy="3514725"/>
          </a:xfrm>
          <a:prstGeom prst="rect">
            <a:avLst/>
          </a:prstGeom>
          <a:effectLst>
            <a:glow rad="127000">
              <a:schemeClr val="accent2">
                <a:lumMod val="40000"/>
                <a:lumOff val="60000"/>
                <a:alpha val="50000"/>
              </a:schemeClr>
            </a:glow>
            <a:softEdge rad="317500"/>
          </a:effectLst>
        </p:spPr>
      </p:pic>
      <p:sp>
        <p:nvSpPr>
          <p:cNvPr id="4" name="3 CuadroTexto"/>
          <p:cNvSpPr txBox="1"/>
          <p:nvPr/>
        </p:nvSpPr>
        <p:spPr>
          <a:xfrm>
            <a:off x="3203848" y="410309"/>
            <a:ext cx="5616624" cy="6001643"/>
          </a:xfrm>
          <a:prstGeom prst="rect">
            <a:avLst/>
          </a:prstGeom>
          <a:noFill/>
        </p:spPr>
        <p:txBody>
          <a:bodyPr wrap="square" rtlCol="0">
            <a:spAutoFit/>
          </a:bodyPr>
          <a:lstStyle/>
          <a:p>
            <a:r>
              <a:rPr lang="es-ES" sz="2400" dirty="0" smtClean="0">
                <a:solidFill>
                  <a:srgbClr val="7030A0"/>
                </a:solidFill>
                <a:latin typeface="Monotype Corsiva" pitchFamily="66" charset="0"/>
              </a:rPr>
              <a:t>De regreso uno de los exploradores conto haber visto a un duende saltar ,brincar y cantar a las puertas de una pequeña cabaña en el bosque.-hoy tomo vino, mañana cerveza, después al niño sin falta traeran,por más que se rompan la cabeza,Rumpelstilstskin es mi nombre y jamás lo adivinaran.</a:t>
            </a:r>
          </a:p>
          <a:p>
            <a:r>
              <a:rPr lang="es-ES" sz="2400" dirty="0" smtClean="0">
                <a:solidFill>
                  <a:srgbClr val="7030A0"/>
                </a:solidFill>
                <a:latin typeface="Monotype Corsiva" pitchFamily="66" charset="0"/>
              </a:rPr>
              <a:t>Al tercer día apareció ante la reina para que dijera su nombre, la miro desafiante esperando el error de la reina ,esta le dijo¡Rumpelstilstskin! Es tu nombre,-¡no puede ser! Grito ,-¡no lo puedes saber! Fue tan grade su enfado que se hundió el sombrero hasta las orejas, tapándose los ojos y  de tanto saltar se enterró hasta la mitad en el suelo y cuando el enano intento salir se partió por la mitad y desapareció .</a:t>
            </a:r>
            <a:endParaRPr lang="es-AR" sz="2400" dirty="0">
              <a:solidFill>
                <a:srgbClr val="7030A0"/>
              </a:solidFill>
              <a:latin typeface="Monotype Corsiva" pitchFamily="66" charset="0"/>
            </a:endParaRPr>
          </a:p>
        </p:txBody>
      </p:sp>
      <p:sp>
        <p:nvSpPr>
          <p:cNvPr id="7" name="6 CuadroTexto"/>
          <p:cNvSpPr txBox="1"/>
          <p:nvPr/>
        </p:nvSpPr>
        <p:spPr>
          <a:xfrm>
            <a:off x="7703840" y="6027231"/>
            <a:ext cx="1440160" cy="769441"/>
          </a:xfrm>
          <a:prstGeom prst="rect">
            <a:avLst/>
          </a:prstGeom>
          <a:noFill/>
        </p:spPr>
        <p:txBody>
          <a:bodyPr wrap="square" rtlCol="0">
            <a:spAutoFit/>
          </a:bodyPr>
          <a:lstStyle/>
          <a:p>
            <a:r>
              <a:rPr lang="es-ES" sz="4400" dirty="0" smtClean="0">
                <a:solidFill>
                  <a:srgbClr val="7030A0"/>
                </a:solidFill>
                <a:latin typeface="Monotype Corsiva" pitchFamily="66" charset="0"/>
              </a:rPr>
              <a:t>Fin</a:t>
            </a:r>
            <a:endParaRPr lang="es-AR" sz="4400" dirty="0">
              <a:solidFill>
                <a:srgbClr val="7030A0"/>
              </a:solidFill>
              <a:latin typeface="Monotype Corsiva" pitchFamily="66" charset="0"/>
            </a:endParaRPr>
          </a:p>
        </p:txBody>
      </p:sp>
    </p:spTree>
    <p:extLst>
      <p:ext uri="{BB962C8B-B14F-4D97-AF65-F5344CB8AC3E}">
        <p14:creationId xmlns:p14="http://schemas.microsoft.com/office/powerpoint/2010/main" val="1565693546"/>
      </p:ext>
    </p:extLst>
  </p:cSld>
  <p:clrMapOvr>
    <a:masterClrMapping/>
  </p:clrMapOvr>
  <mc:AlternateContent xmlns:mc="http://schemas.openxmlformats.org/markup-compatibility/2006">
    <mc:Choice xmlns:p14="http://schemas.microsoft.com/office/powerpoint/2010/main" Requires="p14">
      <p:transition spd="slow" p14:dur="50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2)">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17000" b="-17000"/>
          </a:stretch>
        </a:blipFill>
        <a:effectLst/>
      </p:bgPr>
    </p:bg>
    <p:spTree>
      <p:nvGrpSpPr>
        <p:cNvPr id="1" name=""/>
        <p:cNvGrpSpPr/>
        <p:nvPr/>
      </p:nvGrpSpPr>
      <p:grpSpPr>
        <a:xfrm>
          <a:off x="0" y="0"/>
          <a:ext cx="0" cy="0"/>
          <a:chOff x="0" y="0"/>
          <a:chExt cx="0" cy="0"/>
        </a:xfrm>
      </p:grpSpPr>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87" y="1628800"/>
            <a:ext cx="3218508" cy="3240360"/>
          </a:xfrm>
          <a:prstGeom prst="rect">
            <a:avLst/>
          </a:prstGeom>
          <a:effectLst>
            <a:glow rad="127000">
              <a:schemeClr val="accent2">
                <a:lumMod val="40000"/>
                <a:lumOff val="60000"/>
                <a:alpha val="50000"/>
              </a:schemeClr>
            </a:glow>
            <a:softEdge rad="317500"/>
          </a:effectLst>
        </p:spPr>
      </p:pic>
      <p:pic>
        <p:nvPicPr>
          <p:cNvPr id="9" name="8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7491" y="557267"/>
            <a:ext cx="3175000" cy="361950"/>
          </a:xfrm>
          <a:prstGeom prst="rect">
            <a:avLst/>
          </a:prstGeom>
        </p:spPr>
      </p:pic>
      <p:pic>
        <p:nvPicPr>
          <p:cNvPr id="10" name="9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71041" y="5589240"/>
            <a:ext cx="3175000" cy="361950"/>
          </a:xfrm>
          <a:prstGeom prst="rect">
            <a:avLst/>
          </a:prstGeom>
        </p:spPr>
      </p:pic>
      <p:sp>
        <p:nvSpPr>
          <p:cNvPr id="11" name="10 CuadroTexto"/>
          <p:cNvSpPr txBox="1"/>
          <p:nvPr/>
        </p:nvSpPr>
        <p:spPr>
          <a:xfrm>
            <a:off x="4731359" y="3340696"/>
            <a:ext cx="3672408" cy="2677656"/>
          </a:xfrm>
          <a:prstGeom prst="rect">
            <a:avLst/>
          </a:prstGeom>
          <a:noFill/>
        </p:spPr>
        <p:txBody>
          <a:bodyPr wrap="square" rtlCol="0">
            <a:spAutoFit/>
          </a:bodyPr>
          <a:lstStyle/>
          <a:p>
            <a:r>
              <a:rPr lang="es-ES" sz="2400" dirty="0" smtClean="0">
                <a:solidFill>
                  <a:srgbClr val="7030A0"/>
                </a:solidFill>
                <a:latin typeface="Monotype Corsiva" pitchFamily="66" charset="0"/>
              </a:rPr>
              <a:t>Diseño: Andrés Vázquez</a:t>
            </a:r>
          </a:p>
          <a:p>
            <a:endParaRPr lang="es-ES" sz="2400" dirty="0">
              <a:solidFill>
                <a:srgbClr val="7030A0"/>
              </a:solidFill>
              <a:latin typeface="Monotype Corsiva" pitchFamily="66" charset="0"/>
            </a:endParaRPr>
          </a:p>
          <a:p>
            <a:r>
              <a:rPr lang="es-ES" sz="2400" dirty="0" smtClean="0">
                <a:solidFill>
                  <a:srgbClr val="7030A0"/>
                </a:solidFill>
                <a:latin typeface="Monotype Corsiva" pitchFamily="66" charset="0"/>
              </a:rPr>
              <a:t>Imágenes: internet </a:t>
            </a:r>
            <a:endParaRPr lang="es-ES" sz="2400" dirty="0" smtClean="0">
              <a:solidFill>
                <a:srgbClr val="7030A0"/>
              </a:solidFill>
              <a:latin typeface="Monotype Corsiva" pitchFamily="66" charset="0"/>
            </a:endParaRPr>
          </a:p>
          <a:p>
            <a:endParaRPr lang="es-ES" sz="2400" dirty="0">
              <a:solidFill>
                <a:srgbClr val="7030A0"/>
              </a:solidFill>
              <a:latin typeface="Monotype Corsiva" pitchFamily="66" charset="0"/>
            </a:endParaRPr>
          </a:p>
          <a:p>
            <a:r>
              <a:rPr lang="es-ES" sz="2400" dirty="0" smtClean="0">
                <a:solidFill>
                  <a:srgbClr val="7030A0"/>
                </a:solidFill>
                <a:latin typeface="Monotype Corsiva" pitchFamily="66" charset="0"/>
              </a:rPr>
              <a:t>Autor: Los </a:t>
            </a:r>
            <a:r>
              <a:rPr lang="es-ES" sz="2400" dirty="0" smtClean="0">
                <a:solidFill>
                  <a:srgbClr val="7030A0"/>
                </a:solidFill>
                <a:latin typeface="Monotype Corsiva" pitchFamily="66" charset="0"/>
              </a:rPr>
              <a:t>hermanos Grimm</a:t>
            </a:r>
          </a:p>
          <a:p>
            <a:endParaRPr lang="es-ES" sz="2400" dirty="0">
              <a:solidFill>
                <a:srgbClr val="7030A0"/>
              </a:solidFill>
              <a:latin typeface="Monotype Corsiva" pitchFamily="66" charset="0"/>
            </a:endParaRPr>
          </a:p>
          <a:p>
            <a:r>
              <a:rPr lang="es-ES" sz="2400" dirty="0" smtClean="0">
                <a:solidFill>
                  <a:srgbClr val="7030A0"/>
                </a:solidFill>
                <a:latin typeface="Monotype Corsiva" pitchFamily="66" charset="0"/>
              </a:rPr>
              <a:t>Musica:Para</a:t>
            </a:r>
            <a:r>
              <a:rPr lang="es-ES" sz="2400" dirty="0" smtClean="0">
                <a:solidFill>
                  <a:srgbClr val="7030A0"/>
                </a:solidFill>
                <a:latin typeface="Monotype Corsiva" pitchFamily="66" charset="0"/>
              </a:rPr>
              <a:t> dormir bebes</a:t>
            </a:r>
            <a:endParaRPr lang="es-AR" sz="2400" dirty="0">
              <a:solidFill>
                <a:srgbClr val="7030A0"/>
              </a:solidFill>
              <a:latin typeface="Monotype Corsiva" pitchFamily="66" charset="0"/>
            </a:endParaRPr>
          </a:p>
        </p:txBody>
      </p:sp>
      <p:sp>
        <p:nvSpPr>
          <p:cNvPr id="3" name="2 CuadroTexto"/>
          <p:cNvSpPr txBox="1"/>
          <p:nvPr/>
        </p:nvSpPr>
        <p:spPr>
          <a:xfrm>
            <a:off x="4551339" y="1180827"/>
            <a:ext cx="4032448" cy="523220"/>
          </a:xfrm>
          <a:prstGeom prst="rect">
            <a:avLst/>
          </a:prstGeom>
          <a:noFill/>
        </p:spPr>
        <p:txBody>
          <a:bodyPr wrap="square" rtlCol="0">
            <a:spAutoFit/>
          </a:bodyPr>
          <a:lstStyle/>
          <a:p>
            <a:r>
              <a:rPr lang="es-ES" sz="2800" dirty="0" smtClean="0">
                <a:solidFill>
                  <a:srgbClr val="7030A0"/>
                </a:solidFill>
                <a:latin typeface="Monotype Corsiva" pitchFamily="66" charset="0"/>
              </a:rPr>
              <a:t>Que tengas un hermoso día</a:t>
            </a:r>
            <a:endParaRPr lang="es-AR" sz="2800" dirty="0">
              <a:solidFill>
                <a:srgbClr val="7030A0"/>
              </a:solidFill>
              <a:latin typeface="Monotype Corsiva" pitchFamily="66" charset="0"/>
            </a:endParaRPr>
          </a:p>
        </p:txBody>
      </p:sp>
    </p:spTree>
    <p:extLst>
      <p:ext uri="{BB962C8B-B14F-4D97-AF65-F5344CB8AC3E}">
        <p14:creationId xmlns:p14="http://schemas.microsoft.com/office/powerpoint/2010/main" val="840843919"/>
      </p:ext>
    </p:extLst>
  </p:cSld>
  <p:clrMapOvr>
    <a:masterClrMapping/>
  </p:clrMapOvr>
  <mc:AlternateContent xmlns:mc="http://schemas.openxmlformats.org/markup-compatibility/2006">
    <mc:Choice xmlns:p14="http://schemas.microsoft.com/office/powerpoint/2010/main" Requires="p14">
      <p:transition spd="slow" p14:dur="3000">
        <p14:prism dir="d"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11">
                                            <p:txEl>
                                              <p:pRg st="0" end="0"/>
                                            </p:txEl>
                                          </p:spTgt>
                                        </p:tgtEl>
                                        <p:attrNameLst>
                                          <p:attrName>style.visibility</p:attrName>
                                        </p:attrNameLst>
                                      </p:cBhvr>
                                      <p:to>
                                        <p:strVal val="visible"/>
                                      </p:to>
                                    </p:set>
                                    <p:set>
                                      <p:cBhvr>
                                        <p:cTn id="12" dur="455" fill="hold">
                                          <p:stCondLst>
                                            <p:cond delay="0"/>
                                          </p:stCondLst>
                                        </p:cTn>
                                        <p:tgtEl>
                                          <p:spTgt spid="11">
                                            <p:txEl>
                                              <p:pRg st="0" end="0"/>
                                            </p:txEl>
                                          </p:spTgt>
                                        </p:tgtEl>
                                        <p:attrNameLst>
                                          <p:attrName>style.rotation</p:attrName>
                                        </p:attrNameLst>
                                      </p:cBhvr>
                                      <p:to>
                                        <p:strVal val="-45.0"/>
                                      </p:to>
                                    </p:set>
                                    <p:anim calcmode="lin" valueType="num">
                                      <p:cBhvr>
                                        <p:cTn id="13" dur="455" fill="hold">
                                          <p:stCondLst>
                                            <p:cond delay="455"/>
                                          </p:stCondLst>
                                        </p:cTn>
                                        <p:tgtEl>
                                          <p:spTgt spid="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11">
                                            <p:txEl>
                                              <p:pRg st="0" end="0"/>
                                            </p:txEl>
                                          </p:spTgt>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11">
                                            <p:txEl>
                                              <p:pRg st="0" end="0"/>
                                            </p:txEl>
                                          </p:spTgt>
                                        </p:tgtEl>
                                        <p:attrNameLst>
                                          <p:attrName>ppt_y</p:attrName>
                                        </p:attrNameLst>
                                      </p:cBhvr>
                                      <p:tavLst>
                                        <p:tav tm="0">
                                          <p:val>
                                            <p:strVal val="#ppt_y-(0.354*#ppt_w-0.172*#ppt_h)"/>
                                          </p:val>
                                        </p:tav>
                                        <p:tav tm="100000">
                                          <p:val>
                                            <p:strVal val="#ppt_y"/>
                                          </p:val>
                                        </p:tav>
                                      </p:tavLst>
                                    </p:anim>
                                  </p:childTnLst>
                                </p:cTn>
                              </p:par>
                              <p:par>
                                <p:cTn id="17" presetID="38" presetClass="entr" presetSubtype="0" accel="50000" fill="hold" grpId="0" nodeType="withEffect">
                                  <p:stCondLst>
                                    <p:cond delay="0"/>
                                  </p:stCondLst>
                                  <p:iterate type="lt">
                                    <p:tmPct val="50000"/>
                                  </p:iterate>
                                  <p:childTnLst>
                                    <p:set>
                                      <p:cBhvr>
                                        <p:cTn id="18" dur="1" fill="hold">
                                          <p:stCondLst>
                                            <p:cond delay="0"/>
                                          </p:stCondLst>
                                        </p:cTn>
                                        <p:tgtEl>
                                          <p:spTgt spid="11">
                                            <p:txEl>
                                              <p:pRg st="2" end="2"/>
                                            </p:txEl>
                                          </p:spTgt>
                                        </p:tgtEl>
                                        <p:attrNameLst>
                                          <p:attrName>style.visibility</p:attrName>
                                        </p:attrNameLst>
                                      </p:cBhvr>
                                      <p:to>
                                        <p:strVal val="visible"/>
                                      </p:to>
                                    </p:set>
                                    <p:set>
                                      <p:cBhvr>
                                        <p:cTn id="19" dur="455" fill="hold">
                                          <p:stCondLst>
                                            <p:cond delay="0"/>
                                          </p:stCondLst>
                                        </p:cTn>
                                        <p:tgtEl>
                                          <p:spTgt spid="11">
                                            <p:txEl>
                                              <p:pRg st="2" end="2"/>
                                            </p:txEl>
                                          </p:spTgt>
                                        </p:tgtEl>
                                        <p:attrNameLst>
                                          <p:attrName>style.rotation</p:attrName>
                                        </p:attrNameLst>
                                      </p:cBhvr>
                                      <p:to>
                                        <p:strVal val="-45.0"/>
                                      </p:to>
                                    </p:set>
                                    <p:anim calcmode="lin" valueType="num">
                                      <p:cBhvr>
                                        <p:cTn id="20" dur="455" fill="hold">
                                          <p:stCondLst>
                                            <p:cond delay="455"/>
                                          </p:stCondLst>
                                        </p:cTn>
                                        <p:tgtEl>
                                          <p:spTgt spid="11">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11">
                                            <p:txEl>
                                              <p:pRg st="2" end="2"/>
                                            </p:txEl>
                                          </p:spTgt>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11">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11">
                                            <p:txEl>
                                              <p:pRg st="2" end="2"/>
                                            </p:txEl>
                                          </p:spTgt>
                                        </p:tgtEl>
                                        <p:attrNameLst>
                                          <p:attrName>ppt_y</p:attrName>
                                        </p:attrNameLst>
                                      </p:cBhvr>
                                      <p:tavLst>
                                        <p:tav tm="0">
                                          <p:val>
                                            <p:strVal val="#ppt_y-(0.354*#ppt_w-0.172*#ppt_h)"/>
                                          </p:val>
                                        </p:tav>
                                        <p:tav tm="100000">
                                          <p:val>
                                            <p:strVal val="#ppt_y"/>
                                          </p:val>
                                        </p:tav>
                                      </p:tavLst>
                                    </p:anim>
                                  </p:childTnLst>
                                </p:cTn>
                              </p:par>
                              <p:par>
                                <p:cTn id="24" presetID="38" presetClass="entr" presetSubtype="0" accel="50000" fill="hold" grpId="0" nodeType="withEffect">
                                  <p:stCondLst>
                                    <p:cond delay="0"/>
                                  </p:stCondLst>
                                  <p:iterate type="lt">
                                    <p:tmPct val="50000"/>
                                  </p:iterate>
                                  <p:childTnLst>
                                    <p:set>
                                      <p:cBhvr>
                                        <p:cTn id="25" dur="1" fill="hold">
                                          <p:stCondLst>
                                            <p:cond delay="0"/>
                                          </p:stCondLst>
                                        </p:cTn>
                                        <p:tgtEl>
                                          <p:spTgt spid="11">
                                            <p:txEl>
                                              <p:pRg st="4" end="4"/>
                                            </p:txEl>
                                          </p:spTgt>
                                        </p:tgtEl>
                                        <p:attrNameLst>
                                          <p:attrName>style.visibility</p:attrName>
                                        </p:attrNameLst>
                                      </p:cBhvr>
                                      <p:to>
                                        <p:strVal val="visible"/>
                                      </p:to>
                                    </p:set>
                                    <p:set>
                                      <p:cBhvr>
                                        <p:cTn id="26" dur="455" fill="hold">
                                          <p:stCondLst>
                                            <p:cond delay="0"/>
                                          </p:stCondLst>
                                        </p:cTn>
                                        <p:tgtEl>
                                          <p:spTgt spid="11">
                                            <p:txEl>
                                              <p:pRg st="4" end="4"/>
                                            </p:txEl>
                                          </p:spTgt>
                                        </p:tgtEl>
                                        <p:attrNameLst>
                                          <p:attrName>style.rotation</p:attrName>
                                        </p:attrNameLst>
                                      </p:cBhvr>
                                      <p:to>
                                        <p:strVal val="-45.0"/>
                                      </p:to>
                                    </p:set>
                                    <p:anim calcmode="lin" valueType="num">
                                      <p:cBhvr>
                                        <p:cTn id="27" dur="455" fill="hold">
                                          <p:stCondLst>
                                            <p:cond delay="455"/>
                                          </p:stCondLst>
                                        </p:cTn>
                                        <p:tgtEl>
                                          <p:spTgt spid="11">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1">
                                            <p:txEl>
                                              <p:pRg st="4" end="4"/>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1">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1">
                                            <p:txEl>
                                              <p:pRg st="4" end="4"/>
                                            </p:txEl>
                                          </p:spTgt>
                                        </p:tgtEl>
                                        <p:attrNameLst>
                                          <p:attrName>ppt_y</p:attrName>
                                        </p:attrNameLst>
                                      </p:cBhvr>
                                      <p:tavLst>
                                        <p:tav tm="0">
                                          <p:val>
                                            <p:strVal val="#ppt_y-(0.354*#ppt_w-0.172*#ppt_h)"/>
                                          </p:val>
                                        </p:tav>
                                        <p:tav tm="100000">
                                          <p:val>
                                            <p:strVal val="#ppt_y"/>
                                          </p:val>
                                        </p:tav>
                                      </p:tavLst>
                                    </p:anim>
                                  </p:childTnLst>
                                </p:cTn>
                              </p:par>
                              <p:par>
                                <p:cTn id="31" presetID="38" presetClass="entr" presetSubtype="0" accel="50000" fill="hold" grpId="0" nodeType="withEffect">
                                  <p:stCondLst>
                                    <p:cond delay="0"/>
                                  </p:stCondLst>
                                  <p:iterate type="lt">
                                    <p:tmPct val="50000"/>
                                  </p:iterate>
                                  <p:childTnLst>
                                    <p:set>
                                      <p:cBhvr>
                                        <p:cTn id="32" dur="1" fill="hold">
                                          <p:stCondLst>
                                            <p:cond delay="0"/>
                                          </p:stCondLst>
                                        </p:cTn>
                                        <p:tgtEl>
                                          <p:spTgt spid="11">
                                            <p:txEl>
                                              <p:pRg st="6" end="6"/>
                                            </p:txEl>
                                          </p:spTgt>
                                        </p:tgtEl>
                                        <p:attrNameLst>
                                          <p:attrName>style.visibility</p:attrName>
                                        </p:attrNameLst>
                                      </p:cBhvr>
                                      <p:to>
                                        <p:strVal val="visible"/>
                                      </p:to>
                                    </p:set>
                                    <p:set>
                                      <p:cBhvr>
                                        <p:cTn id="33" dur="455" fill="hold">
                                          <p:stCondLst>
                                            <p:cond delay="0"/>
                                          </p:stCondLst>
                                        </p:cTn>
                                        <p:tgtEl>
                                          <p:spTgt spid="11">
                                            <p:txEl>
                                              <p:pRg st="6" end="6"/>
                                            </p:txEl>
                                          </p:spTgt>
                                        </p:tgtEl>
                                        <p:attrNameLst>
                                          <p:attrName>style.rotation</p:attrName>
                                        </p:attrNameLst>
                                      </p:cBhvr>
                                      <p:to>
                                        <p:strVal val="-45.0"/>
                                      </p:to>
                                    </p:set>
                                    <p:anim calcmode="lin" valueType="num">
                                      <p:cBhvr>
                                        <p:cTn id="34" dur="455" fill="hold">
                                          <p:stCondLst>
                                            <p:cond delay="455"/>
                                          </p:stCondLst>
                                        </p:cTn>
                                        <p:tgtEl>
                                          <p:spTgt spid="11">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11">
                                            <p:txEl>
                                              <p:pRg st="6" end="6"/>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11">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11">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dirty="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dirty="0">
                <a:solidFill>
                  <a:srgbClr val="000000"/>
                </a:solidFill>
                <a:latin typeface="Kristen ITC" pitchFamily="66" charset="0"/>
              </a:rPr>
              <a:t>Además puedes recibir </a:t>
            </a:r>
            <a:r>
              <a:rPr lang="es-ES_tradnl" b="1" dirty="0" err="1">
                <a:solidFill>
                  <a:srgbClr val="000000"/>
                </a:solidFill>
                <a:latin typeface="Kristen ITC" pitchFamily="66" charset="0"/>
              </a:rPr>
              <a:t>powerpoints</a:t>
            </a:r>
            <a:r>
              <a:rPr lang="es-ES_tradnl" b="1" dirty="0">
                <a:solidFill>
                  <a:srgbClr val="000000"/>
                </a:solidFill>
                <a:latin typeface="Kristen ITC" pitchFamily="66" charset="0"/>
              </a:rPr>
              <a:t> en tu correo electrónico suscribiéndote aquí:</a:t>
            </a:r>
            <a:r>
              <a:rPr lang="es-ES_tradnl" b="1" dirty="0">
                <a:solidFill>
                  <a:srgbClr val="0066FF"/>
                </a:solidFill>
              </a:rPr>
              <a:t> </a:t>
            </a:r>
          </a:p>
          <a:p>
            <a:pPr fontAlgn="base">
              <a:spcBef>
                <a:spcPct val="50000"/>
              </a:spcBef>
              <a:spcAft>
                <a:spcPct val="0"/>
              </a:spcAft>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500">
        <p14:flythrough/>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417</TotalTime>
  <Words>920</Words>
  <Application>Microsoft Office PowerPoint</Application>
  <PresentationFormat>Presentación en pantalla (4:3)</PresentationFormat>
  <Paragraphs>30</Paragraphs>
  <Slides>10</Slides>
  <Notes>0</Notes>
  <HiddenSlides>0</HiddenSlides>
  <MMClips>0</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27</cp:revision>
  <dcterms:created xsi:type="dcterms:W3CDTF">2015-03-11T17:11:51Z</dcterms:created>
  <dcterms:modified xsi:type="dcterms:W3CDTF">2015-03-12T03:20:24Z</dcterms:modified>
</cp:coreProperties>
</file>