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2" r:id="rId3"/>
    <p:sldId id="257" r:id="rId4"/>
    <p:sldId id="258" r:id="rId5"/>
    <p:sldId id="280" r:id="rId6"/>
    <p:sldId id="260" r:id="rId7"/>
    <p:sldId id="281" r:id="rId8"/>
    <p:sldId id="262" r:id="rId9"/>
    <p:sldId id="279" r:id="rId10"/>
    <p:sldId id="264" r:id="rId11"/>
    <p:sldId id="259" r:id="rId12"/>
    <p:sldId id="267" r:id="rId13"/>
    <p:sldId id="261" r:id="rId14"/>
    <p:sldId id="268" r:id="rId15"/>
    <p:sldId id="265" r:id="rId16"/>
    <p:sldId id="263" r:id="rId17"/>
    <p:sldId id="269" r:id="rId18"/>
    <p:sldId id="277" r:id="rId19"/>
    <p:sldId id="270" r:id="rId20"/>
    <p:sldId id="278" r:id="rId21"/>
    <p:sldId id="271" r:id="rId22"/>
    <p:sldId id="272" r:id="rId23"/>
    <p:sldId id="284" r:id="rId24"/>
    <p:sldId id="283" r:id="rId25"/>
    <p:sldId id="286"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8E9PCoyxbjFetN06fOOGww==" hashData="T2OQnOJ15fk+qIa+wWitVcKPQe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FF00"/>
    <a:srgbClr val="00FF99"/>
    <a:srgbClr val="66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9452" autoAdjust="0"/>
  </p:normalViewPr>
  <p:slideViewPr>
    <p:cSldViewPr>
      <p:cViewPr varScale="1">
        <p:scale>
          <a:sx n="71" d="100"/>
          <a:sy n="71" d="100"/>
        </p:scale>
        <p:origin x="-96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7ABCB57-663C-4FA8-8567-58A527F8D728}" type="datetimeFigureOut">
              <a:rPr lang="es-ES" smtClean="0"/>
              <a:pPr/>
              <a:t>12/11/2014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201A654-5C7E-4EDA-8BFC-F4B8FD15BA06}"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ABCB57-663C-4FA8-8567-58A527F8D728}" type="datetimeFigureOut">
              <a:rPr lang="es-ES" smtClean="0"/>
              <a:pPr/>
              <a:t>12/11/2014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201A654-5C7E-4EDA-8BFC-F4B8FD15BA06}"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7ABCB57-663C-4FA8-8567-58A527F8D728}" type="datetimeFigureOut">
              <a:rPr lang="es-ES" smtClean="0"/>
              <a:pPr/>
              <a:t>12/11/2014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201A654-5C7E-4EDA-8BFC-F4B8FD15BA06}"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7ABCB57-663C-4FA8-8567-58A527F8D728}" type="datetimeFigureOut">
              <a:rPr lang="es-ES" smtClean="0"/>
              <a:pPr/>
              <a:t>12/11/2014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201A654-5C7E-4EDA-8BFC-F4B8FD15BA06}"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7ABCB57-663C-4FA8-8567-58A527F8D728}" type="datetimeFigureOut">
              <a:rPr lang="es-ES" smtClean="0"/>
              <a:pPr/>
              <a:t>12/11/2014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201A654-5C7E-4EDA-8BFC-F4B8FD15BA06}"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7ABCB57-663C-4FA8-8567-58A527F8D728}" type="datetimeFigureOut">
              <a:rPr lang="es-ES" smtClean="0"/>
              <a:pPr/>
              <a:t>12/11/2014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201A654-5C7E-4EDA-8BFC-F4B8FD15BA06}"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7ABCB57-663C-4FA8-8567-58A527F8D728}" type="datetimeFigureOut">
              <a:rPr lang="es-ES" smtClean="0"/>
              <a:pPr/>
              <a:t>12/11/2014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201A654-5C7E-4EDA-8BFC-F4B8FD15BA06}"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7ABCB57-663C-4FA8-8567-58A527F8D728}" type="datetimeFigureOut">
              <a:rPr lang="es-ES" smtClean="0"/>
              <a:pPr/>
              <a:t>12/11/2014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201A654-5C7E-4EDA-8BFC-F4B8FD15BA06}"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7ABCB57-663C-4FA8-8567-58A527F8D728}" type="datetimeFigureOut">
              <a:rPr lang="es-ES" smtClean="0"/>
              <a:pPr/>
              <a:t>12/11/2014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201A654-5C7E-4EDA-8BFC-F4B8FD15BA06}"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ABCB57-663C-4FA8-8567-58A527F8D728}" type="datetimeFigureOut">
              <a:rPr lang="es-ES" smtClean="0"/>
              <a:pPr/>
              <a:t>12/11/2014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201A654-5C7E-4EDA-8BFC-F4B8FD15BA06}"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ABCB57-663C-4FA8-8567-58A527F8D728}" type="datetimeFigureOut">
              <a:rPr lang="es-ES" smtClean="0"/>
              <a:pPr/>
              <a:t>12/11/2014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201A654-5C7E-4EDA-8BFC-F4B8FD15BA06}"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8FD3894-3EED-4F3E-A38A-8D8E3D6529E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ABCB57-663C-4FA8-8567-58A527F8D728}" type="datetimeFigureOut">
              <a:rPr lang="es-ES" smtClean="0"/>
              <a:pPr/>
              <a:t>12/11/2014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01A654-5C7E-4EDA-8BFC-F4B8FD15BA0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F11CB39-B682-4079-9C55-D68901A025BF}"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7"/>
          <p:cNvPicPr>
            <a:picLocks noChangeAspect="1" noChangeArrowheads="1" noCrop="1"/>
          </p:cNvPicPr>
          <p:nvPr/>
        </p:nvPicPr>
        <p:blipFill>
          <a:blip r:embed="rId3" cstate="print">
            <a:duotone>
              <a:schemeClr val="accent3">
                <a:shade val="45000"/>
                <a:satMod val="135000"/>
              </a:schemeClr>
              <a:prstClr val="white"/>
            </a:duotone>
            <a:lum bright="34000"/>
          </a:blip>
          <a:srcRect/>
          <a:stretch>
            <a:fillRect/>
          </a:stretch>
        </p:blipFill>
        <p:spPr bwMode="auto">
          <a:xfrm>
            <a:off x="0" y="0"/>
            <a:ext cx="9144000" cy="687705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6804248" y="5733256"/>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2" name="11 Rectángulo"/>
          <p:cNvSpPr/>
          <p:nvPr/>
        </p:nvSpPr>
        <p:spPr>
          <a:xfrm>
            <a:off x="683568" y="1628800"/>
            <a:ext cx="7886390" cy="2554545"/>
          </a:xfrm>
          <a:prstGeom prst="rect">
            <a:avLst/>
          </a:prstGeom>
        </p:spPr>
        <p:txBody>
          <a:bodyPr wrap="none">
            <a:spAutoFit/>
          </a:bodyPr>
          <a:lstStyle/>
          <a:p>
            <a:pPr algn="ctr">
              <a:defRPr/>
            </a:pPr>
            <a:r>
              <a:rPr lang="es-ES" sz="80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LA RANA </a:t>
            </a:r>
          </a:p>
          <a:p>
            <a:pPr algn="ctr">
              <a:defRPr/>
            </a:pPr>
            <a:r>
              <a:rPr lang="es-ES" sz="80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ENCANTADA</a:t>
            </a:r>
            <a:endParaRPr lang="es-ES" sz="80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pic>
        <p:nvPicPr>
          <p:cNvPr id="14" name="Picture 12" descr="Image1"/>
          <p:cNvPicPr>
            <a:picLocks noChangeAspect="1" noChangeArrowheads="1" noCrop="1"/>
          </p:cNvPicPr>
          <p:nvPr/>
        </p:nvPicPr>
        <p:blipFill>
          <a:blip r:embed="rId8" cstate="print"/>
          <a:srcRect/>
          <a:stretch>
            <a:fillRect/>
          </a:stretch>
        </p:blipFill>
        <p:spPr bwMode="auto">
          <a:xfrm>
            <a:off x="6372200" y="5157192"/>
            <a:ext cx="781050" cy="1066800"/>
          </a:xfrm>
          <a:prstGeom prst="rect">
            <a:avLst/>
          </a:prstGeom>
          <a:noFill/>
          <a:ln w="9525">
            <a:noFill/>
            <a:miter lim="800000"/>
            <a:headEnd/>
            <a:tailEnd/>
          </a:ln>
        </p:spPr>
      </p:pic>
    </p:spTree>
  </p:cSld>
  <p:clrMapOvr>
    <a:masterClrMapping/>
  </p:clrMapOvr>
  <p:transition spd="med" advTm="12000">
    <p:dissolve/>
    <p:sndAc>
      <p:stSnd loop="1">
        <p:snd r:embed="rId2" name="45108-AD_Leplusbeaumetier_00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12">
                                            <p:txEl>
                                              <p:pRg st="0" end="0"/>
                                            </p:txEl>
                                          </p:spTgt>
                                        </p:tgtEl>
                                        <p:attrNameLst>
                                          <p:attrName>style.visibility</p:attrName>
                                        </p:attrNameLst>
                                      </p:cBhvr>
                                      <p:to>
                                        <p:strVal val="visible"/>
                                      </p:to>
                                    </p:set>
                                    <p:anim calcmode="discrete" valueType="clr">
                                      <p:cBhvr override="childStyle">
                                        <p:cTn id="11" dur="1000"/>
                                        <p:tgtEl>
                                          <p:spTgt spid="1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1000"/>
                                        <p:tgtEl>
                                          <p:spTgt spid="12">
                                            <p:txEl>
                                              <p:pRg st="0" end="0"/>
                                            </p:txEl>
                                          </p:spTgt>
                                        </p:tgtEl>
                                        <p:attrNameLst>
                                          <p:attrName>fillcolor</p:attrName>
                                        </p:attrNameLst>
                                      </p:cBhvr>
                                      <p:tavLst>
                                        <p:tav tm="0">
                                          <p:val>
                                            <p:clrVal>
                                              <a:schemeClr val="accent2"/>
                                            </p:clrVal>
                                          </p:val>
                                        </p:tav>
                                        <p:tav tm="50000">
                                          <p:val>
                                            <p:clrVal>
                                              <a:schemeClr val="hlink"/>
                                            </p:clrVal>
                                          </p:val>
                                        </p:tav>
                                      </p:tavLst>
                                    </p:anim>
                                    <p:set>
                                      <p:cBhvr>
                                        <p:cTn id="13" dur="1000"/>
                                        <p:tgtEl>
                                          <p:spTgt spid="12">
                                            <p:txEl>
                                              <p:pRg st="0" end="0"/>
                                            </p:txEl>
                                          </p:spTgt>
                                        </p:tgtEl>
                                        <p:attrNameLst>
                                          <p:attrName>fill.type</p:attrName>
                                        </p:attrNameLst>
                                      </p:cBhvr>
                                      <p:to>
                                        <p:strVal val="solid"/>
                                      </p:to>
                                    </p:set>
                                  </p:childTnLst>
                                </p:cTn>
                              </p:par>
                            </p:childTnLst>
                          </p:cTn>
                        </p:par>
                        <p:par>
                          <p:cTn id="14" fill="hold">
                            <p:stCondLst>
                              <p:cond delay="3500"/>
                            </p:stCondLst>
                            <p:childTnLst>
                              <p:par>
                                <p:cTn id="15" presetID="27" presetClass="entr" presetSubtype="0" fill="hold" nodeType="afterEffect">
                                  <p:stCondLst>
                                    <p:cond delay="0"/>
                                  </p:stCondLst>
                                  <p:iterate type="lt">
                                    <p:tmPct val="50000"/>
                                  </p:iterate>
                                  <p:childTnLst>
                                    <p:set>
                                      <p:cBhvr>
                                        <p:cTn id="16" dur="1" fill="hold">
                                          <p:stCondLst>
                                            <p:cond delay="0"/>
                                          </p:stCondLst>
                                        </p:cTn>
                                        <p:tgtEl>
                                          <p:spTgt spid="12">
                                            <p:txEl>
                                              <p:pRg st="1" end="1"/>
                                            </p:txEl>
                                          </p:spTgt>
                                        </p:tgtEl>
                                        <p:attrNameLst>
                                          <p:attrName>style.visibility</p:attrName>
                                        </p:attrNameLst>
                                      </p:cBhvr>
                                      <p:to>
                                        <p:strVal val="visible"/>
                                      </p:to>
                                    </p:set>
                                    <p:anim calcmode="discrete" valueType="clr">
                                      <p:cBhvr override="childStyle">
                                        <p:cTn id="17" dur="1000"/>
                                        <p:tgtEl>
                                          <p:spTgt spid="1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 dur="1000"/>
                                        <p:tgtEl>
                                          <p:spTgt spid="12">
                                            <p:txEl>
                                              <p:pRg st="1" end="1"/>
                                            </p:txEl>
                                          </p:spTgt>
                                        </p:tgtEl>
                                        <p:attrNameLst>
                                          <p:attrName>fillcolor</p:attrName>
                                        </p:attrNameLst>
                                      </p:cBhvr>
                                      <p:tavLst>
                                        <p:tav tm="0">
                                          <p:val>
                                            <p:clrVal>
                                              <a:schemeClr val="accent2"/>
                                            </p:clrVal>
                                          </p:val>
                                        </p:tav>
                                        <p:tav tm="50000">
                                          <p:val>
                                            <p:clrVal>
                                              <a:schemeClr val="hlink"/>
                                            </p:clrVal>
                                          </p:val>
                                        </p:tav>
                                      </p:tavLst>
                                    </p:anim>
                                    <p:set>
                                      <p:cBhvr>
                                        <p:cTn id="19" dur="1000"/>
                                        <p:tgtEl>
                                          <p:spTgt spid="12">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rana-encantada-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advTm="6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34000"/>
          </a:blip>
          <a:srcRect/>
          <a:stretch>
            <a:fillRect/>
          </a:stretch>
        </p:blipFill>
        <p:spPr bwMode="auto">
          <a:xfrm>
            <a:off x="0" y="0"/>
            <a:ext cx="9144000" cy="6877050"/>
          </a:xfrm>
          <a:prstGeom prst="rect">
            <a:avLst/>
          </a:prstGeom>
          <a:noFill/>
        </p:spPr>
      </p:pic>
      <p:sp>
        <p:nvSpPr>
          <p:cNvPr id="2" name="1 Rectángulo"/>
          <p:cNvSpPr/>
          <p:nvPr/>
        </p:nvSpPr>
        <p:spPr>
          <a:xfrm>
            <a:off x="1403648" y="836712"/>
            <a:ext cx="6948264" cy="5170646"/>
          </a:xfrm>
          <a:prstGeom prst="rect">
            <a:avLst/>
          </a:prstGeom>
        </p:spPr>
        <p:txBody>
          <a:bodyPr wrap="square">
            <a:spAutoFit/>
          </a:bodyPr>
          <a:lstStyle/>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Erase una vez un rey que tenía una hija tan bella, que hasta el sol parecía eclipsarse cuando sonreía.</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Su juguete favorito era una pelota dorada, que hacía rebotar sobre los muros de palacio o girar sobre un dedo, o se la colocaba sobre la nariz o la lanzaba muy alto para volver a recogerla cuando caía</a:t>
            </a:r>
            <a:r>
              <a:rPr lang="es-ES" sz="2400" b="1" i="1" dirty="0" smtClean="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a:t>
            </a:r>
          </a:p>
          <a:p>
            <a:endPar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endParaRP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Un soleado día, la princesa se hallaba jugando en el bosque real, tratando de ver hasta dónde podía lanzar la linda pelotita. De pronto, la arrojó tan lejos que atravesó silbando las hojas de un tilo y se alejó rodando por el suelo hasta caer en un profundo estanque. </a:t>
            </a:r>
            <a:r>
              <a:rPr lang="es-ES" b="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
            </a:r>
            <a:br>
              <a:rPr lang="es-ES" b="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br>
            <a:endParaRPr lang="es-ES" b="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endParaRP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advTm="3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rana-encantada-1.jpg"/>
          <p:cNvPicPr>
            <a:picLocks noChangeAspect="1" noChangeArrowheads="1"/>
          </p:cNvPicPr>
          <p:nvPr/>
        </p:nvPicPr>
        <p:blipFill>
          <a:blip r:embed="rId2" cstate="print"/>
          <a:srcRect l="24800" t="34250"/>
          <a:stretch>
            <a:fillRect/>
          </a:stretch>
        </p:blipFill>
        <p:spPr bwMode="auto">
          <a:xfrm>
            <a:off x="0" y="0"/>
            <a:ext cx="9182263" cy="6858000"/>
          </a:xfrm>
          <a:prstGeom prst="rect">
            <a:avLst/>
          </a:prstGeom>
          <a:noFill/>
        </p:spPr>
      </p:pic>
    </p:spTree>
  </p:cSld>
  <p:clrMapOvr>
    <a:masterClrMapping/>
  </p:clrMapOvr>
  <p:transition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34000"/>
          </a:blip>
          <a:srcRect/>
          <a:stretch>
            <a:fillRect/>
          </a:stretch>
        </p:blipFill>
        <p:spPr bwMode="auto">
          <a:xfrm>
            <a:off x="0" y="0"/>
            <a:ext cx="9144000" cy="6877050"/>
          </a:xfrm>
          <a:prstGeom prst="rect">
            <a:avLst/>
          </a:prstGeom>
          <a:noFill/>
        </p:spPr>
      </p:pic>
      <p:sp>
        <p:nvSpPr>
          <p:cNvPr id="2" name="1 Rectángulo"/>
          <p:cNvSpPr/>
          <p:nvPr/>
        </p:nvSpPr>
        <p:spPr>
          <a:xfrm>
            <a:off x="1619672" y="1268760"/>
            <a:ext cx="6462464" cy="4524315"/>
          </a:xfrm>
          <a:prstGeom prst="rect">
            <a:avLst/>
          </a:prstGeom>
        </p:spPr>
        <p:txBody>
          <a:bodyPr wrap="square">
            <a:spAutoFit/>
          </a:bodyPr>
          <a:lstStyle/>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La pelotita fue hundiéndose lentamente hasta llegar al fondo.</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Hay que ver cómo se puso la princesa! Se arrojó al suelo junto al estanque y se puso a llorar y a gemir desconsoladamente.</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—¡Qué desgracia! ¡Hubiera preferido perder cualquier otra cosa antes que mi pelotita dorada! ¿Qué puedo hacer?</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—¿Pero qué te sucede? —preguntó una extraña voz</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 Basta, preciosa, que vas a partirme el corazón con tu llanto.</a:t>
            </a:r>
          </a:p>
        </p:txBody>
      </p:sp>
      <p:pic>
        <p:nvPicPr>
          <p:cNvPr id="3"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7000"/>
          </a:blip>
          <a:srcRect/>
          <a:stretch>
            <a:fillRect/>
          </a:stretch>
        </p:blipFill>
        <p:spPr bwMode="auto">
          <a:xfrm>
            <a:off x="0" y="0"/>
            <a:ext cx="9144000" cy="6877050"/>
          </a:xfrm>
          <a:prstGeom prst="rect">
            <a:avLst/>
          </a:prstGeom>
          <a:noFill/>
        </p:spPr>
      </p:pic>
      <p:pic>
        <p:nvPicPr>
          <p:cNvPr id="5122" name="Picture 2" descr="C:\Documents and Settings\Dell\Escritorio\rana-encantada-5.jpg"/>
          <p:cNvPicPr>
            <a:picLocks noChangeAspect="1" noChangeArrowheads="1"/>
          </p:cNvPicPr>
          <p:nvPr/>
        </p:nvPicPr>
        <p:blipFill>
          <a:blip r:embed="rId3" cstate="print"/>
          <a:srcRect l="14830" t="29000" r="34609" b="19550"/>
          <a:stretch>
            <a:fillRect/>
          </a:stretch>
        </p:blipFill>
        <p:spPr bwMode="auto">
          <a:xfrm>
            <a:off x="683568" y="332656"/>
            <a:ext cx="7737186" cy="5832648"/>
          </a:xfrm>
          <a:prstGeom prst="ellipse">
            <a:avLst/>
          </a:prstGeom>
          <a:noFill/>
          <a:ln w="76200">
            <a:solidFill>
              <a:srgbClr val="FF00FF"/>
            </a:solidFill>
          </a:ln>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34000"/>
          </a:blip>
          <a:srcRect/>
          <a:stretch>
            <a:fillRect/>
          </a:stretch>
        </p:blipFill>
        <p:spPr bwMode="auto">
          <a:xfrm>
            <a:off x="0" y="0"/>
            <a:ext cx="9144000" cy="6877050"/>
          </a:xfrm>
          <a:prstGeom prst="rect">
            <a:avLst/>
          </a:prstGeom>
          <a:noFill/>
        </p:spPr>
      </p:pic>
      <p:sp>
        <p:nvSpPr>
          <p:cNvPr id="2" name="1 Rectángulo"/>
          <p:cNvSpPr/>
          <p:nvPr/>
        </p:nvSpPr>
        <p:spPr>
          <a:xfrm>
            <a:off x="1403648" y="1340768"/>
            <a:ext cx="6858000" cy="4524315"/>
          </a:xfrm>
          <a:prstGeom prst="rect">
            <a:avLst/>
          </a:prstGeom>
        </p:spPr>
        <p:txBody>
          <a:bodyPr wrap="square">
            <a:spAutoFit/>
          </a:bodyPr>
          <a:lstStyle/>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Cuando alzó la vista, la princesa vio los ojos negros y saltones de una enorme rana que estaba sentada en la orilla del estanque. Tenía su abultado rostro muy cerca del suyo, y la princesa se echó hacia atrás.</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a:t>
            </a:r>
            <a:r>
              <a:rPr lang="es-ES" sz="2400" b="1" i="1" dirty="0" err="1">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He.</a:t>
            </a:r>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 he perdido mi pelota dorada -dijo, angustiada—. Se ha caído en el estanque y nunca la recuperaré.</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—No debes preocuparte —dijo la rana—</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Si me prometes quedarte y hacerme compañía, jugar conmigo y dejar que coma de tu plato y duerma sobre tu almohada, me sumergiré en el estanque y la buscaré.</a:t>
            </a:r>
          </a:p>
        </p:txBody>
      </p:sp>
      <p:pic>
        <p:nvPicPr>
          <p:cNvPr id="3"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7000"/>
          </a:blip>
          <a:srcRect/>
          <a:stretch>
            <a:fillRect/>
          </a:stretch>
        </p:blipFill>
        <p:spPr bwMode="auto">
          <a:xfrm>
            <a:off x="0" y="0"/>
            <a:ext cx="9144000" cy="6877050"/>
          </a:xfrm>
          <a:prstGeom prst="rect">
            <a:avLst/>
          </a:prstGeom>
          <a:noFill/>
        </p:spPr>
      </p:pic>
      <p:pic>
        <p:nvPicPr>
          <p:cNvPr id="5122" name="Picture 2" descr="C:\Documents and Settings\Dell\Escritorio\rana-encantada-5.jpg"/>
          <p:cNvPicPr>
            <a:picLocks noChangeAspect="1" noChangeArrowheads="1"/>
          </p:cNvPicPr>
          <p:nvPr/>
        </p:nvPicPr>
        <p:blipFill>
          <a:blip r:embed="rId3" cstate="print"/>
          <a:srcRect l="14830" t="29000" r="34609" b="19550"/>
          <a:stretch>
            <a:fillRect/>
          </a:stretch>
        </p:blipFill>
        <p:spPr bwMode="auto">
          <a:xfrm>
            <a:off x="683568" y="332656"/>
            <a:ext cx="7737186" cy="5832648"/>
          </a:xfrm>
          <a:prstGeom prst="ellipse">
            <a:avLst/>
          </a:prstGeom>
          <a:noFill/>
          <a:ln w="76200">
            <a:solidFill>
              <a:srgbClr val="FF00FF"/>
            </a:solidFill>
          </a:ln>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34000"/>
          </a:blip>
          <a:srcRect/>
          <a:stretch>
            <a:fillRect/>
          </a:stretch>
        </p:blipFill>
        <p:spPr bwMode="auto">
          <a:xfrm>
            <a:off x="0" y="0"/>
            <a:ext cx="9144000" cy="6877050"/>
          </a:xfrm>
          <a:prstGeom prst="rect">
            <a:avLst/>
          </a:prstGeom>
          <a:noFill/>
        </p:spPr>
      </p:pic>
      <p:sp>
        <p:nvSpPr>
          <p:cNvPr id="2" name="1 Rectángulo"/>
          <p:cNvSpPr/>
          <p:nvPr/>
        </p:nvSpPr>
        <p:spPr>
          <a:xfrm>
            <a:off x="971600" y="764704"/>
            <a:ext cx="7542584" cy="5632311"/>
          </a:xfrm>
          <a:prstGeom prst="rect">
            <a:avLst/>
          </a:prstGeom>
        </p:spPr>
        <p:txBody>
          <a:bodyPr wrap="square">
            <a:spAutoFit/>
          </a:bodyPr>
          <a:lstStyle/>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La princesa aplaudió encantada y exclamó:</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—¡Sí, sí, por favor!</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—Es muy solitaria la vida de una rana, sabes... —exclamó antes de sumergirse en el estanque.</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—¡Sí, sí, jugaré contigo! ¡Te lo prometo! —exclamó la princesa— ¡Pero date prisa antes de que se hunda en el barro del fondo!</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La rana se sumergió en las aguas y regresó con la pelotita, sosteniéndola en su amplia boca verde. La princesa hizo una mueca de disgusto y tomó la pelota con sumo cuidado.</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a:t>
            </a:r>
            <a:r>
              <a:rPr lang="es-ES" sz="2400" b="1" i="1" dirty="0" err="1">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Ugh</a:t>
            </a:r>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 Podrías haberla cogido con las patas.</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Luego limpió la pelota en la hierba y al poco rato volvía a lanzarla al aire mientras corría de regreso a palacio.</a:t>
            </a:r>
            <a:r>
              <a:rPr lang="es-ES" sz="2400" b="1" i="1" dirty="0"/>
              <a:t/>
            </a:r>
            <a:br>
              <a:rPr lang="es-ES" sz="2400" b="1" i="1" dirty="0"/>
            </a:br>
            <a:endParaRPr lang="es-ES" sz="2400" b="1" i="1" dirty="0"/>
          </a:p>
        </p:txBody>
      </p:sp>
      <p:pic>
        <p:nvPicPr>
          <p:cNvPr id="3"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advTm="4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rana-encantada-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34000"/>
          </a:blip>
          <a:srcRect/>
          <a:stretch>
            <a:fillRect/>
          </a:stretch>
        </p:blipFill>
        <p:spPr bwMode="auto">
          <a:xfrm>
            <a:off x="0" y="0"/>
            <a:ext cx="9144000" cy="6877050"/>
          </a:xfrm>
          <a:prstGeom prst="rect">
            <a:avLst/>
          </a:prstGeom>
          <a:noFill/>
        </p:spPr>
      </p:pic>
      <p:sp>
        <p:nvSpPr>
          <p:cNvPr id="2" name="1 Rectángulo"/>
          <p:cNvSpPr/>
          <p:nvPr/>
        </p:nvSpPr>
        <p:spPr>
          <a:xfrm>
            <a:off x="755576" y="980728"/>
            <a:ext cx="7992888" cy="5016758"/>
          </a:xfrm>
          <a:prstGeom prst="rect">
            <a:avLst/>
          </a:prstGeom>
        </p:spPr>
        <p:txBody>
          <a:bodyPr wrap="square">
            <a:spAutoFit/>
          </a:bodyPr>
          <a:lstStyle/>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—¡Espérame! —dijo la rana, brincando tras ella—. ¡No puedo alcanzarte!</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Pero la princesa no la oyó. Ya se había olvidado del favor que le había hecho la rana.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Aquella noche, a la hora de la cena, la princesa se sirvió cumplidamente como postre un bizcocho con nata. Mas cuando fue a levantar la cuchara, oyó un ruido en la escalera; era como el eco de las pisadas de unos pequeños pies planos. ¡Era la rana verde! Dando un gran salto, aterrizó sobre la mesa junto al plato de la princesa.</a:t>
            </a:r>
            <a:b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br>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—¿Por qué no me esperaste? —preguntó la rana, ladeando la cabeza y parpadeando al resplandor de las lámparas.</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—¡Vete de aquí! Estás mojando la mesa —dijo irritada la princesa—. ¡</a:t>
            </a:r>
            <a:r>
              <a:rPr lang="es-ES" sz="2000" b="1" i="1" dirty="0" err="1">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Ugh</a:t>
            </a:r>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 qué mal hueles!</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—¿Has invitado a esta rana a cenar? —preguntó el rey.</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—No me ha invitado, pero me prometió que podría comer de su plato, hacerle compañía y ser amiga suya.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—¿Es eso cierto?</a:t>
            </a:r>
          </a:p>
        </p:txBody>
      </p:sp>
      <p:pic>
        <p:nvPicPr>
          <p:cNvPr id="3"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rana-encantada-3.jpg"/>
          <p:cNvPicPr>
            <a:picLocks noChangeAspect="1" noChangeArrowheads="1"/>
          </p:cNvPicPr>
          <p:nvPr/>
        </p:nvPicPr>
        <p:blipFill>
          <a:blip r:embed="rId2" cstate="print"/>
          <a:srcRect/>
          <a:stretch>
            <a:fillRect/>
          </a:stretch>
        </p:blipFill>
        <p:spPr bwMode="auto">
          <a:xfrm>
            <a:off x="0" y="0"/>
            <a:ext cx="9221894" cy="6858000"/>
          </a:xfrm>
          <a:prstGeom prst="rect">
            <a:avLst/>
          </a:prstGeom>
          <a:noFill/>
        </p:spPr>
      </p:pic>
    </p:spTree>
  </p:cSld>
  <p:clrMapOvr>
    <a:masterClrMapping/>
  </p:clrMapOvr>
  <p:transition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34000"/>
          </a:blip>
          <a:srcRect/>
          <a:stretch>
            <a:fillRect/>
          </a:stretch>
        </p:blipFill>
        <p:spPr bwMode="auto">
          <a:xfrm>
            <a:off x="0" y="0"/>
            <a:ext cx="9144000" cy="6877050"/>
          </a:xfrm>
          <a:prstGeom prst="rect">
            <a:avLst/>
          </a:prstGeom>
          <a:noFill/>
        </p:spPr>
      </p:pic>
      <p:sp>
        <p:nvSpPr>
          <p:cNvPr id="2" name="1 Rectángulo"/>
          <p:cNvSpPr/>
          <p:nvPr/>
        </p:nvSpPr>
        <p:spPr>
          <a:xfrm>
            <a:off x="827584" y="764704"/>
            <a:ext cx="7560840" cy="5016758"/>
          </a:xfrm>
          <a:prstGeom prst="rect">
            <a:avLst/>
          </a:prstGeom>
        </p:spPr>
        <p:txBody>
          <a:bodyPr wrap="square">
            <a:spAutoFit/>
          </a:bodyPr>
          <a:lstStyle/>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La princesa se ruborizó y dijo:</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—Bueno, es posible.</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—¡En tal caso, espero y confío en que cumplirás tu palabra, hija mía!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La princesa bajó la mirada y guardó silencio. Tan pronto como pudo, se levantó de la mesa para ir a acostarse.</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—¡Espérame! —gritó la rana, saltando de la mesa mientras la princesa corría hacia la puerta—. ¡Prometiste que me dejarías dormir sobre tu almohada!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La princesa, desesperada, miró a la rana, luego a su padre, y por fin otra vez a la rana.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—Me parece una promesa de lo más tonta —dijo enfadado el rey—.</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¡Pero espero y confío en que cumplirás tu palabra, hija mía!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Las promesas obligan.</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Al oír las duras palabras de su padre, la princesa se echó a llorar.</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—¡Pero esto es horrible!</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—murmuró bañada en lágrimas—.</a:t>
            </a:r>
          </a:p>
        </p:txBody>
      </p:sp>
      <p:pic>
        <p:nvPicPr>
          <p:cNvPr id="3"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Documents and Settings\Dell\Escritorio\rana-encantada-4.jpg"/>
          <p:cNvPicPr>
            <a:picLocks noChangeAspect="1" noChangeArrowheads="1"/>
          </p:cNvPicPr>
          <p:nvPr/>
        </p:nvPicPr>
        <p:blipFill>
          <a:blip r:embed="rId2" cstate="print"/>
          <a:srcRect/>
          <a:stretch>
            <a:fillRect/>
          </a:stretch>
        </p:blipFill>
        <p:spPr bwMode="auto">
          <a:xfrm>
            <a:off x="0" y="-1"/>
            <a:ext cx="9144000" cy="7001319"/>
          </a:xfrm>
          <a:prstGeom prst="rect">
            <a:avLst/>
          </a:prstGeom>
          <a:noFill/>
        </p:spPr>
      </p:pic>
    </p:spTree>
  </p:cSld>
  <p:clrMapOvr>
    <a:masterClrMapping/>
  </p:clrMapOvr>
  <p:transition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rana-encantada-5.jpg"/>
          <p:cNvPicPr>
            <a:picLocks noChangeAspect="1" noChangeArrowheads="1"/>
          </p:cNvPicPr>
          <p:nvPr/>
        </p:nvPicPr>
        <p:blipFill>
          <a:blip r:embed="rId2" cstate="print"/>
          <a:srcRect/>
          <a:stretch>
            <a:fillRect/>
          </a:stretch>
        </p:blipFill>
        <p:spPr bwMode="auto">
          <a:xfrm>
            <a:off x="-1" y="0"/>
            <a:ext cx="9257213" cy="6858000"/>
          </a:xfrm>
          <a:prstGeom prst="rect">
            <a:avLst/>
          </a:prstGeom>
          <a:noFill/>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34000"/>
          </a:blip>
          <a:srcRect/>
          <a:stretch>
            <a:fillRect/>
          </a:stretch>
        </p:blipFill>
        <p:spPr bwMode="auto">
          <a:xfrm>
            <a:off x="0" y="0"/>
            <a:ext cx="9144000" cy="6877050"/>
          </a:xfrm>
          <a:prstGeom prst="rect">
            <a:avLst/>
          </a:prstGeom>
          <a:noFill/>
        </p:spPr>
      </p:pic>
      <p:sp>
        <p:nvSpPr>
          <p:cNvPr id="2" name="1 Rectángulo"/>
          <p:cNvSpPr/>
          <p:nvPr/>
        </p:nvSpPr>
        <p:spPr>
          <a:xfrm>
            <a:off x="899592" y="476672"/>
            <a:ext cx="8244408" cy="6001643"/>
          </a:xfrm>
          <a:prstGeom prst="rect">
            <a:avLst/>
          </a:prstGeom>
        </p:spPr>
        <p:txBody>
          <a:bodyPr wrap="square">
            <a:spAutoFit/>
          </a:bodyPr>
          <a:lstStyle/>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Es repugnante. No me obligues a dormir con ella, padre, te lo ruego.</a:t>
            </a:r>
            <a:b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br>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El rey insistió y la obligó a coger con los dedos a la viscosa rana. Pero al llegar a su habitación, la princesa la arrojó sobre el sofá, diciendo: —¡Dormirás ahí! ¡Y no te muevas! La rana observó a la linda princesa con mirada triste, mientras ésta se disponía a acostarse.</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—¿De veras te parezco repugnante? —Bien pensado, no. Tú me hiciste un favor y debería estarte agradecida.</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—Pues déjame dormir en tu almohada.</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—¡No! —gritó la princesa.</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—Pero me prometiste...</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—¡He dicho que no!</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—¡Te lo suplico! —insistió la rana.</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—¡Te repito que no!</a:t>
            </a:r>
          </a:p>
          <a:p>
            <a:r>
              <a:rPr lang="es-ES" sz="24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—Entonces se lo contaré a tu padre</a:t>
            </a:r>
          </a:p>
        </p:txBody>
      </p:sp>
      <p:pic>
        <p:nvPicPr>
          <p:cNvPr id="3"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3">
                <a:shade val="45000"/>
                <a:satMod val="135000"/>
              </a:schemeClr>
              <a:prstClr val="white"/>
            </a:duotone>
            <a:lum bright="-7000"/>
          </a:blip>
          <a:srcRect/>
          <a:stretch>
            <a:fillRect/>
          </a:stretch>
        </p:blipFill>
        <p:spPr bwMode="auto">
          <a:xfrm>
            <a:off x="0" y="0"/>
            <a:ext cx="9144000" cy="6877050"/>
          </a:xfrm>
          <a:prstGeom prst="rect">
            <a:avLst/>
          </a:prstGeom>
          <a:noFill/>
        </p:spPr>
      </p:pic>
      <p:pic>
        <p:nvPicPr>
          <p:cNvPr id="9218" name="Picture 2" descr="C:\Documents and Settings\Dell\Escritorio\rana-encantada-6.jpg"/>
          <p:cNvPicPr>
            <a:picLocks noChangeAspect="1" noChangeArrowheads="1"/>
          </p:cNvPicPr>
          <p:nvPr/>
        </p:nvPicPr>
        <p:blipFill>
          <a:blip r:embed="rId3" cstate="print"/>
          <a:srcRect/>
          <a:stretch>
            <a:fillRect/>
          </a:stretch>
        </p:blipFill>
        <p:spPr bwMode="auto">
          <a:xfrm>
            <a:off x="1403648" y="0"/>
            <a:ext cx="6263014" cy="6858000"/>
          </a:xfrm>
          <a:prstGeom prst="rect">
            <a:avLst/>
          </a:prstGeom>
          <a:noFill/>
        </p:spPr>
      </p:pic>
    </p:spTree>
  </p:cSld>
  <p:clrMapOvr>
    <a:masterClrMapping/>
  </p:clrMapOvr>
  <p:transition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34000"/>
          </a:blip>
          <a:srcRect/>
          <a:stretch>
            <a:fillRect/>
          </a:stretch>
        </p:blipFill>
        <p:spPr bwMode="auto">
          <a:xfrm>
            <a:off x="0" y="0"/>
            <a:ext cx="9144000" cy="6877050"/>
          </a:xfrm>
          <a:prstGeom prst="rect">
            <a:avLst/>
          </a:prstGeom>
          <a:noFill/>
        </p:spPr>
      </p:pic>
      <p:sp>
        <p:nvSpPr>
          <p:cNvPr id="2" name="1 Rectángulo"/>
          <p:cNvSpPr/>
          <p:nvPr/>
        </p:nvSpPr>
        <p:spPr>
          <a:xfrm>
            <a:off x="1115616" y="548680"/>
            <a:ext cx="6984776" cy="5909310"/>
          </a:xfrm>
          <a:prstGeom prst="rect">
            <a:avLst/>
          </a:prstGeom>
        </p:spPr>
        <p:txBody>
          <a:bodyPr wrap="square">
            <a:spAutoFit/>
          </a:bodyPr>
          <a:lstStyle/>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—No me importa. Díselo a quien quieras. ¡No dormirás sobre mi almohada!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Con estas palabras, la princesa apagó la vela de un soplo.</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—Voy a echarme a llorar —dijo la rana desde el sofá.</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La princesa volvió a encender la vela.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—Si vas a pasarte la noche quejándote porque no te dejo dormir sobre mi almohada, tendré que ceder a tus pretensiones. ¡Pero no te muevas de ese lado de la cama!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La rana saltó rápidamente sobre la almohada, croando muy contenta.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—¡Dame un beso! —dijo.</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—¡Ni hablar! —contestó la princesa.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—¡Por favor, uno solo!</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—¡He dicho que no!</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—¡Te lo suplico! —insistió la rana.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—Está bien —dijo la princesa—. Uno solo. Pero antes déjame apagar la vela.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—¡No lo hagas! Me asusta la oscuridad. Anda, dame un beso.</a:t>
            </a:r>
            <a:r>
              <a:rPr lang="es-ES" dirty="0"/>
              <a:t/>
            </a:r>
            <a:br>
              <a:rPr lang="es-ES" dirty="0"/>
            </a:br>
            <a:endParaRPr lang="es-ES" dirty="0"/>
          </a:p>
        </p:txBody>
      </p:sp>
      <p:pic>
        <p:nvPicPr>
          <p:cNvPr id="3"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7000"/>
          </a:blip>
          <a:srcRect/>
          <a:stretch>
            <a:fillRect/>
          </a:stretch>
        </p:blipFill>
        <p:spPr bwMode="auto">
          <a:xfrm>
            <a:off x="0" y="0"/>
            <a:ext cx="9144000" cy="6877050"/>
          </a:xfrm>
          <a:prstGeom prst="rect">
            <a:avLst/>
          </a:prstGeom>
          <a:noFill/>
        </p:spPr>
      </p:pic>
      <p:pic>
        <p:nvPicPr>
          <p:cNvPr id="3" name="Picture 2" descr="C:\Documents and Settings\Dell\Escritorio\rana-encantada-6bis.jpg"/>
          <p:cNvPicPr>
            <a:picLocks noChangeAspect="1" noChangeArrowheads="1"/>
          </p:cNvPicPr>
          <p:nvPr/>
        </p:nvPicPr>
        <p:blipFill>
          <a:blip r:embed="rId3" cstate="print"/>
          <a:srcRect r="51663"/>
          <a:stretch>
            <a:fillRect/>
          </a:stretch>
        </p:blipFill>
        <p:spPr bwMode="auto">
          <a:xfrm>
            <a:off x="2051720" y="0"/>
            <a:ext cx="4896544" cy="6858000"/>
          </a:xfrm>
          <a:prstGeom prst="ellipse">
            <a:avLst/>
          </a:prstGeom>
          <a:noFill/>
        </p:spPr>
      </p:pic>
      <p:pic>
        <p:nvPicPr>
          <p:cNvPr id="9218" name="Picture 2" descr="C:\Documents and Settings\Dell\Escritorio\rana-encantada-6.jpg"/>
          <p:cNvPicPr>
            <a:picLocks noChangeAspect="1" noChangeArrowheads="1"/>
          </p:cNvPicPr>
          <p:nvPr/>
        </p:nvPicPr>
        <p:blipFill>
          <a:blip r:embed="rId4" cstate="print"/>
          <a:srcRect/>
          <a:stretch>
            <a:fillRect/>
          </a:stretch>
        </p:blipFill>
        <p:spPr bwMode="auto">
          <a:xfrm>
            <a:off x="1331640" y="0"/>
            <a:ext cx="6263014" cy="6858000"/>
          </a:xfrm>
          <a:prstGeom prst="ellipse">
            <a:avLst/>
          </a:prstGeom>
          <a:noFill/>
          <a:ln w="76200">
            <a:solidFill>
              <a:srgbClr val="FF00FF"/>
            </a:solid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afterEffect">
                                  <p:stCondLst>
                                    <p:cond delay="0"/>
                                  </p:stCondLst>
                                  <p:childTnLst>
                                    <p:animEffect transition="out" filter="fade">
                                      <p:cBhvr>
                                        <p:cTn id="6" dur="5000"/>
                                        <p:tgtEl>
                                          <p:spTgt spid="9218"/>
                                        </p:tgtEl>
                                      </p:cBhvr>
                                    </p:animEffect>
                                    <p:anim calcmode="lin" valueType="num">
                                      <p:cBhvr>
                                        <p:cTn id="7" dur="5000"/>
                                        <p:tgtEl>
                                          <p:spTgt spid="9218"/>
                                        </p:tgtEl>
                                        <p:attrNameLst>
                                          <p:attrName>style.rotation</p:attrName>
                                        </p:attrNameLst>
                                      </p:cBhvr>
                                      <p:tavLst>
                                        <p:tav tm="0">
                                          <p:val>
                                            <p:fltVal val="0"/>
                                          </p:val>
                                        </p:tav>
                                        <p:tav tm="100000">
                                          <p:val>
                                            <p:fltVal val="720"/>
                                          </p:val>
                                        </p:tav>
                                      </p:tavLst>
                                    </p:anim>
                                    <p:anim calcmode="lin" valueType="num">
                                      <p:cBhvr>
                                        <p:cTn id="8" dur="5000"/>
                                        <p:tgtEl>
                                          <p:spTgt spid="9218"/>
                                        </p:tgtEl>
                                        <p:attrNameLst>
                                          <p:attrName>ppt_h</p:attrName>
                                        </p:attrNameLst>
                                      </p:cBhvr>
                                      <p:tavLst>
                                        <p:tav tm="0">
                                          <p:val>
                                            <p:strVal val="ppt_h"/>
                                          </p:val>
                                        </p:tav>
                                        <p:tav tm="100000">
                                          <p:val>
                                            <p:fltVal val="0"/>
                                          </p:val>
                                        </p:tav>
                                      </p:tavLst>
                                    </p:anim>
                                    <p:anim calcmode="lin" valueType="num">
                                      <p:cBhvr>
                                        <p:cTn id="9" dur="5000"/>
                                        <p:tgtEl>
                                          <p:spTgt spid="9218"/>
                                        </p:tgtEl>
                                        <p:attrNameLst>
                                          <p:attrName>ppt_w</p:attrName>
                                        </p:attrNameLst>
                                      </p:cBhvr>
                                      <p:tavLst>
                                        <p:tav tm="0">
                                          <p:val>
                                            <p:strVal val="ppt_w"/>
                                          </p:val>
                                        </p:tav>
                                        <p:tav tm="100000">
                                          <p:val>
                                            <p:fltVal val="0"/>
                                          </p:val>
                                        </p:tav>
                                      </p:tavLst>
                                    </p:anim>
                                    <p:set>
                                      <p:cBhvr>
                                        <p:cTn id="10" dur="1" fill="hold">
                                          <p:stCondLst>
                                            <p:cond delay="4999"/>
                                          </p:stCondLst>
                                        </p:cTn>
                                        <p:tgtEl>
                                          <p:spTgt spid="9218"/>
                                        </p:tgtEl>
                                        <p:attrNameLst>
                                          <p:attrName>style.visibility</p:attrName>
                                        </p:attrNameLst>
                                      </p:cBhvr>
                                      <p:to>
                                        <p:strVal val="hidden"/>
                                      </p:to>
                                    </p:set>
                                  </p:childTnLst>
                                </p:cTn>
                              </p:par>
                            </p:childTnLst>
                          </p:cTn>
                        </p:par>
                        <p:par>
                          <p:cTn id="11" fill="hold">
                            <p:stCondLst>
                              <p:cond delay="5000"/>
                            </p:stCondLst>
                            <p:childTnLst>
                              <p:par>
                                <p:cTn id="12" presetID="9" presetClass="emph" presetSubtype="0" nodeType="afterEffect">
                                  <p:stCondLst>
                                    <p:cond delay="0"/>
                                  </p:stCondLst>
                                  <p:childTnLst>
                                    <p:set>
                                      <p:cBhvr rctx="PPT">
                                        <p:cTn id="13" dur="indefinite"/>
                                        <p:tgtEl>
                                          <p:spTgt spid="4"/>
                                        </p:tgtEl>
                                        <p:attrNameLst>
                                          <p:attrName>style.opacity</p:attrName>
                                        </p:attrNameLst>
                                      </p:cBhvr>
                                      <p:to>
                                        <p:strVal val="0.25"/>
                                      </p:to>
                                    </p:set>
                                    <p:animEffect filter="image" prLst="opacity: 0.25">
                                      <p:cBhvr rctx="IE">
                                        <p:cTn id="14"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34000"/>
          </a:blip>
          <a:srcRect/>
          <a:stretch>
            <a:fillRect/>
          </a:stretch>
        </p:blipFill>
        <p:spPr bwMode="auto">
          <a:xfrm>
            <a:off x="0" y="0"/>
            <a:ext cx="9144000" cy="6877050"/>
          </a:xfrm>
          <a:prstGeom prst="rect">
            <a:avLst/>
          </a:prstGeom>
          <a:noFill/>
        </p:spPr>
      </p:pic>
      <p:sp>
        <p:nvSpPr>
          <p:cNvPr id="2" name="1 Rectángulo"/>
          <p:cNvSpPr/>
          <p:nvPr/>
        </p:nvSpPr>
        <p:spPr>
          <a:xfrm>
            <a:off x="1115616" y="1268760"/>
            <a:ext cx="7452320" cy="4955203"/>
          </a:xfrm>
          <a:prstGeom prst="rect">
            <a:avLst/>
          </a:prstGeom>
        </p:spPr>
        <p:txBody>
          <a:bodyPr wrap="square">
            <a:spAutoFit/>
          </a:bodyPr>
          <a:lstStyle/>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La princesa cerró los ojos e inclinándose sobre la rana le dio un apresurado beso.</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—Ya está. Ahora ya puedes mirar —dijo una voz suave junto a ella. Allí, tendido en el lecho, con la cabeza apoyada en una mano y mirándola con sus oscuros ojos, yacía el hombre más apuesto que ella había visto jamás.</a:t>
            </a:r>
            <a:b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br>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—¿Quién..., quién eres tú? —preguntó asombrada la princesa.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—Soy el príncipe de Nara. Hace muchos años, cuando no era más que un niño, una hechicera me convirtió en una rana. Dijo que nunca dejaría de ser una rana hasta que una hermosa princesa me diera un beso. Y tú, querida mía, hermosa mía, has roto el maleficio. ¿Querrás casarte conmigo, amada mía?</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—Sí, acepto.</a:t>
            </a:r>
          </a:p>
          <a:p>
            <a:r>
              <a:rPr lang="es-ES" sz="20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—Pues mañana mismo iremos a mi reino y nos casaremos.</a:t>
            </a:r>
          </a:p>
          <a:p>
            <a:r>
              <a:rPr lang="es-ES" dirty="0"/>
              <a:t/>
            </a:r>
            <a:br>
              <a:rPr lang="es-ES" dirty="0"/>
            </a:br>
            <a:endParaRPr lang="es-ES" dirty="0"/>
          </a:p>
        </p:txBody>
      </p:sp>
      <p:pic>
        <p:nvPicPr>
          <p:cNvPr id="3"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14424" y="6025511"/>
            <a:ext cx="1081087" cy="782637"/>
          </a:xfrm>
          <a:prstGeom prst="rect">
            <a:avLst/>
          </a:prstGeom>
          <a:noFill/>
          <a:ln w="9525">
            <a:noFill/>
            <a:miter lim="800000"/>
            <a:headEnd/>
            <a:tailEnd/>
          </a:ln>
        </p:spPr>
      </p:pic>
    </p:spTree>
  </p:cSld>
  <p:clrMapOvr>
    <a:masterClrMapping/>
  </p:clrMapOvr>
  <p:transition advTm="4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rana-encantada-6bis.jpg"/>
          <p:cNvPicPr>
            <a:picLocks noChangeAspect="1" noChangeArrowheads="1"/>
          </p:cNvPicPr>
          <p:nvPr/>
        </p:nvPicPr>
        <p:blipFill>
          <a:blip r:embed="rId2" cstate="print"/>
          <a:srcRect/>
          <a:stretch>
            <a:fillRect/>
          </a:stretch>
        </p:blipFill>
        <p:spPr bwMode="auto">
          <a:xfrm>
            <a:off x="-1" y="0"/>
            <a:ext cx="9160595" cy="6858000"/>
          </a:xfrm>
          <a:prstGeom prst="rect">
            <a:avLst/>
          </a:prstGeom>
          <a:noFill/>
        </p:spPr>
      </p:pic>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3">
                <a:shade val="45000"/>
                <a:satMod val="135000"/>
              </a:schemeClr>
              <a:prstClr val="white"/>
            </a:duotone>
            <a:lum bright="34000"/>
          </a:blip>
          <a:srcRect/>
          <a:stretch>
            <a:fillRect/>
          </a:stretch>
        </p:blipFill>
        <p:spPr bwMode="auto">
          <a:xfrm>
            <a:off x="0" y="0"/>
            <a:ext cx="9144000" cy="6877050"/>
          </a:xfrm>
          <a:prstGeom prst="rect">
            <a:avLst/>
          </a:prstGeom>
          <a:noFill/>
        </p:spPr>
      </p:pic>
      <p:sp>
        <p:nvSpPr>
          <p:cNvPr id="2" name="1 Rectángulo"/>
          <p:cNvSpPr/>
          <p:nvPr/>
        </p:nvSpPr>
        <p:spPr>
          <a:xfrm>
            <a:off x="1115616" y="1268760"/>
            <a:ext cx="7236296" cy="4247317"/>
          </a:xfrm>
          <a:prstGeom prst="rect">
            <a:avLst/>
          </a:prstGeom>
        </p:spPr>
        <p:txBody>
          <a:bodyPr wrap="square">
            <a:spAutoFit/>
          </a:bodyPr>
          <a:lstStyle/>
          <a:p>
            <a:r>
              <a:rPr lang="es-ES" sz="2800" b="1" i="1" dirty="0" smtClean="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A </a:t>
            </a:r>
            <a:r>
              <a:rPr lang="es-ES" sz="2800" b="1" i="1" dirty="0">
                <a:ln w="12700">
                  <a:solidFill>
                    <a:schemeClr val="tx2">
                      <a:satMod val="155000"/>
                    </a:schemeClr>
                  </a:solidFill>
                  <a:prstDash val="solid"/>
                </a:ln>
                <a:solidFill>
                  <a:srgbClr val="FF00FF"/>
                </a:solidFill>
                <a:effectLst>
                  <a:glow rad="228600">
                    <a:schemeClr val="accent5">
                      <a:satMod val="175000"/>
                      <a:alpha val="40000"/>
                    </a:schemeClr>
                  </a:glow>
                  <a:outerShdw blurRad="41275" dist="20320" dir="1800000" algn="tl" rotWithShape="0">
                    <a:srgbClr val="000000">
                      <a:alpha val="40000"/>
                    </a:srgbClr>
                  </a:outerShdw>
                </a:effectLst>
              </a:rPr>
              <a:t>la mañana siguiente, mientras el sol se levantaba sobre el palacio, el príncipe pidió al rey la mano de su bella hija. Y cuando éste les dio su bendición, partieron hacia el reino del príncipe. Todo el mundo aclamó a los príncipes al verlos partir en un resplandeciente carruaje tirado por ocho briosos corceles. Y la princesa y el príncipe encantado vivieron felices el resto de su vida.</a:t>
            </a:r>
            <a:r>
              <a:rPr lang="es-ES" dirty="0"/>
              <a:t/>
            </a:r>
            <a:br>
              <a:rPr lang="es-ES" dirty="0"/>
            </a:br>
            <a:endParaRPr lang="es-ES" dirty="0"/>
          </a:p>
        </p:txBody>
      </p:sp>
      <p:pic>
        <p:nvPicPr>
          <p:cNvPr id="3"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14424" y="6025511"/>
            <a:ext cx="1081087" cy="782637"/>
          </a:xfrm>
          <a:prstGeom prst="rect">
            <a:avLst/>
          </a:prstGeom>
          <a:noFill/>
          <a:ln w="9525">
            <a:noFill/>
            <a:miter lim="800000"/>
            <a:headEnd/>
            <a:tailEnd/>
          </a:ln>
        </p:spPr>
      </p:pic>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2052736" y="-1755576"/>
            <a:ext cx="14113568" cy="11449272"/>
          </a:xfrm>
          <a:prstGeom prst="rect">
            <a:avLst/>
          </a:prstGeom>
          <a:noFill/>
        </p:spPr>
      </p:pic>
      <p:sp>
        <p:nvSpPr>
          <p:cNvPr id="6" name="5 Rectángulo"/>
          <p:cNvSpPr/>
          <p:nvPr/>
        </p:nvSpPr>
        <p:spPr>
          <a:xfrm>
            <a:off x="-714412" y="35716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afterEffect">
                                  <p:stCondLst>
                                    <p:cond delay="0"/>
                                  </p:stCondLst>
                                  <p:childTnLst>
                                    <p:animRot by="21600000">
                                      <p:cBhvr>
                                        <p:cTn id="6"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rana encanta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rana encantada</Template>
  <TotalTime>47</TotalTime>
  <Words>1131</Words>
  <Application>Microsoft Office PowerPoint</Application>
  <PresentationFormat>Presentación en pantalla (4:3)</PresentationFormat>
  <Paragraphs>102</Paragraphs>
  <Slides>24</Slides>
  <Notes>0</Notes>
  <HiddenSlides>0</HiddenSlides>
  <MMClips>0</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La rana encantada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2014-11-12T20:45:42Z</dcterms:created>
  <dcterms:modified xsi:type="dcterms:W3CDTF">2014-11-12T21:32:49Z</dcterms:modified>
</cp:coreProperties>
</file>