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4" r:id="rId3"/>
    <p:sldId id="305" r:id="rId4"/>
    <p:sldId id="257" r:id="rId5"/>
    <p:sldId id="258" r:id="rId6"/>
    <p:sldId id="259" r:id="rId7"/>
    <p:sldId id="260" r:id="rId8"/>
    <p:sldId id="261" r:id="rId9"/>
    <p:sldId id="264" r:id="rId10"/>
    <p:sldId id="265" r:id="rId11"/>
    <p:sldId id="266" r:id="rId12"/>
    <p:sldId id="267" r:id="rId13"/>
    <p:sldId id="268" r:id="rId14"/>
    <p:sldId id="270" r:id="rId15"/>
    <p:sldId id="271" r:id="rId16"/>
    <p:sldId id="272" r:id="rId17"/>
    <p:sldId id="273" r:id="rId18"/>
    <p:sldId id="274" r:id="rId19"/>
    <p:sldId id="275" r:id="rId20"/>
    <p:sldId id="276" r:id="rId21"/>
    <p:sldId id="307" r:id="rId22"/>
    <p:sldId id="277" r:id="rId23"/>
    <p:sldId id="278" r:id="rId24"/>
    <p:sldId id="280" r:id="rId25"/>
    <p:sldId id="281" r:id="rId26"/>
    <p:sldId id="282" r:id="rId27"/>
    <p:sldId id="285" r:id="rId28"/>
    <p:sldId id="286" r:id="rId29"/>
    <p:sldId id="288" r:id="rId30"/>
    <p:sldId id="290" r:id="rId31"/>
    <p:sldId id="291" r:id="rId32"/>
    <p:sldId id="292" r:id="rId33"/>
    <p:sldId id="293" r:id="rId34"/>
    <p:sldId id="294" r:id="rId35"/>
    <p:sldId id="296" r:id="rId36"/>
    <p:sldId id="297" r:id="rId37"/>
    <p:sldId id="298" r:id="rId38"/>
    <p:sldId id="300" r:id="rId39"/>
    <p:sldId id="303" r:id="rId40"/>
    <p:sldId id="284" r:id="rId41"/>
    <p:sldId id="306" r:id="rId42"/>
    <p:sldId id="308" r:id="rId4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lG6s5cxmmc0KcyPzL2midw==" hashData="kcDeoKqrlijkfQO/2Ucax0hPzIsWN0vCSh8nK/IaIu0pZWKsqoq9aLIdTk7VMurbGKgNpau+7ZplETwBvEMuk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17" autoAdjust="0"/>
    <p:restoredTop sz="94660"/>
  </p:normalViewPr>
  <p:slideViewPr>
    <p:cSldViewPr>
      <p:cViewPr>
        <p:scale>
          <a:sx n="60" d="100"/>
          <a:sy n="60" d="100"/>
        </p:scale>
        <p:origin x="509"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8"/>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43DDA7B-5388-4ED1-AC2D-6E0DC812C834}" type="datetimeFigureOut">
              <a:rPr lang="es-ES"/>
              <a:pPr>
                <a:defRPr/>
              </a:pPr>
              <a:t>06/04/2024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59DBE7B-8D05-40B1-BC63-C7A06EADB478}" type="slidenum">
              <a:rPr lang="es-ES"/>
              <a:pPr>
                <a:defRPr/>
              </a:pPr>
              <a:t>‹Nº›</a:t>
            </a:fld>
            <a:endParaRPr lang="es-ES"/>
          </a:p>
        </p:txBody>
      </p:sp>
    </p:spTree>
  </p:cSld>
  <p:clrMapOvr>
    <a:masterClrMapping/>
  </p:clrMapOvr>
  <p:transition spd="slow"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C21F458-D1E6-4DAB-9D03-3F6F5ACABD95}" type="datetimeFigureOut">
              <a:rPr lang="es-ES"/>
              <a:pPr>
                <a:defRPr/>
              </a:pPr>
              <a:t>06/04/2024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0C0E5D-B3E5-49D5-AB7B-EEA5DD52C46F}" type="slidenum">
              <a:rPr lang="es-ES"/>
              <a:pPr>
                <a:defRPr/>
              </a:pPr>
              <a:t>‹Nº›</a:t>
            </a:fld>
            <a:endParaRPr lang="es-ES"/>
          </a:p>
        </p:txBody>
      </p:sp>
    </p:spTree>
  </p:cSld>
  <p:clrMapOvr>
    <a:masterClrMapping/>
  </p:clrMapOvr>
  <p:transition spd="slow"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21"/>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4427A69-0F27-45A1-86BA-0D8FB13FFE7F}" type="datetimeFigureOut">
              <a:rPr lang="es-ES"/>
              <a:pPr>
                <a:defRPr/>
              </a:pPr>
              <a:t>06/04/2024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F3434F8-52BE-45EA-84AE-E1BB02F30A07}" type="slidenum">
              <a:rPr lang="es-ES"/>
              <a:pPr>
                <a:defRPr/>
              </a:pPr>
              <a:t>‹Nº›</a:t>
            </a:fld>
            <a:endParaRPr lang="es-ES"/>
          </a:p>
        </p:txBody>
      </p:sp>
    </p:spTree>
  </p:cSld>
  <p:clrMapOvr>
    <a:masterClrMapping/>
  </p:clrMapOvr>
  <p:transition spd="slow"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C97E1C1-26DE-4D34-81CF-04997611E2A9}" type="datetimeFigureOut">
              <a:rPr lang="es-ES"/>
              <a:pPr>
                <a:defRPr/>
              </a:pPr>
              <a:t>06/04/2024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124A153-2DAA-4F40-9C93-76B9A318B22E}" type="slidenum">
              <a:rPr lang="es-ES"/>
              <a:pPr>
                <a:defRPr/>
              </a:pPr>
              <a:t>‹Nº›</a:t>
            </a:fld>
            <a:endParaRPr lang="es-ES"/>
          </a:p>
        </p:txBody>
      </p:sp>
    </p:spTree>
  </p:cSld>
  <p:clrMapOvr>
    <a:masterClrMapping/>
  </p:clrMapOvr>
  <p:transition spd="slow"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2"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2"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68CD839-033E-4113-A69C-CC4C83DE8A25}" type="datetimeFigureOut">
              <a:rPr lang="es-ES"/>
              <a:pPr>
                <a:defRPr/>
              </a:pPr>
              <a:t>06/04/2024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E34D5E7-FCED-44A6-B83C-D46C7B2118FB}" type="slidenum">
              <a:rPr lang="es-ES"/>
              <a:pPr>
                <a:defRPr/>
              </a:pPr>
              <a:t>‹Nº›</a:t>
            </a:fld>
            <a:endParaRPr lang="es-ES"/>
          </a:p>
        </p:txBody>
      </p:sp>
    </p:spTree>
  </p:cSld>
  <p:clrMapOvr>
    <a:masterClrMapping/>
  </p:clrMapOvr>
  <p:transition spd="slow"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B2255A2-A1EE-4FC4-894D-1DD573B26BDE}" type="datetimeFigureOut">
              <a:rPr lang="es-ES"/>
              <a:pPr>
                <a:defRPr/>
              </a:pPr>
              <a:t>06/04/2024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36F59AE5-B541-483F-A0BF-157D1934E568}" type="slidenum">
              <a:rPr lang="es-ES"/>
              <a:pPr>
                <a:defRPr/>
              </a:pPr>
              <a:t>‹Nº›</a:t>
            </a:fld>
            <a:endParaRPr lang="es-ES"/>
          </a:p>
        </p:txBody>
      </p:sp>
    </p:spTree>
  </p:cSld>
  <p:clrMapOvr>
    <a:masterClrMapping/>
  </p:clrMapOvr>
  <p:transition spd="slow"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BC9AAFD-A83B-4A2E-8AAA-388A51E8AB01}" type="datetimeFigureOut">
              <a:rPr lang="es-ES"/>
              <a:pPr>
                <a:defRPr/>
              </a:pPr>
              <a:t>06/04/2024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C63FFE13-2C18-424F-9B78-EFD89BE4FF10}" type="slidenum">
              <a:rPr lang="es-ES"/>
              <a:pPr>
                <a:defRPr/>
              </a:pPr>
              <a:t>‹Nº›</a:t>
            </a:fld>
            <a:endParaRPr lang="es-ES"/>
          </a:p>
        </p:txBody>
      </p:sp>
    </p:spTree>
  </p:cSld>
  <p:clrMapOvr>
    <a:masterClrMapping/>
  </p:clrMapOvr>
  <p:transition spd="slow"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7"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7"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78138DA-BEC7-410E-8B32-CB9459DF84CF}" type="datetimeFigureOut">
              <a:rPr lang="es-ES"/>
              <a:pPr>
                <a:defRPr/>
              </a:pPr>
              <a:t>06/04/2024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5F9CED9-942A-42FD-99FD-9FBA872D2EBD}" type="slidenum">
              <a:rPr lang="es-ES"/>
              <a:pPr>
                <a:defRPr/>
              </a:pPr>
              <a:t>‹Nº›</a:t>
            </a:fld>
            <a:endParaRPr lang="es-ES"/>
          </a:p>
        </p:txBody>
      </p:sp>
    </p:spTree>
  </p:cSld>
  <p:clrMapOvr>
    <a:masterClrMapping/>
  </p:clrMapOvr>
  <p:transition spd="slow"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3F3C4AB-BBF9-4BF9-A496-8482173089C4}" type="datetimeFigureOut">
              <a:rPr lang="es-ES"/>
              <a:pPr>
                <a:defRPr/>
              </a:pPr>
              <a:t>06/04/2024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08FD3E3-E282-42F3-9434-CE834CA94427}" type="slidenum">
              <a:rPr lang="es-ES"/>
              <a:pPr>
                <a:defRPr/>
              </a:pPr>
              <a:t>‹Nº›</a:t>
            </a:fld>
            <a:endParaRPr lang="es-ES"/>
          </a:p>
        </p:txBody>
      </p:sp>
    </p:spTree>
  </p:cSld>
  <p:clrMapOvr>
    <a:masterClrMapping/>
  </p:clrMapOvr>
  <p:transition spd="slow"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5280A13-F86C-46A7-B9C6-5D0C07C43765}" type="datetimeFigureOut">
              <a:rPr lang="es-ES"/>
              <a:pPr>
                <a:defRPr/>
              </a:pPr>
              <a:t>06/04/2024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98AB433-1359-480E-99B9-8B86F0E425A5}" type="slidenum">
              <a:rPr lang="es-ES"/>
              <a:pPr>
                <a:defRPr/>
              </a:pPr>
              <a:t>‹Nº›</a:t>
            </a:fld>
            <a:endParaRPr lang="es-ES"/>
          </a:p>
        </p:txBody>
      </p:sp>
    </p:spTree>
  </p:cSld>
  <p:clrMapOvr>
    <a:masterClrMapping/>
  </p:clrMapOvr>
  <p:transition spd="slow"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8"/>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8"/>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6187AD5-3F78-4CF0-813B-C6F9F2DEAA3A}" type="datetimeFigureOut">
              <a:rPr lang="es-ES"/>
              <a:pPr>
                <a:defRPr/>
              </a:pPr>
              <a:t>06/04/2024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7194C34-1910-495E-87DD-53A5F8054F86}" type="slidenum">
              <a:rPr lang="es-ES"/>
              <a:pPr>
                <a:defRPr/>
              </a:pPr>
              <a:t>‹Nº›</a:t>
            </a:fld>
            <a:endParaRPr lang="es-ES"/>
          </a:p>
        </p:txBody>
      </p:sp>
    </p:spTree>
  </p:cSld>
  <p:clrMapOvr>
    <a:masterClrMapping/>
  </p:clrMapOvr>
  <p:transition spd="slow"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347950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B17CD41F-152A-4385-967E-C6A3522C89E6}" type="datetimeFigureOut">
              <a:rPr lang="es-ES"/>
              <a:pPr>
                <a:defRPr/>
              </a:pPr>
              <a:t>06/04/2024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254D17CC-08FD-4E86-BA4B-6EE8FDA14BA2}"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73811262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bin"/><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899594" y="137198"/>
            <a:ext cx="7416822" cy="1040116"/>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effectLst>
                <a:latin typeface="Times New Roman"/>
                <a:cs typeface="Times New Roman"/>
              </a:rPr>
              <a:t> </a:t>
            </a:r>
            <a:r>
              <a:rPr lang="es-ES" sz="3600" b="1" kern="10" dirty="0" err="1"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Hansel</a:t>
            </a:r>
            <a:r>
              <a:rPr lang="es-ES" sz="3600" b="1"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 y </a:t>
            </a:r>
            <a:r>
              <a:rPr lang="es-ES" sz="3600" b="1" kern="10" dirty="0" err="1"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Gretel</a:t>
            </a:r>
            <a:r>
              <a:rPr lang="es-ES" sz="3600" b="1"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  y  Pulgarcito (Cuentos)</a:t>
            </a:r>
            <a:r>
              <a:rPr lang="es-ES"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11567" y="1337331"/>
            <a:ext cx="7878763" cy="1034246"/>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mn-cs"/>
              </a:rPr>
              <a:t>Fotografías extraídas de mis Cuentos </a:t>
            </a:r>
          </a:p>
        </p:txBody>
      </p:sp>
      <p:sp>
        <p:nvSpPr>
          <p:cNvPr id="87045" name="WordArt 5"/>
          <p:cNvSpPr>
            <a:spLocks noChangeArrowheads="1" noChangeShapeType="1" noTextEdit="1"/>
          </p:cNvSpPr>
          <p:nvPr/>
        </p:nvSpPr>
        <p:spPr bwMode="auto">
          <a:xfrm>
            <a:off x="971607" y="2617473"/>
            <a:ext cx="7126287" cy="660136"/>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mn-cs"/>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p>
        </p:txBody>
      </p:sp>
      <p:sp>
        <p:nvSpPr>
          <p:cNvPr id="87046" name="WordArt 6"/>
          <p:cNvSpPr>
            <a:spLocks noChangeArrowheads="1" noChangeShapeType="1" noTextEdit="1"/>
          </p:cNvSpPr>
          <p:nvPr/>
        </p:nvSpPr>
        <p:spPr bwMode="auto">
          <a:xfrm>
            <a:off x="1547664" y="3577580"/>
            <a:ext cx="5904656" cy="73284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2916246" y="4617695"/>
            <a:ext cx="3383953" cy="7308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b="1"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mn-cs"/>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p>
        </p:txBody>
      </p:sp>
    </p:spTree>
  </p:cSld>
  <p:clrMapOvr>
    <a:masterClrMapping/>
  </p:clrMapOvr>
  <mc:AlternateContent xmlns:mc="http://schemas.openxmlformats.org/markup-compatibility/2006">
    <mc:Choice xmlns:p14="http://schemas.microsoft.com/office/powerpoint/2010/main" Requires="p14">
      <p:transition spd="slow" p14:dur="200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907705" y="0"/>
            <a:ext cx="5400600" cy="937287"/>
          </a:xfrm>
          <a:prstGeom prst="rect">
            <a:avLst/>
          </a:prstGeom>
          <a:noFill/>
        </p:spPr>
        <p:txBody>
          <a:bodyPr wrap="none">
            <a:prstTxWarp prst="textDeflateTop">
              <a:avLst>
                <a:gd name="adj" fmla="val 22422"/>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60000" endA="900" endPos="58000" dir="5400000" sy="-100000" algn="bl" rotWithShape="0"/>
                </a:effectLst>
              </a:rPr>
              <a:t>Hansel</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60000" endA="900" endPos="58000" dir="5400000" sy="-100000" algn="bl" rotWithShape="0"/>
                </a:effectLst>
              </a:rPr>
              <a:t> y </a:t>
            </a:r>
            <a:r>
              <a:rPr lang="es-ES" sz="5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Gretel</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60000" endA="900" endPos="58000" dir="5400000" sy="-100000" algn="bl" rotWithShape="0"/>
                </a:effectLst>
              </a:rPr>
              <a:t> </a:t>
            </a:r>
            <a:endPar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60000" endA="900" endPos="58000" dir="5400000" sy="-100000" algn="bl" rotWithShape="0"/>
              </a:effectLst>
            </a:endParaRPr>
          </a:p>
        </p:txBody>
      </p:sp>
      <p:sp>
        <p:nvSpPr>
          <p:cNvPr id="6" name="5 CuadroTexto"/>
          <p:cNvSpPr txBox="1"/>
          <p:nvPr/>
        </p:nvSpPr>
        <p:spPr>
          <a:xfrm>
            <a:off x="395536" y="1129308"/>
            <a:ext cx="8208912"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cuento nos muestra un ejemplo claro de fraternidad y colaboración entre dos hermanos por salir adelante ante todo tipo de dificultades.</a:t>
            </a:r>
            <a:b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b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Por otro lado, nos cuenta cómo el ingenio es capaz de acabar con las mayores dificultades, contándonos cómo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Gretel</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adelanta a la intención de la malvada bruja y acaba con ella.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95536" y="3361556"/>
            <a:ext cx="8208912"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No hay que olvidar otro aspecto importante y quizás menos evidente de la historia; el de que “las apariencias engañan”, motivo por el cual no debemos fiarnos de ellas. Buen ejemplo de ello es el hecho de que aunque la vieja viviera en una casa de azúcar y bizcocho y quisiera cuidar de los niños, la historia nos demuestra que lo que en realidad quería era todo lo contrario.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66000">
        <p14:vortex dir="r"/>
      </p:transition>
    </mc:Choice>
    <mc:Fallback>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1"/>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childTnLst>
                                </p:cTn>
                              </p:par>
                            </p:childTnLst>
                          </p:cTn>
                        </p:par>
                        <p:par>
                          <p:cTn id="15" fill="hold">
                            <p:stCondLst>
                              <p:cond delay="301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3" cstate="print"/>
          <a:stretch>
            <a:fillRect/>
          </a:stretch>
        </p:blipFill>
        <p:spPr bwMode="auto">
          <a:xfrm>
            <a:off x="0" y="-886915"/>
            <a:ext cx="9143999" cy="7128792"/>
          </a:xfrm>
          <a:prstGeom prst="rect">
            <a:avLst/>
          </a:prstGeom>
          <a:noFill/>
          <a:ln w="9525">
            <a:noFill/>
            <a:miter lim="800000"/>
            <a:headEnd/>
            <a:tailEnd/>
          </a:ln>
        </p:spPr>
      </p:pic>
      <p:pic>
        <p:nvPicPr>
          <p:cNvPr id="5" name="4 Imagen" descr="31 cañon de carro.jpg"/>
          <p:cNvPicPr>
            <a:picLocks noChangeAspect="1"/>
          </p:cNvPicPr>
          <p:nvPr/>
        </p:nvPicPr>
        <p:blipFill>
          <a:blip r:embed="rId3" cstate="print"/>
          <a:stretch>
            <a:fillRect/>
          </a:stretch>
        </p:blipFill>
        <p:spPr bwMode="auto">
          <a:xfrm>
            <a:off x="0" y="-886916"/>
            <a:ext cx="9144000" cy="7128791"/>
          </a:xfrm>
          <a:prstGeom prst="rect">
            <a:avLst/>
          </a:prstGeom>
          <a:noFill/>
          <a:ln w="9525">
            <a:noFill/>
            <a:miter lim="800000"/>
            <a:headEnd/>
            <a:tailEnd/>
          </a:ln>
        </p:spPr>
      </p:pic>
      <p:sp>
        <p:nvSpPr>
          <p:cNvPr id="8" name="7 CuadroTexto"/>
          <p:cNvSpPr txBox="1"/>
          <p:nvPr/>
        </p:nvSpPr>
        <p:spPr>
          <a:xfrm>
            <a:off x="25152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 mucho tiempo, en un país lejano, vivía un pobre leñador con su familia. </a:t>
            </a:r>
          </a:p>
          <a:p>
            <a:r>
              <a:rPr lang="es-ES" i="1" dirty="0" smtClean="0">
                <a:effectLst>
                  <a:glow rad="101600">
                    <a:srgbClr val="C00000">
                      <a:alpha val="60000"/>
                    </a:srgbClr>
                  </a:glow>
                  <a:outerShdw blurRad="38100" dist="38100" dir="2700000" algn="tl">
                    <a:srgbClr val="000000">
                      <a:alpha val="43137"/>
                    </a:srgbClr>
                  </a:outerShdw>
                </a:effectLst>
              </a:rPr>
              <a:t>Trabajaba duro y las pequeñas cosechas de frutas y patatas no siempre eran </a:t>
            </a:r>
          </a:p>
          <a:p>
            <a:r>
              <a:rPr lang="es-ES" i="1" dirty="0" smtClean="0">
                <a:effectLst>
                  <a:glow rad="101600">
                    <a:srgbClr val="C00000">
                      <a:alpha val="60000"/>
                    </a:srgbClr>
                  </a:glow>
                  <a:outerShdw blurRad="38100" dist="38100" dir="2700000" algn="tl">
                    <a:srgbClr val="000000">
                      <a:alpha val="43137"/>
                    </a:srgbClr>
                  </a:outerShdw>
                </a:effectLst>
              </a:rPr>
              <a:t>suficientes para alimentar a los suyos.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0" name="9 Rectángulo"/>
          <p:cNvSpPr/>
          <p:nvPr/>
        </p:nvSpPr>
        <p:spPr>
          <a:xfrm>
            <a:off x="755576" y="409228"/>
            <a:ext cx="7678385" cy="646331"/>
          </a:xfrm>
          <a:prstGeom prst="rect">
            <a:avLst/>
          </a:prstGeom>
          <a:noFill/>
        </p:spPr>
        <p:txBody>
          <a:bodyPr wrap="none" lIns="91440" tIns="45720" rIns="91440" bIns="45720">
            <a:spAutoFit/>
            <a:scene3d>
              <a:camera prst="perspectiveAbove"/>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Autores: Jacob y </a:t>
            </a:r>
            <a:r>
              <a:rPr lang="es-ES" sz="36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Wilhelm</a:t>
            </a: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Grimm </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12" name="11 Rectángulo"/>
          <p:cNvSpPr/>
          <p:nvPr/>
        </p:nvSpPr>
        <p:spPr>
          <a:xfrm>
            <a:off x="1257193" y="1921396"/>
            <a:ext cx="6819174" cy="646331"/>
          </a:xfrm>
          <a:prstGeom prst="rect">
            <a:avLst/>
          </a:prstGeom>
          <a:noFill/>
        </p:spPr>
        <p:txBody>
          <a:bodyPr wrap="none" lIns="91440" tIns="45720" rIns="91440" bIns="45720">
            <a:spAutoFit/>
            <a:scene3d>
              <a:camera prst="perspectiveAbove"/>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Presentación: Vicente García</a:t>
            </a: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r"/>
        <p:sndAc>
          <p:stSnd loop="1">
            <p:snd r:embed="rId2" name="Variadas.wav"/>
          </p:stSnd>
        </p:sndAc>
      </p:transition>
    </mc:Choice>
    <mc:Fallback>
      <p:transition spd="slow" advTm="33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52" presetClass="entr" presetSubtype="0" fill="hold" grpId="0" nodeType="afterEffect">
                                  <p:stCondLst>
                                    <p:cond delay="1000"/>
                                  </p:stCondLst>
                                  <p:childTnLst>
                                    <p:set>
                                      <p:cBhvr>
                                        <p:cTn id="21" dur="1" fill="hold">
                                          <p:stCondLst>
                                            <p:cond delay="0"/>
                                          </p:stCondLst>
                                        </p:cTn>
                                        <p:tgtEl>
                                          <p:spTgt spid="10"/>
                                        </p:tgtEl>
                                        <p:attrNameLst>
                                          <p:attrName>style.visibility</p:attrName>
                                        </p:attrNameLst>
                                      </p:cBhvr>
                                      <p:to>
                                        <p:strVal val="visible"/>
                                      </p:to>
                                    </p:set>
                                    <p:animScale>
                                      <p:cBhvr>
                                        <p:cTn id="22"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10"/>
                                        </p:tgtEl>
                                        <p:attrNameLst>
                                          <p:attrName>ppt_x</p:attrName>
                                          <p:attrName>ppt_y</p:attrName>
                                        </p:attrNameLst>
                                      </p:cBhvr>
                                    </p:animMotion>
                                    <p:animEffect transition="in" filter="fade">
                                      <p:cBhvr>
                                        <p:cTn id="24" dur="3000"/>
                                        <p:tgtEl>
                                          <p:spTgt spid="10"/>
                                        </p:tgtEl>
                                      </p:cBhvr>
                                    </p:animEffect>
                                  </p:childTnLst>
                                </p:cTn>
                              </p:par>
                            </p:childTnLst>
                          </p:cTn>
                        </p:par>
                        <p:par>
                          <p:cTn id="25" fill="hold">
                            <p:stCondLst>
                              <p:cond delay="7000"/>
                            </p:stCondLst>
                            <p:childTnLst>
                              <p:par>
                                <p:cTn id="26" presetID="52" presetClass="entr" presetSubtype="0" fill="hold" grpId="0" nodeType="afterEffect">
                                  <p:stCondLst>
                                    <p:cond delay="1000"/>
                                  </p:stCondLst>
                                  <p:childTnLst>
                                    <p:set>
                                      <p:cBhvr>
                                        <p:cTn id="27" dur="1" fill="hold">
                                          <p:stCondLst>
                                            <p:cond delay="0"/>
                                          </p:stCondLst>
                                        </p:cTn>
                                        <p:tgtEl>
                                          <p:spTgt spid="12"/>
                                        </p:tgtEl>
                                        <p:attrNameLst>
                                          <p:attrName>style.visibility</p:attrName>
                                        </p:attrNameLst>
                                      </p:cBhvr>
                                      <p:to>
                                        <p:strVal val="visible"/>
                                      </p:to>
                                    </p:set>
                                    <p:animScale>
                                      <p:cBhvr>
                                        <p:cTn id="28"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3000" decel="50000" fill="hold">
                                          <p:stCondLst>
                                            <p:cond delay="0"/>
                                          </p:stCondLst>
                                        </p:cTn>
                                        <p:tgtEl>
                                          <p:spTgt spid="12"/>
                                        </p:tgtEl>
                                        <p:attrNameLst>
                                          <p:attrName>ppt_x</p:attrName>
                                          <p:attrName>ppt_y</p:attrName>
                                        </p:attrNameLst>
                                      </p:cBhvr>
                                    </p:animMotion>
                                    <p:animEffect transition="in" filter="fade">
                                      <p:cBhvr>
                                        <p:cTn id="30" dur="3000"/>
                                        <p:tgtEl>
                                          <p:spTgt spid="12"/>
                                        </p:tgtEl>
                                      </p:cBhvr>
                                    </p:animEffect>
                                  </p:childTnLst>
                                </p:cTn>
                              </p:par>
                            </p:childTnLst>
                          </p:cTn>
                        </p:par>
                        <p:par>
                          <p:cTn id="31" fill="hold">
                            <p:stCondLst>
                              <p:cond delay="11000"/>
                            </p:stCondLst>
                            <p:childTnLst>
                              <p:par>
                                <p:cTn id="32" presetID="40" presetClass="entr" presetSubtype="0" fill="hold" grpId="0" nodeType="afterEffect">
                                  <p:stCondLst>
                                    <p:cond delay="10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tretch>
            <a:fillRect/>
          </a:stretch>
        </p:blipFill>
        <p:spPr bwMode="auto">
          <a:xfrm>
            <a:off x="0" y="-886916"/>
            <a:ext cx="9144000" cy="6601916"/>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tretch>
            <a:fillRect/>
          </a:stretch>
        </p:blipFill>
        <p:spPr bwMode="auto">
          <a:xfrm>
            <a:off x="0" y="-886916"/>
            <a:ext cx="9144000" cy="6601916"/>
          </a:xfrm>
          <a:prstGeom prst="rect">
            <a:avLst/>
          </a:prstGeom>
          <a:noFill/>
          <a:ln w="9525">
            <a:noFill/>
            <a:miter lim="800000"/>
            <a:headEnd/>
            <a:tailEnd/>
          </a:ln>
        </p:spPr>
      </p:pic>
      <p:sp>
        <p:nvSpPr>
          <p:cNvPr id="6" name="5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día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acompañaron a su padre al bosque para coger leña y setas.</a:t>
            </a:r>
            <a:r>
              <a:rPr lang="es-ES" b="1" i="1" dirty="0" smtClean="0">
                <a:effectLst>
                  <a:glow rad="101600">
                    <a:srgbClr val="C00000">
                      <a:alpha val="60000"/>
                    </a:srgbClr>
                  </a:glow>
                  <a:outerShdw blurRad="38100" dist="38100" dir="2700000" algn="tl">
                    <a:srgbClr val="000000">
                      <a:alpha val="43137"/>
                    </a:srgbClr>
                  </a:outerShdw>
                </a:effectLst>
              </a:rPr>
              <a:t>  –No os alejéis – </a:t>
            </a:r>
            <a:r>
              <a:rPr lang="es-ES" i="1" dirty="0" smtClean="0">
                <a:effectLst>
                  <a:glow rad="101600">
                    <a:srgbClr val="C00000">
                      <a:alpha val="60000"/>
                    </a:srgbClr>
                  </a:glow>
                  <a:outerShdw blurRad="38100" dist="38100" dir="2700000" algn="tl">
                    <a:srgbClr val="000000">
                      <a:alpha val="43137"/>
                    </a:srgbClr>
                  </a:outerShdw>
                </a:effectLst>
              </a:rPr>
              <a:t>insistió el leñador.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2/3*#ppt_w"/>
                                          </p:val>
                                        </p:tav>
                                        <p:tav tm="100000">
                                          <p:val>
                                            <p:strVal val="#ppt_w"/>
                                          </p:val>
                                        </p:tav>
                                      </p:tavLst>
                                    </p:anim>
                                    <p:anim calcmode="lin" valueType="num">
                                      <p:cBhvr>
                                        <p:cTn id="18" dur="4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6745932"/>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6745932"/>
          </a:xfrm>
          <a:prstGeom prst="rect">
            <a:avLst/>
          </a:prstGeom>
          <a:noFill/>
          <a:ln w="9525">
            <a:noFill/>
            <a:miter lim="800000"/>
            <a:headEnd/>
            <a:tailEnd/>
          </a:ln>
        </p:spPr>
      </p:pic>
      <p:sp>
        <p:nvSpPr>
          <p:cNvPr id="6" name="5 CuadroTexto"/>
          <p:cNvSpPr txBox="1"/>
          <p:nvPr/>
        </p:nvSpPr>
        <p:spPr>
          <a:xfrm>
            <a:off x="467544"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los niños no encontraban ninguna seta y se adentraron más en el bosque. Pronto dejaron de oír los golpes del hacha.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6313883"/>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6313883"/>
          </a:xfrm>
          <a:prstGeom prst="rect">
            <a:avLst/>
          </a:prstGeom>
          <a:noFill/>
          <a:ln w="9525">
            <a:noFill/>
            <a:miter lim="800000"/>
            <a:headEnd/>
            <a:tailEnd/>
          </a:ln>
        </p:spPr>
      </p:pic>
      <p:sp>
        <p:nvSpPr>
          <p:cNvPr id="6" name="5 CuadroTexto"/>
          <p:cNvSpPr txBox="1"/>
          <p:nvPr/>
        </p:nvSpPr>
        <p:spPr>
          <a:xfrm>
            <a:off x="395536" y="4369668"/>
            <a:ext cx="828092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-Vaya –</a:t>
            </a:r>
            <a:r>
              <a:rPr lang="es-ES" i="1" dirty="0" smtClean="0">
                <a:effectLst>
                  <a:glow rad="101600">
                    <a:srgbClr val="C00000">
                      <a:alpha val="60000"/>
                    </a:srgbClr>
                  </a:glow>
                  <a:outerShdw blurRad="38100" dist="38100" dir="2700000" algn="tl">
                    <a:srgbClr val="000000">
                      <a:alpha val="43137"/>
                    </a:srgbClr>
                  </a:outerShdw>
                </a:effectLst>
              </a:rPr>
              <a:t>suspiró la niña- </a:t>
            </a:r>
            <a:r>
              <a:rPr lang="es-ES" b="1" i="1" dirty="0" smtClean="0">
                <a:effectLst>
                  <a:glow rad="101600">
                    <a:srgbClr val="C00000">
                      <a:alpha val="60000"/>
                    </a:srgbClr>
                  </a:glow>
                  <a:outerShdw blurRad="38100" dist="38100" dir="2700000" algn="tl">
                    <a:srgbClr val="000000">
                      <a:alpha val="43137"/>
                    </a:srgbClr>
                  </a:outerShdw>
                </a:effectLst>
              </a:rPr>
              <a:t>¡Cuánto hemos caminado para encontrar las setas!</a:t>
            </a:r>
          </a:p>
          <a:p>
            <a:r>
              <a:rPr lang="es-ES" i="1" dirty="0" smtClean="0">
                <a:effectLst>
                  <a:glow rad="101600">
                    <a:srgbClr val="C00000">
                      <a:alpha val="60000"/>
                    </a:srgbClr>
                  </a:glow>
                  <a:outerShdw blurRad="38100" dist="38100" dir="2700000" algn="tl">
                    <a:srgbClr val="000000">
                      <a:alpha val="43137"/>
                    </a:srgbClr>
                  </a:outerShdw>
                </a:effectLst>
              </a:rPr>
              <a:t>Los niños descansaban en la hierba cuando se les acercaron unos conejos </a:t>
            </a:r>
          </a:p>
          <a:p>
            <a:r>
              <a:rPr lang="es-ES" i="1" dirty="0" smtClean="0">
                <a:effectLst>
                  <a:glow rad="101600">
                    <a:srgbClr val="C00000">
                      <a:alpha val="60000"/>
                    </a:srgbClr>
                  </a:glow>
                  <a:outerShdw blurRad="38100" dist="38100" dir="2700000" algn="tl">
                    <a:srgbClr val="000000">
                      <a:alpha val="43137"/>
                    </a:srgbClr>
                  </a:outerShdw>
                </a:effectLst>
              </a:rPr>
              <a:t>y un zorrito. </a:t>
            </a:r>
            <a:r>
              <a:rPr lang="es-ES" b="1" i="1" dirty="0" smtClean="0">
                <a:effectLst>
                  <a:glow rad="101600">
                    <a:srgbClr val="C00000">
                      <a:alpha val="60000"/>
                    </a:srgbClr>
                  </a:glow>
                  <a:outerShdw blurRad="38100" dist="38100" dir="2700000" algn="tl">
                    <a:srgbClr val="000000">
                      <a:alpha val="43137"/>
                    </a:srgbClr>
                  </a:outerShdw>
                </a:effectLst>
              </a:rPr>
              <a:t>–No te comas las setas – </a:t>
            </a:r>
            <a:r>
              <a:rPr lang="es-ES" i="1" dirty="0" smtClean="0">
                <a:effectLst>
                  <a:glow rad="101600">
                    <a:srgbClr val="C00000">
                      <a:alpha val="60000"/>
                    </a:srgbClr>
                  </a:glow>
                  <a:outerShdw blurRad="38100" dist="38100" dir="2700000" algn="tl">
                    <a:srgbClr val="000000">
                      <a:alpha val="43137"/>
                    </a:srgbClr>
                  </a:outerShdw>
                </a:effectLst>
              </a:rPr>
              <a:t>dijo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a un conejo-</a:t>
            </a:r>
            <a:r>
              <a:rPr lang="es-ES" b="1" i="1" dirty="0" smtClean="0">
                <a:effectLst>
                  <a:glow rad="101600">
                    <a:srgbClr val="C00000">
                      <a:alpha val="60000"/>
                    </a:srgbClr>
                  </a:glow>
                  <a:outerShdw blurRad="38100" dist="38100" dir="2700000" algn="tl">
                    <a:srgbClr val="000000">
                      <a:alpha val="43137"/>
                    </a:srgbClr>
                  </a:outerShdw>
                </a:effectLst>
              </a:rPr>
              <a:t>. Volvamos </a:t>
            </a:r>
          </a:p>
          <a:p>
            <a:r>
              <a:rPr lang="es-ES" b="1" i="1" dirty="0" smtClean="0">
                <a:effectLst>
                  <a:glow rad="101600">
                    <a:srgbClr val="C00000">
                      <a:alpha val="60000"/>
                    </a:srgbClr>
                  </a:glow>
                  <a:outerShdw blurRad="38100" dist="38100" dir="2700000" algn="tl">
                    <a:srgbClr val="000000">
                      <a:alpha val="43137"/>
                    </a:srgbClr>
                  </a:outerShdw>
                </a:effectLst>
              </a:rPr>
              <a:t>con papá.</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vortex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tretch>
            <a:fillRect/>
          </a:stretch>
        </p:blipFill>
        <p:spPr bwMode="auto">
          <a:xfrm>
            <a:off x="0" y="-814908"/>
            <a:ext cx="9144000" cy="6872103"/>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tretch>
            <a:fillRect/>
          </a:stretch>
        </p:blipFill>
        <p:spPr bwMode="auto">
          <a:xfrm>
            <a:off x="0" y="-814908"/>
            <a:ext cx="9144000" cy="6872103"/>
          </a:xfrm>
          <a:prstGeom prst="rect">
            <a:avLst/>
          </a:prstGeom>
          <a:noFill/>
          <a:ln w="9525">
            <a:noFill/>
            <a:miter lim="800000"/>
            <a:headEnd/>
            <a:tailEnd/>
          </a:ln>
        </p:spPr>
      </p:pic>
      <p:sp>
        <p:nvSpPr>
          <p:cNvPr id="6" name="5 CuadroTexto"/>
          <p:cNvSpPr txBox="1"/>
          <p:nvPr/>
        </p:nvSpPr>
        <p:spPr>
          <a:xfrm>
            <a:off x="467544" y="3793604"/>
            <a:ext cx="8352928"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ya había caído la noche, la luna asomaba resplandeciente por encima de </a:t>
            </a:r>
          </a:p>
          <a:p>
            <a:r>
              <a:rPr lang="es-ES" i="1" dirty="0" smtClean="0">
                <a:effectLst>
                  <a:glow rad="101600">
                    <a:srgbClr val="C00000">
                      <a:alpha val="60000"/>
                    </a:srgbClr>
                  </a:glow>
                  <a:outerShdw blurRad="38100" dist="38100" dir="2700000" algn="tl">
                    <a:srgbClr val="000000">
                      <a:alpha val="43137"/>
                    </a:srgbClr>
                  </a:outerShdw>
                </a:effectLst>
              </a:rPr>
              <a:t>los árboles.  Era demasiado tarde para volver. Ir por los caminos en plena </a:t>
            </a:r>
          </a:p>
          <a:p>
            <a:r>
              <a:rPr lang="es-ES" i="1" dirty="0" smtClean="0">
                <a:effectLst>
                  <a:glow rad="101600">
                    <a:srgbClr val="C00000">
                      <a:alpha val="60000"/>
                    </a:srgbClr>
                  </a:glow>
                  <a:outerShdw blurRad="38100" dist="38100" dir="2700000" algn="tl">
                    <a:srgbClr val="000000">
                      <a:alpha val="43137"/>
                    </a:srgbClr>
                  </a:outerShdw>
                </a:effectLst>
              </a:rPr>
              <a:t>noche es peligroso</a:t>
            </a:r>
            <a:r>
              <a:rPr lang="es-ES" b="1" i="1" dirty="0" smtClean="0">
                <a:effectLst>
                  <a:glow rad="101600">
                    <a:srgbClr val="C00000">
                      <a:alpha val="60000"/>
                    </a:srgbClr>
                  </a:glow>
                  <a:outerShdw blurRad="38100" dist="38100" dir="2700000" algn="tl">
                    <a:srgbClr val="000000">
                      <a:alpha val="43137"/>
                    </a:srgbClr>
                  </a:outerShdw>
                </a:effectLst>
              </a:rPr>
              <a:t>. -¿Crees que nos atacará algún lobo</a:t>
            </a:r>
            <a:r>
              <a:rPr lang="es-ES" i="1" dirty="0" smtClean="0">
                <a:effectLst>
                  <a:glow rad="101600">
                    <a:srgbClr val="C00000">
                      <a:alpha val="60000"/>
                    </a:srgbClr>
                  </a:glow>
                  <a:outerShdw blurRad="38100" dist="38100" dir="2700000" algn="tl">
                    <a:srgbClr val="000000">
                      <a:alpha val="43137"/>
                    </a:srgbClr>
                  </a:outerShdw>
                </a:effectLst>
              </a:rPr>
              <a:t>? –Gimió el pequeño.</a:t>
            </a:r>
          </a:p>
          <a:p>
            <a:r>
              <a:rPr lang="es-ES" i="1" dirty="0" smtClean="0">
                <a:effectLst>
                  <a:glow rad="101600">
                    <a:srgbClr val="C00000">
                      <a:alpha val="60000"/>
                    </a:srgbClr>
                  </a:glow>
                  <a:outerShdw blurRad="38100" dist="38100" dir="2700000" algn="tl">
                    <a:srgbClr val="000000">
                      <a:alpha val="43137"/>
                    </a:srgbClr>
                  </a:outerShdw>
                </a:effectLst>
              </a:rPr>
              <a:t>Los niños oían aterrados los aullidos de los lobos. Un búho sabio les aconsejó:</a:t>
            </a:r>
          </a:p>
          <a:p>
            <a:r>
              <a:rPr lang="es-ES" b="1" i="1" dirty="0" smtClean="0">
                <a:effectLst>
                  <a:glow rad="101600">
                    <a:srgbClr val="C00000">
                      <a:alpha val="60000"/>
                    </a:srgbClr>
                  </a:glow>
                  <a:outerShdw blurRad="38100" dist="38100" dir="2700000" algn="tl">
                    <a:srgbClr val="000000">
                      <a:alpha val="43137"/>
                    </a:srgbClr>
                  </a:outerShdw>
                </a:effectLst>
              </a:rPr>
              <a:t>-No os quedéis ahí, vais a coger frío, seguidme os conduciré a una casita que hay aquí cerca.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42000">
        <p14:glitter pattern="hexagon"/>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238844"/>
            <a:ext cx="9143999" cy="6552728"/>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238844"/>
            <a:ext cx="9143999" cy="6552728"/>
          </a:xfrm>
          <a:prstGeom prst="rect">
            <a:avLst/>
          </a:prstGeom>
          <a:noFill/>
          <a:ln w="9525">
            <a:noFill/>
            <a:miter lim="800000"/>
            <a:headEnd/>
            <a:tailEnd/>
          </a:ln>
        </p:spPr>
      </p:pic>
      <p:sp>
        <p:nvSpPr>
          <p:cNvPr id="4" name="3 CuadroTexto"/>
          <p:cNvSpPr txBox="1"/>
          <p:nvPr/>
        </p:nvSpPr>
        <p:spPr>
          <a:xfrm>
            <a:off x="683568"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niños siguieron al búho. </a:t>
            </a:r>
            <a:r>
              <a:rPr lang="es-ES" b="1" i="1" dirty="0" smtClean="0">
                <a:effectLst>
                  <a:glow rad="101600">
                    <a:srgbClr val="C00000">
                      <a:alpha val="60000"/>
                    </a:srgbClr>
                  </a:glow>
                  <a:outerShdw blurRad="38100" dist="38100" dir="2700000" algn="tl">
                    <a:srgbClr val="000000">
                      <a:alpha val="43137"/>
                    </a:srgbClr>
                  </a:outerShdw>
                </a:effectLst>
              </a:rPr>
              <a:t>-¡Qué raro! </a:t>
            </a:r>
            <a:r>
              <a:rPr lang="es-ES" i="1" dirty="0" smtClean="0">
                <a:effectLst>
                  <a:glow rad="101600">
                    <a:srgbClr val="C00000">
                      <a:alpha val="60000"/>
                    </a:srgbClr>
                  </a:glow>
                  <a:outerShdw blurRad="38100" dist="38100" dir="2700000" algn="tl">
                    <a:srgbClr val="000000">
                      <a:alpha val="43137"/>
                    </a:srgbClr>
                  </a:outerShdw>
                </a:effectLst>
              </a:rPr>
              <a:t>–Se sorprendió la niña-</a:t>
            </a:r>
            <a:r>
              <a:rPr lang="es-ES" b="1" i="1" dirty="0" smtClean="0">
                <a:effectLst>
                  <a:glow rad="101600">
                    <a:srgbClr val="C00000">
                      <a:alpha val="60000"/>
                    </a:srgbClr>
                  </a:glow>
                  <a:outerShdw blurRad="38100" dist="38100" dir="2700000" algn="tl">
                    <a:srgbClr val="000000">
                      <a:alpha val="43137"/>
                    </a:srgbClr>
                  </a:outerShdw>
                </a:effectLst>
              </a:rPr>
              <a:t>. ¿Quién </a:t>
            </a:r>
          </a:p>
          <a:p>
            <a:r>
              <a:rPr lang="es-ES" b="1" i="1" dirty="0" smtClean="0">
                <a:effectLst>
                  <a:glow rad="101600">
                    <a:srgbClr val="C00000">
                      <a:alpha val="60000"/>
                    </a:srgbClr>
                  </a:glow>
                  <a:outerShdw blurRad="38100" dist="38100" dir="2700000" algn="tl">
                    <a:srgbClr val="000000">
                      <a:alpha val="43137"/>
                    </a:srgbClr>
                  </a:outerShdw>
                </a:effectLst>
              </a:rPr>
              <a:t>vivirá aquí? No me gusta… -¡Anda</a:t>
            </a:r>
            <a:r>
              <a:rPr lang="es-ES" i="1" dirty="0" smtClean="0">
                <a:effectLst>
                  <a:glow rad="101600">
                    <a:srgbClr val="C00000">
                      <a:alpha val="60000"/>
                    </a:srgbClr>
                  </a:glow>
                  <a:outerShdw blurRad="38100" dist="38100" dir="2700000" algn="tl">
                    <a:srgbClr val="000000">
                      <a:alpha val="43137"/>
                    </a:srgbClr>
                  </a:outerShdw>
                </a:effectLst>
              </a:rPr>
              <a:t>! –Dijo su hermano-</a:t>
            </a:r>
            <a:r>
              <a:rPr lang="es-ES" b="1" i="1" dirty="0" smtClean="0">
                <a:effectLst>
                  <a:glow rad="101600">
                    <a:srgbClr val="C00000">
                      <a:alpha val="60000"/>
                    </a:srgbClr>
                  </a:glow>
                  <a:outerShdw blurRad="38100" dist="38100" dir="2700000" algn="tl">
                    <a:srgbClr val="000000">
                      <a:alpha val="43137"/>
                    </a:srgbClr>
                  </a:outerShdw>
                </a:effectLst>
              </a:rPr>
              <a:t>. Estoy cansado y </a:t>
            </a:r>
          </a:p>
          <a:p>
            <a:r>
              <a:rPr lang="es-ES" b="1" i="1" dirty="0" smtClean="0">
                <a:effectLst>
                  <a:glow rad="101600">
                    <a:srgbClr val="C00000">
                      <a:alpha val="60000"/>
                    </a:srgbClr>
                  </a:glow>
                  <a:outerShdw blurRad="38100" dist="38100" dir="2700000" algn="tl">
                    <a:srgbClr val="000000">
                      <a:alpha val="43137"/>
                    </a:srgbClr>
                  </a:outerShdw>
                </a:effectLst>
              </a:rPr>
              <a:t>tengo mucha hambre.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aceptó y los dos se encaminaron hacia la </a:t>
            </a:r>
          </a:p>
          <a:p>
            <a:r>
              <a:rPr lang="es-ES" i="1" dirty="0" smtClean="0">
                <a:effectLst>
                  <a:glow rad="101600">
                    <a:srgbClr val="C00000">
                      <a:alpha val="60000"/>
                    </a:srgbClr>
                  </a:glow>
                  <a:outerShdw blurRad="38100" dist="38100" dir="2700000" algn="tl">
                    <a:srgbClr val="000000">
                      <a:alpha val="43137"/>
                    </a:srgbClr>
                  </a:outerShdw>
                </a:effectLst>
              </a:rPr>
              <a:t>extraña casita.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tretch>
            <a:fillRect/>
          </a:stretch>
        </p:blipFill>
        <p:spPr bwMode="auto">
          <a:xfrm>
            <a:off x="0" y="1"/>
            <a:ext cx="4572000" cy="5714999"/>
          </a:xfrm>
          <a:prstGeom prst="rect">
            <a:avLst/>
          </a:prstGeom>
          <a:noFill/>
          <a:ln w="9525">
            <a:noFill/>
            <a:miter lim="800000"/>
            <a:headEnd/>
            <a:tailEnd/>
          </a:ln>
        </p:spPr>
      </p:pic>
      <p:pic>
        <p:nvPicPr>
          <p:cNvPr id="5" name="4 Imagen" descr="5.jpg"/>
          <p:cNvPicPr>
            <a:picLocks noChangeAspect="1"/>
          </p:cNvPicPr>
          <p:nvPr/>
        </p:nvPicPr>
        <p:blipFill>
          <a:blip r:embed="rId2" cstate="print"/>
          <a:stretch>
            <a:fillRect/>
          </a:stretch>
        </p:blipFill>
        <p:spPr bwMode="auto">
          <a:xfrm>
            <a:off x="0" y="1"/>
            <a:ext cx="4572000" cy="5714999"/>
          </a:xfrm>
          <a:prstGeom prst="rect">
            <a:avLst/>
          </a:prstGeom>
          <a:noFill/>
          <a:ln w="9525">
            <a:noFill/>
            <a:miter lim="800000"/>
            <a:headEnd/>
            <a:tailEnd/>
          </a:ln>
        </p:spPr>
      </p:pic>
      <p:sp>
        <p:nvSpPr>
          <p:cNvPr id="6" name="5 CuadroTexto"/>
          <p:cNvSpPr txBox="1"/>
          <p:nvPr/>
        </p:nvSpPr>
        <p:spPr>
          <a:xfrm>
            <a:off x="4860032" y="1849388"/>
            <a:ext cx="3916457" cy="2862322"/>
          </a:xfrm>
          <a:prstGeom prst="rect">
            <a:avLst/>
          </a:prstGeom>
          <a:noFill/>
        </p:spPr>
        <p:txBody>
          <a:bodyPr wrap="non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casa es de chocolate y de </a:t>
            </a:r>
          </a:p>
          <a:p>
            <a:r>
              <a:rPr lang="es-ES" b="1" i="1" dirty="0" smtClean="0">
                <a:effectLst>
                  <a:glow rad="101600">
                    <a:srgbClr val="C00000">
                      <a:alpha val="60000"/>
                    </a:srgbClr>
                  </a:glow>
                  <a:outerShdw blurRad="38100" dist="38100" dir="2700000" algn="tl">
                    <a:srgbClr val="000000">
                      <a:alpha val="43137"/>
                    </a:srgbClr>
                  </a:outerShdw>
                </a:effectLst>
              </a:rPr>
              <a:t>caramelo! –</a:t>
            </a:r>
            <a:r>
              <a:rPr lang="es-ES" i="1" dirty="0" smtClean="0">
                <a:effectLst>
                  <a:glow rad="101600">
                    <a:srgbClr val="C00000">
                      <a:alpha val="60000"/>
                    </a:srgbClr>
                  </a:glow>
                  <a:outerShdw blurRad="38100" dist="38100" dir="2700000" algn="tl">
                    <a:srgbClr val="000000">
                      <a:alpha val="43137"/>
                    </a:srgbClr>
                  </a:outerShdw>
                </a:effectLst>
              </a:rPr>
              <a:t>Exclamó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Podían comer todo lo que quisieran</a:t>
            </a:r>
          </a:p>
          <a:p>
            <a:r>
              <a:rPr lang="es-ES" i="1" dirty="0" smtClean="0">
                <a:effectLst>
                  <a:glow rad="101600">
                    <a:srgbClr val="C00000">
                      <a:alpha val="60000"/>
                    </a:srgbClr>
                  </a:glow>
                  <a:outerShdw blurRad="38100" dist="38100" dir="2700000" algn="tl">
                    <a:srgbClr val="000000">
                      <a:alpha val="43137"/>
                    </a:srgbClr>
                  </a:outerShdw>
                </a:effectLst>
              </a:rPr>
              <a:t> durante horas y horas. A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le </a:t>
            </a:r>
          </a:p>
          <a:p>
            <a:r>
              <a:rPr lang="es-ES" i="1" dirty="0" smtClean="0">
                <a:effectLst>
                  <a:glow rad="101600">
                    <a:srgbClr val="C00000">
                      <a:alpha val="60000"/>
                    </a:srgbClr>
                  </a:glow>
                  <a:outerShdw blurRad="38100" dist="38100" dir="2700000" algn="tl">
                    <a:srgbClr val="000000">
                      <a:alpha val="43137"/>
                    </a:srgbClr>
                  </a:outerShdw>
                </a:effectLst>
              </a:rPr>
              <a:t>gustaba el caramelo y a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el </a:t>
            </a:r>
          </a:p>
          <a:p>
            <a:r>
              <a:rPr lang="es-ES" i="1" dirty="0" smtClean="0">
                <a:effectLst>
                  <a:glow rad="101600">
                    <a:srgbClr val="C00000">
                      <a:alpha val="60000"/>
                    </a:srgbClr>
                  </a:glow>
                  <a:outerShdw blurRad="38100" dist="38100" dir="2700000" algn="tl">
                    <a:srgbClr val="000000">
                      <a:alpha val="43137"/>
                    </a:srgbClr>
                  </a:outerShdw>
                </a:effectLst>
              </a:rPr>
              <a:t>chocolate. </a:t>
            </a:r>
            <a:r>
              <a:rPr lang="es-ES" b="1" i="1" dirty="0" smtClean="0">
                <a:effectLst>
                  <a:glow rad="101600">
                    <a:srgbClr val="C00000">
                      <a:alpha val="60000"/>
                    </a:srgbClr>
                  </a:glow>
                  <a:outerShdw blurRad="38100" dist="38100" dir="2700000" algn="tl">
                    <a:srgbClr val="000000">
                      <a:alpha val="43137"/>
                    </a:srgbClr>
                  </a:outerShdw>
                </a:effectLst>
              </a:rPr>
              <a:t>-¿Quién se está </a:t>
            </a:r>
          </a:p>
          <a:p>
            <a:r>
              <a:rPr lang="es-ES" b="1" i="1" dirty="0" smtClean="0">
                <a:effectLst>
                  <a:glow rad="101600">
                    <a:srgbClr val="C00000">
                      <a:alpha val="60000"/>
                    </a:srgbClr>
                  </a:glow>
                  <a:outerShdw blurRad="38100" dist="38100" dir="2700000" algn="tl">
                    <a:srgbClr val="000000">
                      <a:alpha val="43137"/>
                    </a:srgbClr>
                  </a:outerShdw>
                </a:effectLst>
              </a:rPr>
              <a:t>comiendo mi tejado?</a:t>
            </a:r>
          </a:p>
          <a:p>
            <a:r>
              <a:rPr lang="es-ES" i="1" dirty="0" smtClean="0">
                <a:effectLst>
                  <a:glow rad="101600">
                    <a:srgbClr val="C00000">
                      <a:alpha val="60000"/>
                    </a:srgbClr>
                  </a:glow>
                  <a:outerShdw blurRad="38100" dist="38100" dir="2700000" algn="tl">
                    <a:srgbClr val="000000">
                      <a:alpha val="43137"/>
                    </a:srgbClr>
                  </a:outerShdw>
                </a:effectLst>
              </a:rPr>
              <a:t>Preguntó de repente una bonita voz.</a:t>
            </a:r>
          </a:p>
          <a:p>
            <a:r>
              <a:rPr lang="es-ES" i="1" dirty="0" smtClean="0">
                <a:effectLst>
                  <a:glow rad="101600">
                    <a:srgbClr val="C00000">
                      <a:alpha val="60000"/>
                    </a:srgbClr>
                  </a:glow>
                  <a:outerShdw blurRad="38100" dist="38100" dir="2700000" algn="tl">
                    <a:srgbClr val="000000">
                      <a:alpha val="43137"/>
                    </a:srgbClr>
                  </a:outerShdw>
                </a:effectLst>
              </a:rPr>
              <a:t>Se abrió la puerta de la casa y </a:t>
            </a:r>
          </a:p>
          <a:p>
            <a:r>
              <a:rPr lang="es-ES" i="1" dirty="0" smtClean="0">
                <a:effectLst>
                  <a:glow rad="101600">
                    <a:srgbClr val="C00000">
                      <a:alpha val="60000"/>
                    </a:srgbClr>
                  </a:glow>
                  <a:outerShdw blurRad="38100" dist="38100" dir="2700000" algn="tl">
                    <a:srgbClr val="000000">
                      <a:alpha val="43137"/>
                    </a:srgbClr>
                  </a:outerShdw>
                </a:effectLst>
              </a:rPr>
              <a:t>apareció una viejecita regordeta.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5000">
        <p14:glitter pattern="hexago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0" y="-217487"/>
            <a:ext cx="9144000" cy="6070600"/>
          </a:xfrm>
          <a:prstGeom prst="rect">
            <a:avLst/>
          </a:prstGeom>
          <a:noFill/>
          <a:ln w="9525">
            <a:noFill/>
            <a:miter lim="800000"/>
            <a:headEnd/>
            <a:tailEnd/>
          </a:ln>
        </p:spPr>
      </p:pic>
      <p:pic>
        <p:nvPicPr>
          <p:cNvPr id="5" name="4 Imagen" descr="453581.jpg"/>
          <p:cNvPicPr>
            <a:picLocks noChangeAspect="1"/>
          </p:cNvPicPr>
          <p:nvPr/>
        </p:nvPicPr>
        <p:blipFill>
          <a:blip r:embed="rId2" cstate="print"/>
          <a:stretch>
            <a:fillRect/>
          </a:stretch>
        </p:blipFill>
        <p:spPr bwMode="auto">
          <a:xfrm>
            <a:off x="0" y="-217488"/>
            <a:ext cx="9144000" cy="6070600"/>
          </a:xfrm>
          <a:prstGeom prst="rect">
            <a:avLst/>
          </a:prstGeom>
          <a:noFill/>
          <a:ln w="9525">
            <a:noFill/>
            <a:miter lim="800000"/>
            <a:headEnd/>
            <a:tailEnd/>
          </a:ln>
        </p:spPr>
      </p:pic>
      <p:pic>
        <p:nvPicPr>
          <p:cNvPr id="6" name="5 Imagen" descr="453581.jpg"/>
          <p:cNvPicPr>
            <a:picLocks noChangeAspect="1"/>
          </p:cNvPicPr>
          <p:nvPr/>
        </p:nvPicPr>
        <p:blipFill>
          <a:blip r:embed="rId2" cstate="print"/>
          <a:stretch>
            <a:fillRect/>
          </a:stretch>
        </p:blipFill>
        <p:spPr bwMode="auto">
          <a:xfrm>
            <a:off x="0" y="-217488"/>
            <a:ext cx="9144000" cy="6070600"/>
          </a:xfrm>
          <a:prstGeom prst="rect">
            <a:avLst/>
          </a:prstGeom>
          <a:noFill/>
          <a:ln w="9525">
            <a:noFill/>
            <a:miter lim="800000"/>
            <a:headEnd/>
            <a:tailEnd/>
          </a:ln>
        </p:spPr>
      </p:pic>
      <p:sp>
        <p:nvSpPr>
          <p:cNvPr id="7" name="6 CuadroTexto"/>
          <p:cNvSpPr txBox="1"/>
          <p:nvPr/>
        </p:nvSpPr>
        <p:spPr>
          <a:xfrm>
            <a:off x="755576" y="4657700"/>
            <a:ext cx="7673896" cy="923330"/>
          </a:xfrm>
          <a:prstGeom prst="rect">
            <a:avLst/>
          </a:prstGeom>
          <a:noFill/>
        </p:spPr>
        <p:txBody>
          <a:bodyPr wrap="non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estaba asustada, pero la señora la tranquilizó y la invitó a entrar.</a:t>
            </a:r>
          </a:p>
          <a:p>
            <a:r>
              <a:rPr lang="es-ES" b="1" i="1" dirty="0" smtClean="0">
                <a:effectLst>
                  <a:glow rad="101600">
                    <a:srgbClr val="C00000">
                      <a:alpha val="60000"/>
                    </a:srgbClr>
                  </a:glow>
                  <a:outerShdw blurRad="38100" dist="38100" dir="2700000" algn="tl">
                    <a:srgbClr val="000000">
                      <a:alpha val="43137"/>
                    </a:srgbClr>
                  </a:outerShdw>
                </a:effectLst>
              </a:rPr>
              <a:t>-¡No, no entréis, huid, todavía estáis a tiempo! </a:t>
            </a:r>
            <a:r>
              <a:rPr lang="es-ES" i="1" dirty="0" smtClean="0">
                <a:effectLst>
                  <a:glow rad="101600">
                    <a:srgbClr val="C00000">
                      <a:alpha val="60000"/>
                    </a:srgbClr>
                  </a:glow>
                  <a:outerShdw blurRad="38100" dist="38100" dir="2700000" algn="tl">
                    <a:srgbClr val="000000">
                      <a:alpha val="43137"/>
                    </a:srgbClr>
                  </a:outerShdw>
                </a:effectLst>
              </a:rPr>
              <a:t>–Exclamó un cervatillo </a:t>
            </a:r>
          </a:p>
          <a:p>
            <a:r>
              <a:rPr lang="es-ES" i="1" dirty="0" smtClean="0">
                <a:effectLst>
                  <a:glow rad="101600">
                    <a:srgbClr val="C00000">
                      <a:alpha val="60000"/>
                    </a:srgbClr>
                  </a:glow>
                  <a:outerShdw blurRad="38100" dist="38100" dir="2700000" algn="tl">
                    <a:srgbClr val="000000">
                      <a:alpha val="43137"/>
                    </a:srgbClr>
                  </a:outerShdw>
                </a:effectLst>
              </a:rPr>
              <a:t>tirando de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Pero la niña entró…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5000">
        <p15:prstTrans prst="curtains"/>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526876"/>
            <a:ext cx="9143999" cy="6984776"/>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526876"/>
            <a:ext cx="9143999" cy="6984776"/>
          </a:xfrm>
          <a:prstGeom prst="rect">
            <a:avLst/>
          </a:prstGeom>
          <a:noFill/>
          <a:ln w="9525">
            <a:noFill/>
            <a:miter lim="800000"/>
            <a:headEnd/>
            <a:tailEnd/>
          </a:ln>
        </p:spPr>
      </p:pic>
      <p:sp>
        <p:nvSpPr>
          <p:cNvPr id="6" name="5 CuadroTexto"/>
          <p:cNvSpPr txBox="1"/>
          <p:nvPr/>
        </p:nvSpPr>
        <p:spPr>
          <a:xfrm>
            <a:off x="323528" y="4369668"/>
            <a:ext cx="8481809" cy="1200329"/>
          </a:xfrm>
          <a:prstGeom prst="rect">
            <a:avLst/>
          </a:prstGeom>
          <a:noFill/>
        </p:spPr>
        <p:txBody>
          <a:bodyPr wrap="non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-Os prepararé chocolate caliente </a:t>
            </a:r>
            <a:r>
              <a:rPr lang="es-ES" i="1" dirty="0" smtClean="0">
                <a:effectLst>
                  <a:glow rad="101600">
                    <a:srgbClr val="C00000">
                      <a:alpha val="60000"/>
                    </a:srgbClr>
                  </a:glow>
                  <a:outerShdw blurRad="38100" dist="38100" dir="2700000" algn="tl">
                    <a:srgbClr val="000000">
                      <a:alpha val="43137"/>
                    </a:srgbClr>
                  </a:outerShdw>
                </a:effectLst>
              </a:rPr>
              <a:t>–dijo la viejecita.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se sintieron </a:t>
            </a:r>
          </a:p>
          <a:p>
            <a:r>
              <a:rPr lang="es-ES" i="1" dirty="0" smtClean="0">
                <a:effectLst>
                  <a:glow rad="101600">
                    <a:srgbClr val="C00000">
                      <a:alpha val="60000"/>
                    </a:srgbClr>
                  </a:glow>
                  <a:outerShdw blurRad="38100" dist="38100" dir="2700000" algn="tl">
                    <a:srgbClr val="000000">
                      <a:alpha val="43137"/>
                    </a:srgbClr>
                  </a:outerShdw>
                </a:effectLst>
              </a:rPr>
              <a:t>seguros. La señora era tan amable que se durmieron tranquilos. </a:t>
            </a:r>
            <a:r>
              <a:rPr lang="es-ES" b="1" i="1" dirty="0" smtClean="0">
                <a:effectLst>
                  <a:glow rad="101600">
                    <a:srgbClr val="C00000">
                      <a:alpha val="60000"/>
                    </a:srgbClr>
                  </a:glow>
                  <a:outerShdw blurRad="38100" dist="38100" dir="2700000" algn="tl">
                    <a:srgbClr val="000000">
                      <a:alpha val="43137"/>
                    </a:srgbClr>
                  </a:outerShdw>
                </a:effectLst>
              </a:rPr>
              <a:t>–</a:t>
            </a:r>
            <a:r>
              <a:rPr lang="es-ES" b="1" i="1" dirty="0" err="1" smtClean="0">
                <a:effectLst>
                  <a:glow rad="101600">
                    <a:srgbClr val="C00000">
                      <a:alpha val="60000"/>
                    </a:srgbClr>
                  </a:glow>
                  <a:outerShdw blurRad="38100" dist="38100" dir="2700000" algn="tl">
                    <a:srgbClr val="000000">
                      <a:alpha val="43137"/>
                    </a:srgbClr>
                  </a:outerShdw>
                </a:effectLst>
              </a:rPr>
              <a:t>Gretel</a:t>
            </a:r>
            <a:r>
              <a:rPr lang="es-ES" b="1" i="1" dirty="0" smtClean="0">
                <a:effectLst>
                  <a:glow rad="101600">
                    <a:srgbClr val="C00000">
                      <a:alpha val="60000"/>
                    </a:srgbClr>
                  </a:glow>
                  <a:outerShdw blurRad="38100" dist="38100" dir="2700000" algn="tl">
                    <a:srgbClr val="000000">
                      <a:alpha val="43137"/>
                    </a:srgbClr>
                  </a:outerShdw>
                </a:effectLst>
              </a:rPr>
              <a:t>, me </a:t>
            </a:r>
          </a:p>
          <a:p>
            <a:r>
              <a:rPr lang="es-ES" b="1" i="1" dirty="0" smtClean="0">
                <a:effectLst>
                  <a:glow rad="101600">
                    <a:srgbClr val="C00000">
                      <a:alpha val="60000"/>
                    </a:srgbClr>
                  </a:glow>
                  <a:outerShdw blurRad="38100" dist="38100" dir="2700000" algn="tl">
                    <a:srgbClr val="000000">
                      <a:alpha val="43137"/>
                    </a:srgbClr>
                  </a:outerShdw>
                </a:effectLst>
              </a:rPr>
              <a:t>gustaría tener una casa de chocolate </a:t>
            </a:r>
            <a:r>
              <a:rPr lang="es-ES" i="1" dirty="0" smtClean="0">
                <a:effectLst>
                  <a:glow rad="101600">
                    <a:srgbClr val="C00000">
                      <a:alpha val="60000"/>
                    </a:srgbClr>
                  </a:glow>
                  <a:outerShdw blurRad="38100" dist="38100" dir="2700000" algn="tl">
                    <a:srgbClr val="000000">
                      <a:alpha val="43137"/>
                    </a:srgbClr>
                  </a:outerShdw>
                </a:effectLst>
              </a:rPr>
              <a:t>–murmuró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-¡Buenas noches! </a:t>
            </a:r>
          </a:p>
          <a:p>
            <a:r>
              <a:rPr lang="es-ES" i="1" dirty="0" smtClean="0">
                <a:effectLst>
                  <a:glow rad="101600">
                    <a:srgbClr val="C00000">
                      <a:alpha val="60000"/>
                    </a:srgbClr>
                  </a:glow>
                  <a:outerShdw blurRad="38100" dist="38100" dir="2700000" algn="tl">
                    <a:srgbClr val="000000">
                      <a:alpha val="43137"/>
                    </a:srgbClr>
                  </a:outerShdw>
                </a:effectLst>
              </a:rPr>
              <a:t>-Respondió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agotada, y mientras soñaban con chocolate y caramelos.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dir="ru"/>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598884"/>
            <a:ext cx="9144000" cy="6768752"/>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598884"/>
            <a:ext cx="9144000" cy="6768752"/>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598884"/>
            <a:ext cx="9144000" cy="6768752"/>
          </a:xfrm>
          <a:prstGeom prst="rect">
            <a:avLst/>
          </a:prstGeom>
          <a:noFill/>
          <a:ln w="9525">
            <a:noFill/>
            <a:miter lim="800000"/>
            <a:headEnd/>
            <a:tailEnd/>
          </a:ln>
        </p:spPr>
      </p:pic>
      <p:sp>
        <p:nvSpPr>
          <p:cNvPr id="7" name="6 CuadroTexto"/>
          <p:cNvSpPr txBox="1"/>
          <p:nvPr/>
        </p:nvSpPr>
        <p:spPr>
          <a:xfrm>
            <a:off x="307286" y="4585692"/>
            <a:ext cx="8585194"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se asustó al abrir los ojos por la mañana. La hermosa casa se había </a:t>
            </a:r>
          </a:p>
          <a:p>
            <a:r>
              <a:rPr lang="es-ES" i="1" dirty="0" smtClean="0">
                <a:effectLst>
                  <a:glow rad="101600">
                    <a:srgbClr val="C00000">
                      <a:alpha val="60000"/>
                    </a:srgbClr>
                  </a:glow>
                  <a:outerShdw blurRad="38100" dist="38100" dir="2700000" algn="tl">
                    <a:srgbClr val="000000">
                      <a:alpha val="43137"/>
                    </a:srgbClr>
                  </a:outerShdw>
                </a:effectLst>
              </a:rPr>
              <a:t>transformado en una vieja choza… ¡Y la señora se había convertido en una bruja!</a:t>
            </a:r>
          </a:p>
          <a:p>
            <a:r>
              <a:rPr lang="es-ES" b="1" i="1" dirty="0" smtClean="0">
                <a:effectLst>
                  <a:glow rad="101600">
                    <a:srgbClr val="C00000">
                      <a:alpha val="60000"/>
                    </a:srgbClr>
                  </a:glow>
                  <a:outerShdw blurRad="38100" dist="38100" dir="2700000" algn="tl">
                    <a:srgbClr val="000000">
                      <a:alpha val="43137"/>
                    </a:srgbClr>
                  </a:outerShdw>
                </a:effectLst>
              </a:rPr>
              <a:t>-¡</a:t>
            </a:r>
            <a:r>
              <a:rPr lang="es-ES" b="1" i="1" dirty="0" err="1" smtClean="0">
                <a:effectLst>
                  <a:glow rad="101600">
                    <a:srgbClr val="C00000">
                      <a:alpha val="60000"/>
                    </a:srgbClr>
                  </a:glow>
                  <a:outerShdw blurRad="38100" dist="38100" dir="2700000" algn="tl">
                    <a:srgbClr val="000000">
                      <a:alpha val="43137"/>
                    </a:srgbClr>
                  </a:outerShdw>
                </a:effectLst>
              </a:rPr>
              <a:t>Ja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ja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ja</a:t>
            </a:r>
            <a:r>
              <a:rPr lang="es-ES" b="1" i="1" dirty="0" smtClean="0">
                <a:effectLst>
                  <a:glow rad="101600">
                    <a:srgbClr val="C00000">
                      <a:alpha val="60000"/>
                    </a:srgbClr>
                  </a:glow>
                  <a:outerShdw blurRad="38100" dist="38100" dir="2700000" algn="tl">
                    <a:srgbClr val="000000">
                      <a:alpha val="43137"/>
                    </a:srgbClr>
                  </a:outerShdw>
                </a:effectLst>
              </a:rPr>
              <a:t>! –. He hecho una buena captura. </a:t>
            </a:r>
            <a:r>
              <a:rPr lang="es-ES" i="1" dirty="0" smtClean="0">
                <a:effectLst>
                  <a:glow rad="101600">
                    <a:srgbClr val="C00000">
                      <a:alpha val="60000"/>
                    </a:srgbClr>
                  </a:glow>
                  <a:outerShdw blurRad="38100" dist="38100" dir="2700000" algn="tl">
                    <a:srgbClr val="000000">
                      <a:alpha val="43137"/>
                    </a:srgbClr>
                  </a:outerShdw>
                </a:effectLst>
              </a:rPr>
              <a:t>¡Y encerró a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en una jaula!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l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526876"/>
            <a:ext cx="9144000" cy="6984776"/>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526876"/>
            <a:ext cx="9144000" cy="6984776"/>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526876"/>
            <a:ext cx="9144000" cy="6984776"/>
          </a:xfrm>
          <a:prstGeom prst="rect">
            <a:avLst/>
          </a:prstGeom>
          <a:noFill/>
          <a:ln w="9525">
            <a:noFill/>
            <a:miter lim="800000"/>
            <a:headEnd/>
            <a:tailEnd/>
          </a:ln>
        </p:spPr>
      </p:pic>
      <p:sp>
        <p:nvSpPr>
          <p:cNvPr id="7" name="6 CuadroTexto"/>
          <p:cNvSpPr txBox="1"/>
          <p:nvPr/>
        </p:nvSpPr>
        <p:spPr>
          <a:xfrm>
            <a:off x="395536" y="4081636"/>
            <a:ext cx="8353569" cy="1477328"/>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bruja obligó a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a cocinar para engordar a su hermano. En cuanto </a:t>
            </a:r>
          </a:p>
          <a:p>
            <a:r>
              <a:rPr lang="es-ES" i="1" dirty="0" smtClean="0">
                <a:effectLst>
                  <a:glow rad="101600">
                    <a:srgbClr val="C00000">
                      <a:alpha val="60000"/>
                    </a:srgbClr>
                  </a:glow>
                  <a:outerShdw blurRad="38100" dist="38100" dir="2700000" algn="tl">
                    <a:srgbClr val="000000">
                      <a:alpha val="43137"/>
                    </a:srgbClr>
                  </a:outerShdw>
                </a:effectLst>
              </a:rPr>
              <a:t>estuviese bastante rollizo… ¡Lo devoraría! La bruja le pedía todas las mañanas </a:t>
            </a:r>
          </a:p>
          <a:p>
            <a:r>
              <a:rPr lang="es-ES" i="1" dirty="0" smtClean="0">
                <a:effectLst>
                  <a:glow rad="101600">
                    <a:srgbClr val="C00000">
                      <a:alpha val="60000"/>
                    </a:srgbClr>
                  </a:glow>
                  <a:outerShdw blurRad="38100" dist="38100" dir="2700000" algn="tl">
                    <a:srgbClr val="000000">
                      <a:alpha val="43137"/>
                    </a:srgbClr>
                  </a:outerShdw>
                </a:effectLst>
              </a:rPr>
              <a:t>a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que enseñase el dedo a través de los barrotes para tocarlo…</a:t>
            </a:r>
          </a:p>
          <a:p>
            <a:r>
              <a:rPr lang="es-ES" b="1" i="1" dirty="0" smtClean="0">
                <a:effectLst>
                  <a:glow rad="101600">
                    <a:srgbClr val="C00000">
                      <a:alpha val="60000"/>
                    </a:srgbClr>
                  </a:glow>
                  <a:outerShdw blurRad="38100" dist="38100" dir="2700000" algn="tl">
                    <a:srgbClr val="000000">
                      <a:alpha val="43137"/>
                    </a:srgbClr>
                  </a:outerShdw>
                </a:effectLst>
              </a:rPr>
              <a:t>-¡Bribón, no engordas!</a:t>
            </a:r>
            <a:r>
              <a:rPr lang="es-ES" i="1" dirty="0" smtClean="0">
                <a:effectLst>
                  <a:glow rad="101600">
                    <a:srgbClr val="C00000">
                      <a:alpha val="60000"/>
                    </a:srgbClr>
                  </a:glow>
                  <a:outerShdw blurRad="38100" dist="38100" dir="2700000" algn="tl">
                    <a:srgbClr val="000000">
                      <a:alpha val="43137"/>
                    </a:srgbClr>
                  </a:outerShdw>
                </a:effectLst>
              </a:rPr>
              <a:t> Pero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era muy listo y le enseñaba un delgado </a:t>
            </a:r>
          </a:p>
          <a:p>
            <a:r>
              <a:rPr lang="es-ES" i="1" dirty="0" smtClean="0">
                <a:effectLst>
                  <a:glow rad="101600">
                    <a:srgbClr val="C00000">
                      <a:alpha val="60000"/>
                    </a:srgbClr>
                  </a:glow>
                  <a:outerShdw blurRad="38100" dist="38100" dir="2700000" algn="tl">
                    <a:srgbClr val="000000">
                      <a:alpha val="43137"/>
                    </a:srgbClr>
                  </a:outerShdw>
                </a:effectLst>
              </a:rPr>
              <a:t>hueso de pollo.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dir="ld"/>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814908"/>
            <a:ext cx="9144000" cy="7416824"/>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814908"/>
            <a:ext cx="9144000" cy="7416824"/>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814908"/>
            <a:ext cx="9144000" cy="7416824"/>
          </a:xfrm>
          <a:prstGeom prst="rect">
            <a:avLst/>
          </a:prstGeom>
          <a:noFill/>
          <a:ln w="9525">
            <a:noFill/>
            <a:miter lim="800000"/>
            <a:headEnd/>
            <a:tailEnd/>
          </a:ln>
        </p:spPr>
      </p:pic>
      <p:sp>
        <p:nvSpPr>
          <p:cNvPr id="7" name="6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Pasaron algunas semanas y la bruja ya no podía esperar más. </a:t>
            </a:r>
            <a:r>
              <a:rPr lang="es-ES" b="1" i="1" dirty="0" smtClean="0">
                <a:effectLst>
                  <a:glow rad="101600">
                    <a:srgbClr val="C00000">
                      <a:alpha val="60000"/>
                    </a:srgbClr>
                  </a:glow>
                  <a:outerShdw blurRad="38100" dist="38100" dir="2700000" algn="tl">
                    <a:srgbClr val="000000">
                      <a:alpha val="43137"/>
                    </a:srgbClr>
                  </a:outerShdw>
                </a:effectLst>
              </a:rPr>
              <a:t>–</a:t>
            </a:r>
            <a:r>
              <a:rPr lang="es-ES" b="1" i="1" dirty="0" err="1" smtClean="0">
                <a:effectLst>
                  <a:glow rad="101600">
                    <a:srgbClr val="C00000">
                      <a:alpha val="60000"/>
                    </a:srgbClr>
                  </a:glow>
                  <a:outerShdw blurRad="38100" dist="38100" dir="2700000" algn="tl">
                    <a:srgbClr val="000000">
                      <a:alpha val="43137"/>
                    </a:srgbClr>
                  </a:outerShdw>
                </a:effectLst>
              </a:rPr>
              <a:t>Gretel</a:t>
            </a:r>
            <a:r>
              <a:rPr lang="es-ES" b="1" i="1" dirty="0" smtClean="0">
                <a:effectLst>
                  <a:glow rad="101600">
                    <a:srgbClr val="C00000">
                      <a:alpha val="60000"/>
                    </a:srgbClr>
                  </a:glow>
                  <a:outerShdw blurRad="38100" dist="38100" dir="2700000" algn="tl">
                    <a:srgbClr val="000000">
                      <a:alpha val="43137"/>
                    </a:srgbClr>
                  </a:outerShdw>
                </a:effectLst>
              </a:rPr>
              <a:t>, enciende </a:t>
            </a:r>
          </a:p>
          <a:p>
            <a:r>
              <a:rPr lang="es-ES" b="1" i="1" dirty="0" smtClean="0">
                <a:effectLst>
                  <a:glow rad="101600">
                    <a:srgbClr val="C00000">
                      <a:alpha val="60000"/>
                    </a:srgbClr>
                  </a:glow>
                  <a:outerShdw blurRad="38100" dist="38100" dir="2700000" algn="tl">
                    <a:srgbClr val="000000">
                      <a:alpha val="43137"/>
                    </a:srgbClr>
                  </a:outerShdw>
                </a:effectLst>
              </a:rPr>
              <a:t>el fuego, coge la olla y llénala de agua. ¡Hoy vamos a guisar a </a:t>
            </a:r>
            <a:r>
              <a:rPr lang="es-ES" b="1" i="1" dirty="0" err="1" smtClean="0">
                <a:effectLst>
                  <a:glow rad="101600">
                    <a:srgbClr val="C00000">
                      <a:alpha val="60000"/>
                    </a:srgbClr>
                  </a:glow>
                  <a:outerShdw blurRad="38100" dist="38100" dir="2700000" algn="tl">
                    <a:srgbClr val="000000">
                      <a:alpha val="43137"/>
                    </a:srgbClr>
                  </a:outerShdw>
                </a:effectLst>
              </a:rPr>
              <a:t>Hansel</a:t>
            </a:r>
            <a:r>
              <a:rPr lang="es-ES" b="1" i="1" dirty="0" smtClean="0">
                <a:effectLst>
                  <a:glow rad="101600">
                    <a:srgbClr val="C00000">
                      <a:alpha val="60000"/>
                    </a:srgbClr>
                  </a:glow>
                  <a:outerShdw blurRad="38100" dist="38100" dir="2700000" algn="tl">
                    <a:srgbClr val="000000">
                      <a:alpha val="43137"/>
                    </a:srgbClr>
                  </a:outerShdw>
                </a:effectLst>
              </a:rPr>
              <a:t>! ¡Dios mío! ¿Cómo puedo salvar a mi hermano?, </a:t>
            </a:r>
            <a:r>
              <a:rPr lang="es-ES" i="1" dirty="0" smtClean="0">
                <a:effectLst>
                  <a:glow rad="101600">
                    <a:srgbClr val="C00000">
                      <a:alpha val="60000"/>
                    </a:srgbClr>
                  </a:glow>
                  <a:outerShdw blurRad="38100" dist="38100" dir="2700000" algn="tl">
                    <a:srgbClr val="000000">
                      <a:alpha val="43137"/>
                    </a:srgbClr>
                  </a:outerShdw>
                </a:effectLst>
              </a:rPr>
              <a:t>pensaba muy triste la pequeña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342194"/>
            <a:ext cx="9144000" cy="6480528"/>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0" y="-342194"/>
            <a:ext cx="9144000" cy="6480528"/>
          </a:xfrm>
          <a:prstGeom prst="rect">
            <a:avLst/>
          </a:prstGeom>
          <a:noFill/>
          <a:ln w="9525">
            <a:noFill/>
            <a:miter lim="800000"/>
            <a:headEnd/>
            <a:tailEnd/>
          </a:ln>
        </p:spPr>
      </p:pic>
      <p:sp>
        <p:nvSpPr>
          <p:cNvPr id="6" name="5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llamas acariciaban el fondo de la olla, el agua hervía a borbotones. Toda la casa olía a cebolla, puerros y patatas cocidas. </a:t>
            </a:r>
            <a:r>
              <a:rPr lang="es-ES" b="1" i="1" dirty="0" smtClean="0">
                <a:effectLst>
                  <a:glow rad="101600">
                    <a:srgbClr val="C00000">
                      <a:alpha val="60000"/>
                    </a:srgbClr>
                  </a:glow>
                  <a:outerShdw blurRad="38100" dist="38100" dir="2700000" algn="tl">
                    <a:srgbClr val="000000">
                      <a:alpha val="43137"/>
                    </a:srgbClr>
                  </a:outerShdw>
                </a:effectLst>
              </a:rPr>
              <a:t>-¿Está el horno caliente? </a:t>
            </a:r>
            <a:r>
              <a:rPr lang="es-ES" i="1" dirty="0" smtClean="0">
                <a:effectLst>
                  <a:glow rad="101600">
                    <a:srgbClr val="C00000">
                      <a:alpha val="60000"/>
                    </a:srgbClr>
                  </a:glow>
                  <a:outerShdw blurRad="38100" dist="38100" dir="2700000" algn="tl">
                    <a:srgbClr val="000000">
                      <a:alpha val="43137"/>
                    </a:srgbClr>
                  </a:outerShdw>
                </a:effectLst>
              </a:rPr>
              <a:t>–Preguntó la bruja</a:t>
            </a:r>
            <a:r>
              <a:rPr lang="es-ES" b="1" i="1" dirty="0" smtClean="0">
                <a:effectLst>
                  <a:glow rad="101600">
                    <a:srgbClr val="C00000">
                      <a:alpha val="60000"/>
                    </a:srgbClr>
                  </a:glow>
                  <a:outerShdw blurRad="38100" dist="38100" dir="2700000" algn="tl">
                    <a:srgbClr val="000000">
                      <a:alpha val="43137"/>
                    </a:srgbClr>
                  </a:outerShdw>
                </a:effectLst>
              </a:rPr>
              <a:t>. –No lo sé </a:t>
            </a:r>
            <a:r>
              <a:rPr lang="es-ES" i="1" dirty="0" smtClean="0">
                <a:effectLst>
                  <a:glow rad="101600">
                    <a:srgbClr val="C00000">
                      <a:alpha val="60000"/>
                    </a:srgbClr>
                  </a:glow>
                  <a:outerShdw blurRad="38100" dist="38100" dir="2700000" algn="tl">
                    <a:srgbClr val="000000">
                      <a:alpha val="43137"/>
                    </a:srgbClr>
                  </a:outerShdw>
                </a:effectLst>
              </a:rPr>
              <a:t>–contestó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Mírelo usted misma. -¡Quítate! Voy a mirarlo yo</a:t>
            </a:r>
            <a:r>
              <a:rPr lang="es-ES" i="1" dirty="0" smtClean="0">
                <a:effectLst>
                  <a:glow rad="101600">
                    <a:srgbClr val="C00000">
                      <a:alpha val="60000"/>
                    </a:srgbClr>
                  </a:glow>
                  <a:outerShdw blurRad="38100" dist="38100" dir="2700000" algn="tl">
                    <a:srgbClr val="000000">
                      <a:alpha val="43137"/>
                    </a:srgbClr>
                  </a:outerShdw>
                </a:effectLst>
              </a:rPr>
              <a:t> –gritó la vieja.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4788024"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4788024"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4788024" cy="5715000"/>
          </a:xfrm>
          <a:prstGeom prst="rect">
            <a:avLst/>
          </a:prstGeom>
          <a:noFill/>
          <a:ln w="9525">
            <a:noFill/>
            <a:miter lim="800000"/>
            <a:headEnd/>
            <a:tailEnd/>
          </a:ln>
        </p:spPr>
      </p:pic>
      <p:sp>
        <p:nvSpPr>
          <p:cNvPr id="7" name="6 CuadroTexto"/>
          <p:cNvSpPr txBox="1"/>
          <p:nvPr/>
        </p:nvSpPr>
        <p:spPr>
          <a:xfrm>
            <a:off x="4932040" y="1417340"/>
            <a:ext cx="4057521" cy="2031325"/>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Abrió la puerta del horno y se inclinó.</a:t>
            </a:r>
          </a:p>
          <a:p>
            <a:r>
              <a:rPr lang="es-ES" b="1" i="1" dirty="0" smtClean="0">
                <a:effectLst>
                  <a:glow rad="101600">
                    <a:srgbClr val="C00000">
                      <a:alpha val="60000"/>
                    </a:srgbClr>
                  </a:glow>
                  <a:outerShdw blurRad="38100" dist="38100" dir="2700000" algn="tl">
                    <a:srgbClr val="000000">
                      <a:alpha val="43137"/>
                    </a:srgbClr>
                  </a:outerShdw>
                </a:effectLst>
              </a:rPr>
              <a:t>-¡Ahora o nunca! </a:t>
            </a:r>
            <a:r>
              <a:rPr lang="es-ES" i="1" dirty="0" smtClean="0">
                <a:effectLst>
                  <a:glow rad="101600">
                    <a:srgbClr val="C00000">
                      <a:alpha val="60000"/>
                    </a:srgbClr>
                  </a:glow>
                  <a:outerShdw blurRad="38100" dist="38100" dir="2700000" algn="tl">
                    <a:srgbClr val="000000">
                      <a:alpha val="43137"/>
                    </a:srgbClr>
                  </a:outerShdw>
                </a:effectLst>
              </a:rPr>
              <a:t>–se dijo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Se quitó los zuecos, cogió carrerilla y </a:t>
            </a:r>
          </a:p>
          <a:p>
            <a:r>
              <a:rPr lang="es-ES" i="1" dirty="0" smtClean="0">
                <a:effectLst>
                  <a:glow rad="101600">
                    <a:srgbClr val="C00000">
                      <a:alpha val="60000"/>
                    </a:srgbClr>
                  </a:glow>
                  <a:outerShdw blurRad="38100" dist="38100" dir="2700000" algn="tl">
                    <a:srgbClr val="000000">
                      <a:alpha val="43137"/>
                    </a:srgbClr>
                  </a:outerShdw>
                </a:effectLst>
              </a:rPr>
              <a:t>la empujó con todas sus fuerzas.</a:t>
            </a:r>
          </a:p>
          <a:p>
            <a:r>
              <a:rPr lang="es-ES" i="1" dirty="0" smtClean="0">
                <a:effectLst>
                  <a:glow rad="101600">
                    <a:srgbClr val="C00000">
                      <a:alpha val="60000"/>
                    </a:srgbClr>
                  </a:glow>
                  <a:outerShdw blurRad="38100" dist="38100" dir="2700000" algn="tl">
                    <a:srgbClr val="000000">
                      <a:alpha val="43137"/>
                    </a:srgbClr>
                  </a:outerShdw>
                </a:effectLst>
              </a:rPr>
              <a:t>La bruja cayó en medio de las llamas </a:t>
            </a:r>
          </a:p>
          <a:p>
            <a:r>
              <a:rPr lang="es-ES" i="1" dirty="0" smtClean="0">
                <a:effectLst>
                  <a:glow rad="101600">
                    <a:srgbClr val="C00000">
                      <a:alpha val="60000"/>
                    </a:srgbClr>
                  </a:glow>
                  <a:outerShdw blurRad="38100" dist="38100" dir="2700000" algn="tl">
                    <a:srgbClr val="000000">
                      <a:alpha val="43137"/>
                    </a:srgbClr>
                  </a:outerShdw>
                </a:effectLst>
              </a:rPr>
              <a:t>y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cerró la puerta del horno </a:t>
            </a:r>
          </a:p>
          <a:p>
            <a:r>
              <a:rPr lang="es-ES" i="1" dirty="0" smtClean="0">
                <a:effectLst>
                  <a:glow rad="101600">
                    <a:srgbClr val="C00000">
                      <a:alpha val="60000"/>
                    </a:srgbClr>
                  </a:glow>
                  <a:outerShdw blurRad="38100" dist="38100" dir="2700000" algn="tl">
                    <a:srgbClr val="000000">
                      <a:alpha val="43137"/>
                    </a:srgbClr>
                  </a:outerShdw>
                </a:effectLst>
              </a:rPr>
              <a:t>dejándola dentro.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honeycomb/>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742900"/>
            <a:ext cx="9143999" cy="6768752"/>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742900"/>
            <a:ext cx="9143999" cy="6768752"/>
          </a:xfrm>
          <a:prstGeom prst="rect">
            <a:avLst/>
          </a:prstGeom>
          <a:noFill/>
          <a:ln w="9525">
            <a:noFill/>
            <a:miter lim="800000"/>
            <a:headEnd/>
            <a:tailEnd/>
          </a:ln>
        </p:spPr>
      </p:pic>
      <p:sp>
        <p:nvSpPr>
          <p:cNvPr id="5" name="4 CuadroTexto"/>
          <p:cNvSpPr txBox="1"/>
          <p:nvPr/>
        </p:nvSpPr>
        <p:spPr>
          <a:xfrm>
            <a:off x="827584" y="4514671"/>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niña liberó enseguida a su hermano. </a:t>
            </a:r>
            <a:r>
              <a:rPr lang="es-ES" b="1" i="1" dirty="0" smtClean="0">
                <a:effectLst>
                  <a:glow rad="101600">
                    <a:srgbClr val="C00000">
                      <a:alpha val="60000"/>
                    </a:srgbClr>
                  </a:glow>
                  <a:outerShdw blurRad="38100" dist="38100" dir="2700000" algn="tl">
                    <a:srgbClr val="000000">
                      <a:alpha val="43137"/>
                    </a:srgbClr>
                  </a:outerShdw>
                </a:effectLst>
              </a:rPr>
              <a:t>–Espera </a:t>
            </a:r>
            <a:r>
              <a:rPr lang="es-ES" i="1" dirty="0" smtClean="0">
                <a:effectLst>
                  <a:glow rad="101600">
                    <a:srgbClr val="C00000">
                      <a:alpha val="60000"/>
                    </a:srgbClr>
                  </a:glow>
                  <a:outerShdw blurRad="38100" dist="38100" dir="2700000" algn="tl">
                    <a:srgbClr val="000000">
                      <a:alpha val="43137"/>
                    </a:srgbClr>
                  </a:outerShdw>
                </a:effectLst>
              </a:rPr>
              <a:t>–dijo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La bruja escondía algo debajo de la cama</a:t>
            </a:r>
            <a:r>
              <a:rPr lang="es-ES" b="1" i="1" dirty="0" smtClean="0">
                <a:effectLst>
                  <a:glow rad="101600">
                    <a:srgbClr val="C00000">
                      <a:alpha val="60000"/>
                    </a:srgbClr>
                  </a:glow>
                  <a:outerShdw blurRad="38100" dist="38100" dir="2700000" algn="tl">
                    <a:srgbClr val="000000">
                      <a:alpha val="43137"/>
                    </a:srgbClr>
                  </a:outerShdw>
                </a:effectLst>
              </a:rPr>
              <a:t>. -¡Cuánto polvo! </a:t>
            </a:r>
            <a:r>
              <a:rPr lang="es-ES" i="1" dirty="0" smtClean="0">
                <a:effectLst>
                  <a:glow rad="101600">
                    <a:srgbClr val="C00000">
                      <a:alpha val="60000"/>
                    </a:srgbClr>
                  </a:glow>
                  <a:outerShdw blurRad="38100" dist="38100" dir="2700000" algn="tl">
                    <a:srgbClr val="000000">
                      <a:alpha val="43137"/>
                    </a:srgbClr>
                  </a:outerShdw>
                </a:effectLst>
              </a:rPr>
              <a:t>–exclamó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-¡Un cofre! </a:t>
            </a:r>
            <a:r>
              <a:rPr lang="es-ES" i="1" dirty="0" smtClean="0">
                <a:effectLst>
                  <a:glow rad="101600">
                    <a:srgbClr val="C00000">
                      <a:alpha val="60000"/>
                    </a:srgbClr>
                  </a:glow>
                  <a:outerShdw blurRad="38100" dist="38100" dir="2700000" algn="tl">
                    <a:srgbClr val="000000">
                      <a:alpha val="43137"/>
                    </a:srgbClr>
                  </a:outerShdw>
                </a:effectLst>
              </a:rPr>
              <a:t>–gritó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Al abrirlo vieron que estaba lleno de diamantes, collares de perlas y saquitos de oro.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342194"/>
            <a:ext cx="9143999" cy="6728086"/>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342194"/>
            <a:ext cx="9143999" cy="6728086"/>
          </a:xfrm>
          <a:prstGeom prst="rect">
            <a:avLst/>
          </a:prstGeom>
          <a:noFill/>
          <a:ln w="9525">
            <a:noFill/>
            <a:miter lim="800000"/>
            <a:headEnd/>
            <a:tailEnd/>
          </a:ln>
        </p:spPr>
      </p:pic>
      <p:sp>
        <p:nvSpPr>
          <p:cNvPr id="6" name="5 CuadroTexto"/>
          <p:cNvSpPr txBox="1"/>
          <p:nvPr/>
        </p:nvSpPr>
        <p:spPr>
          <a:xfrm>
            <a:off x="683568" y="4369668"/>
            <a:ext cx="7992888"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se fueron rápidamente con el tesoro y se llevaron al gato. </a:t>
            </a:r>
          </a:p>
          <a:p>
            <a:r>
              <a:rPr lang="es-ES" i="1" dirty="0" smtClean="0">
                <a:effectLst>
                  <a:glow rad="101600">
                    <a:srgbClr val="C00000">
                      <a:alpha val="60000"/>
                    </a:srgbClr>
                  </a:glow>
                  <a:outerShdw blurRad="38100" dist="38100" dir="2700000" algn="tl">
                    <a:srgbClr val="000000">
                      <a:alpha val="43137"/>
                    </a:srgbClr>
                  </a:outerShdw>
                </a:effectLst>
              </a:rPr>
              <a:t>Anduvieron mucho tiempo antes de descansar cerca de un riachuelo. Unos </a:t>
            </a:r>
          </a:p>
          <a:p>
            <a:r>
              <a:rPr lang="es-ES" i="1" dirty="0" smtClean="0">
                <a:effectLst>
                  <a:glow rad="101600">
                    <a:srgbClr val="C00000">
                      <a:alpha val="60000"/>
                    </a:srgbClr>
                  </a:glow>
                  <a:outerShdw blurRad="38100" dist="38100" dir="2700000" algn="tl">
                    <a:srgbClr val="000000">
                      <a:alpha val="43137"/>
                    </a:srgbClr>
                  </a:outerShdw>
                </a:effectLst>
              </a:rPr>
              <a:t>cisnes se ofrecieron amablemente a ayudarles a cruzarlo. Cuando llegaron a </a:t>
            </a:r>
          </a:p>
          <a:p>
            <a:r>
              <a:rPr lang="es-ES" i="1" dirty="0" smtClean="0">
                <a:effectLst>
                  <a:glow rad="101600">
                    <a:srgbClr val="C00000">
                      <a:alpha val="60000"/>
                    </a:srgbClr>
                  </a:glow>
                  <a:outerShdw blurRad="38100" dist="38100" dir="2700000" algn="tl">
                    <a:srgbClr val="000000">
                      <a:alpha val="43137"/>
                    </a:srgbClr>
                  </a:outerShdw>
                </a:effectLst>
              </a:rPr>
              <a:t>la orilla, </a:t>
            </a:r>
            <a:r>
              <a:rPr lang="es-ES" i="1" dirty="0" err="1" smtClean="0">
                <a:effectLst>
                  <a:glow rad="101600">
                    <a:srgbClr val="C00000">
                      <a:alpha val="60000"/>
                    </a:srgbClr>
                  </a:glow>
                  <a:outerShdw blurRad="38100" dist="38100" dir="2700000" algn="tl">
                    <a:srgbClr val="000000">
                      <a:alpha val="43137"/>
                    </a:srgbClr>
                  </a:outerShdw>
                </a:effectLst>
              </a:rPr>
              <a:t>Hansel</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encontraron un sendero que conocían.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shred pattern="rectang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0" y="0"/>
            <a:ext cx="5540063" cy="5715000"/>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0"/>
            <a:ext cx="5540063" cy="5715000"/>
          </a:xfrm>
          <a:prstGeom prst="rect">
            <a:avLst/>
          </a:prstGeom>
          <a:noFill/>
          <a:ln w="9525">
            <a:noFill/>
            <a:miter lim="800000"/>
            <a:headEnd/>
            <a:tailEnd/>
          </a:ln>
        </p:spPr>
      </p:pic>
      <p:sp>
        <p:nvSpPr>
          <p:cNvPr id="6" name="5 CuadroTexto"/>
          <p:cNvSpPr txBox="1"/>
          <p:nvPr/>
        </p:nvSpPr>
        <p:spPr>
          <a:xfrm>
            <a:off x="5508104" y="1417340"/>
            <a:ext cx="3480440" cy="2585323"/>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caer la noche, los niños </a:t>
            </a:r>
          </a:p>
          <a:p>
            <a:r>
              <a:rPr lang="es-ES" i="1" dirty="0" smtClean="0">
                <a:effectLst>
                  <a:glow rad="101600">
                    <a:srgbClr val="C00000">
                      <a:alpha val="60000"/>
                    </a:srgbClr>
                  </a:glow>
                  <a:outerShdw blurRad="38100" dist="38100" dir="2700000" algn="tl">
                    <a:srgbClr val="000000">
                      <a:alpha val="43137"/>
                    </a:srgbClr>
                  </a:outerShdw>
                </a:effectLst>
              </a:rPr>
              <a:t>llegaron a su casa. Se pusieron </a:t>
            </a:r>
          </a:p>
          <a:p>
            <a:r>
              <a:rPr lang="es-ES" i="1" dirty="0" smtClean="0">
                <a:effectLst>
                  <a:glow rad="101600">
                    <a:srgbClr val="C00000">
                      <a:alpha val="60000"/>
                    </a:srgbClr>
                  </a:glow>
                  <a:outerShdw blurRad="38100" dist="38100" dir="2700000" algn="tl">
                    <a:srgbClr val="000000">
                      <a:alpha val="43137"/>
                    </a:srgbClr>
                  </a:outerShdw>
                </a:effectLst>
              </a:rPr>
              <a:t>a gritar de alegría al ver a papá </a:t>
            </a:r>
          </a:p>
          <a:p>
            <a:r>
              <a:rPr lang="es-ES" i="1" dirty="0" smtClean="0">
                <a:effectLst>
                  <a:glow rad="101600">
                    <a:srgbClr val="C00000">
                      <a:alpha val="60000"/>
                    </a:srgbClr>
                  </a:glow>
                  <a:outerShdw blurRad="38100" dist="38100" dir="2700000" algn="tl">
                    <a:srgbClr val="000000">
                      <a:alpha val="43137"/>
                    </a:srgbClr>
                  </a:outerShdw>
                </a:effectLst>
              </a:rPr>
              <a:t>y a mamá. </a:t>
            </a:r>
            <a:r>
              <a:rPr lang="es-ES" b="1" i="1" dirty="0" smtClean="0">
                <a:effectLst>
                  <a:glow rad="101600">
                    <a:srgbClr val="C00000">
                      <a:alpha val="60000"/>
                    </a:srgbClr>
                  </a:glow>
                  <a:outerShdw blurRad="38100" dist="38100" dir="2700000" algn="tl">
                    <a:srgbClr val="000000">
                      <a:alpha val="43137"/>
                    </a:srgbClr>
                  </a:outerShdw>
                </a:effectLst>
              </a:rPr>
              <a:t>-¡Por fin, habéis </a:t>
            </a:r>
          </a:p>
          <a:p>
            <a:r>
              <a:rPr lang="es-ES" b="1" i="1" dirty="0" smtClean="0">
                <a:effectLst>
                  <a:glow rad="101600">
                    <a:srgbClr val="C00000">
                      <a:alpha val="60000"/>
                    </a:srgbClr>
                  </a:glow>
                  <a:outerShdw blurRad="38100" dist="38100" dir="2700000" algn="tl">
                    <a:srgbClr val="000000">
                      <a:alpha val="43137"/>
                    </a:srgbClr>
                  </a:outerShdw>
                </a:effectLst>
              </a:rPr>
              <a:t>vuelto! </a:t>
            </a:r>
            <a:r>
              <a:rPr lang="es-ES" i="1" dirty="0" err="1" smtClean="0">
                <a:effectLst>
                  <a:glow rad="101600">
                    <a:srgbClr val="C00000">
                      <a:alpha val="60000"/>
                    </a:srgbClr>
                  </a:glow>
                  <a:outerShdw blurRad="38100" dist="38100" dir="2700000" algn="tl">
                    <a:srgbClr val="000000">
                      <a:alpha val="43137"/>
                    </a:srgbClr>
                  </a:outerShdw>
                </a:effectLst>
              </a:rPr>
              <a:t>Gretel</a:t>
            </a:r>
            <a:r>
              <a:rPr lang="es-ES" i="1" dirty="0" smtClean="0">
                <a:effectLst>
                  <a:glow rad="101600">
                    <a:srgbClr val="C00000">
                      <a:alpha val="60000"/>
                    </a:srgbClr>
                  </a:glow>
                  <a:outerShdw blurRad="38100" dist="38100" dir="2700000" algn="tl">
                    <a:srgbClr val="000000">
                      <a:alpha val="43137"/>
                    </a:srgbClr>
                  </a:outerShdw>
                </a:effectLst>
              </a:rPr>
              <a:t> se lanzó a los </a:t>
            </a:r>
          </a:p>
          <a:p>
            <a:r>
              <a:rPr lang="es-ES" i="1" dirty="0" smtClean="0">
                <a:effectLst>
                  <a:glow rad="101600">
                    <a:srgbClr val="C00000">
                      <a:alpha val="60000"/>
                    </a:srgbClr>
                  </a:glow>
                  <a:outerShdw blurRad="38100" dist="38100" dir="2700000" algn="tl">
                    <a:srgbClr val="000000">
                      <a:alpha val="43137"/>
                    </a:srgbClr>
                  </a:outerShdw>
                </a:effectLst>
              </a:rPr>
              <a:t>brazos de su papá y luego le </a:t>
            </a:r>
          </a:p>
          <a:p>
            <a:r>
              <a:rPr lang="es-ES" i="1" dirty="0" smtClean="0">
                <a:effectLst>
                  <a:glow rad="101600">
                    <a:srgbClr val="C00000">
                      <a:alpha val="60000"/>
                    </a:srgbClr>
                  </a:glow>
                  <a:outerShdw blurRad="38100" dist="38100" dir="2700000" algn="tl">
                    <a:srgbClr val="000000">
                      <a:alpha val="43137"/>
                    </a:srgbClr>
                  </a:outerShdw>
                </a:effectLst>
              </a:rPr>
              <a:t>susurró en el oído: </a:t>
            </a:r>
            <a:r>
              <a:rPr lang="es-ES" b="1" i="1" dirty="0" smtClean="0">
                <a:effectLst>
                  <a:glow rad="101600">
                    <a:srgbClr val="C00000">
                      <a:alpha val="60000"/>
                    </a:srgbClr>
                  </a:glow>
                  <a:outerShdw blurRad="38100" dist="38100" dir="2700000" algn="tl">
                    <a:srgbClr val="000000">
                      <a:alpha val="43137"/>
                    </a:srgbClr>
                  </a:outerShdw>
                </a:effectLst>
              </a:rPr>
              <a:t>-¡No hemos </a:t>
            </a:r>
          </a:p>
          <a:p>
            <a:r>
              <a:rPr lang="es-ES" b="1" i="1" dirty="0" smtClean="0">
                <a:effectLst>
                  <a:glow rad="101600">
                    <a:srgbClr val="C00000">
                      <a:alpha val="60000"/>
                    </a:srgbClr>
                  </a:glow>
                  <a:outerShdw blurRad="38100" dist="38100" dir="2700000" algn="tl">
                    <a:srgbClr val="000000">
                      <a:alpha val="43137"/>
                    </a:srgbClr>
                  </a:outerShdw>
                </a:effectLst>
              </a:rPr>
              <a:t>traído setas, pero hemos </a:t>
            </a:r>
          </a:p>
          <a:p>
            <a:r>
              <a:rPr lang="es-ES" b="1" i="1" dirty="0" smtClean="0">
                <a:effectLst>
                  <a:glow rad="101600">
                    <a:srgbClr val="C00000">
                      <a:alpha val="60000"/>
                    </a:srgbClr>
                  </a:glow>
                  <a:outerShdw blurRad="38100" dist="38100" dir="2700000" algn="tl">
                    <a:srgbClr val="000000">
                      <a:alpha val="43137"/>
                    </a:srgbClr>
                  </a:outerShdw>
                </a:effectLst>
              </a:rPr>
              <a:t>encontrado un gran tesoro!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7705" y="0"/>
            <a:ext cx="5400600" cy="937287"/>
          </a:xfrm>
          <a:prstGeom prst="rect">
            <a:avLst/>
          </a:prstGeom>
          <a:noFill/>
        </p:spPr>
        <p:txBody>
          <a:bodyPr wrap="none">
            <a:prstTxWarp prst="textDeflateTop">
              <a:avLst>
                <a:gd name="adj" fmla="val 22422"/>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60000" endA="900" endPos="58000" dir="5400000" sy="-100000" algn="bl" rotWithShape="0"/>
                </a:effectLst>
              </a:rPr>
              <a:t>PULGARCITO </a:t>
            </a:r>
            <a:endPar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60000" endA="900" endPos="58000" dir="5400000" sy="-100000" algn="bl" rotWithShape="0"/>
              </a:effectLst>
            </a:endParaRPr>
          </a:p>
        </p:txBody>
      </p:sp>
      <p:sp>
        <p:nvSpPr>
          <p:cNvPr id="3" name="2 CuadroTexto"/>
          <p:cNvSpPr txBox="1"/>
          <p:nvPr/>
        </p:nvSpPr>
        <p:spPr>
          <a:xfrm>
            <a:off x="323528" y="1201316"/>
            <a:ext cx="8352928" cy="1015663"/>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personaje de Pulgarcito encarna en esta historia el valor del ingenio y la astucia ya que ante cualquier dificultad que se plantea busca siempre una solución y tiene la suerte de salir airoso.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23528" y="2497460"/>
            <a:ext cx="8496944"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Tal vez, en parte, y aquí estaría otro valor importante, porque a pesar de las dificultades no pierde la esperanza de regresar a casa con riquezas suficientes como para sacar a sus padres de la pobreza.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4009628"/>
            <a:ext cx="8424936"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último lugar, también, da un ejemplo de sacrificio cuando al final de la historia pide a sus hermanos que regresen a casa y en lugar de hacer él lo mismo, se arriesga para conseguir el objetivo propuesto.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60000">
        <p14:vortex dir="r"/>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96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par>
                          <p:cTn id="21" fill="hold">
                            <p:stCondLst>
                              <p:cond delay="377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3" cstate="print"/>
          <a:stretch>
            <a:fillRect/>
          </a:stretch>
        </p:blipFill>
        <p:spPr bwMode="auto">
          <a:xfrm>
            <a:off x="0" y="-183444"/>
            <a:ext cx="9144000" cy="6480528"/>
          </a:xfrm>
          <a:prstGeom prst="rect">
            <a:avLst/>
          </a:prstGeom>
          <a:noFill/>
          <a:ln w="9525">
            <a:noFill/>
            <a:miter lim="800000"/>
            <a:headEnd/>
            <a:tailEnd/>
          </a:ln>
        </p:spPr>
      </p:pic>
      <p:pic>
        <p:nvPicPr>
          <p:cNvPr id="4" name="3 Imagen" descr="1(38).jpg"/>
          <p:cNvPicPr>
            <a:picLocks noGrp="1" noChangeAspect="1"/>
          </p:cNvPicPr>
          <p:nvPr isPhoto="1"/>
        </p:nvPicPr>
        <p:blipFill>
          <a:blip r:embed="rId3" cstate="print"/>
          <a:stretch>
            <a:fillRect/>
          </a:stretch>
        </p:blipFill>
        <p:spPr bwMode="auto">
          <a:xfrm flipH="1">
            <a:off x="0" y="-183444"/>
            <a:ext cx="9144000" cy="6480528"/>
          </a:xfrm>
          <a:prstGeom prst="rect">
            <a:avLst/>
          </a:prstGeom>
          <a:noFill/>
          <a:ln w="9525">
            <a:noFill/>
            <a:miter lim="800000"/>
            <a:headEnd/>
            <a:tailEnd/>
          </a:ln>
        </p:spPr>
      </p:pic>
      <p:sp>
        <p:nvSpPr>
          <p:cNvPr id="8" name="7 Rectángulo"/>
          <p:cNvSpPr/>
          <p:nvPr/>
        </p:nvSpPr>
        <p:spPr>
          <a:xfrm>
            <a:off x="1475656" y="1777380"/>
            <a:ext cx="5391219" cy="648072"/>
          </a:xfrm>
          <a:prstGeom prst="rect">
            <a:avLst/>
          </a:prstGeom>
          <a:noFill/>
        </p:spPr>
        <p:txBody>
          <a:bodyPr wrap="square" lIns="91440" tIns="45720" rIns="91440" bIns="45720">
            <a:spAutoFit/>
            <a:scene3d>
              <a:camera prst="perspectiveAbove"/>
              <a:lightRig rig="threePt" dir="t"/>
            </a:scene3d>
            <a:sp3d extrusionH="57150">
              <a:bevelT w="38100" h="38100" prst="angle"/>
            </a:sp3d>
          </a:bodyPr>
          <a:lstStyle/>
          <a:p>
            <a:pPr algn="ctr"/>
            <a:r>
              <a:rPr lang="es-ES" sz="36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B0F0"/>
                </a:solidFill>
                <a:effectLst>
                  <a:outerShdw blurRad="41275" dist="12700" dir="12000000" algn="tl" rotWithShape="0">
                    <a:srgbClr val="000000">
                      <a:alpha val="40000"/>
                    </a:srgbClr>
                  </a:outerShdw>
                  <a:reflection blurRad="6350" stA="60000" endA="900" endPos="58000" dir="5400000" sy="-100000" algn="bl" rotWithShape="0"/>
                </a:effectLst>
              </a:rPr>
              <a:t>Autor:  Charles </a:t>
            </a:r>
            <a:r>
              <a:rPr lang="es-ES" sz="3600" b="1" cap="none" spc="0" dirty="0"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B0F0"/>
                </a:solidFill>
                <a:effectLst>
                  <a:outerShdw blurRad="41275" dist="12700" dir="12000000" algn="tl" rotWithShape="0">
                    <a:srgbClr val="000000">
                      <a:alpha val="40000"/>
                    </a:srgbClr>
                  </a:outerShdw>
                  <a:reflection blurRad="6350" stA="60000" endA="900" endPos="58000" dir="5400000" sy="-100000" algn="bl" rotWithShape="0"/>
                </a:effectLst>
              </a:rPr>
              <a:t>Perrault</a:t>
            </a:r>
            <a:endParaRPr lang="es-ES" sz="3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B0F0"/>
              </a:solidFill>
              <a:effectLst>
                <a:outerShdw blurRad="41275" dist="12700" dir="12000000" algn="tl" rotWithShape="0">
                  <a:srgbClr val="000000">
                    <a:alpha val="40000"/>
                  </a:srgbClr>
                </a:outerShdw>
                <a:reflection blurRad="6350" stA="60000" endA="900" endPos="58000" dir="5400000" sy="-100000" algn="bl" rotWithShape="0"/>
              </a:effectLst>
            </a:endParaRPr>
          </a:p>
        </p:txBody>
      </p:sp>
      <p:sp>
        <p:nvSpPr>
          <p:cNvPr id="10" name="9 Rectángulo"/>
          <p:cNvSpPr/>
          <p:nvPr/>
        </p:nvSpPr>
        <p:spPr>
          <a:xfrm>
            <a:off x="827584" y="3073524"/>
            <a:ext cx="6984776" cy="646331"/>
          </a:xfrm>
          <a:prstGeom prst="rect">
            <a:avLst/>
          </a:prstGeom>
          <a:noFill/>
        </p:spPr>
        <p:txBody>
          <a:bodyPr wrap="square" lIns="91440" tIns="45720" rIns="91440" bIns="45720">
            <a:spAutoFit/>
            <a:scene3d>
              <a:camera prst="perspectiveAbove"/>
              <a:lightRig rig="threePt" dir="t"/>
            </a:scene3d>
            <a:sp3d extrusionH="57150">
              <a:bevelT w="38100" h="38100" prst="angle"/>
            </a:sp3d>
          </a:bodyPr>
          <a:lstStyle/>
          <a:p>
            <a:pPr algn="ctr"/>
            <a:r>
              <a:rPr lang="es-ES" sz="36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B0F0"/>
                </a:solidFill>
                <a:effectLst>
                  <a:outerShdw blurRad="41275" dist="12700" dir="12000000" algn="tl" rotWithShape="0">
                    <a:srgbClr val="000000">
                      <a:alpha val="40000"/>
                    </a:srgbClr>
                  </a:outerShdw>
                  <a:reflection blurRad="6350" stA="60000" endA="900" endPos="58000" dir="5400000" sy="-100000" algn="bl" rotWithShape="0"/>
                </a:effectLst>
              </a:rPr>
              <a:t>Presentación: Vicente García</a:t>
            </a:r>
            <a:endParaRPr lang="es-ES" sz="3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B0F0"/>
              </a:solidFill>
              <a:effectLst>
                <a:outerShdw blurRad="41275" dist="12700" dir="12000000" algn="tl" rotWithShape="0">
                  <a:srgbClr val="000000">
                    <a:alpha val="40000"/>
                  </a:srgbClr>
                </a:outerShdw>
                <a:reflection blurRad="6350" stA="60000" endA="900" endPos="58000" dir="5400000" sy="-100000" algn="bl" rotWithShape="0"/>
              </a:effectLst>
            </a:endParaRPr>
          </a:p>
        </p:txBody>
      </p:sp>
      <p:sp>
        <p:nvSpPr>
          <p:cNvPr id="11" name="10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Había una vez unos leñadores muy pobres que tenían siete hijos, todos ellos varones. El más joven de todos, que era también el más astuto, nació muy pequeño, del tamaño de un pulgar, y por eso todos le llamaban Pulgarcito.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prism/>
        <p:sndAc>
          <p:stSnd loop="1">
            <p:snd r:embed="rId2" name="Pulgarcito.wav"/>
          </p:stSnd>
        </p:sndAc>
      </p:transition>
    </mc:Choice>
    <mc:Fallback>
      <p:transition spd="slow" advTm="35000">
        <p:fade/>
        <p:sndAc>
          <p:stSnd loop="1">
            <p:snd r:embed="rId2" name="Pulgarcit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4"/>
                                        </p:tgtEl>
                                        <p:attrNameLst>
                                          <p:attrName>ppt_w</p:attrName>
                                        </p:attrNameLst>
                                      </p:cBhvr>
                                      <p:tavLst>
                                        <p:tav tm="0">
                                          <p:val>
                                            <p:strVal val="ppt_w"/>
                                          </p:val>
                                        </p:tav>
                                        <p:tav tm="100000">
                                          <p:val>
                                            <p:strVal val="4/3*ppt_w"/>
                                          </p:val>
                                        </p:tav>
                                      </p:tavLst>
                                    </p:anim>
                                    <p:anim calcmode="lin" valueType="num">
                                      <p:cBhvr>
                                        <p:cTn id="7" dur="4000"/>
                                        <p:tgtEl>
                                          <p:spTgt spid="4"/>
                                        </p:tgtEl>
                                        <p:attrNameLst>
                                          <p:attrName>ppt_h</p:attrName>
                                        </p:attrNameLst>
                                      </p:cBhvr>
                                      <p:tavLst>
                                        <p:tav tm="0">
                                          <p:val>
                                            <p:strVal val="ppt_h"/>
                                          </p:val>
                                        </p:tav>
                                        <p:tav tm="100000">
                                          <p:val>
                                            <p:strVal val="4/3*ppt_h"/>
                                          </p:val>
                                        </p:tav>
                                      </p:tavLst>
                                    </p:anim>
                                    <p:set>
                                      <p:cBhvr>
                                        <p:cTn id="8" dur="1" fill="hold">
                                          <p:stCondLst>
                                            <p:cond delay="3999"/>
                                          </p:stCondLst>
                                        </p:cTn>
                                        <p:tgtEl>
                                          <p:spTgt spid="4"/>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4"/>
                                        </p:tgtEl>
                                        <p:attrNameLst>
                                          <p:attrName>ppt_x</p:attrName>
                                        </p:attrNameLst>
                                      </p:cBhvr>
                                      <p:tavLst>
                                        <p:tav tm="0">
                                          <p:val>
                                            <p:strVal val="ppt_x"/>
                                          </p:val>
                                        </p:tav>
                                        <p:tav tm="100000">
                                          <p:val>
                                            <p:strVal val="ppt_x-.2"/>
                                          </p:val>
                                        </p:tav>
                                      </p:tavLst>
                                    </p:anim>
                                    <p:anim calcmode="lin" valueType="num">
                                      <p:cBhvr>
                                        <p:cTn id="11" dur="4000"/>
                                        <p:tgtEl>
                                          <p:spTgt spid="4"/>
                                        </p:tgtEl>
                                        <p:attrNameLst>
                                          <p:attrName>ppt_y</p:attrName>
                                        </p:attrNameLst>
                                      </p:cBhvr>
                                      <p:tavLst>
                                        <p:tav tm="0">
                                          <p:val>
                                            <p:strVal val="ppt_y"/>
                                          </p:val>
                                        </p:tav>
                                        <p:tav tm="100000">
                                          <p:val>
                                            <p:strVal val="ppt_y"/>
                                          </p:val>
                                        </p:tav>
                                      </p:tavLst>
                                    </p:anim>
                                    <p:animEffect transition="out" filter="fade">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52" presetClass="entr" presetSubtype="0" fill="hold" grpId="0" nodeType="afterEffect">
                                  <p:stCondLst>
                                    <p:cond delay="1000"/>
                                  </p:stCondLst>
                                  <p:childTnLst>
                                    <p:set>
                                      <p:cBhvr>
                                        <p:cTn id="25" dur="1" fill="hold">
                                          <p:stCondLst>
                                            <p:cond delay="0"/>
                                          </p:stCondLst>
                                        </p:cTn>
                                        <p:tgtEl>
                                          <p:spTgt spid="8"/>
                                        </p:tgtEl>
                                        <p:attrNameLst>
                                          <p:attrName>style.visibility</p:attrName>
                                        </p:attrNameLst>
                                      </p:cBhvr>
                                      <p:to>
                                        <p:strVal val="visible"/>
                                      </p:to>
                                    </p:set>
                                    <p:animScale>
                                      <p:cBhvr>
                                        <p:cTn id="26"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3000" decel="50000" fill="hold">
                                          <p:stCondLst>
                                            <p:cond delay="0"/>
                                          </p:stCondLst>
                                        </p:cTn>
                                        <p:tgtEl>
                                          <p:spTgt spid="8"/>
                                        </p:tgtEl>
                                        <p:attrNameLst>
                                          <p:attrName>ppt_x</p:attrName>
                                          <p:attrName>ppt_y</p:attrName>
                                        </p:attrNameLst>
                                      </p:cBhvr>
                                    </p:animMotion>
                                    <p:animEffect transition="in" filter="fade">
                                      <p:cBhvr>
                                        <p:cTn id="28" dur="3000"/>
                                        <p:tgtEl>
                                          <p:spTgt spid="8"/>
                                        </p:tgtEl>
                                      </p:cBhvr>
                                    </p:animEffect>
                                  </p:childTnLst>
                                </p:cTn>
                              </p:par>
                            </p:childTnLst>
                          </p:cTn>
                        </p:par>
                        <p:par>
                          <p:cTn id="29" fill="hold">
                            <p:stCondLst>
                              <p:cond delay="8000"/>
                            </p:stCondLst>
                            <p:childTnLst>
                              <p:par>
                                <p:cTn id="30" presetID="52" presetClass="entr" presetSubtype="0" fill="hold" grpId="0" nodeType="afterEffect">
                                  <p:stCondLst>
                                    <p:cond delay="1000"/>
                                  </p:stCondLst>
                                  <p:childTnLst>
                                    <p:set>
                                      <p:cBhvr>
                                        <p:cTn id="31" dur="1" fill="hold">
                                          <p:stCondLst>
                                            <p:cond delay="0"/>
                                          </p:stCondLst>
                                        </p:cTn>
                                        <p:tgtEl>
                                          <p:spTgt spid="10"/>
                                        </p:tgtEl>
                                        <p:attrNameLst>
                                          <p:attrName>style.visibility</p:attrName>
                                        </p:attrNameLst>
                                      </p:cBhvr>
                                      <p:to>
                                        <p:strVal val="visible"/>
                                      </p:to>
                                    </p:set>
                                    <p:animScale>
                                      <p:cBhvr>
                                        <p:cTn id="32"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3000" decel="50000" fill="hold">
                                          <p:stCondLst>
                                            <p:cond delay="0"/>
                                          </p:stCondLst>
                                        </p:cTn>
                                        <p:tgtEl>
                                          <p:spTgt spid="10"/>
                                        </p:tgtEl>
                                        <p:attrNameLst>
                                          <p:attrName>ppt_x</p:attrName>
                                          <p:attrName>ppt_y</p:attrName>
                                        </p:attrNameLst>
                                      </p:cBhvr>
                                    </p:animMotion>
                                    <p:animEffect transition="in" filter="fade">
                                      <p:cBhvr>
                                        <p:cTn id="34" dur="3000"/>
                                        <p:tgtEl>
                                          <p:spTgt spid="10"/>
                                        </p:tgtEl>
                                      </p:cBhvr>
                                    </p:animEffect>
                                  </p:childTnLst>
                                </p:cTn>
                              </p:par>
                            </p:childTnLst>
                          </p:cTn>
                        </p:par>
                        <p:par>
                          <p:cTn id="35" fill="hold">
                            <p:stCondLst>
                              <p:cond delay="12000"/>
                            </p:stCondLst>
                            <p:childTnLst>
                              <p:par>
                                <p:cTn id="36" presetID="40" presetClass="entr" presetSubtype="0" fill="hold" grpId="0" nodeType="afterEffect">
                                  <p:stCondLst>
                                    <p:cond delay="50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cstate="print"/>
          <a:stretch>
            <a:fillRect/>
          </a:stretch>
        </p:blipFill>
        <p:spPr bwMode="auto">
          <a:xfrm>
            <a:off x="0" y="0"/>
            <a:ext cx="5220072" cy="5715000"/>
          </a:xfrm>
          <a:prstGeom prst="rect">
            <a:avLst/>
          </a:prstGeom>
          <a:noFill/>
          <a:ln w="9525">
            <a:noFill/>
            <a:miter lim="800000"/>
            <a:headEnd/>
            <a:tailEnd/>
          </a:ln>
        </p:spPr>
      </p:pic>
      <p:pic>
        <p:nvPicPr>
          <p:cNvPr id="3" name="2 Imagen" descr="1(5).jpg"/>
          <p:cNvPicPr>
            <a:picLocks noGrp="1" noChangeAspect="1"/>
          </p:cNvPicPr>
          <p:nvPr isPhoto="1"/>
        </p:nvPicPr>
        <p:blipFill>
          <a:blip r:embed="rId2" cstate="print"/>
          <a:stretch>
            <a:fillRect/>
          </a:stretch>
        </p:blipFill>
        <p:spPr bwMode="auto">
          <a:xfrm>
            <a:off x="0" y="0"/>
            <a:ext cx="5220072" cy="5715000"/>
          </a:xfrm>
          <a:prstGeom prst="rect">
            <a:avLst/>
          </a:prstGeom>
          <a:noFill/>
          <a:ln w="9525">
            <a:noFill/>
            <a:miter lim="800000"/>
            <a:headEnd/>
            <a:tailEnd/>
          </a:ln>
        </p:spPr>
      </p:pic>
      <p:sp>
        <p:nvSpPr>
          <p:cNvPr id="4" name="3 CuadroTexto"/>
          <p:cNvSpPr txBox="1"/>
          <p:nvPr/>
        </p:nvSpPr>
        <p:spPr>
          <a:xfrm>
            <a:off x="5436096" y="1993404"/>
            <a:ext cx="3528392"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Hace mucho tiempo, tanto que no me acuerdo, había un leñador que vivía con su familia en el bosque. Él y su mujer tenían siete hijos, seis gemelos y el hermano </a:t>
            </a:r>
          </a:p>
          <a:p>
            <a:r>
              <a:rPr lang="es-ES" sz="2000" i="1" dirty="0" smtClean="0">
                <a:effectLst>
                  <a:glow rad="101600">
                    <a:srgbClr val="C00000">
                      <a:alpha val="60000"/>
                    </a:srgbClr>
                  </a:glow>
                  <a:outerShdw blurRad="38100" dist="38100" dir="2700000" algn="tl">
                    <a:srgbClr val="000000">
                      <a:alpha val="43137"/>
                    </a:srgbClr>
                  </a:outerShdw>
                </a:effectLst>
              </a:rPr>
              <a:t>pequeño que se llamaba Pulgarcito.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jpg"/>
          <p:cNvPicPr>
            <a:picLocks noGrp="1" noChangeAspect="1"/>
          </p:cNvPicPr>
          <p:nvPr isPhoto="1"/>
        </p:nvPicPr>
        <p:blipFill>
          <a:blip r:embed="rId2" cstate="print"/>
          <a:stretch>
            <a:fillRect/>
          </a:stretch>
        </p:blipFill>
        <p:spPr bwMode="auto">
          <a:xfrm>
            <a:off x="0" y="-454868"/>
            <a:ext cx="9144000" cy="7416824"/>
          </a:xfrm>
          <a:prstGeom prst="rect">
            <a:avLst/>
          </a:prstGeom>
          <a:noFill/>
          <a:ln w="9525">
            <a:noFill/>
            <a:miter lim="800000"/>
            <a:headEnd/>
            <a:tailEnd/>
          </a:ln>
        </p:spPr>
      </p:pic>
      <p:pic>
        <p:nvPicPr>
          <p:cNvPr id="3" name="2 Imagen" descr="1(75).jpg"/>
          <p:cNvPicPr>
            <a:picLocks noGrp="1" noChangeAspect="1"/>
          </p:cNvPicPr>
          <p:nvPr isPhoto="1"/>
        </p:nvPicPr>
        <p:blipFill>
          <a:blip r:embed="rId2" cstate="print"/>
          <a:stretch>
            <a:fillRect/>
          </a:stretch>
        </p:blipFill>
        <p:spPr bwMode="auto">
          <a:xfrm flipH="1">
            <a:off x="0" y="-454868"/>
            <a:ext cx="9144000" cy="7416824"/>
          </a:xfrm>
          <a:prstGeom prst="rect">
            <a:avLst/>
          </a:prstGeom>
          <a:noFill/>
          <a:ln w="9525">
            <a:noFill/>
            <a:miter lim="800000"/>
            <a:headEnd/>
            <a:tailEnd/>
          </a:ln>
        </p:spPr>
      </p:pic>
      <p:sp>
        <p:nvSpPr>
          <p:cNvPr id="4" name="3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noche Pulgarcito oyó hablar a sus padres de la difícil situación en la que se encontraban ya que apenas ganaban lo suficiente para alimentar a sus siete hijos. Pulgarcito se entristeció mucho al oír a sus padres, pero rápidamente se puso a darle vueltas a la cabeza para encontrar una solución.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gallery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2"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958924"/>
            <a:ext cx="9144000" cy="7488832"/>
          </a:xfrm>
          <a:prstGeom prst="rect">
            <a:avLst/>
          </a:prstGeom>
          <a:noFill/>
          <a:ln w="9525">
            <a:noFill/>
            <a:miter lim="800000"/>
            <a:headEnd/>
            <a:tailEnd/>
          </a:ln>
        </p:spPr>
      </p:pic>
      <p:sp>
        <p:nvSpPr>
          <p:cNvPr id="4" name="3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CuadroTexto"/>
          <p:cNvSpPr txBox="1"/>
          <p:nvPr/>
        </p:nvSpPr>
        <p:spPr>
          <a:xfrm>
            <a:off x="539552"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la mañana temprano, cuando todos dormían, Pulgarcito fue a la orilla del río y recogió piedrecitas blancas, ante el asombro de las ranas del lugar.</a:t>
            </a:r>
          </a:p>
          <a:p>
            <a:r>
              <a:rPr lang="es-ES" i="1" dirty="0" smtClean="0">
                <a:effectLst>
                  <a:glow rad="101600">
                    <a:srgbClr val="C00000">
                      <a:alpha val="60000"/>
                    </a:srgbClr>
                  </a:glow>
                  <a:outerShdw blurRad="38100" dist="38100" dir="2700000" algn="tl">
                    <a:srgbClr val="000000">
                      <a:alpha val="43137"/>
                    </a:srgbClr>
                  </a:outerShdw>
                </a:effectLst>
              </a:rPr>
              <a:t>Después volvió a la casa, procurando no despertar a nadie. Pulgarcito que era </a:t>
            </a:r>
          </a:p>
          <a:p>
            <a:r>
              <a:rPr lang="es-ES" i="1" dirty="0" smtClean="0">
                <a:effectLst>
                  <a:glow rad="101600">
                    <a:srgbClr val="C00000">
                      <a:alpha val="60000"/>
                    </a:srgbClr>
                  </a:glow>
                  <a:outerShdw blurRad="38100" dist="38100" dir="2700000" algn="tl">
                    <a:srgbClr val="000000">
                      <a:alpha val="43137"/>
                    </a:srgbClr>
                  </a:outerShdw>
                </a:effectLst>
              </a:rPr>
              <a:t>muy listo, había planeado algo.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flip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12" grpId="0" animBg="1"/>
      <p:bldP spid="15" grpId="0"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cstate="print"/>
          <a:stretch>
            <a:fillRect/>
          </a:stretch>
        </p:blipFill>
        <p:spPr bwMode="auto">
          <a:xfrm>
            <a:off x="0" y="0"/>
            <a:ext cx="5652120" cy="5715000"/>
          </a:xfrm>
          <a:prstGeom prst="rect">
            <a:avLst/>
          </a:prstGeom>
          <a:noFill/>
          <a:ln w="9525">
            <a:noFill/>
            <a:miter lim="800000"/>
            <a:headEnd/>
            <a:tailEnd/>
          </a:ln>
        </p:spPr>
      </p:pic>
      <p:pic>
        <p:nvPicPr>
          <p:cNvPr id="3" name="2 Imagen" descr="1(39).jpg"/>
          <p:cNvPicPr>
            <a:picLocks noGrp="1" noChangeAspect="1"/>
          </p:cNvPicPr>
          <p:nvPr isPhoto="1"/>
        </p:nvPicPr>
        <p:blipFill>
          <a:blip r:embed="rId2" cstate="print"/>
          <a:stretch>
            <a:fillRect/>
          </a:stretch>
        </p:blipFill>
        <p:spPr bwMode="auto">
          <a:xfrm>
            <a:off x="0" y="0"/>
            <a:ext cx="5652120" cy="5715000"/>
          </a:xfrm>
          <a:prstGeom prst="rect">
            <a:avLst/>
          </a:prstGeom>
          <a:noFill/>
          <a:ln w="9525">
            <a:noFill/>
            <a:miter lim="800000"/>
            <a:headEnd/>
            <a:tailEnd/>
          </a:ln>
        </p:spPr>
      </p:pic>
      <p:sp>
        <p:nvSpPr>
          <p:cNvPr id="4" name="3 CuadroTexto"/>
          <p:cNvSpPr txBox="1"/>
          <p:nvPr/>
        </p:nvSpPr>
        <p:spPr>
          <a:xfrm>
            <a:off x="5687616" y="1345332"/>
            <a:ext cx="3456384" cy="369331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leñador y su esposa llevaron a los niños al bosque y cuando anocheció, mientras los niños recogían leña, los abandonaron. Cuando</a:t>
            </a:r>
          </a:p>
          <a:p>
            <a:r>
              <a:rPr lang="es-ES" i="1" dirty="0" smtClean="0">
                <a:effectLst>
                  <a:glow rad="101600">
                    <a:srgbClr val="C00000">
                      <a:alpha val="60000"/>
                    </a:srgbClr>
                  </a:glow>
                  <a:outerShdw blurRad="38100" dist="38100" dir="2700000" algn="tl">
                    <a:srgbClr val="000000">
                      <a:alpha val="43137"/>
                    </a:srgbClr>
                  </a:outerShdw>
                </a:effectLst>
              </a:rPr>
              <a:t> se dieron cuenta, los </a:t>
            </a:r>
          </a:p>
          <a:p>
            <a:r>
              <a:rPr lang="es-ES" i="1" dirty="0" smtClean="0">
                <a:effectLst>
                  <a:glow rad="101600">
                    <a:srgbClr val="C00000">
                      <a:alpha val="60000"/>
                    </a:srgbClr>
                  </a:glow>
                  <a:outerShdw blurRad="38100" dist="38100" dir="2700000" algn="tl">
                    <a:srgbClr val="000000">
                      <a:alpha val="43137"/>
                    </a:srgbClr>
                  </a:outerShdw>
                </a:effectLst>
              </a:rPr>
              <a:t>hermanos de Pulgarcito se </a:t>
            </a:r>
          </a:p>
          <a:p>
            <a:r>
              <a:rPr lang="es-ES" i="1" dirty="0" smtClean="0">
                <a:effectLst>
                  <a:glow rad="101600">
                    <a:srgbClr val="C00000">
                      <a:alpha val="60000"/>
                    </a:srgbClr>
                  </a:glow>
                  <a:outerShdw blurRad="38100" dist="38100" dir="2700000" algn="tl">
                    <a:srgbClr val="000000">
                      <a:alpha val="43137"/>
                    </a:srgbClr>
                  </a:outerShdw>
                </a:effectLst>
              </a:rPr>
              <a:t>asustaron. </a:t>
            </a:r>
            <a:r>
              <a:rPr lang="es-ES" b="1" i="1" dirty="0" smtClean="0">
                <a:effectLst>
                  <a:glow rad="101600">
                    <a:srgbClr val="C00000">
                      <a:alpha val="60000"/>
                    </a:srgbClr>
                  </a:glow>
                  <a:outerShdw blurRad="38100" dist="38100" dir="2700000" algn="tl">
                    <a:srgbClr val="000000">
                      <a:alpha val="43137"/>
                    </a:srgbClr>
                  </a:outerShdw>
                </a:effectLst>
              </a:rPr>
              <a:t>–No lloréis, no estamos perdidos. He dejado piedrecitas blancas por el camino. Sólo hay que seguirlas para volver-. </a:t>
            </a:r>
            <a:r>
              <a:rPr lang="es-ES" i="1" dirty="0" smtClean="0">
                <a:effectLst>
                  <a:glow rad="101600">
                    <a:srgbClr val="C00000">
                      <a:alpha val="60000"/>
                    </a:srgbClr>
                  </a:glow>
                  <a:outerShdw blurRad="38100" dist="38100" dir="2700000" algn="tl">
                    <a:srgbClr val="000000">
                      <a:alpha val="43137"/>
                    </a:srgbClr>
                  </a:outerShdw>
                </a:effectLst>
              </a:rPr>
              <a:t>Les dijo Pulgarcito.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switch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2"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598884"/>
            <a:ext cx="9144000" cy="6984776"/>
          </a:xfrm>
          <a:prstGeom prst="rect">
            <a:avLst/>
          </a:prstGeom>
          <a:noFill/>
          <a:ln w="9525">
            <a:noFill/>
            <a:miter lim="800000"/>
            <a:headEnd/>
            <a:tailEnd/>
          </a:ln>
        </p:spPr>
      </p:pic>
      <p:sp>
        <p:nvSpPr>
          <p:cNvPr id="4" name="3 Rectángulo"/>
          <p:cNvSpPr/>
          <p:nvPr/>
        </p:nvSpPr>
        <p:spPr>
          <a:xfrm>
            <a:off x="1" y="0"/>
            <a:ext cx="4500563"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4500564" y="0"/>
            <a:ext cx="464343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1" y="1905000"/>
            <a:ext cx="4500563"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00564" y="1850320"/>
            <a:ext cx="4643437" cy="1975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1" y="3810000"/>
            <a:ext cx="4500563"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4500564" y="3810000"/>
            <a:ext cx="464343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303119" y="4081636"/>
            <a:ext cx="844534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leñador y su esposa se lamentaban. El señor del lugar se enteró de sus </a:t>
            </a:r>
          </a:p>
          <a:p>
            <a:r>
              <a:rPr lang="es-ES" i="1" dirty="0" smtClean="0">
                <a:effectLst>
                  <a:glow rad="101600">
                    <a:srgbClr val="C00000">
                      <a:alpha val="60000"/>
                    </a:srgbClr>
                  </a:glow>
                  <a:outerShdw blurRad="38100" dist="38100" dir="2700000" algn="tl">
                    <a:srgbClr val="000000">
                      <a:alpha val="43137"/>
                    </a:srgbClr>
                  </a:outerShdw>
                </a:effectLst>
              </a:rPr>
              <a:t>penurias y les dio dinero para ayudarles, pero sus hijos estaban perdidos en lo </a:t>
            </a:r>
          </a:p>
          <a:p>
            <a:r>
              <a:rPr lang="es-ES" i="1" dirty="0" smtClean="0">
                <a:effectLst>
                  <a:glow rad="101600">
                    <a:srgbClr val="C00000">
                      <a:alpha val="60000"/>
                    </a:srgbClr>
                  </a:glow>
                  <a:outerShdw blurRad="38100" dist="38100" dir="2700000" algn="tl">
                    <a:srgbClr val="000000">
                      <a:alpha val="43137"/>
                    </a:srgbClr>
                  </a:outerShdw>
                </a:effectLst>
              </a:rPr>
              <a:t>más profundo del bosque, y de pronto</a:t>
            </a:r>
            <a:r>
              <a:rPr lang="es-ES" b="1" i="1" dirty="0" smtClean="0">
                <a:effectLst>
                  <a:glow rad="101600">
                    <a:srgbClr val="C00000">
                      <a:alpha val="60000"/>
                    </a:srgbClr>
                  </a:glow>
                  <a:outerShdw blurRad="38100" dist="38100" dir="2700000" algn="tl">
                    <a:srgbClr val="000000">
                      <a:alpha val="43137"/>
                    </a:srgbClr>
                  </a:outerShdw>
                </a:effectLst>
              </a:rPr>
              <a:t>:</a:t>
            </a:r>
            <a:r>
              <a:rPr lang="es-ES" b="1" dirty="0" smtClean="0">
                <a:effectLst>
                  <a:glow rad="101600">
                    <a:srgbClr val="C00000">
                      <a:alpha val="60000"/>
                    </a:srgbClr>
                  </a:glow>
                </a:effectLst>
              </a:rPr>
              <a:t> </a:t>
            </a:r>
            <a:r>
              <a:rPr lang="es-ES" b="1" dirty="0" smtClean="0">
                <a:effectLst>
                  <a:glow rad="101600">
                    <a:srgbClr val="C00000">
                      <a:alpha val="60000"/>
                    </a:srgbClr>
                  </a:glow>
                  <a:outerShdw blurRad="38100" dist="38100" dir="2700000" algn="tl">
                    <a:srgbClr val="000000">
                      <a:alpha val="43137"/>
                    </a:srgbClr>
                  </a:outerShdw>
                </a:effectLst>
              </a:rPr>
              <a:t>-¡Papá, mamá!¡ Ya hemos vuelto!</a:t>
            </a:r>
            <a:r>
              <a:rPr lang="es-ES" b="1" dirty="0" smtClean="0">
                <a:effectLst>
                  <a:glow rad="101600">
                    <a:srgbClr val="C00000">
                      <a:alpha val="60000"/>
                    </a:srgbClr>
                  </a:glow>
                </a:effectLst>
              </a:rPr>
              <a:t> </a:t>
            </a:r>
          </a:p>
          <a:p>
            <a:r>
              <a:rPr lang="es-ES" i="1" dirty="0" smtClean="0">
                <a:effectLst>
                  <a:glow rad="101600">
                    <a:srgbClr val="C00000">
                      <a:alpha val="60000"/>
                    </a:srgbClr>
                  </a:glow>
                  <a:outerShdw blurRad="38100" dist="38100" dir="2700000" algn="tl">
                    <a:srgbClr val="000000">
                      <a:alpha val="43137"/>
                    </a:srgbClr>
                  </a:outerShdw>
                </a:effectLst>
              </a:rPr>
              <a:t>Los padres se pusieron muy contentos, pero la alegría solo duró mientras quedó </a:t>
            </a:r>
          </a:p>
          <a:p>
            <a:r>
              <a:rPr lang="es-ES" i="1" dirty="0" smtClean="0">
                <a:effectLst>
                  <a:glow rad="101600">
                    <a:srgbClr val="C00000">
                      <a:alpha val="60000"/>
                    </a:srgbClr>
                  </a:glow>
                  <a:outerShdw blurRad="38100" dist="38100" dir="2700000" algn="tl">
                    <a:srgbClr val="000000">
                      <a:alpha val="43137"/>
                    </a:srgbClr>
                  </a:outerShdw>
                </a:effectLst>
              </a:rPr>
              <a:t>dinero. Muy pronto la desgracia volvió a aparecer y peor que 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0000">
        <p14:honeycomb/>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0" y="-670892"/>
            <a:ext cx="9144000" cy="6552728"/>
          </a:xfrm>
          <a:prstGeom prst="rect">
            <a:avLst/>
          </a:prstGeom>
          <a:noFill/>
          <a:ln w="9525">
            <a:noFill/>
            <a:miter lim="800000"/>
            <a:headEnd/>
            <a:tailEnd/>
          </a:ln>
        </p:spPr>
      </p:pic>
      <p:sp>
        <p:nvSpPr>
          <p:cNvPr id="3" name="2 Forma libre"/>
          <p:cNvSpPr/>
          <p:nvPr/>
        </p:nvSpPr>
        <p:spPr>
          <a:xfrm rot="16200000" flipV="1">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467544"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Pulgarcito volvió a oír que sus padres les iban a abandonar en el bosque. Pero </a:t>
            </a:r>
          </a:p>
          <a:p>
            <a:r>
              <a:rPr lang="es-ES" i="1" dirty="0" smtClean="0">
                <a:effectLst>
                  <a:glow rad="101600">
                    <a:srgbClr val="C00000">
                      <a:alpha val="60000"/>
                    </a:srgbClr>
                  </a:glow>
                  <a:outerShdw blurRad="38100" dist="38100" dir="2700000" algn="tl">
                    <a:srgbClr val="000000">
                      <a:alpha val="43137"/>
                    </a:srgbClr>
                  </a:outerShdw>
                </a:effectLst>
              </a:rPr>
              <a:t>esta vez no pudo recoger piedrecitas. ¡Alguien había cerrado la puerta!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2000">
        <p15:prstTrans prst="win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4000"/>
                                        <p:tgtEl>
                                          <p:spTgt spid="3"/>
                                        </p:tgtEl>
                                        <p:attrNameLst>
                                          <p:attrName>ppt_x</p:attrName>
                                        </p:attrNameLst>
                                      </p:cBhvr>
                                      <p:tavLst>
                                        <p:tav tm="0">
                                          <p:val>
                                            <p:strVal val="ppt_x"/>
                                          </p:val>
                                        </p:tav>
                                        <p:tav tm="100000">
                                          <p:val>
                                            <p:strVal val="ppt_x"/>
                                          </p:val>
                                        </p:tav>
                                      </p:tavLst>
                                    </p:anim>
                                    <p:anim calcmode="lin" valueType="num">
                                      <p:cBhvr additive="base">
                                        <p:cTn id="7" dur="4000"/>
                                        <p:tgtEl>
                                          <p:spTgt spid="3"/>
                                        </p:tgtEl>
                                        <p:attrNameLst>
                                          <p:attrName>ppt_y</p:attrName>
                                        </p:attrNameLst>
                                      </p:cBhvr>
                                      <p:tavLst>
                                        <p:tav tm="0">
                                          <p:val>
                                            <p:strVal val="ppt_y"/>
                                          </p:val>
                                        </p:tav>
                                        <p:tav tm="100000">
                                          <p:val>
                                            <p:strVal val="1+ppt_h/2"/>
                                          </p:val>
                                        </p:tav>
                                      </p:tavLst>
                                    </p:anim>
                                    <p:set>
                                      <p:cBhvr>
                                        <p:cTn id="8" dur="1" fill="hold">
                                          <p:stCondLst>
                                            <p:cond delay="3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4000"/>
                                        <p:tgtEl>
                                          <p:spTgt spid="4"/>
                                        </p:tgtEl>
                                        <p:attrNameLst>
                                          <p:attrName>ppt_x</p:attrName>
                                        </p:attrNameLst>
                                      </p:cBhvr>
                                      <p:tavLst>
                                        <p:tav tm="0">
                                          <p:val>
                                            <p:strVal val="ppt_x"/>
                                          </p:val>
                                        </p:tav>
                                        <p:tav tm="100000">
                                          <p:val>
                                            <p:strVal val="ppt_x"/>
                                          </p:val>
                                        </p:tav>
                                      </p:tavLst>
                                    </p:anim>
                                    <p:anim calcmode="lin" valueType="num">
                                      <p:cBhvr additive="base">
                                        <p:cTn id="11" dur="4000"/>
                                        <p:tgtEl>
                                          <p:spTgt spid="4"/>
                                        </p:tgtEl>
                                        <p:attrNameLst>
                                          <p:attrName>ppt_y</p:attrName>
                                        </p:attrNameLst>
                                      </p:cBhvr>
                                      <p:tavLst>
                                        <p:tav tm="0">
                                          <p:val>
                                            <p:strVal val="ppt_y"/>
                                          </p:val>
                                        </p:tav>
                                        <p:tav tm="100000">
                                          <p:val>
                                            <p:strVal val="0-ppt_h/2"/>
                                          </p:val>
                                        </p:tav>
                                      </p:tavLst>
                                    </p:anim>
                                    <p:set>
                                      <p:cBhvr>
                                        <p:cTn id="12" dur="1" fill="hold">
                                          <p:stCondLst>
                                            <p:cond delay="3999"/>
                                          </p:stCondLst>
                                        </p:cTn>
                                        <p:tgtEl>
                                          <p:spTgt spid="4"/>
                                        </p:tgtEl>
                                        <p:attrNameLst>
                                          <p:attrName>style.visibility</p:attrName>
                                        </p:attrNameLst>
                                      </p:cBhvr>
                                      <p:to>
                                        <p:strVal val="hidden"/>
                                      </p:to>
                                    </p:set>
                                  </p:childTnLst>
                                </p:cTn>
                              </p:par>
                              <p:par>
                                <p:cTn id="13" presetID="14" presetClass="entr" presetSubtype="5"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randombar(vertical)">
                                      <p:cBhvr>
                                        <p:cTn id="15" dur="4500"/>
                                        <p:tgtEl>
                                          <p:spTgt spid="18434"/>
                                        </p:tgtEl>
                                      </p:cBhvr>
                                    </p:animEffect>
                                  </p:childTnLst>
                                </p:cTn>
                              </p:par>
                              <p:par>
                                <p:cTn id="16" presetID="23" presetClass="entr" presetSubtype="288" fill="hold" nodeType="withEffect">
                                  <p:stCondLst>
                                    <p:cond delay="0"/>
                                  </p:stCondLst>
                                  <p:childTnLst>
                                    <p:set>
                                      <p:cBhvr>
                                        <p:cTn id="17" dur="1" fill="hold">
                                          <p:stCondLst>
                                            <p:cond delay="0"/>
                                          </p:stCondLst>
                                        </p:cTn>
                                        <p:tgtEl>
                                          <p:spTgt spid="18434"/>
                                        </p:tgtEl>
                                        <p:attrNameLst>
                                          <p:attrName>style.visibility</p:attrName>
                                        </p:attrNameLst>
                                      </p:cBhvr>
                                      <p:to>
                                        <p:strVal val="visible"/>
                                      </p:to>
                                    </p:set>
                                    <p:anim calcmode="lin" valueType="num">
                                      <p:cBhvr>
                                        <p:cTn id="18" dur="4500" fill="hold"/>
                                        <p:tgtEl>
                                          <p:spTgt spid="18434"/>
                                        </p:tgtEl>
                                        <p:attrNameLst>
                                          <p:attrName>ppt_w</p:attrName>
                                        </p:attrNameLst>
                                      </p:cBhvr>
                                      <p:tavLst>
                                        <p:tav tm="0">
                                          <p:val>
                                            <p:strVal val="4/3*#ppt_w"/>
                                          </p:val>
                                        </p:tav>
                                        <p:tav tm="100000">
                                          <p:val>
                                            <p:strVal val="#ppt_w"/>
                                          </p:val>
                                        </p:tav>
                                      </p:tavLst>
                                    </p:anim>
                                    <p:anim calcmode="lin" valueType="num">
                                      <p:cBhvr>
                                        <p:cTn id="19" dur="4500" fill="hold"/>
                                        <p:tgtEl>
                                          <p:spTgt spid="18434"/>
                                        </p:tgtEl>
                                        <p:attrNameLst>
                                          <p:attrName>ppt_h</p:attrName>
                                        </p:attrNameLst>
                                      </p:cBhvr>
                                      <p:tavLst>
                                        <p:tav tm="0">
                                          <p:val>
                                            <p:strVal val="4/3*#ppt_h"/>
                                          </p:val>
                                        </p:tav>
                                        <p:tav tm="100000">
                                          <p:val>
                                            <p:strVal val="#ppt_h"/>
                                          </p:val>
                                        </p:tav>
                                      </p:tavLst>
                                    </p:anim>
                                  </p:childTnLst>
                                </p:cTn>
                              </p:par>
                            </p:childTnLst>
                          </p:cTn>
                        </p:par>
                        <p:par>
                          <p:cTn id="20" fill="hold">
                            <p:stCondLst>
                              <p:cond delay="4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0" y="0"/>
            <a:ext cx="4572000" cy="5714999"/>
          </a:xfrm>
          <a:prstGeom prst="rect">
            <a:avLst/>
          </a:prstGeom>
          <a:noFill/>
          <a:ln w="9525">
            <a:noFill/>
            <a:miter lim="800000"/>
            <a:headEnd/>
            <a:tailEnd/>
          </a:ln>
        </p:spPr>
      </p:pic>
      <p:sp>
        <p:nvSpPr>
          <p:cNvPr id="4" name="3 Rectángulo"/>
          <p:cNvSpPr/>
          <p:nvPr/>
        </p:nvSpPr>
        <p:spPr>
          <a:xfrm>
            <a:off x="1" y="0"/>
            <a:ext cx="226774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2267744" y="0"/>
            <a:ext cx="288032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1" y="2857500"/>
            <a:ext cx="226774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CuadroTexto"/>
          <p:cNvSpPr txBox="1"/>
          <p:nvPr/>
        </p:nvSpPr>
        <p:spPr>
          <a:xfrm>
            <a:off x="5220072" y="1921396"/>
            <a:ext cx="316835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Tuvo otra idea, tan buena como la anterior. Esparciría migas de pan por el camino, </a:t>
            </a:r>
          </a:p>
          <a:p>
            <a:r>
              <a:rPr lang="es-ES" sz="2000" i="1" dirty="0" smtClean="0">
                <a:effectLst>
                  <a:glow rad="101600">
                    <a:srgbClr val="C00000">
                      <a:alpha val="60000"/>
                    </a:srgbClr>
                  </a:glow>
                  <a:outerShdw blurRad="38100" dist="38100" dir="2700000" algn="tl">
                    <a:srgbClr val="000000">
                      <a:alpha val="43137"/>
                    </a:srgbClr>
                  </a:outerShdw>
                </a:effectLst>
              </a:rPr>
              <a:t>pero Pulgarcito olvidó que los pajaritos adoran las migas.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doors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2" grpId="0"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526876"/>
            <a:ext cx="9144000" cy="6984776"/>
          </a:xfrm>
          <a:prstGeom prst="rect">
            <a:avLst/>
          </a:prstGeom>
          <a:noFill/>
          <a:ln w="9525">
            <a:noFill/>
            <a:miter lim="800000"/>
            <a:headEnd/>
            <a:tailEnd/>
          </a:ln>
        </p:spPr>
      </p:pic>
      <p:sp>
        <p:nvSpPr>
          <p:cNvPr id="7" name="6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755576"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sí que estaban perdidos! No había manera de encontrar el camino. </a:t>
            </a:r>
          </a:p>
          <a:p>
            <a:r>
              <a:rPr lang="es-ES" i="1" dirty="0" smtClean="0">
                <a:effectLst>
                  <a:glow rad="101600">
                    <a:srgbClr val="C00000">
                      <a:alpha val="60000"/>
                    </a:srgbClr>
                  </a:glow>
                  <a:outerShdw blurRad="38100" dist="38100" dir="2700000" algn="tl">
                    <a:srgbClr val="000000">
                      <a:alpha val="43137"/>
                    </a:srgbClr>
                  </a:outerShdw>
                </a:effectLst>
              </a:rPr>
              <a:t>Pulgarcito subió a un árbol para ver si lo encontraba. </a:t>
            </a:r>
            <a:r>
              <a:rPr lang="es-ES" b="1" i="1" dirty="0" smtClean="0">
                <a:effectLst>
                  <a:glow rad="101600">
                    <a:srgbClr val="C00000">
                      <a:alpha val="60000"/>
                    </a:srgbClr>
                  </a:glow>
                  <a:outerShdw blurRad="38100" dist="38100" dir="2700000" algn="tl">
                    <a:srgbClr val="000000">
                      <a:alpha val="43137"/>
                    </a:srgbClr>
                  </a:outerShdw>
                </a:effectLst>
              </a:rPr>
              <a:t>-¡Allí hay una casa </a:t>
            </a:r>
          </a:p>
          <a:p>
            <a:r>
              <a:rPr lang="es-ES" b="1" i="1" dirty="0" smtClean="0">
                <a:effectLst>
                  <a:glow rad="101600">
                    <a:srgbClr val="C00000">
                      <a:alpha val="60000"/>
                    </a:srgbClr>
                  </a:glow>
                  <a:outerShdw blurRad="38100" dist="38100" dir="2700000" algn="tl">
                    <a:srgbClr val="000000">
                      <a:alpha val="43137"/>
                    </a:srgbClr>
                  </a:outerShdw>
                </a:effectLst>
              </a:rPr>
              <a:t>enorme! ¡Estamos salvados! </a:t>
            </a:r>
            <a:r>
              <a:rPr lang="es-ES" i="1" dirty="0" smtClean="0">
                <a:effectLst>
                  <a:glow rad="101600">
                    <a:srgbClr val="C00000">
                      <a:alpha val="60000"/>
                    </a:srgbClr>
                  </a:glow>
                  <a:outerShdw blurRad="38100" dist="38100" dir="2700000" algn="tl">
                    <a:srgbClr val="000000">
                      <a:alpha val="43137"/>
                    </a:srgbClr>
                  </a:outerShdw>
                </a:effectLst>
              </a:rPr>
              <a:t>-gritó.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15"/>
                                        </p:tgtEl>
                                      </p:cBhvr>
                                    </p:animEffect>
                                    <p:set>
                                      <p:cBhvr>
                                        <p:cTn id="13" dur="1" fill="hold">
                                          <p:stCondLst>
                                            <p:cond delay="3999"/>
                                          </p:stCondLst>
                                        </p:cTn>
                                        <p:tgtEl>
                                          <p:spTgt spid="1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0"/>
            <a:ext cx="5940152" cy="5715000"/>
          </a:xfrm>
          <a:prstGeom prst="rect">
            <a:avLst/>
          </a:prstGeom>
          <a:noFill/>
          <a:ln w="9525">
            <a:noFill/>
            <a:miter lim="800000"/>
            <a:headEnd/>
            <a:tailEnd/>
          </a:ln>
        </p:spPr>
      </p:pic>
      <p:sp>
        <p:nvSpPr>
          <p:cNvPr id="6" name="5 Rectángulo"/>
          <p:cNvSpPr/>
          <p:nvPr/>
        </p:nvSpPr>
        <p:spPr>
          <a:xfrm>
            <a:off x="1907704" y="0"/>
            <a:ext cx="203659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3923928" y="0"/>
            <a:ext cx="203470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dirty="0">
              <a:solidFill>
                <a:srgbClr val="FFFFFF"/>
              </a:solidFill>
              <a:cs typeface="Arial" charset="0"/>
            </a:endParaRPr>
          </a:p>
        </p:txBody>
      </p:sp>
      <p:sp>
        <p:nvSpPr>
          <p:cNvPr id="8" name="7 Rectángulo"/>
          <p:cNvSpPr/>
          <p:nvPr/>
        </p:nvSpPr>
        <p:spPr>
          <a:xfrm>
            <a:off x="2" y="0"/>
            <a:ext cx="194086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3923928" y="2857500"/>
            <a:ext cx="203470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2" y="2857500"/>
            <a:ext cx="194086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1907704" y="2857500"/>
            <a:ext cx="2016224"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CuadroTexto"/>
          <p:cNvSpPr txBox="1"/>
          <p:nvPr/>
        </p:nvSpPr>
        <p:spPr>
          <a:xfrm>
            <a:off x="5996985" y="1489348"/>
            <a:ext cx="3147015" cy="3416320"/>
          </a:xfrm>
          <a:prstGeom prst="rect">
            <a:avLst/>
          </a:prstGeom>
          <a:noFill/>
        </p:spPr>
        <p:txBody>
          <a:bodyPr wrap="non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¡Pobres niños! No puedo </a:t>
            </a:r>
          </a:p>
          <a:p>
            <a:r>
              <a:rPr lang="es-ES" b="1" i="1" dirty="0" smtClean="0">
                <a:effectLst>
                  <a:glow rad="101600">
                    <a:srgbClr val="C00000">
                      <a:alpha val="60000"/>
                    </a:srgbClr>
                  </a:glow>
                  <a:outerShdw blurRad="38100" dist="38100" dir="2700000" algn="tl">
                    <a:srgbClr val="000000">
                      <a:alpha val="43137"/>
                    </a:srgbClr>
                  </a:outerShdw>
                </a:effectLst>
              </a:rPr>
              <a:t>dejaros entrar. Aquí vive </a:t>
            </a:r>
          </a:p>
          <a:p>
            <a:r>
              <a:rPr lang="es-ES" b="1" i="1" dirty="0" smtClean="0">
                <a:effectLst>
                  <a:glow rad="101600">
                    <a:srgbClr val="C00000">
                      <a:alpha val="60000"/>
                    </a:srgbClr>
                  </a:glow>
                  <a:outerShdw blurRad="38100" dist="38100" dir="2700000" algn="tl">
                    <a:srgbClr val="000000">
                      <a:alpha val="43137"/>
                    </a:srgbClr>
                  </a:outerShdw>
                </a:effectLst>
              </a:rPr>
              <a:t>un ogro terrible que se </a:t>
            </a:r>
          </a:p>
          <a:p>
            <a:r>
              <a:rPr lang="es-ES" b="1" i="1" dirty="0" smtClean="0">
                <a:effectLst>
                  <a:glow rad="101600">
                    <a:srgbClr val="C00000">
                      <a:alpha val="60000"/>
                    </a:srgbClr>
                  </a:glow>
                  <a:outerShdw blurRad="38100" dist="38100" dir="2700000" algn="tl">
                    <a:srgbClr val="000000">
                      <a:alpha val="43137"/>
                    </a:srgbClr>
                  </a:outerShdw>
                </a:effectLst>
              </a:rPr>
              <a:t>come a los niños. ¡Volverá</a:t>
            </a:r>
          </a:p>
          <a:p>
            <a:r>
              <a:rPr lang="es-ES" b="1" i="1" dirty="0" smtClean="0">
                <a:effectLst>
                  <a:glow rad="101600">
                    <a:srgbClr val="C00000">
                      <a:alpha val="60000"/>
                    </a:srgbClr>
                  </a:glow>
                  <a:outerShdw blurRad="38100" dist="38100" dir="2700000" algn="tl">
                    <a:srgbClr val="000000">
                      <a:alpha val="43137"/>
                    </a:srgbClr>
                  </a:outerShdw>
                </a:effectLst>
              </a:rPr>
              <a:t> pronto! –Por favor señora,</a:t>
            </a:r>
          </a:p>
          <a:p>
            <a:r>
              <a:rPr lang="es-ES" b="1" i="1" dirty="0" smtClean="0">
                <a:effectLst>
                  <a:glow rad="101600">
                    <a:srgbClr val="C00000">
                      <a:alpha val="60000"/>
                    </a:srgbClr>
                  </a:glow>
                  <a:outerShdw blurRad="38100" dist="38100" dir="2700000" algn="tl">
                    <a:srgbClr val="000000">
                      <a:alpha val="43137"/>
                    </a:srgbClr>
                  </a:outerShdw>
                </a:effectLst>
              </a:rPr>
              <a:t> déjenos entrar, tenemos </a:t>
            </a:r>
          </a:p>
          <a:p>
            <a:r>
              <a:rPr lang="es-ES" b="1" i="1" dirty="0" smtClean="0">
                <a:effectLst>
                  <a:glow rad="101600">
                    <a:srgbClr val="C00000">
                      <a:alpha val="60000"/>
                    </a:srgbClr>
                  </a:glow>
                  <a:outerShdw blurRad="38100" dist="38100" dir="2700000" algn="tl">
                    <a:srgbClr val="000000">
                      <a:alpha val="43137"/>
                    </a:srgbClr>
                  </a:outerShdw>
                </a:effectLst>
              </a:rPr>
              <a:t>hambre y frío. Nos </a:t>
            </a:r>
          </a:p>
          <a:p>
            <a:r>
              <a:rPr lang="es-ES" b="1" i="1" dirty="0" smtClean="0">
                <a:effectLst>
                  <a:glow rad="101600">
                    <a:srgbClr val="C00000">
                      <a:alpha val="60000"/>
                    </a:srgbClr>
                  </a:glow>
                  <a:outerShdw blurRad="38100" dist="38100" dir="2700000" algn="tl">
                    <a:srgbClr val="000000">
                      <a:alpha val="43137"/>
                    </a:srgbClr>
                  </a:outerShdw>
                </a:effectLst>
              </a:rPr>
              <a:t>esconderemos antes de </a:t>
            </a:r>
          </a:p>
          <a:p>
            <a:r>
              <a:rPr lang="es-ES" b="1" i="1" dirty="0" smtClean="0">
                <a:effectLst>
                  <a:glow rad="101600">
                    <a:srgbClr val="C00000">
                      <a:alpha val="60000"/>
                    </a:srgbClr>
                  </a:glow>
                  <a:outerShdw blurRad="38100" dist="38100" dir="2700000" algn="tl">
                    <a:srgbClr val="000000">
                      <a:alpha val="43137"/>
                    </a:srgbClr>
                  </a:outerShdw>
                </a:effectLst>
              </a:rPr>
              <a:t>que vuelva el ogro…</a:t>
            </a:r>
          </a:p>
          <a:p>
            <a:r>
              <a:rPr lang="es-ES" i="1" dirty="0" smtClean="0">
                <a:effectLst>
                  <a:glow rad="101600">
                    <a:srgbClr val="C00000">
                      <a:alpha val="60000"/>
                    </a:srgbClr>
                  </a:glow>
                  <a:outerShdw blurRad="38100" dist="38100" dir="2700000" algn="tl">
                    <a:srgbClr val="000000">
                      <a:alpha val="43137"/>
                    </a:srgbClr>
                  </a:outerShdw>
                </a:effectLst>
              </a:rPr>
              <a:t>La señora se compadeció </a:t>
            </a:r>
          </a:p>
          <a:p>
            <a:r>
              <a:rPr lang="es-ES" i="1" dirty="0" smtClean="0">
                <a:effectLst>
                  <a:glow rad="101600">
                    <a:srgbClr val="C00000">
                      <a:alpha val="60000"/>
                    </a:srgbClr>
                  </a:glow>
                  <a:outerShdw blurRad="38100" dist="38100" dir="2700000" algn="tl">
                    <a:srgbClr val="000000">
                      <a:alpha val="43137"/>
                    </a:srgbClr>
                  </a:outerShdw>
                </a:effectLst>
              </a:rPr>
              <a:t>y les dio de comer, después</a:t>
            </a:r>
          </a:p>
          <a:p>
            <a:r>
              <a:rPr lang="es-ES" i="1" dirty="0" smtClean="0">
                <a:effectLst>
                  <a:glow rad="101600">
                    <a:srgbClr val="C00000">
                      <a:alpha val="60000"/>
                    </a:srgbClr>
                  </a:glow>
                  <a:outerShdw blurRad="38100" dist="38100" dir="2700000" algn="tl">
                    <a:srgbClr val="000000">
                      <a:alpha val="43137"/>
                    </a:srgbClr>
                  </a:outerShdw>
                </a:effectLst>
              </a:rPr>
              <a:t> los escondió en un baúl.</a:t>
            </a:r>
          </a:p>
        </p:txBody>
      </p:sp>
    </p:spTree>
  </p:cSld>
  <p:clrMapOvr>
    <a:masterClrMapping/>
  </p:clrMapOvr>
  <mc:AlternateContent xmlns:mc="http://schemas.openxmlformats.org/markup-compatibility/2006">
    <mc:Choice xmlns:p14="http://schemas.microsoft.com/office/powerpoint/2010/main" Requires="p14">
      <p:transition spd="slow" p14:dur="2250" advTm="33000">
        <p14:prism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6"/>
                                        </p:tgtEl>
                                      </p:cBhvr>
                                    </p:animEffect>
                                    <p:set>
                                      <p:cBhvr>
                                        <p:cTn id="19" dur="1" fill="hold">
                                          <p:stCondLst>
                                            <p:cond delay="3999"/>
                                          </p:stCondLst>
                                        </p:cTn>
                                        <p:tgtEl>
                                          <p:spTgt spid="6"/>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1" grpId="0" animBg="1"/>
      <p:bldP spid="12" grpId="0" animBg="1"/>
      <p:bldP spid="14" grpId="0" animBg="1"/>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0" y="0"/>
            <a:ext cx="5762017" cy="5715000"/>
          </a:xfrm>
          <a:prstGeom prst="rect">
            <a:avLst/>
          </a:prstGeom>
          <a:noFill/>
          <a:ln w="9525">
            <a:noFill/>
            <a:miter lim="800000"/>
            <a:headEnd/>
            <a:tailEnd/>
          </a:ln>
        </p:spPr>
      </p:pic>
      <p:sp>
        <p:nvSpPr>
          <p:cNvPr id="4" name="3 Rectángulo"/>
          <p:cNvSpPr/>
          <p:nvPr/>
        </p:nvSpPr>
        <p:spPr>
          <a:xfrm>
            <a:off x="1" y="0"/>
            <a:ext cx="28432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2843214" y="0"/>
            <a:ext cx="345757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1" y="2857500"/>
            <a:ext cx="28432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5868145" y="1129308"/>
            <a:ext cx="2880320" cy="397031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t>
            </a:r>
            <a:r>
              <a:rPr lang="es-ES" b="1" i="1" dirty="0" err="1" smtClean="0">
                <a:effectLst>
                  <a:glow rad="101600">
                    <a:srgbClr val="C00000">
                      <a:alpha val="60000"/>
                    </a:srgbClr>
                  </a:glow>
                  <a:outerShdw blurRad="38100" dist="38100" dir="2700000" algn="tl">
                    <a:srgbClr val="000000">
                      <a:alpha val="43137"/>
                    </a:srgbClr>
                  </a:outerShdw>
                </a:effectLst>
              </a:rPr>
              <a:t>Humm</a:t>
            </a:r>
            <a:r>
              <a:rPr lang="es-ES" b="1" i="1" dirty="0" smtClean="0">
                <a:effectLst>
                  <a:glow rad="101600">
                    <a:srgbClr val="C00000">
                      <a:alpha val="60000"/>
                    </a:srgbClr>
                  </a:glow>
                  <a:outerShdw blurRad="38100" dist="38100" dir="2700000" algn="tl">
                    <a:srgbClr val="000000">
                      <a:alpha val="43137"/>
                    </a:srgbClr>
                  </a:outerShdw>
                </a:effectLst>
              </a:rPr>
              <a:t>, huelo a carne</a:t>
            </a:r>
          </a:p>
          <a:p>
            <a:r>
              <a:rPr lang="es-ES" b="1" i="1" dirty="0" smtClean="0">
                <a:effectLst>
                  <a:glow rad="101600">
                    <a:srgbClr val="C00000">
                      <a:alpha val="60000"/>
                    </a:srgbClr>
                  </a:glow>
                  <a:outerShdw blurRad="38100" dist="38100" dir="2700000" algn="tl">
                    <a:srgbClr val="000000">
                      <a:alpha val="43137"/>
                    </a:srgbClr>
                  </a:outerShdw>
                </a:effectLst>
              </a:rPr>
              <a:t> fresca! </a:t>
            </a:r>
            <a:r>
              <a:rPr lang="es-ES" i="1" dirty="0" smtClean="0">
                <a:effectLst>
                  <a:glow rad="101600">
                    <a:srgbClr val="C00000">
                      <a:alpha val="60000"/>
                    </a:srgbClr>
                  </a:glow>
                  <a:outerShdw blurRad="38100" dist="38100" dir="2700000" algn="tl">
                    <a:srgbClr val="000000">
                      <a:alpha val="43137"/>
                    </a:srgbClr>
                  </a:outerShdw>
                </a:effectLst>
              </a:rPr>
              <a:t>–rugió el ogro</a:t>
            </a:r>
          </a:p>
          <a:p>
            <a:r>
              <a:rPr lang="es-ES" i="1" dirty="0" smtClean="0">
                <a:effectLst>
                  <a:glow rad="101600">
                    <a:srgbClr val="C00000">
                      <a:alpha val="60000"/>
                    </a:srgbClr>
                  </a:glow>
                  <a:outerShdw blurRad="38100" dist="38100" dir="2700000" algn="tl">
                    <a:srgbClr val="000000">
                      <a:alpha val="43137"/>
                    </a:srgbClr>
                  </a:outerShdw>
                </a:effectLst>
              </a:rPr>
              <a:t> nada más entrar. </a:t>
            </a:r>
            <a:r>
              <a:rPr lang="es-ES" b="1" i="1" dirty="0" smtClean="0">
                <a:effectLst>
                  <a:glow rad="101600">
                    <a:srgbClr val="C00000">
                      <a:alpha val="60000"/>
                    </a:srgbClr>
                  </a:glow>
                  <a:outerShdw blurRad="38100" dist="38100" dir="2700000" algn="tl">
                    <a:srgbClr val="000000">
                      <a:alpha val="43137"/>
                    </a:srgbClr>
                  </a:outerShdw>
                </a:effectLst>
              </a:rPr>
              <a:t>-¡Te</a:t>
            </a:r>
          </a:p>
          <a:p>
            <a:r>
              <a:rPr lang="es-ES" b="1" i="1" dirty="0" smtClean="0">
                <a:effectLst>
                  <a:glow rad="101600">
                    <a:srgbClr val="C00000">
                      <a:alpha val="60000"/>
                    </a:srgbClr>
                  </a:glow>
                  <a:outerShdw blurRad="38100" dist="38100" dir="2700000" algn="tl">
                    <a:srgbClr val="000000">
                      <a:alpha val="43137"/>
                    </a:srgbClr>
                  </a:outerShdw>
                </a:effectLst>
              </a:rPr>
              <a:t> equivocas, es el asado</a:t>
            </a:r>
          </a:p>
          <a:p>
            <a:r>
              <a:rPr lang="es-ES" b="1" i="1" dirty="0" smtClean="0">
                <a:effectLst>
                  <a:glow rad="101600">
                    <a:srgbClr val="C00000">
                      <a:alpha val="60000"/>
                    </a:srgbClr>
                  </a:glow>
                  <a:outerShdw blurRad="38100" dist="38100" dir="2700000" algn="tl">
                    <a:srgbClr val="000000">
                      <a:alpha val="43137"/>
                    </a:srgbClr>
                  </a:outerShdw>
                </a:effectLst>
              </a:rPr>
              <a:t> que te he preparado!</a:t>
            </a:r>
          </a:p>
          <a:p>
            <a:r>
              <a:rPr lang="es-ES" b="1" i="1" dirty="0" smtClean="0">
                <a:effectLst>
                  <a:glow rad="101600">
                    <a:srgbClr val="C00000">
                      <a:alpha val="60000"/>
                    </a:srgbClr>
                  </a:glow>
                  <a:outerShdw blurRad="38100" dist="38100" dir="2700000" algn="tl">
                    <a:srgbClr val="000000">
                      <a:alpha val="43137"/>
                    </a:srgbClr>
                  </a:outerShdw>
                </a:effectLst>
              </a:rPr>
              <a:t>-¡No, no, mi nariz es </a:t>
            </a:r>
          </a:p>
          <a:p>
            <a:r>
              <a:rPr lang="es-ES" b="1" i="1" dirty="0" smtClean="0">
                <a:effectLst>
                  <a:glow rad="101600">
                    <a:srgbClr val="C00000">
                      <a:alpha val="60000"/>
                    </a:srgbClr>
                  </a:glow>
                  <a:outerShdw blurRad="38100" dist="38100" dir="2700000" algn="tl">
                    <a:srgbClr val="000000">
                      <a:alpha val="43137"/>
                    </a:srgbClr>
                  </a:outerShdw>
                </a:effectLst>
              </a:rPr>
              <a:t>infalible! ¡Aquí están, </a:t>
            </a:r>
          </a:p>
          <a:p>
            <a:r>
              <a:rPr lang="es-ES" b="1" i="1" dirty="0" smtClean="0">
                <a:effectLst>
                  <a:glow rad="101600">
                    <a:srgbClr val="C00000">
                      <a:alpha val="60000"/>
                    </a:srgbClr>
                  </a:glow>
                  <a:outerShdw blurRad="38100" dist="38100" dir="2700000" algn="tl">
                    <a:srgbClr val="000000">
                      <a:alpha val="43137"/>
                    </a:srgbClr>
                  </a:outerShdw>
                </a:effectLst>
              </a:rPr>
              <a:t>en el baúl! </a:t>
            </a:r>
            <a:r>
              <a:rPr lang="es-ES" i="1" dirty="0" smtClean="0">
                <a:effectLst>
                  <a:glow rad="101600">
                    <a:srgbClr val="C00000">
                      <a:alpha val="60000"/>
                    </a:srgbClr>
                  </a:glow>
                  <a:outerShdw blurRad="38100" dist="38100" dir="2700000" algn="tl">
                    <a:srgbClr val="000000">
                      <a:alpha val="43137"/>
                    </a:srgbClr>
                  </a:outerShdw>
                </a:effectLst>
              </a:rPr>
              <a:t>La señora </a:t>
            </a:r>
          </a:p>
          <a:p>
            <a:r>
              <a:rPr lang="es-ES" i="1" dirty="0" smtClean="0">
                <a:effectLst>
                  <a:glow rad="101600">
                    <a:srgbClr val="C00000">
                      <a:alpha val="60000"/>
                    </a:srgbClr>
                  </a:glow>
                  <a:outerShdw blurRad="38100" dist="38100" dir="2700000" algn="tl">
                    <a:srgbClr val="000000">
                      <a:alpha val="43137"/>
                    </a:srgbClr>
                  </a:outerShdw>
                </a:effectLst>
              </a:rPr>
              <a:t>muy asustada dijo:</a:t>
            </a:r>
          </a:p>
          <a:p>
            <a:r>
              <a:rPr lang="es-ES" b="1" i="1" dirty="0" smtClean="0">
                <a:effectLst>
                  <a:glow rad="101600">
                    <a:srgbClr val="C00000">
                      <a:alpha val="60000"/>
                    </a:srgbClr>
                  </a:glow>
                  <a:outerShdw blurRad="38100" dist="38100" dir="2700000" algn="tl">
                    <a:srgbClr val="000000">
                      <a:alpha val="43137"/>
                    </a:srgbClr>
                  </a:outerShdw>
                </a:effectLst>
              </a:rPr>
              <a:t>Estarán más ricos </a:t>
            </a:r>
          </a:p>
          <a:p>
            <a:r>
              <a:rPr lang="es-ES" b="1" i="1" dirty="0" smtClean="0">
                <a:effectLst>
                  <a:glow rad="101600">
                    <a:srgbClr val="C00000">
                      <a:alpha val="60000"/>
                    </a:srgbClr>
                  </a:glow>
                  <a:outerShdw blurRad="38100" dist="38100" dir="2700000" algn="tl">
                    <a:srgbClr val="000000">
                      <a:alpha val="43137"/>
                    </a:srgbClr>
                  </a:outerShdw>
                </a:effectLst>
              </a:rPr>
              <a:t>después de una noche</a:t>
            </a:r>
          </a:p>
          <a:p>
            <a:r>
              <a:rPr lang="es-ES" b="1" i="1" dirty="0" smtClean="0">
                <a:effectLst>
                  <a:glow rad="101600">
                    <a:srgbClr val="C00000">
                      <a:alpha val="60000"/>
                    </a:srgbClr>
                  </a:glow>
                  <a:outerShdw blurRad="38100" dist="38100" dir="2700000" algn="tl">
                    <a:srgbClr val="000000">
                      <a:alpha val="43137"/>
                    </a:srgbClr>
                  </a:outerShdw>
                </a:effectLst>
              </a:rPr>
              <a:t> de reposo. -¡Tienes </a:t>
            </a:r>
          </a:p>
          <a:p>
            <a:r>
              <a:rPr lang="es-ES" b="1" i="1" dirty="0" smtClean="0">
                <a:effectLst>
                  <a:glow rad="101600">
                    <a:srgbClr val="C00000">
                      <a:alpha val="60000"/>
                    </a:srgbClr>
                  </a:glow>
                  <a:outerShdw blurRad="38100" dist="38100" dir="2700000" algn="tl">
                    <a:srgbClr val="000000">
                      <a:alpha val="43137"/>
                    </a:srgbClr>
                  </a:outerShdw>
                </a:effectLst>
              </a:rPr>
              <a:t>razón! Me los comeré </a:t>
            </a:r>
          </a:p>
          <a:p>
            <a:r>
              <a:rPr lang="es-ES" b="1" i="1" dirty="0" smtClean="0">
                <a:effectLst>
                  <a:glow rad="101600">
                    <a:srgbClr val="C00000">
                      <a:alpha val="60000"/>
                    </a:srgbClr>
                  </a:glow>
                  <a:outerShdw blurRad="38100" dist="38100" dir="2700000" algn="tl">
                    <a:srgbClr val="000000">
                      <a:alpha val="43137"/>
                    </a:srgbClr>
                  </a:outerShdw>
                </a:effectLst>
              </a:rPr>
              <a:t>mañana.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u"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2" grpId="0"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8 Imagen" descr="Diapositiva20"/>
          <p:cNvPicPr>
            <a:picLocks noGrp="1" noChangeAspect="1"/>
          </p:cNvPicPr>
          <p:nvPr isPhoto="1"/>
        </p:nvPicPr>
        <p:blipFill>
          <a:blip r:embed="rId2" cstate="print"/>
          <a:stretch>
            <a:fillRect/>
          </a:stretch>
        </p:blipFill>
        <p:spPr bwMode="auto">
          <a:xfrm>
            <a:off x="0" y="-166837"/>
            <a:ext cx="9144000" cy="6336705"/>
          </a:xfrm>
          <a:prstGeom prst="rect">
            <a:avLst/>
          </a:prstGeom>
          <a:noFill/>
          <a:ln w="9525">
            <a:noFill/>
            <a:miter lim="800000"/>
            <a:headEnd/>
            <a:tailEnd/>
          </a:ln>
        </p:spPr>
      </p:pic>
      <p:sp>
        <p:nvSpPr>
          <p:cNvPr id="6" name="5 Triángulo rectángulo"/>
          <p:cNvSpPr/>
          <p:nvPr/>
        </p:nvSpPr>
        <p:spPr>
          <a:xfrm flipH="1">
            <a:off x="5351464" y="1764"/>
            <a:ext cx="3792537" cy="57132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7" name="6 Triángulo rectángulo"/>
          <p:cNvSpPr/>
          <p:nvPr/>
        </p:nvSpPr>
        <p:spPr>
          <a:xfrm flipH="1">
            <a:off x="5357814" y="-40570"/>
            <a:ext cx="3786187" cy="572205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2" name="1 Paralelogramo"/>
          <p:cNvSpPr/>
          <p:nvPr/>
        </p:nvSpPr>
        <p:spPr>
          <a:xfrm>
            <a:off x="0" y="0"/>
            <a:ext cx="9156700" cy="5715000"/>
          </a:xfrm>
          <a:prstGeom prst="parallelogram">
            <a:avLst>
              <a:gd name="adj" fmla="val 544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4" name="3 Triángulo rectángulo"/>
          <p:cNvSpPr/>
          <p:nvPr/>
        </p:nvSpPr>
        <p:spPr>
          <a:xfrm flipV="1">
            <a:off x="0" y="22931"/>
            <a:ext cx="3792538" cy="572205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5" name="4 Triángulo rectángulo"/>
          <p:cNvSpPr/>
          <p:nvPr/>
        </p:nvSpPr>
        <p:spPr>
          <a:xfrm flipV="1">
            <a:off x="1" y="1764"/>
            <a:ext cx="3851275" cy="572205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9" name="8 CuadroTexto"/>
          <p:cNvSpPr txBox="1"/>
          <p:nvPr/>
        </p:nvSpPr>
        <p:spPr>
          <a:xfrm>
            <a:off x="395536" y="4081636"/>
            <a:ext cx="8400698" cy="1477328"/>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señora acostó a los hermanos en una gran cama junto a la de las siete </a:t>
            </a:r>
          </a:p>
          <a:p>
            <a:r>
              <a:rPr lang="es-ES" i="1" dirty="0" smtClean="0">
                <a:effectLst>
                  <a:glow rad="101600">
                    <a:srgbClr val="C00000">
                      <a:alpha val="60000"/>
                    </a:srgbClr>
                  </a:glow>
                  <a:outerShdw blurRad="38100" dist="38100" dir="2700000" algn="tl">
                    <a:srgbClr val="000000">
                      <a:alpha val="43137"/>
                    </a:srgbClr>
                  </a:outerShdw>
                </a:effectLst>
              </a:rPr>
              <a:t>hijas del ogro. </a:t>
            </a:r>
            <a:r>
              <a:rPr lang="es-ES" b="1" i="1" dirty="0" smtClean="0">
                <a:effectLst>
                  <a:glow rad="101600">
                    <a:srgbClr val="C00000">
                      <a:alpha val="60000"/>
                    </a:srgbClr>
                  </a:glow>
                  <a:outerShdw blurRad="38100" dist="38100" dir="2700000" algn="tl">
                    <a:srgbClr val="000000">
                      <a:alpha val="43137"/>
                    </a:srgbClr>
                  </a:outerShdw>
                </a:effectLst>
              </a:rPr>
              <a:t>–Volveré a liberaros al amanecer. </a:t>
            </a:r>
            <a:r>
              <a:rPr lang="es-ES" i="1" dirty="0" smtClean="0">
                <a:effectLst>
                  <a:glow rad="101600">
                    <a:srgbClr val="C00000">
                      <a:alpha val="60000"/>
                    </a:srgbClr>
                  </a:glow>
                  <a:outerShdw blurRad="38100" dist="38100" dir="2700000" algn="tl">
                    <a:srgbClr val="000000">
                      <a:alpha val="43137"/>
                    </a:srgbClr>
                  </a:outerShdw>
                </a:effectLst>
              </a:rPr>
              <a:t>–Les prometió, pero </a:t>
            </a:r>
          </a:p>
          <a:p>
            <a:r>
              <a:rPr lang="es-ES" i="1" dirty="0" smtClean="0">
                <a:effectLst>
                  <a:glow rad="101600">
                    <a:srgbClr val="C00000">
                      <a:alpha val="60000"/>
                    </a:srgbClr>
                  </a:glow>
                  <a:outerShdw blurRad="38100" dist="38100" dir="2700000" algn="tl">
                    <a:srgbClr val="000000">
                      <a:alpha val="43137"/>
                    </a:srgbClr>
                  </a:outerShdw>
                </a:effectLst>
              </a:rPr>
              <a:t>Pulgarcito no conseguía dormirse. </a:t>
            </a:r>
            <a:r>
              <a:rPr lang="es-ES" b="1" i="1" dirty="0" smtClean="0">
                <a:effectLst>
                  <a:glow rad="101600">
                    <a:srgbClr val="C00000">
                      <a:alpha val="60000"/>
                    </a:srgbClr>
                  </a:glow>
                  <a:outerShdw blurRad="38100" dist="38100" dir="2700000" algn="tl">
                    <a:srgbClr val="000000">
                      <a:alpha val="43137"/>
                    </a:srgbClr>
                  </a:outerShdw>
                </a:effectLst>
              </a:rPr>
              <a:t>-¿Y si el ogro viniera a comernos mientras</a:t>
            </a:r>
          </a:p>
          <a:p>
            <a:r>
              <a:rPr lang="es-ES" b="1" i="1" dirty="0" smtClean="0">
                <a:effectLst>
                  <a:glow rad="101600">
                    <a:srgbClr val="C00000">
                      <a:alpha val="60000"/>
                    </a:srgbClr>
                  </a:glow>
                  <a:outerShdw blurRad="38100" dist="38100" dir="2700000" algn="tl">
                    <a:srgbClr val="000000">
                      <a:alpha val="43137"/>
                    </a:srgbClr>
                  </a:outerShdw>
                </a:effectLst>
              </a:rPr>
              <a:t> dormimos? </a:t>
            </a:r>
            <a:r>
              <a:rPr lang="es-ES" i="1" dirty="0" smtClean="0">
                <a:effectLst>
                  <a:glow rad="101600">
                    <a:srgbClr val="C00000">
                      <a:alpha val="60000"/>
                    </a:srgbClr>
                  </a:glow>
                  <a:outerShdw blurRad="38100" dist="38100" dir="2700000" algn="tl">
                    <a:srgbClr val="000000">
                      <a:alpha val="43137"/>
                    </a:srgbClr>
                  </a:outerShdw>
                </a:effectLst>
              </a:rPr>
              <a:t>Junto a la cama de sus hermanos dormían las siete hijas del ogro.</a:t>
            </a:r>
          </a:p>
          <a:p>
            <a:r>
              <a:rPr lang="es-ES" i="1" dirty="0" smtClean="0">
                <a:effectLst>
                  <a:glow rad="101600">
                    <a:srgbClr val="C00000">
                      <a:alpha val="60000"/>
                    </a:srgbClr>
                  </a:glow>
                  <a:outerShdw blurRad="38100" dist="38100" dir="2700000" algn="tl">
                    <a:srgbClr val="000000">
                      <a:alpha val="43137"/>
                    </a:srgbClr>
                  </a:outerShdw>
                </a:effectLst>
              </a:rPr>
              <a:t>Cada una tenía una corona de oro y Pulgarcito tuvo una idea.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8000">
        <p14:warp dir="in"/>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4000"/>
                                        <p:tgtEl>
                                          <p:spTgt spid="4"/>
                                        </p:tgtEl>
                                      </p:cBhvr>
                                    </p:animEffect>
                                    <p:set>
                                      <p:cBhvr>
                                        <p:cTn id="16" dur="1" fill="hold">
                                          <p:stCondLst>
                                            <p:cond delay="3999"/>
                                          </p:stCondLst>
                                        </p:cTn>
                                        <p:tgtEl>
                                          <p:spTgt spid="4"/>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50" presetClass="entr" presetSubtype="0" decel="100000" fill="hold" nodeType="withEffect">
                                  <p:stCondLst>
                                    <p:cond delay="0"/>
                                  </p:stCondLst>
                                  <p:childTnLst>
                                    <p:set>
                                      <p:cBhvr>
                                        <p:cTn id="21" dur="1" fill="hold">
                                          <p:stCondLst>
                                            <p:cond delay="0"/>
                                          </p:stCondLst>
                                        </p:cTn>
                                        <p:tgtEl>
                                          <p:spTgt spid="16386"/>
                                        </p:tgtEl>
                                        <p:attrNameLst>
                                          <p:attrName>style.visibility</p:attrName>
                                        </p:attrNameLst>
                                      </p:cBhvr>
                                      <p:to>
                                        <p:strVal val="visible"/>
                                      </p:to>
                                    </p:set>
                                    <p:anim calcmode="lin" valueType="num">
                                      <p:cBhvr>
                                        <p:cTn id="22" dur="4000" fill="hold"/>
                                        <p:tgtEl>
                                          <p:spTgt spid="16386"/>
                                        </p:tgtEl>
                                        <p:attrNameLst>
                                          <p:attrName>ppt_w</p:attrName>
                                        </p:attrNameLst>
                                      </p:cBhvr>
                                      <p:tavLst>
                                        <p:tav tm="0">
                                          <p:val>
                                            <p:strVal val="#ppt_w+.3"/>
                                          </p:val>
                                        </p:tav>
                                        <p:tav tm="100000">
                                          <p:val>
                                            <p:strVal val="#ppt_w"/>
                                          </p:val>
                                        </p:tav>
                                      </p:tavLst>
                                    </p:anim>
                                    <p:anim calcmode="lin" valueType="num">
                                      <p:cBhvr>
                                        <p:cTn id="23" dur="4000" fill="hold"/>
                                        <p:tgtEl>
                                          <p:spTgt spid="16386"/>
                                        </p:tgtEl>
                                        <p:attrNameLst>
                                          <p:attrName>ppt_h</p:attrName>
                                        </p:attrNameLst>
                                      </p:cBhvr>
                                      <p:tavLst>
                                        <p:tav tm="0">
                                          <p:val>
                                            <p:strVal val="#ppt_h"/>
                                          </p:val>
                                        </p:tav>
                                        <p:tav tm="100000">
                                          <p:val>
                                            <p:strVal val="#ppt_h"/>
                                          </p:val>
                                        </p:tav>
                                      </p:tavLst>
                                    </p:anim>
                                    <p:animEffect transition="in" filter="fade">
                                      <p:cBhvr>
                                        <p:cTn id="24" dur="4000"/>
                                        <p:tgtEl>
                                          <p:spTgt spid="16386"/>
                                        </p:tgtEl>
                                      </p:cBhvr>
                                    </p:animEffect>
                                  </p:childTnLst>
                                </p:cTn>
                              </p:par>
                              <p:par>
                                <p:cTn id="25" presetID="23" presetClass="entr" presetSubtype="288"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4000" fill="hold"/>
                                        <p:tgtEl>
                                          <p:spTgt spid="16386"/>
                                        </p:tgtEl>
                                        <p:attrNameLst>
                                          <p:attrName>ppt_w</p:attrName>
                                        </p:attrNameLst>
                                      </p:cBhvr>
                                      <p:tavLst>
                                        <p:tav tm="0">
                                          <p:val>
                                            <p:strVal val="4/3*#ppt_w"/>
                                          </p:val>
                                        </p:tav>
                                        <p:tav tm="100000">
                                          <p:val>
                                            <p:strVal val="#ppt_w"/>
                                          </p:val>
                                        </p:tav>
                                      </p:tavLst>
                                    </p:anim>
                                    <p:anim calcmode="lin" valueType="num">
                                      <p:cBhvr>
                                        <p:cTn id="28" dur="4000" fill="hold"/>
                                        <p:tgtEl>
                                          <p:spTgt spid="16386"/>
                                        </p:tgtEl>
                                        <p:attrNameLst>
                                          <p:attrName>ppt_h</p:attrName>
                                        </p:attrNameLst>
                                      </p:cBhvr>
                                      <p:tavLst>
                                        <p:tav tm="0">
                                          <p:val>
                                            <p:strVal val="4/3*#ppt_h"/>
                                          </p:val>
                                        </p:tav>
                                        <p:tav tm="100000">
                                          <p:val>
                                            <p:strVal val="#ppt_h"/>
                                          </p:val>
                                        </p:tav>
                                      </p:tavLst>
                                    </p:anim>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 grpId="0" animBg="1"/>
      <p:bldP spid="4" grpId="0" animBg="1"/>
      <p:bldP spid="5" grpId="0" animBg="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310852"/>
            <a:ext cx="9143999" cy="6624736"/>
          </a:xfrm>
          <a:prstGeom prst="rect">
            <a:avLst/>
          </a:prstGeom>
          <a:noFill/>
          <a:ln w="9525">
            <a:noFill/>
            <a:miter lim="800000"/>
            <a:headEnd/>
            <a:tailEnd/>
          </a:ln>
        </p:spPr>
      </p:pic>
      <p:sp>
        <p:nvSpPr>
          <p:cNvPr id="7" name="6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539552" y="4081636"/>
            <a:ext cx="8041432" cy="1477328"/>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despertarlas, Pulgarcito les quitó la corona y se la puso a sus hermanos.</a:t>
            </a:r>
          </a:p>
          <a:p>
            <a:r>
              <a:rPr lang="es-ES" i="1" dirty="0" smtClean="0">
                <a:effectLst>
                  <a:glow rad="101600">
                    <a:srgbClr val="C00000">
                      <a:alpha val="60000"/>
                    </a:srgbClr>
                  </a:glow>
                  <a:outerShdw blurRad="38100" dist="38100" dir="2700000" algn="tl">
                    <a:srgbClr val="000000">
                      <a:alpha val="43137"/>
                    </a:srgbClr>
                  </a:outerShdw>
                </a:effectLst>
              </a:rPr>
              <a:t>Después puso el gorro de sus hermanos a las hijas del ogro. A media noche,</a:t>
            </a:r>
          </a:p>
          <a:p>
            <a:r>
              <a:rPr lang="es-ES" i="1" dirty="0" smtClean="0">
                <a:effectLst>
                  <a:glow rad="101600">
                    <a:srgbClr val="C00000">
                      <a:alpha val="60000"/>
                    </a:srgbClr>
                  </a:glow>
                  <a:outerShdw blurRad="38100" dist="38100" dir="2700000" algn="tl">
                    <a:srgbClr val="000000">
                      <a:alpha val="43137"/>
                    </a:srgbClr>
                  </a:outerShdw>
                </a:effectLst>
              </a:rPr>
              <a:t> el ogro entró en la habitación con un enorme cuchillo ¿Qué iba a hacer? </a:t>
            </a:r>
          </a:p>
          <a:p>
            <a:r>
              <a:rPr lang="es-ES" i="1" dirty="0" smtClean="0">
                <a:effectLst>
                  <a:glow rad="101600">
                    <a:srgbClr val="C00000">
                      <a:alpha val="60000"/>
                    </a:srgbClr>
                  </a:glow>
                  <a:outerShdw blurRad="38100" dist="38100" dir="2700000" algn="tl">
                    <a:srgbClr val="000000">
                      <a:alpha val="43137"/>
                    </a:srgbClr>
                  </a:outerShdw>
                </a:effectLst>
              </a:rPr>
              <a:t>Cuando tocó las coronas de sus hijas, después tocó los gorros y….</a:t>
            </a:r>
          </a:p>
          <a:p>
            <a:r>
              <a:rPr lang="es-ES" i="1" dirty="0" smtClean="0">
                <a:effectLst>
                  <a:glow rad="101600">
                    <a:srgbClr val="C00000">
                      <a:alpha val="60000"/>
                    </a:srgbClr>
                  </a:glow>
                  <a:outerShdw blurRad="38100" dist="38100" dir="2700000" algn="tl">
                    <a:srgbClr val="000000">
                      <a:alpha val="43137"/>
                    </a:srgbClr>
                  </a:outerShdw>
                </a:effectLst>
              </a:rPr>
              <a:t>¡Se comió a sus hijas! </a:t>
            </a:r>
            <a:r>
              <a:rPr lang="es-ES" b="1" i="1" dirty="0" smtClean="0">
                <a:effectLst>
                  <a:glow rad="101600">
                    <a:srgbClr val="C00000">
                      <a:alpha val="60000"/>
                    </a:srgbClr>
                  </a:glow>
                  <a:outerShdw blurRad="38100" dist="38100" dir="2700000" algn="tl">
                    <a:srgbClr val="000000">
                      <a:alpha val="43137"/>
                    </a:srgbClr>
                  </a:outerShdw>
                </a:effectLst>
              </a:rPr>
              <a:t>–Salgamos por la ventana. </a:t>
            </a:r>
            <a:r>
              <a:rPr lang="es-ES" i="1" dirty="0" smtClean="0">
                <a:effectLst>
                  <a:glow rad="101600">
                    <a:srgbClr val="C00000">
                      <a:alpha val="60000"/>
                    </a:srgbClr>
                  </a:glow>
                  <a:outerShdw blurRad="38100" dist="38100" dir="2700000" algn="tl">
                    <a:srgbClr val="000000">
                      <a:alpha val="43137"/>
                    </a:srgbClr>
                  </a:outerShdw>
                </a:effectLst>
              </a:rPr>
              <a:t>–Dijo Pulgarcito.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ferris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4000"/>
                                        <p:tgtEl>
                                          <p:spTgt spid="15"/>
                                        </p:tgtEl>
                                      </p:cBhvr>
                                    </p:animEffect>
                                    <p:set>
                                      <p:cBhvr>
                                        <p:cTn id="13" dur="1" fill="hold">
                                          <p:stCondLst>
                                            <p:cond delay="3999"/>
                                          </p:stCondLst>
                                        </p:cTn>
                                        <p:tgtEl>
                                          <p:spTgt spid="1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4788024" cy="571500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flipH="1">
            <a:off x="0" y="0"/>
            <a:ext cx="4788024" cy="5715000"/>
          </a:xfrm>
          <a:prstGeom prst="rect">
            <a:avLst/>
          </a:prstGeom>
          <a:noFill/>
          <a:ln w="9525">
            <a:noFill/>
            <a:miter lim="800000"/>
            <a:headEnd/>
            <a:tailEnd/>
          </a:ln>
        </p:spPr>
      </p:pic>
      <p:sp>
        <p:nvSpPr>
          <p:cNvPr id="4" name="3 CuadroTexto"/>
          <p:cNvSpPr txBox="1"/>
          <p:nvPr/>
        </p:nvSpPr>
        <p:spPr>
          <a:xfrm>
            <a:off x="5004048" y="1993404"/>
            <a:ext cx="374441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Al amanecer, el ogro fue a la </a:t>
            </a:r>
          </a:p>
          <a:p>
            <a:r>
              <a:rPr lang="es-ES" sz="2000" i="1" dirty="0" smtClean="0">
                <a:effectLst>
                  <a:glow rad="101600">
                    <a:srgbClr val="C00000">
                      <a:alpha val="60000"/>
                    </a:srgbClr>
                  </a:glow>
                  <a:outerShdw blurRad="38100" dist="38100" dir="2700000" algn="tl">
                    <a:srgbClr val="000000">
                      <a:alpha val="43137"/>
                    </a:srgbClr>
                  </a:outerShdw>
                </a:effectLst>
              </a:rPr>
              <a:t>habitación. </a:t>
            </a:r>
            <a:r>
              <a:rPr lang="es-ES" sz="2000" b="1" i="1" dirty="0" smtClean="0">
                <a:effectLst>
                  <a:glow rad="101600">
                    <a:srgbClr val="C00000">
                      <a:alpha val="60000"/>
                    </a:srgbClr>
                  </a:glow>
                  <a:outerShdw blurRad="38100" dist="38100" dir="2700000" algn="tl">
                    <a:srgbClr val="000000">
                      <a:alpha val="43137"/>
                    </a:srgbClr>
                  </a:outerShdw>
                </a:effectLst>
              </a:rPr>
              <a:t>¡Me las vais a pagar! </a:t>
            </a:r>
            <a:r>
              <a:rPr lang="es-ES" sz="2000" i="1" dirty="0" smtClean="0">
                <a:effectLst>
                  <a:glow rad="101600">
                    <a:srgbClr val="C00000">
                      <a:alpha val="60000"/>
                    </a:srgbClr>
                  </a:glow>
                  <a:outerShdw blurRad="38100" dist="38100" dir="2700000" algn="tl">
                    <a:srgbClr val="000000">
                      <a:alpha val="43137"/>
                    </a:srgbClr>
                  </a:outerShdw>
                </a:effectLst>
              </a:rPr>
              <a:t>Se puso sus botas de siete leguas, unas botas mágicas con las que corría muy rápido, y comenzó a </a:t>
            </a:r>
          </a:p>
          <a:p>
            <a:r>
              <a:rPr lang="es-ES" sz="2000" i="1" dirty="0" smtClean="0">
                <a:effectLst>
                  <a:glow rad="101600">
                    <a:srgbClr val="C00000">
                      <a:alpha val="60000"/>
                    </a:srgbClr>
                  </a:glow>
                  <a:outerShdw blurRad="38100" dist="38100" dir="2700000" algn="tl">
                    <a:srgbClr val="000000">
                      <a:alpha val="43137"/>
                    </a:srgbClr>
                  </a:outerShdw>
                </a:effectLst>
              </a:rPr>
              <a:t>perseguir a los hermanos.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conveyor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cstate="print"/>
          <a:stretch>
            <a:fillRect/>
          </a:stretch>
        </p:blipFill>
        <p:spPr bwMode="auto">
          <a:xfrm>
            <a:off x="0" y="1"/>
            <a:ext cx="5148064" cy="5714999"/>
          </a:xfrm>
          <a:prstGeom prst="rect">
            <a:avLst/>
          </a:prstGeom>
          <a:noFill/>
          <a:ln w="9525">
            <a:noFill/>
            <a:miter lim="800000"/>
            <a:headEnd/>
            <a:tailEnd/>
          </a:ln>
        </p:spPr>
      </p:pic>
      <p:pic>
        <p:nvPicPr>
          <p:cNvPr id="3" name="2 Imagen" descr="1(9).jpg"/>
          <p:cNvPicPr>
            <a:picLocks noGrp="1" noChangeAspect="1"/>
          </p:cNvPicPr>
          <p:nvPr isPhoto="1"/>
        </p:nvPicPr>
        <p:blipFill>
          <a:blip r:embed="rId2" cstate="print"/>
          <a:stretch>
            <a:fillRect/>
          </a:stretch>
        </p:blipFill>
        <p:spPr bwMode="auto">
          <a:xfrm>
            <a:off x="0" y="1"/>
            <a:ext cx="5148064" cy="5714999"/>
          </a:xfrm>
          <a:prstGeom prst="rect">
            <a:avLst/>
          </a:prstGeom>
          <a:noFill/>
          <a:ln w="9525">
            <a:noFill/>
            <a:miter lim="800000"/>
            <a:headEnd/>
            <a:tailEnd/>
          </a:ln>
        </p:spPr>
      </p:pic>
      <p:sp>
        <p:nvSpPr>
          <p:cNvPr id="4" name="3 CuadroTexto"/>
          <p:cNvSpPr txBox="1"/>
          <p:nvPr/>
        </p:nvSpPr>
        <p:spPr>
          <a:xfrm>
            <a:off x="5220072" y="1417340"/>
            <a:ext cx="3818674" cy="3477875"/>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Recorrió el país en un par de </a:t>
            </a:r>
          </a:p>
          <a:p>
            <a:r>
              <a:rPr lang="es-ES" sz="2000" i="1" dirty="0" smtClean="0">
                <a:effectLst>
                  <a:glow rad="101600">
                    <a:srgbClr val="C00000">
                      <a:alpha val="60000"/>
                    </a:srgbClr>
                  </a:glow>
                  <a:outerShdw blurRad="38100" dist="38100" dir="2700000" algn="tl">
                    <a:srgbClr val="000000">
                      <a:alpha val="43137"/>
                    </a:srgbClr>
                  </a:outerShdw>
                </a:effectLst>
              </a:rPr>
              <a:t>horas, pero no les encontró.</a:t>
            </a:r>
          </a:p>
          <a:p>
            <a:r>
              <a:rPr lang="es-ES" sz="2000" i="1" dirty="0" smtClean="0">
                <a:effectLst>
                  <a:glow rad="101600">
                    <a:srgbClr val="C00000">
                      <a:alpha val="60000"/>
                    </a:srgbClr>
                  </a:glow>
                  <a:outerShdw blurRad="38100" dist="38100" dir="2700000" algn="tl">
                    <a:srgbClr val="000000">
                      <a:alpha val="43137"/>
                    </a:srgbClr>
                  </a:outerShdw>
                </a:effectLst>
              </a:rPr>
              <a:t>Se acostó junto a un árbol y </a:t>
            </a:r>
          </a:p>
          <a:p>
            <a:r>
              <a:rPr lang="es-ES" sz="2000" i="1" dirty="0" smtClean="0">
                <a:effectLst>
                  <a:glow rad="101600">
                    <a:srgbClr val="C00000">
                      <a:alpha val="60000"/>
                    </a:srgbClr>
                  </a:glow>
                  <a:outerShdw blurRad="38100" dist="38100" dir="2700000" algn="tl">
                    <a:srgbClr val="000000">
                      <a:alpha val="43137"/>
                    </a:srgbClr>
                  </a:outerShdw>
                </a:effectLst>
              </a:rPr>
              <a:t>se durmió. Los siete hermanos</a:t>
            </a:r>
          </a:p>
          <a:p>
            <a:r>
              <a:rPr lang="es-ES" sz="2000" i="1" dirty="0" smtClean="0">
                <a:effectLst>
                  <a:glow rad="101600">
                    <a:srgbClr val="C00000">
                      <a:alpha val="60000"/>
                    </a:srgbClr>
                  </a:glow>
                  <a:outerShdw blurRad="38100" dist="38100" dir="2700000" algn="tl">
                    <a:srgbClr val="000000">
                      <a:alpha val="43137"/>
                    </a:srgbClr>
                  </a:outerShdw>
                </a:effectLst>
              </a:rPr>
              <a:t> estaban escondidos. Pulgarcito</a:t>
            </a:r>
          </a:p>
          <a:p>
            <a:r>
              <a:rPr lang="es-ES" sz="2000" i="1" dirty="0" smtClean="0">
                <a:effectLst>
                  <a:glow rad="101600">
                    <a:srgbClr val="C00000">
                      <a:alpha val="60000"/>
                    </a:srgbClr>
                  </a:glow>
                  <a:outerShdw blurRad="38100" dist="38100" dir="2700000" algn="tl">
                    <a:srgbClr val="000000">
                      <a:alpha val="43137"/>
                    </a:srgbClr>
                  </a:outerShdw>
                </a:effectLst>
              </a:rPr>
              <a:t> tuvo una idea: se acercó al </a:t>
            </a:r>
          </a:p>
          <a:p>
            <a:r>
              <a:rPr lang="es-ES" sz="2000" i="1" dirty="0" smtClean="0">
                <a:effectLst>
                  <a:glow rad="101600">
                    <a:srgbClr val="C00000">
                      <a:alpha val="60000"/>
                    </a:srgbClr>
                  </a:glow>
                  <a:outerShdw blurRad="38100" dist="38100" dir="2700000" algn="tl">
                    <a:srgbClr val="000000">
                      <a:alpha val="43137"/>
                    </a:srgbClr>
                  </a:outerShdw>
                </a:effectLst>
              </a:rPr>
              <a:t>ogro, le quitó las botas y se las</a:t>
            </a:r>
          </a:p>
          <a:p>
            <a:r>
              <a:rPr lang="es-ES" sz="2000" i="1" dirty="0" smtClean="0">
                <a:effectLst>
                  <a:glow rad="101600">
                    <a:srgbClr val="C00000">
                      <a:alpha val="60000"/>
                    </a:srgbClr>
                  </a:glow>
                  <a:outerShdw blurRad="38100" dist="38100" dir="2700000" algn="tl">
                    <a:srgbClr val="000000">
                      <a:alpha val="43137"/>
                    </a:srgbClr>
                  </a:outerShdw>
                </a:effectLst>
              </a:rPr>
              <a:t> puso. Como las botas eran </a:t>
            </a:r>
          </a:p>
          <a:p>
            <a:r>
              <a:rPr lang="es-ES" sz="2000" i="1" dirty="0" smtClean="0">
                <a:effectLst>
                  <a:glow rad="101600">
                    <a:srgbClr val="C00000">
                      <a:alpha val="60000"/>
                    </a:srgbClr>
                  </a:glow>
                  <a:outerShdw blurRad="38100" dist="38100" dir="2700000" algn="tl">
                    <a:srgbClr val="000000">
                      <a:alpha val="43137"/>
                    </a:srgbClr>
                  </a:outerShdw>
                </a:effectLst>
              </a:rPr>
              <a:t>mágicas, en un momento se </a:t>
            </a:r>
          </a:p>
          <a:p>
            <a:r>
              <a:rPr lang="es-ES" sz="2000" i="1" dirty="0" smtClean="0">
                <a:effectLst>
                  <a:glow rad="101600">
                    <a:srgbClr val="C00000">
                      <a:alpha val="60000"/>
                    </a:srgbClr>
                  </a:glow>
                  <a:outerShdw blurRad="38100" dist="38100" dir="2700000" algn="tl">
                    <a:srgbClr val="000000">
                      <a:alpha val="43137"/>
                    </a:srgbClr>
                  </a:outerShdw>
                </a:effectLst>
              </a:rPr>
              <a:t>volvieron tan pequeñas como </a:t>
            </a:r>
          </a:p>
          <a:p>
            <a:r>
              <a:rPr lang="es-ES" sz="2000" i="1" dirty="0" smtClean="0">
                <a:effectLst>
                  <a:glow rad="101600">
                    <a:srgbClr val="C00000">
                      <a:alpha val="60000"/>
                    </a:srgbClr>
                  </a:glow>
                  <a:outerShdw blurRad="38100" dist="38100" dir="2700000" algn="tl">
                    <a:srgbClr val="000000">
                      <a:alpha val="43137"/>
                    </a:srgbClr>
                  </a:outerShdw>
                </a:effectLst>
              </a:rPr>
              <a:t>los pies de Pulgarcito.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Tm="35000">
        <p15:prstTrans prst="origami" invX="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tretch>
            <a:fillRect/>
          </a:stretch>
        </p:blipFill>
        <p:spPr bwMode="auto">
          <a:xfrm>
            <a:off x="0" y="0"/>
            <a:ext cx="4644008" cy="5715000"/>
          </a:xfrm>
          <a:prstGeom prst="rect">
            <a:avLst/>
          </a:prstGeom>
          <a:noFill/>
          <a:ln w="9525">
            <a:noFill/>
            <a:miter lim="800000"/>
            <a:headEnd/>
            <a:tailEnd/>
          </a:ln>
        </p:spPr>
      </p:pic>
      <p:pic>
        <p:nvPicPr>
          <p:cNvPr id="3" name="2 Imagen" descr="1(7).jpg"/>
          <p:cNvPicPr>
            <a:picLocks noGrp="1" noChangeAspect="1"/>
          </p:cNvPicPr>
          <p:nvPr isPhoto="1"/>
        </p:nvPicPr>
        <p:blipFill>
          <a:blip r:embed="rId2" cstate="print"/>
          <a:stretch>
            <a:fillRect/>
          </a:stretch>
        </p:blipFill>
        <p:spPr bwMode="auto">
          <a:xfrm>
            <a:off x="0" y="0"/>
            <a:ext cx="4644008" cy="5715000"/>
          </a:xfrm>
          <a:prstGeom prst="rect">
            <a:avLst/>
          </a:prstGeom>
          <a:noFill/>
          <a:ln w="9525">
            <a:noFill/>
            <a:miter lim="800000"/>
            <a:headEnd/>
            <a:tailEnd/>
          </a:ln>
        </p:spPr>
      </p:pic>
      <p:sp>
        <p:nvSpPr>
          <p:cNvPr id="4" name="3 CuadroTexto"/>
          <p:cNvSpPr txBox="1"/>
          <p:nvPr/>
        </p:nvSpPr>
        <p:spPr>
          <a:xfrm>
            <a:off x="4716016" y="1777380"/>
            <a:ext cx="4211960" cy="2308324"/>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Con un único paso, Pulgarcito se plantó al otro lado del barranco.</a:t>
            </a:r>
          </a:p>
          <a:p>
            <a:r>
              <a:rPr lang="es-ES" sz="2400" b="1" i="1" dirty="0" smtClean="0">
                <a:effectLst>
                  <a:glow rad="101600">
                    <a:srgbClr val="C00000">
                      <a:alpha val="60000"/>
                    </a:srgbClr>
                  </a:glow>
                  <a:outerShdw blurRad="38100" dist="38100" dir="2700000" algn="tl">
                    <a:srgbClr val="000000">
                      <a:alpha val="43137"/>
                    </a:srgbClr>
                  </a:outerShdw>
                </a:effectLst>
              </a:rPr>
              <a:t>-¡Ven a buscarme! </a:t>
            </a:r>
            <a:r>
              <a:rPr lang="es-ES" sz="2400" i="1" dirty="0" smtClean="0">
                <a:effectLst>
                  <a:glow rad="101600">
                    <a:srgbClr val="C00000">
                      <a:alpha val="60000"/>
                    </a:srgbClr>
                  </a:glow>
                  <a:outerShdw blurRad="38100" dist="38100" dir="2700000" algn="tl">
                    <a:srgbClr val="000000">
                      <a:alpha val="43137"/>
                    </a:srgbClr>
                  </a:outerShdw>
                </a:effectLst>
              </a:rPr>
              <a:t>–Gritó al ogro. El ogro furioso, se lanzó hacia Pulgarcito.</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window dir="ver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310852"/>
            <a:ext cx="9143999" cy="6408712"/>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310852"/>
            <a:ext cx="9143999" cy="6408712"/>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310852"/>
            <a:ext cx="9143999" cy="6408712"/>
          </a:xfrm>
          <a:prstGeom prst="rect">
            <a:avLst/>
          </a:prstGeom>
          <a:noFill/>
          <a:ln w="9525">
            <a:noFill/>
            <a:miter lim="800000"/>
            <a:headEnd/>
            <a:tailEnd/>
          </a:ln>
        </p:spPr>
      </p:pic>
      <p:sp>
        <p:nvSpPr>
          <p:cNvPr id="7" name="6 CuadroTexto"/>
          <p:cNvSpPr txBox="1"/>
          <p:nvPr/>
        </p:nvSpPr>
        <p:spPr>
          <a:xfrm>
            <a:off x="1043608" y="4873725"/>
            <a:ext cx="7272807"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¡No escaparás! </a:t>
            </a:r>
            <a:r>
              <a:rPr lang="es-ES" i="1" dirty="0" smtClean="0">
                <a:effectLst>
                  <a:glow rad="101600">
                    <a:srgbClr val="C00000">
                      <a:alpha val="60000"/>
                    </a:srgbClr>
                  </a:glow>
                  <a:outerShdw blurRad="38100" dist="38100" dir="2700000" algn="tl">
                    <a:srgbClr val="000000">
                      <a:alpha val="43137"/>
                    </a:srgbClr>
                  </a:outerShdw>
                </a:effectLst>
              </a:rPr>
              <a:t>Gritó el ogro, pero como no tenía sus botas, el ogro cayó al fondo. Un fin terrible. Así son las cosas.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flythrough/>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1"/>
            <a:ext cx="4788024" cy="5715000"/>
          </a:xfrm>
          <a:prstGeom prst="rect">
            <a:avLst/>
          </a:prstGeom>
          <a:noFill/>
          <a:ln w="9525">
            <a:noFill/>
            <a:miter lim="800000"/>
            <a:headEnd/>
            <a:tailEnd/>
          </a:ln>
        </p:spPr>
      </p:pic>
      <p:sp>
        <p:nvSpPr>
          <p:cNvPr id="4" name="3 Rectángulo"/>
          <p:cNvSpPr/>
          <p:nvPr/>
        </p:nvSpPr>
        <p:spPr>
          <a:xfrm>
            <a:off x="0" y="0"/>
            <a:ext cx="500404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dirty="0">
              <a:solidFill>
                <a:srgbClr val="FFFFFF"/>
              </a:solidFill>
              <a:cs typeface="Arial" charset="0"/>
            </a:endParaRPr>
          </a:p>
        </p:txBody>
      </p:sp>
      <p:sp>
        <p:nvSpPr>
          <p:cNvPr id="12" name="11 Rectángulo"/>
          <p:cNvSpPr/>
          <p:nvPr/>
        </p:nvSpPr>
        <p:spPr>
          <a:xfrm>
            <a:off x="0" y="2857500"/>
            <a:ext cx="500404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CuadroTexto"/>
          <p:cNvSpPr txBox="1"/>
          <p:nvPr/>
        </p:nvSpPr>
        <p:spPr>
          <a:xfrm>
            <a:off x="5148064" y="2137420"/>
            <a:ext cx="3815468" cy="1938992"/>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Gracias a las botas de las siete </a:t>
            </a:r>
          </a:p>
          <a:p>
            <a:r>
              <a:rPr lang="es-ES" sz="2000" i="1" dirty="0" smtClean="0">
                <a:effectLst>
                  <a:glow rad="101600">
                    <a:srgbClr val="C00000">
                      <a:alpha val="60000"/>
                    </a:srgbClr>
                  </a:glow>
                  <a:outerShdw blurRad="38100" dist="38100" dir="2700000" algn="tl">
                    <a:srgbClr val="000000">
                      <a:alpha val="43137"/>
                    </a:srgbClr>
                  </a:outerShdw>
                </a:effectLst>
              </a:rPr>
              <a:t>leguas, Pulgarcito encontró </a:t>
            </a:r>
          </a:p>
          <a:p>
            <a:r>
              <a:rPr lang="es-ES" sz="2000" i="1" dirty="0" smtClean="0">
                <a:effectLst>
                  <a:glow rad="101600">
                    <a:srgbClr val="C00000">
                      <a:alpha val="60000"/>
                    </a:srgbClr>
                  </a:glow>
                  <a:outerShdw blurRad="38100" dist="38100" dir="2700000" algn="tl">
                    <a:srgbClr val="000000">
                      <a:alpha val="43137"/>
                    </a:srgbClr>
                  </a:outerShdw>
                </a:effectLst>
              </a:rPr>
              <a:t>rápidamente su hogar.</a:t>
            </a:r>
          </a:p>
          <a:p>
            <a:r>
              <a:rPr lang="es-ES" sz="2000" b="1" i="1" dirty="0" smtClean="0">
                <a:effectLst>
                  <a:glow rad="101600">
                    <a:srgbClr val="C00000">
                      <a:alpha val="60000"/>
                    </a:srgbClr>
                  </a:glow>
                  <a:outerShdw blurRad="38100" dist="38100" dir="2700000" algn="tl">
                    <a:srgbClr val="000000">
                      <a:alpha val="43137"/>
                    </a:srgbClr>
                  </a:outerShdw>
                </a:effectLst>
              </a:rPr>
              <a:t>-¡Papá, mamá, os hemos </a:t>
            </a:r>
          </a:p>
          <a:p>
            <a:r>
              <a:rPr lang="es-ES" sz="2000" b="1" i="1" dirty="0" smtClean="0">
                <a:effectLst>
                  <a:glow rad="101600">
                    <a:srgbClr val="C00000">
                      <a:alpha val="60000"/>
                    </a:srgbClr>
                  </a:glow>
                  <a:outerShdw blurRad="38100" dist="38100" dir="2700000" algn="tl">
                    <a:srgbClr val="000000">
                      <a:alpha val="43137"/>
                    </a:srgbClr>
                  </a:outerShdw>
                </a:effectLst>
              </a:rPr>
              <a:t>encontrado! -¡Seremos ricos </a:t>
            </a:r>
          </a:p>
          <a:p>
            <a:r>
              <a:rPr lang="es-ES" sz="2000" b="1" i="1" dirty="0" smtClean="0">
                <a:effectLst>
                  <a:glow rad="101600">
                    <a:srgbClr val="C00000">
                      <a:alpha val="60000"/>
                    </a:srgbClr>
                  </a:glow>
                  <a:outerShdw blurRad="38100" dist="38100" dir="2700000" algn="tl">
                    <a:srgbClr val="000000">
                      <a:alpha val="43137"/>
                    </a:srgbClr>
                  </a:outerShdw>
                </a:effectLst>
              </a:rPr>
              <a:t>gracias a las coronas de oro!</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u" isContent="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4000"/>
                                        <p:tgtEl>
                                          <p:spTgt spid="2"/>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cstate="print"/>
          <a:stretch>
            <a:fillRect/>
          </a:stretch>
        </p:blipFill>
        <p:spPr bwMode="auto">
          <a:xfrm>
            <a:off x="1907704" y="0"/>
            <a:ext cx="5231382" cy="5715000"/>
          </a:xfrm>
          <a:prstGeom prst="rect">
            <a:avLst/>
          </a:prstGeom>
          <a:noFill/>
          <a:ln w="9525">
            <a:noFill/>
            <a:miter lim="800000"/>
            <a:headEnd/>
            <a:tailEnd/>
          </a:ln>
        </p:spPr>
      </p:pic>
      <p:pic>
        <p:nvPicPr>
          <p:cNvPr id="3" name="2 Imagen" descr="1(54).jpg"/>
          <p:cNvPicPr>
            <a:picLocks noGrp="1" noChangeAspect="1"/>
          </p:cNvPicPr>
          <p:nvPr isPhoto="1"/>
        </p:nvPicPr>
        <p:blipFill>
          <a:blip r:embed="rId2" cstate="print"/>
          <a:stretch>
            <a:fillRect/>
          </a:stretch>
        </p:blipFill>
        <p:spPr bwMode="auto">
          <a:xfrm flipH="1">
            <a:off x="1907704" y="0"/>
            <a:ext cx="5231382" cy="5715000"/>
          </a:xfrm>
          <a:prstGeom prst="rect">
            <a:avLst/>
          </a:prstGeom>
          <a:noFill/>
          <a:ln w="9525">
            <a:noFill/>
            <a:miter lim="800000"/>
            <a:headEnd/>
            <a:tailEnd/>
          </a:ln>
        </p:spPr>
      </p:pic>
      <p:sp>
        <p:nvSpPr>
          <p:cNvPr id="4" name="3 Triángulo rectángulo"/>
          <p:cNvSpPr/>
          <p:nvPr/>
        </p:nvSpPr>
        <p:spPr>
          <a:xfrm flipH="1">
            <a:off x="179512" y="0"/>
            <a:ext cx="1728192" cy="5715000"/>
          </a:xfrm>
          <a:prstGeom prst="rtTriangle">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rectángulo"/>
          <p:cNvSpPr/>
          <p:nvPr/>
        </p:nvSpPr>
        <p:spPr>
          <a:xfrm flipV="1">
            <a:off x="0" y="0"/>
            <a:ext cx="1763688" cy="5715000"/>
          </a:xfrm>
          <a:prstGeom prst="rtTriangle">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7164288" y="0"/>
            <a:ext cx="1800200" cy="5715000"/>
          </a:xfrm>
          <a:prstGeom prst="rtTriangle">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7308304" y="0"/>
            <a:ext cx="1835694" cy="5715000"/>
          </a:xfrm>
          <a:prstGeom prst="rtTriangle">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576" y="4657700"/>
            <a:ext cx="7148111"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Pasaron unos años y el rey oyó hablar de Pulgarcito y de sus botas </a:t>
            </a:r>
          </a:p>
          <a:p>
            <a:r>
              <a:rPr lang="es-ES" i="1" dirty="0" smtClean="0">
                <a:effectLst>
                  <a:glow rad="101600">
                    <a:srgbClr val="C00000">
                      <a:alpha val="60000"/>
                    </a:srgbClr>
                  </a:glow>
                  <a:outerShdw blurRad="38100" dist="38100" dir="2700000" algn="tl">
                    <a:srgbClr val="000000">
                      <a:alpha val="43137"/>
                    </a:srgbClr>
                  </a:outerShdw>
                </a:effectLst>
              </a:rPr>
              <a:t>mágicas y le nombró cartero real. Nunca jamás se vio ni se verá un </a:t>
            </a:r>
          </a:p>
          <a:p>
            <a:r>
              <a:rPr lang="es-ES" i="1" dirty="0" smtClean="0">
                <a:effectLst>
                  <a:glow rad="101600">
                    <a:srgbClr val="C00000">
                      <a:alpha val="60000"/>
                    </a:srgbClr>
                  </a:glow>
                  <a:outerShdw blurRad="38100" dist="38100" dir="2700000" algn="tl">
                    <a:srgbClr val="000000">
                      <a:alpha val="43137"/>
                    </a:srgbClr>
                  </a:outerShdw>
                </a:effectLst>
              </a:rPr>
              <a:t>mensajero tan rápido como el pequeño Pulgarcito.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d"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0"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6*min(max(ppt_w*ppt_h,.3),1)-7.4)/-.7*ppt_w"/>
                                          </p:val>
                                        </p:tav>
                                      </p:tavLst>
                                    </p:anim>
                                    <p:anim calcmode="lin" valueType="num">
                                      <p:cBhvr>
                                        <p:cTn id="7" dur="4000"/>
                                        <p:tgtEl>
                                          <p:spTgt spid="3"/>
                                        </p:tgtEl>
                                        <p:attrNameLst>
                                          <p:attrName>ppt_h</p:attrName>
                                        </p:attrNameLst>
                                      </p:cBhvr>
                                      <p:tavLst>
                                        <p:tav tm="0">
                                          <p:val>
                                            <p:strVal val="ppt_h"/>
                                          </p:val>
                                        </p:tav>
                                        <p:tav tm="100000">
                                          <p:val>
                                            <p:strVal val="(6*min(max(ppt_w*ppt_h,.3),1)-7.4)/-.7*ppt_h"/>
                                          </p:val>
                                        </p:tav>
                                      </p:tavLst>
                                    </p:anim>
                                    <p:anim calcmode="lin" valueType="num">
                                      <p:cBhvr>
                                        <p:cTn id="8" dur="4000"/>
                                        <p:tgtEl>
                                          <p:spTgt spid="3"/>
                                        </p:tgtEl>
                                        <p:attrNameLst>
                                          <p:attrName>ppt_y</p:attrName>
                                        </p:attrNameLst>
                                      </p:cBhvr>
                                      <p:tavLst>
                                        <p:tav tm="0">
                                          <p:val>
                                            <p:strVal val="ppt_y"/>
                                          </p:val>
                                        </p:tav>
                                        <p:tav tm="100000">
                                          <p:val>
                                            <p:strVal val="1+(6*min(max(ppt_w*ppt_h,.3),1)-7.4)/-.7*ppt_h/2"/>
                                          </p:val>
                                        </p:tav>
                                      </p:tavLst>
                                    </p:anim>
                                    <p:set>
                                      <p:cBhvr>
                                        <p:cTn id="9" dur="1" fill="hold">
                                          <p:stCondLst>
                                            <p:cond delay="3999"/>
                                          </p:stCondLst>
                                        </p:cTn>
                                        <p:tgtEl>
                                          <p:spTgt spid="3"/>
                                        </p:tgtEl>
                                        <p:attrNameLst>
                                          <p:attrName>style.visibility</p:attrName>
                                        </p:attrNameLst>
                                      </p:cBhvr>
                                      <p:to>
                                        <p:strVal val="hidden"/>
                                      </p:to>
                                    </p:set>
                                  </p:childTnLst>
                                </p:cTn>
                              </p:par>
                              <p:par>
                                <p:cTn id="10" presetID="47" presetClass="exit" presetSubtype="0" fill="hold" nodeType="withEffect">
                                  <p:stCondLst>
                                    <p:cond delay="0"/>
                                  </p:stCondLst>
                                  <p:childTnLst>
                                    <p:animEffect transition="out" filter="fade">
                                      <p:cBhvr>
                                        <p:cTn id="11" dur="4000"/>
                                        <p:tgtEl>
                                          <p:spTgt spid="3"/>
                                        </p:tgtEl>
                                      </p:cBhvr>
                                    </p:animEffect>
                                    <p:anim calcmode="lin" valueType="num">
                                      <p:cBhvr>
                                        <p:cTn id="12" dur="4000"/>
                                        <p:tgtEl>
                                          <p:spTgt spid="3"/>
                                        </p:tgtEl>
                                        <p:attrNameLst>
                                          <p:attrName>ppt_x</p:attrName>
                                        </p:attrNameLst>
                                      </p:cBhvr>
                                      <p:tavLst>
                                        <p:tav tm="0">
                                          <p:val>
                                            <p:strVal val="ppt_x"/>
                                          </p:val>
                                        </p:tav>
                                        <p:tav tm="100000">
                                          <p:val>
                                            <p:strVal val="ppt_x"/>
                                          </p:val>
                                        </p:tav>
                                      </p:tavLst>
                                    </p:anim>
                                    <p:anim calcmode="lin" valueType="num">
                                      <p:cBhvr>
                                        <p:cTn id="13" dur="4000"/>
                                        <p:tgtEl>
                                          <p:spTgt spid="3"/>
                                        </p:tgtEl>
                                        <p:attrNameLst>
                                          <p:attrName>ppt_y</p:attrName>
                                        </p:attrNameLst>
                                      </p:cBhvr>
                                      <p:tavLst>
                                        <p:tav tm="0">
                                          <p:val>
                                            <p:strVal val="ppt_y"/>
                                          </p:val>
                                        </p:tav>
                                        <p:tav tm="100000">
                                          <p:val>
                                            <p:strVal val="ppt_y-.1"/>
                                          </p:val>
                                        </p:tav>
                                      </p:tavLst>
                                    </p:anim>
                                    <p:set>
                                      <p:cBhvr>
                                        <p:cTn id="14" dur="1" fill="hold">
                                          <p:stCondLst>
                                            <p:cond delay="3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000" fill="hold"/>
                                        <p:tgtEl>
                                          <p:spTgt spid="2"/>
                                        </p:tgtEl>
                                        <p:attrNameLst>
                                          <p:attrName>ppt_w</p:attrName>
                                        </p:attrNameLst>
                                      </p:cBhvr>
                                      <p:tavLst>
                                        <p:tav tm="0">
                                          <p:val>
                                            <p:strVal val="4/3*#ppt_w"/>
                                          </p:val>
                                        </p:tav>
                                        <p:tav tm="100000">
                                          <p:val>
                                            <p:strVal val="#ppt_w"/>
                                          </p:val>
                                        </p:tav>
                                      </p:tavLst>
                                    </p:anim>
                                    <p:anim calcmode="lin" valueType="num">
                                      <p:cBhvr>
                                        <p:cTn id="18" dur="4000" fill="hold"/>
                                        <p:tgtEl>
                                          <p:spTgt spid="2"/>
                                        </p:tgtEl>
                                        <p:attrNameLst>
                                          <p:attrName>ppt_h</p:attrName>
                                        </p:attrNameLst>
                                      </p:cBhvr>
                                      <p:tavLst>
                                        <p:tav tm="0">
                                          <p:val>
                                            <p:strVal val="4/3*#ppt_h"/>
                                          </p:val>
                                        </p:tav>
                                        <p:tav tm="100000">
                                          <p:val>
                                            <p:strVal val="#ppt_h"/>
                                          </p:val>
                                        </p:tav>
                                      </p:tavLst>
                                    </p:anim>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4000"/>
                                        <p:tgtEl>
                                          <p:spTgt spid="2"/>
                                        </p:tgtEl>
                                      </p:cBhvr>
                                    </p:animEffect>
                                    <p:anim calcmode="lin" valueType="num">
                                      <p:cBhvr>
                                        <p:cTn id="22" dur="4000" fill="hold"/>
                                        <p:tgtEl>
                                          <p:spTgt spid="2"/>
                                        </p:tgtEl>
                                        <p:attrNameLst>
                                          <p:attrName>ppt_x</p:attrName>
                                        </p:attrNameLst>
                                      </p:cBhvr>
                                      <p:tavLst>
                                        <p:tav tm="0">
                                          <p:val>
                                            <p:strVal val="#ppt_x"/>
                                          </p:val>
                                        </p:tav>
                                        <p:tav tm="100000">
                                          <p:val>
                                            <p:strVal val="#ppt_x"/>
                                          </p:val>
                                        </p:tav>
                                      </p:tavLst>
                                    </p:anim>
                                    <p:anim calcmode="lin" valueType="num">
                                      <p:cBhvr>
                                        <p:cTn id="23" dur="4000" fill="hold"/>
                                        <p:tgtEl>
                                          <p:spTgt spid="2"/>
                                        </p:tgtEl>
                                        <p:attrNameLst>
                                          <p:attrName>ppt_y</p:attrName>
                                        </p:attrNameLst>
                                      </p:cBhvr>
                                      <p:tavLst>
                                        <p:tav tm="0">
                                          <p:val>
                                            <p:strVal val="#ppt_y-.1"/>
                                          </p:val>
                                        </p:tav>
                                        <p:tav tm="100000">
                                          <p:val>
                                            <p:strVal val="#ppt_y"/>
                                          </p:val>
                                        </p:tav>
                                      </p:tavLst>
                                    </p:anim>
                                  </p:childTnLst>
                                </p:cTn>
                              </p:par>
                              <p:par>
                                <p:cTn id="24" presetID="3" presetClass="entr" presetSubtype="5"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linds(vertical)">
                                      <p:cBhvr>
                                        <p:cTn id="26" dur="3000"/>
                                        <p:tgtEl>
                                          <p:spTgt spid="4"/>
                                        </p:tgtEl>
                                      </p:cBhvr>
                                    </p:animEffect>
                                  </p:childTnLst>
                                </p:cTn>
                              </p:par>
                              <p:par>
                                <p:cTn id="27" presetID="3" presetClass="entr" presetSubtype="5"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linds(vertical)">
                                      <p:cBhvr>
                                        <p:cTn id="29" dur="3000"/>
                                        <p:tgtEl>
                                          <p:spTgt spid="5"/>
                                        </p:tgtEl>
                                      </p:cBhvr>
                                    </p:animEffect>
                                  </p:childTnLst>
                                </p:cTn>
                              </p:par>
                              <p:par>
                                <p:cTn id="30" presetID="3" presetClass="entr" presetSubtype="5"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linds(vertical)">
                                      <p:cBhvr>
                                        <p:cTn id="32" dur="3000"/>
                                        <p:tgtEl>
                                          <p:spTgt spid="6"/>
                                        </p:tgtEl>
                                      </p:cBhvr>
                                    </p:animEffect>
                                  </p:childTnLst>
                                </p:cTn>
                              </p:par>
                              <p:par>
                                <p:cTn id="33" presetID="3" presetClass="entr" presetSubtype="5"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linds(vertical)">
                                      <p:cBhvr>
                                        <p:cTn id="35" dur="3000"/>
                                        <p:tgtEl>
                                          <p:spTgt spid="7"/>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6375" y="216962"/>
            <a:ext cx="6337300" cy="840052"/>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63713" y="1097307"/>
            <a:ext cx="5473700" cy="100877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p>
        </p:txBody>
      </p:sp>
      <p:sp>
        <p:nvSpPr>
          <p:cNvPr id="86020" name="WordArt 4"/>
          <p:cNvSpPr>
            <a:spLocks noChangeArrowheads="1" noChangeShapeType="1" noTextEdit="1"/>
          </p:cNvSpPr>
          <p:nvPr/>
        </p:nvSpPr>
        <p:spPr bwMode="auto">
          <a:xfrm>
            <a:off x="755576" y="2209428"/>
            <a:ext cx="7416824" cy="8546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Hansel</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y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Gretel</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(Thomas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Muis</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endPar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86021" name="WordArt 5"/>
          <p:cNvSpPr>
            <a:spLocks noChangeArrowheads="1" noChangeShapeType="1" noTextEdit="1"/>
          </p:cNvSpPr>
          <p:nvPr/>
        </p:nvSpPr>
        <p:spPr bwMode="auto">
          <a:xfrm>
            <a:off x="683568" y="3289548"/>
            <a:ext cx="7416824" cy="81899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Hansel</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y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Gretel</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Simphonic</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Suite)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endParaRPr>
          </a:p>
        </p:txBody>
      </p:sp>
      <p:sp>
        <p:nvSpPr>
          <p:cNvPr id="86022" name="WordArt 6"/>
          <p:cNvSpPr>
            <a:spLocks noChangeArrowheads="1" noChangeShapeType="1" noTextEdit="1"/>
          </p:cNvSpPr>
          <p:nvPr/>
        </p:nvSpPr>
        <p:spPr bwMode="auto">
          <a:xfrm>
            <a:off x="827584" y="4369668"/>
            <a:ext cx="6840760" cy="69114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Pulgarcito (Guillermo Ruano)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3500" advTm="17000">
        <p14:vortex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65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9000"/>
                            </p:stCondLst>
                            <p:childTnLst>
                              <p:par>
                                <p:cTn id="30" presetID="2" presetClass="entr" presetSubtype="4" fill="hold" nodeType="afterEffect">
                                  <p:stCondLst>
                                    <p:cond delay="500"/>
                                  </p:stCondLst>
                                  <p:childTnLst>
                                    <p:set>
                                      <p:cBhvr>
                                        <p:cTn id="31" dur="1" fill="hold">
                                          <p:stCondLst>
                                            <p:cond delay="0"/>
                                          </p:stCondLst>
                                        </p:cTn>
                                        <p:tgtEl>
                                          <p:spTgt spid="86022"/>
                                        </p:tgtEl>
                                        <p:attrNameLst>
                                          <p:attrName>style.visibility</p:attrName>
                                        </p:attrNameLst>
                                      </p:cBhvr>
                                      <p:to>
                                        <p:strVal val="visible"/>
                                      </p:to>
                                    </p:set>
                                    <p:anim calcmode="lin" valueType="num">
                                      <p:cBhvr additive="base">
                                        <p:cTn id="32" dur="2000" fill="hold"/>
                                        <p:tgtEl>
                                          <p:spTgt spid="86022"/>
                                        </p:tgtEl>
                                        <p:attrNameLst>
                                          <p:attrName>ppt_x</p:attrName>
                                        </p:attrNameLst>
                                      </p:cBhvr>
                                      <p:tavLst>
                                        <p:tav tm="0">
                                          <p:val>
                                            <p:strVal val="#ppt_x"/>
                                          </p:val>
                                        </p:tav>
                                        <p:tav tm="100000">
                                          <p:val>
                                            <p:strVal val="#ppt_x"/>
                                          </p:val>
                                        </p:tav>
                                      </p:tavLst>
                                    </p:anim>
                                    <p:anim calcmode="lin" valueType="num">
                                      <p:cBhvr additive="base">
                                        <p:cTn id="33" dur="2000" fill="hold"/>
                                        <p:tgtEl>
                                          <p:spTgt spid="860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8199210"/>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2832</TotalTime>
  <Words>2246</Words>
  <Application>Microsoft Office PowerPoint</Application>
  <PresentationFormat>Presentación en pantalla (16:10)</PresentationFormat>
  <Paragraphs>175</Paragraphs>
  <Slides>41</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41</vt:i4>
      </vt:variant>
    </vt:vector>
  </HeadingPairs>
  <TitlesOfParts>
    <vt:vector size="50"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199</cp:revision>
  <dcterms:created xsi:type="dcterms:W3CDTF">2019-02-21T23:34:08Z</dcterms:created>
  <dcterms:modified xsi:type="dcterms:W3CDTF">2024-04-06T14:15:37Z</dcterms:modified>
</cp:coreProperties>
</file>