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64" r:id="rId5"/>
    <p:sldId id="258" r:id="rId6"/>
    <p:sldId id="259" r:id="rId7"/>
    <p:sldId id="265" r:id="rId8"/>
    <p:sldId id="266" r:id="rId9"/>
    <p:sldId id="267" r:id="rId10"/>
    <p:sldId id="260" r:id="rId11"/>
    <p:sldId id="268" r:id="rId12"/>
    <p:sldId id="261" r:id="rId13"/>
    <p:sldId id="262" r:id="rId14"/>
    <p:sldId id="263" r:id="rId15"/>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qzQr9n7Mkx+ViorqwrpUA==" hashData="kikvOrSNSWRrQd5hudfA3m64a9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C283"/>
    <a:srgbClr val="FA7AB4"/>
    <a:srgbClr val="E4C9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62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3681851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4067283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383181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2512494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1889908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921343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1320144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349900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1199699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2474395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EF2A0430-F7DC-4348-A9C6-8FBF9D9E421B}" type="datetimeFigureOut">
              <a:rPr lang="es-AR" smtClean="0"/>
              <a:t>01/02/2015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22153180-5116-4EF9-9534-1EAD6FE9DF0A}" type="slidenum">
              <a:rPr lang="es-AR" smtClean="0"/>
              <a:t>‹Nº›</a:t>
            </a:fld>
            <a:endParaRPr lang="es-AR"/>
          </a:p>
        </p:txBody>
      </p:sp>
    </p:spTree>
    <p:extLst>
      <p:ext uri="{BB962C8B-B14F-4D97-AF65-F5344CB8AC3E}">
        <p14:creationId xmlns:p14="http://schemas.microsoft.com/office/powerpoint/2010/main" val="544320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0789018-6991-4131-8EFF-6CD23701E6A0}"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933630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2A0430-F7DC-4348-A9C6-8FBF9D9E421B}" type="datetimeFigureOut">
              <a:rPr lang="es-AR" smtClean="0"/>
              <a:t>01/02/2015</a:t>
            </a:fld>
            <a:endParaRPr lang="es-A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153180-5116-4EF9-9534-1EAD6FE9DF0A}" type="slidenum">
              <a:rPr lang="es-AR" smtClean="0"/>
              <a:t>‹Nº›</a:t>
            </a:fld>
            <a:endParaRPr lang="es-AR"/>
          </a:p>
        </p:txBody>
      </p:sp>
    </p:spTree>
    <p:extLst>
      <p:ext uri="{BB962C8B-B14F-4D97-AF65-F5344CB8AC3E}">
        <p14:creationId xmlns:p14="http://schemas.microsoft.com/office/powerpoint/2010/main" val="27887822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D4A4D54-BC49-4BCB-8868-F66648D38C72}"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5.pn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3.gif"/><Relationship Id="rId4" Type="http://schemas.openxmlformats.org/officeDocument/2006/relationships/image" Target="../media/image5.gif"/></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2080" y="3068414"/>
            <a:ext cx="3168352" cy="3483925"/>
          </a:xfrm>
          <a:prstGeom prst="rect">
            <a:avLst/>
          </a:prstGeom>
        </p:spPr>
      </p:pic>
      <p:sp>
        <p:nvSpPr>
          <p:cNvPr id="5" name="4 CuadroTexto"/>
          <p:cNvSpPr txBox="1"/>
          <p:nvPr/>
        </p:nvSpPr>
        <p:spPr>
          <a:xfrm>
            <a:off x="2959371" y="1125255"/>
            <a:ext cx="3329702" cy="2031325"/>
          </a:xfrm>
          <a:prstGeom prst="rect">
            <a:avLst/>
          </a:prstGeom>
          <a:noFill/>
        </p:spPr>
        <p:txBody>
          <a:bodyPr wrap="square" rtlCol="0">
            <a:spAutoFit/>
          </a:bodyPr>
          <a:lstStyle/>
          <a:p>
            <a:r>
              <a:rPr lang="es-ES" sz="3600" b="1" i="1" dirty="0" err="1" smtClean="0">
                <a:solidFill>
                  <a:schemeClr val="accent6">
                    <a:lumMod val="40000"/>
                    <a:lumOff val="60000"/>
                  </a:schemeClr>
                </a:solidFill>
                <a:latin typeface="Harrington" pitchFamily="82" charset="0"/>
              </a:rPr>
              <a:t>Hanako</a:t>
            </a:r>
            <a:endParaRPr lang="es-ES" sz="3600" b="1" i="1" dirty="0" smtClean="0">
              <a:solidFill>
                <a:schemeClr val="accent6">
                  <a:lumMod val="40000"/>
                  <a:lumOff val="60000"/>
                </a:schemeClr>
              </a:solidFill>
              <a:latin typeface="Harrington" pitchFamily="82" charset="0"/>
            </a:endParaRPr>
          </a:p>
          <a:p>
            <a:r>
              <a:rPr lang="es-ES" sz="3600" b="1" i="1" dirty="0" smtClean="0">
                <a:solidFill>
                  <a:schemeClr val="accent6">
                    <a:lumMod val="40000"/>
                    <a:lumOff val="60000"/>
                  </a:schemeClr>
                </a:solidFill>
                <a:latin typeface="Harrington" pitchFamily="82" charset="0"/>
              </a:rPr>
              <a:t>La del gran </a:t>
            </a:r>
          </a:p>
          <a:p>
            <a:r>
              <a:rPr lang="es-ES" sz="3600" b="1" i="1" dirty="0" smtClean="0">
                <a:solidFill>
                  <a:schemeClr val="accent6">
                    <a:lumMod val="40000"/>
                    <a:lumOff val="60000"/>
                  </a:schemeClr>
                </a:solidFill>
                <a:latin typeface="Harrington" pitchFamily="82" charset="0"/>
              </a:rPr>
              <a:t>sombrero </a:t>
            </a:r>
          </a:p>
          <a:p>
            <a:endParaRPr lang="es-AR" b="1" i="1" dirty="0">
              <a:solidFill>
                <a:schemeClr val="accent6">
                  <a:lumMod val="40000"/>
                  <a:lumOff val="60000"/>
                </a:schemeClr>
              </a:solidFill>
              <a:latin typeface="Harrington" pitchFamily="82" charset="0"/>
            </a:endParaRPr>
          </a:p>
        </p:txBody>
      </p:sp>
      <p:sp>
        <p:nvSpPr>
          <p:cNvPr id="6" name="5 CuadroTexto"/>
          <p:cNvSpPr txBox="1"/>
          <p:nvPr/>
        </p:nvSpPr>
        <p:spPr>
          <a:xfrm>
            <a:off x="3347864" y="2986846"/>
            <a:ext cx="2952328" cy="400110"/>
          </a:xfrm>
          <a:prstGeom prst="rect">
            <a:avLst/>
          </a:prstGeom>
          <a:noFill/>
        </p:spPr>
        <p:txBody>
          <a:bodyPr wrap="square" rtlCol="0">
            <a:spAutoFit/>
          </a:bodyPr>
          <a:lstStyle/>
          <a:p>
            <a:r>
              <a:rPr lang="es-ES" sz="2000" b="1" i="1" dirty="0" smtClean="0">
                <a:solidFill>
                  <a:schemeClr val="accent6">
                    <a:lumMod val="40000"/>
                    <a:lumOff val="60000"/>
                  </a:schemeClr>
                </a:solidFill>
                <a:latin typeface="Harrington" pitchFamily="82" charset="0"/>
              </a:rPr>
              <a:t>(antiguo cuento japonés)</a:t>
            </a:r>
            <a:endParaRPr lang="es-AR" sz="2000" b="1" i="1" dirty="0">
              <a:solidFill>
                <a:schemeClr val="accent6">
                  <a:lumMod val="40000"/>
                  <a:lumOff val="60000"/>
                </a:schemeClr>
              </a:solidFill>
              <a:latin typeface="Harrington" pitchFamily="82" charset="0"/>
            </a:endParaRPr>
          </a:p>
        </p:txBody>
      </p:sp>
      <p:pic>
        <p:nvPicPr>
          <p:cNvPr id="9" name="8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7468" y="2745633"/>
            <a:ext cx="962996" cy="962996"/>
          </a:xfrm>
          <a:prstGeom prst="rect">
            <a:avLst/>
          </a:prstGeom>
        </p:spPr>
      </p:pic>
      <p:pic>
        <p:nvPicPr>
          <p:cNvPr id="2" name="1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1798" y="3416226"/>
            <a:ext cx="432048" cy="480054"/>
          </a:xfrm>
          <a:prstGeom prst="rect">
            <a:avLst/>
          </a:prstGeom>
        </p:spPr>
      </p:pic>
      <p:pic>
        <p:nvPicPr>
          <p:cNvPr id="10" name="9 Image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1122545" y="3819392"/>
            <a:ext cx="610555" cy="1291386"/>
          </a:xfrm>
          <a:prstGeom prst="rect">
            <a:avLst/>
          </a:prstGeom>
        </p:spPr>
      </p:pic>
    </p:spTree>
    <p:extLst>
      <p:ext uri="{BB962C8B-B14F-4D97-AF65-F5344CB8AC3E}">
        <p14:creationId xmlns:p14="http://schemas.microsoft.com/office/powerpoint/2010/main" val="942648216"/>
      </p:ext>
    </p:extLst>
  </p:cSld>
  <p:clrMapOvr>
    <a:masterClrMapping/>
  </p:clrMapOvr>
  <mc:AlternateContent xmlns:mc="http://schemas.openxmlformats.org/markup-compatibility/2006">
    <mc:Choice xmlns:p14="http://schemas.microsoft.com/office/powerpoint/2010/main" Requires="p14">
      <p:transition spd="slow" p14:dur="3500">
        <p:cover/>
        <p:sndAc>
          <p:stSnd loop="1">
            <p:snd r:embed="rId2" name="110.wav"/>
          </p:stSnd>
        </p:sndAc>
      </p:transition>
    </mc:Choice>
    <mc:Fallback>
      <p:transition spd="slow">
        <p:cover/>
        <p:sndAc>
          <p:stSnd loop="1">
            <p:snd r:embed="rId2" name="11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484631" y="548680"/>
            <a:ext cx="3006072" cy="557213"/>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978" y="5517232"/>
            <a:ext cx="2881381" cy="648073"/>
          </a:xfrm>
          <a:prstGeom prst="rect">
            <a:avLst/>
          </a:prstGeom>
        </p:spPr>
      </p:pic>
      <p:sp>
        <p:nvSpPr>
          <p:cNvPr id="2" name="1 CuadroTexto"/>
          <p:cNvSpPr txBox="1"/>
          <p:nvPr/>
        </p:nvSpPr>
        <p:spPr>
          <a:xfrm>
            <a:off x="4211960" y="553137"/>
            <a:ext cx="4104456" cy="5632311"/>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Hace mucho tiempo vivió en Japón un samurái rico y poderoso, este hombre no se sentía feliz, a pesar de su fortuna  y poder,le faltaba el amor de un hijo o una hija; con su esposa frecuentaba la pagoda, rogando por el don de un hijo.</a:t>
            </a:r>
          </a:p>
          <a:p>
            <a:r>
              <a:rPr lang="es-ES" sz="2000" i="1" dirty="0" smtClean="0">
                <a:solidFill>
                  <a:schemeClr val="accent2">
                    <a:lumMod val="75000"/>
                  </a:schemeClr>
                </a:solidFill>
                <a:latin typeface="Harrington" pitchFamily="82" charset="0"/>
              </a:rPr>
              <a:t>La plegaria dio resultado, al poco tiempo, les nació una hermosa hija a la que llamaron Hanako,a partir de aquel día ,la felicidad y la dicha entraron a su hogar ,rodearon a la pequeña de las cosas más bellas y le brindaron sus más exquisitos cuidados.</a:t>
            </a:r>
          </a:p>
          <a:p>
            <a:r>
              <a:rPr lang="es-ES" sz="2000" i="1" dirty="0" smtClean="0">
                <a:solidFill>
                  <a:schemeClr val="accent2">
                    <a:lumMod val="75000"/>
                  </a:schemeClr>
                </a:solidFill>
                <a:latin typeface="Harrington" pitchFamily="82" charset="0"/>
              </a:rPr>
              <a:t>Le procuraron los más sabios maestros y las más inteligentes institutrices.</a:t>
            </a:r>
            <a:endParaRPr lang="es-AR" sz="2000" i="1" dirty="0">
              <a:solidFill>
                <a:schemeClr val="accent2">
                  <a:lumMod val="75000"/>
                </a:schemeClr>
              </a:solidFill>
              <a:latin typeface="Harrington" pitchFamily="82" charset="0"/>
            </a:endParaRPr>
          </a:p>
        </p:txBody>
      </p:sp>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3068" y="1378915"/>
            <a:ext cx="2609198" cy="3763266"/>
          </a:xfrm>
          <a:prstGeom prst="rect">
            <a:avLst/>
          </a:prstGeom>
          <a:effectLst>
            <a:glow rad="127000">
              <a:srgbClr val="FA7AB4">
                <a:alpha val="50000"/>
              </a:srgbClr>
            </a:glow>
            <a:softEdge rad="190500"/>
          </a:effectLst>
        </p:spPr>
      </p:pic>
    </p:spTree>
    <p:extLst>
      <p:ext uri="{BB962C8B-B14F-4D97-AF65-F5344CB8AC3E}">
        <p14:creationId xmlns:p14="http://schemas.microsoft.com/office/powerpoint/2010/main" val="2434792643"/>
      </p:ext>
    </p:extLst>
  </p:cSld>
  <p:clrMapOvr>
    <a:masterClrMapping/>
  </p:clrMapOvr>
  <mc:AlternateContent xmlns:mc="http://schemas.openxmlformats.org/markup-compatibility/2006">
    <mc:Choice xmlns:p14="http://schemas.microsoft.com/office/powerpoint/2010/main" Requires="p14">
      <p:transition spd="slow" p14:dur="1750">
        <p:dissolve/>
      </p:transition>
    </mc:Choice>
    <mc:Fallback>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978" y="1412776"/>
            <a:ext cx="2881380" cy="3888432"/>
          </a:xfrm>
          <a:prstGeom prst="rect">
            <a:avLst/>
          </a:prstGeom>
          <a:effectLst>
            <a:glow rad="127000">
              <a:srgbClr val="FA7AB4">
                <a:alpha val="50000"/>
              </a:srgbClr>
            </a:glow>
            <a:softEdge rad="190500"/>
          </a:effectLst>
        </p:spPr>
      </p:pic>
      <p:pic>
        <p:nvPicPr>
          <p:cNvPr id="5" name="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84631" y="548680"/>
            <a:ext cx="3006072" cy="557213"/>
          </a:xfrm>
          <a:prstGeom prst="rect">
            <a:avLst/>
          </a:prstGeom>
        </p:spPr>
      </p:pic>
      <p:pic>
        <p:nvPicPr>
          <p:cNvPr id="6" name="5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978" y="5517232"/>
            <a:ext cx="2881381" cy="648073"/>
          </a:xfrm>
          <a:prstGeom prst="rect">
            <a:avLst/>
          </a:prstGeom>
        </p:spPr>
      </p:pic>
      <p:sp>
        <p:nvSpPr>
          <p:cNvPr id="3" name="2 CuadroTexto"/>
          <p:cNvSpPr txBox="1"/>
          <p:nvPr/>
        </p:nvSpPr>
        <p:spPr>
          <a:xfrm>
            <a:off x="3635896" y="233060"/>
            <a:ext cx="5292080" cy="6555641"/>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La niña por su parte, merecía la amorosa dedicación de sus padres, por que era obediente  y cariñosa, aprendió rápidamente a danzar,a tañer varios instrumentos  y a cantar.</a:t>
            </a:r>
          </a:p>
          <a:p>
            <a:r>
              <a:rPr lang="es-ES" sz="2000" i="1" dirty="0" smtClean="0">
                <a:solidFill>
                  <a:schemeClr val="accent2">
                    <a:lumMod val="75000"/>
                  </a:schemeClr>
                </a:solidFill>
                <a:latin typeface="Harrington" pitchFamily="82" charset="0"/>
              </a:rPr>
              <a:t>Cuando la niña cumplió diez años quedo huérfana de padre, la madre enfermo al poco tiempo  y sintiendo próximo su fin, llamo a la pequeña Hanako y le dijo:-Hija mía, estoy segura de que  por tu belleza y tus buenas cualidades algún día encontraras a un hombre que te quiera y te proteja, la niña se arrodillo junto al lecho de su madre, conteniendo sus lagrimas, esta  colocó un  pequeño cofre en la cabeza de Hanako y le encasqueto un  sombrerete de paja  tan grande que le cubría casi todo el rostro,Hanako confundida escucho las palabras de su madre:- no podrás quitarte el sombrero ,hasta el día que un </a:t>
            </a:r>
            <a:r>
              <a:rPr lang="es-ES" sz="2000" i="1" dirty="0" err="1" smtClean="0">
                <a:solidFill>
                  <a:schemeClr val="accent2">
                    <a:lumMod val="75000"/>
                  </a:schemeClr>
                </a:solidFill>
                <a:latin typeface="Harrington" pitchFamily="82" charset="0"/>
              </a:rPr>
              <a:t>hombre,te</a:t>
            </a:r>
            <a:r>
              <a:rPr lang="es-ES" sz="2000" i="1" dirty="0" smtClean="0">
                <a:solidFill>
                  <a:schemeClr val="accent2">
                    <a:lumMod val="75000"/>
                  </a:schemeClr>
                </a:solidFill>
                <a:latin typeface="Harrington" pitchFamily="82" charset="0"/>
              </a:rPr>
              <a:t> demuestre verdadero amor.</a:t>
            </a:r>
            <a:endParaRPr lang="es-AR" sz="2000" i="1" dirty="0">
              <a:solidFill>
                <a:schemeClr val="accent2">
                  <a:lumMod val="75000"/>
                </a:schemeClr>
              </a:solidFill>
              <a:latin typeface="Harrington" pitchFamily="82" charset="0"/>
            </a:endParaRPr>
          </a:p>
        </p:txBody>
      </p:sp>
    </p:spTree>
    <p:extLst>
      <p:ext uri="{BB962C8B-B14F-4D97-AF65-F5344CB8AC3E}">
        <p14:creationId xmlns:p14="http://schemas.microsoft.com/office/powerpoint/2010/main" val="881541836"/>
      </p:ext>
    </p:extLst>
  </p:cSld>
  <p:clrMapOvr>
    <a:masterClrMapping/>
  </p:clrMapOvr>
  <mc:AlternateContent xmlns:mc="http://schemas.openxmlformats.org/markup-compatibility/2006">
    <mc:Choice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12" name="1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645390" y="3042379"/>
            <a:ext cx="4406033" cy="557212"/>
          </a:xfrm>
          <a:prstGeom prst="rect">
            <a:avLst/>
          </a:prstGeom>
        </p:spPr>
      </p:pic>
      <p:pic>
        <p:nvPicPr>
          <p:cNvPr id="13" name="1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394406" y="3059967"/>
            <a:ext cx="4508968" cy="522040"/>
          </a:xfrm>
          <a:prstGeom prst="rect">
            <a:avLst/>
          </a:prstGeom>
        </p:spPr>
      </p:pic>
      <p:pic>
        <p:nvPicPr>
          <p:cNvPr id="14" name="1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9632" y="1255216"/>
            <a:ext cx="2249343" cy="4131543"/>
          </a:xfrm>
          <a:prstGeom prst="rect">
            <a:avLst/>
          </a:prstGeom>
          <a:effectLst>
            <a:glow rad="127000">
              <a:srgbClr val="FA7AB4">
                <a:alpha val="50000"/>
              </a:srgbClr>
            </a:glow>
            <a:softEdge rad="190500"/>
          </a:effectLst>
        </p:spPr>
      </p:pic>
      <p:sp>
        <p:nvSpPr>
          <p:cNvPr id="2" name="1 CuadroTexto"/>
          <p:cNvSpPr txBox="1"/>
          <p:nvPr/>
        </p:nvSpPr>
        <p:spPr>
          <a:xfrm>
            <a:off x="4139952" y="812606"/>
            <a:ext cx="4464496" cy="5324535"/>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Cuando la jovencita quedo sola en la aldea, comenzó a avergonzarse por las bromas y burlas que le hacían debido a su enorme sombrero, un día decidió irse para nunca volver, al cruzar una corriente de agua por un frágil puentecillo, este se vino abajo y ella cayo al agua, su sombrero la mantuvo a flote unos minutos, un  barquero que la vio caer, la rescato cuando ya casi  estaba a punto de ahogarse,la joven agradeció al hombre y prosiguió su viaje.</a:t>
            </a:r>
          </a:p>
          <a:p>
            <a:r>
              <a:rPr lang="es-ES" sz="2000" i="1" dirty="0" smtClean="0">
                <a:solidFill>
                  <a:schemeClr val="accent2">
                    <a:lumMod val="75000"/>
                  </a:schemeClr>
                </a:solidFill>
                <a:latin typeface="Harrington" pitchFamily="82" charset="0"/>
              </a:rPr>
              <a:t>Marchaba por un camino principal, cuando vio venir una carrosa, en esa viajaba un samurái, príncipe de aquellas tierras. </a:t>
            </a:r>
            <a:endParaRPr lang="es-AR" sz="2000" i="1" dirty="0">
              <a:solidFill>
                <a:schemeClr val="accent2">
                  <a:lumMod val="75000"/>
                </a:schemeClr>
              </a:solidFill>
              <a:latin typeface="Harrington" pitchFamily="82" charset="0"/>
            </a:endParaRPr>
          </a:p>
        </p:txBody>
      </p:sp>
    </p:spTree>
    <p:extLst>
      <p:ext uri="{BB962C8B-B14F-4D97-AF65-F5344CB8AC3E}">
        <p14:creationId xmlns:p14="http://schemas.microsoft.com/office/powerpoint/2010/main" val="1345127146"/>
      </p:ext>
    </p:extLst>
  </p:cSld>
  <p:clrMapOvr>
    <a:masterClrMapping/>
  </p:clrMapOvr>
  <mc:AlternateContent xmlns:mc="http://schemas.openxmlformats.org/markup-compatibility/2006">
    <mc:Choice xmlns:p14="http://schemas.microsoft.com/office/powerpoint/2010/main" Requires="p14">
      <p:transition spd="slow" p14:dur="4000">
        <p14:flythrough/>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583704" y="2977389"/>
            <a:ext cx="4248471" cy="557215"/>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663037" y="2963251"/>
            <a:ext cx="4248471" cy="585489"/>
          </a:xfrm>
          <a:prstGeom prst="rect">
            <a:avLst/>
          </a:prstGeom>
        </p:spPr>
      </p:pic>
      <p:pic>
        <p:nvPicPr>
          <p:cNvPr id="2" name="1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7547" y="1131762"/>
            <a:ext cx="2491958" cy="4248470"/>
          </a:xfrm>
          <a:prstGeom prst="rect">
            <a:avLst/>
          </a:prstGeom>
          <a:effectLst>
            <a:glow rad="127000">
              <a:srgbClr val="FA7AB4">
                <a:alpha val="50000"/>
              </a:srgbClr>
            </a:glow>
            <a:softEdge rad="190500"/>
          </a:effectLst>
        </p:spPr>
      </p:pic>
      <p:sp>
        <p:nvSpPr>
          <p:cNvPr id="3" name="2 CuadroTexto"/>
          <p:cNvSpPr txBox="1"/>
          <p:nvPr/>
        </p:nvSpPr>
        <p:spPr>
          <a:xfrm>
            <a:off x="4256825" y="593729"/>
            <a:ext cx="4608512" cy="5324535"/>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Cuando el viejo señor vio a la jovencita con aquel gran sombrero de paja encasquetado hasta los ojos le llamo la atencion,dio orden al cochero de detener la marcha, he hizo seña a Hanako para que se acercara-A donde te diriges joven-A cualquier parte señor; huyo de mi aldea, en la que no cuento con amigos, hasta los niños se burlan de mi a causa de este gran sombrero que llevo-precisamente iba a preguntarte, por que llevas tan extraño sombrero-Es un regalo de mi madre, antes de morir me lo puso y por algún extraño sortilegio no me lo puedo quitar -¡extraña herencia en verdad!-Ese sombrero no te favorece.</a:t>
            </a:r>
            <a:endParaRPr lang="es-AR" sz="2000" i="1" dirty="0">
              <a:solidFill>
                <a:schemeClr val="accent2">
                  <a:lumMod val="75000"/>
                </a:schemeClr>
              </a:solidFill>
              <a:latin typeface="Harrington" pitchFamily="82" charset="0"/>
            </a:endParaRPr>
          </a:p>
        </p:txBody>
      </p:sp>
    </p:spTree>
    <p:extLst>
      <p:ext uri="{BB962C8B-B14F-4D97-AF65-F5344CB8AC3E}">
        <p14:creationId xmlns:p14="http://schemas.microsoft.com/office/powerpoint/2010/main" val="1309694313"/>
      </p:ext>
    </p:extLst>
  </p:cSld>
  <p:clrMapOvr>
    <a:masterClrMapping/>
  </p:clrMapOvr>
  <mc:AlternateContent xmlns:mc="http://schemas.openxmlformats.org/markup-compatibility/2006">
    <mc:Choice xmlns:p14="http://schemas.microsoft.com/office/powerpoint/2010/main" Requires="p14">
      <p:transition spd="slow" p14:dur="2000">
        <p:wheel spokes="1"/>
      </p:transition>
    </mc:Choice>
    <mc:Fallback>
      <p:transition spd="slow">
        <p:wheel spokes="1"/>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583704" y="2977389"/>
            <a:ext cx="4248471" cy="557215"/>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490604" y="2963252"/>
            <a:ext cx="4248471" cy="585489"/>
          </a:xfrm>
          <a:prstGeom prst="rect">
            <a:avLst/>
          </a:prstGeom>
        </p:spPr>
      </p:pic>
      <p:sp>
        <p:nvSpPr>
          <p:cNvPr id="2" name="1 CuadroTexto"/>
          <p:cNvSpPr txBox="1"/>
          <p:nvPr/>
        </p:nvSpPr>
        <p:spPr>
          <a:xfrm>
            <a:off x="4139952" y="623248"/>
            <a:ext cx="4464496" cy="5324535"/>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-Por mi gusto me lo arrancaria;más de una vez lo he intentado pero no fue posible. El samurái la miro con simpatía y le propuso servir en su casa,Hanako acepto complacida y desde aquel día se incorporó a la rica mansión del samurái como dama de compañía de la señora, el hijo mayor del anciano se enamoró de la joven y aprovechaba cada oportunidad que se le presentaba para estar junto a ella ,Los padres de Quino ,pues ese era el nombre del primogénito del samurái </a:t>
            </a:r>
            <a:r>
              <a:rPr lang="es-ES" sz="2000" i="1" dirty="0" err="1" smtClean="0">
                <a:solidFill>
                  <a:schemeClr val="accent2">
                    <a:lumMod val="75000"/>
                  </a:schemeClr>
                </a:solidFill>
                <a:latin typeface="Harrington" pitchFamily="82" charset="0"/>
              </a:rPr>
              <a:t>adviertieron</a:t>
            </a:r>
            <a:r>
              <a:rPr lang="es-ES" sz="2000" i="1" dirty="0" smtClean="0">
                <a:solidFill>
                  <a:schemeClr val="accent2">
                    <a:lumMod val="75000"/>
                  </a:schemeClr>
                </a:solidFill>
                <a:latin typeface="Harrington" pitchFamily="82" charset="0"/>
              </a:rPr>
              <a:t> de la simpatía de este hacia Hanako y le prohibieron que aquel afecto se transformara en verdadero amor</a:t>
            </a:r>
            <a:endParaRPr lang="es-AR" sz="2000" i="1" dirty="0">
              <a:solidFill>
                <a:schemeClr val="accent2">
                  <a:lumMod val="75000"/>
                </a:schemeClr>
              </a:solidFill>
              <a:latin typeface="Harrington" pitchFamily="82" charset="0"/>
            </a:endParaRPr>
          </a:p>
        </p:txBody>
      </p:sp>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482" y="1131762"/>
            <a:ext cx="2216702" cy="4097438"/>
          </a:xfrm>
          <a:prstGeom prst="rect">
            <a:avLst/>
          </a:prstGeom>
          <a:effectLst>
            <a:glow rad="127000">
              <a:srgbClr val="FA7AB4">
                <a:alpha val="50000"/>
              </a:srgbClr>
            </a:glow>
            <a:softEdge rad="190500"/>
          </a:effectLst>
        </p:spPr>
      </p:pic>
    </p:spTree>
    <p:extLst>
      <p:ext uri="{BB962C8B-B14F-4D97-AF65-F5344CB8AC3E}">
        <p14:creationId xmlns:p14="http://schemas.microsoft.com/office/powerpoint/2010/main" val="3371115340"/>
      </p:ext>
    </p:extLst>
  </p:cSld>
  <p:clrMapOvr>
    <a:masterClrMapping/>
  </p:clrMapOvr>
  <mc:AlternateContent xmlns:mc="http://schemas.openxmlformats.org/markup-compatibility/2006">
    <mc:Choice xmlns:p14="http://schemas.microsoft.com/office/powerpoint/2010/main" Requires="p14">
      <p:transition spd="slow" p14:dur="4000">
        <p14:doors dir="vert"/>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583704" y="2977389"/>
            <a:ext cx="4248471" cy="557215"/>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490604" y="2963252"/>
            <a:ext cx="4248471" cy="585489"/>
          </a:xfrm>
          <a:prstGeom prst="rect">
            <a:avLst/>
          </a:prstGeom>
        </p:spPr>
      </p:pic>
      <p:sp>
        <p:nvSpPr>
          <p:cNvPr id="9" name="8 CuadroTexto"/>
          <p:cNvSpPr txBox="1"/>
          <p:nvPr/>
        </p:nvSpPr>
        <p:spPr>
          <a:xfrm>
            <a:off x="4139952" y="901505"/>
            <a:ext cx="4680520" cy="4708981"/>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Aconsejados por un viejo amigo de la casa, concibieron un plan para que el joven se convenciera de que Hanako no merecía tan elevado rango, ya que pensaban que la jovencita no poseía linaje alguno. Se organizo una gran fiesta, a la que fueron invitadas las hijas de varios príncipes amigos, además de algunos parientes,Hanako previendo el mal papel que su figura iba a hacer entre tantas jóvenes elegantes, se puso muy triste y pasó toda la tarde de aquel día bajo las ramas de un cerezo, Al anochecer se le acerco Quino y con tierno acento le pregunto:</a:t>
            </a:r>
            <a:endParaRPr lang="es-AR" sz="2000" i="1" dirty="0">
              <a:solidFill>
                <a:schemeClr val="accent2">
                  <a:lumMod val="75000"/>
                </a:schemeClr>
              </a:solidFill>
              <a:latin typeface="Harrington" pitchFamily="82" charset="0"/>
            </a:endParaRPr>
          </a:p>
        </p:txBody>
      </p:sp>
      <p:pic>
        <p:nvPicPr>
          <p:cNvPr id="10" name="9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9490" y="1131761"/>
            <a:ext cx="2214921" cy="4248471"/>
          </a:xfrm>
          <a:prstGeom prst="rect">
            <a:avLst/>
          </a:prstGeom>
          <a:effectLst>
            <a:glow rad="127000">
              <a:srgbClr val="FA7AB4">
                <a:alpha val="50000"/>
              </a:srgbClr>
            </a:glow>
            <a:softEdge rad="190500"/>
          </a:effectLst>
        </p:spPr>
      </p:pic>
      <p:pic>
        <p:nvPicPr>
          <p:cNvPr id="2" name="1 Imagen"/>
          <p:cNvPicPr>
            <a:picLocks noChangeAspect="1"/>
          </p:cNvPicPr>
          <p:nvPr/>
        </p:nvPicPr>
        <p:blipFill>
          <a:blip r:embed="rId5" cstate="print">
            <a:extLst>
              <a:ext uri="{BEBA8EAE-BF5A-486C-A8C5-ECC9F3942E4B}">
                <a14:imgProps xmlns:a14="http://schemas.microsoft.com/office/drawing/2010/main">
                  <a14:imgLayer r:embed="rId6">
                    <a14:imgEffect>
                      <a14:sharpenSoften amount="-20000"/>
                    </a14:imgEffect>
                  </a14:imgLayer>
                </a14:imgProps>
              </a:ext>
              <a:ext uri="{28A0092B-C50C-407E-A947-70E740481C1C}">
                <a14:useLocalDpi xmlns:a14="http://schemas.microsoft.com/office/drawing/2010/main" val="0"/>
              </a:ext>
            </a:extLst>
          </a:blip>
          <a:stretch>
            <a:fillRect/>
          </a:stretch>
        </p:blipFill>
        <p:spPr>
          <a:xfrm>
            <a:off x="1665935" y="2123065"/>
            <a:ext cx="902029" cy="477545"/>
          </a:xfrm>
          <a:prstGeom prst="rect">
            <a:avLst/>
          </a:prstGeom>
          <a:effectLst>
            <a:glow>
              <a:srgbClr val="E4C984"/>
            </a:glow>
          </a:effectLst>
        </p:spPr>
      </p:pic>
    </p:spTree>
    <p:extLst>
      <p:ext uri="{BB962C8B-B14F-4D97-AF65-F5344CB8AC3E}">
        <p14:creationId xmlns:p14="http://schemas.microsoft.com/office/powerpoint/2010/main" val="352010591"/>
      </p:ext>
    </p:extLst>
  </p:cSld>
  <p:clrMapOvr>
    <a:masterClrMapping/>
  </p:clrMapOvr>
  <mc:AlternateContent xmlns:mc="http://schemas.openxmlformats.org/markup-compatibility/2006">
    <mc:Choice xmlns:p14="http://schemas.microsoft.com/office/powerpoint/2010/main" Requires="p14">
      <p:transition spd="slow" p14:dur="2500">
        <p14:ripp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583704" y="2977389"/>
            <a:ext cx="4248471" cy="557215"/>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490604" y="2963252"/>
            <a:ext cx="4248471" cy="585489"/>
          </a:xfrm>
          <a:prstGeom prst="rect">
            <a:avLst/>
          </a:prstGeom>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608" y="1131761"/>
            <a:ext cx="2105187" cy="4248471"/>
          </a:xfrm>
          <a:prstGeom prst="rect">
            <a:avLst/>
          </a:prstGeom>
          <a:effectLst>
            <a:glow rad="127000">
              <a:srgbClr val="FA7AB4">
                <a:alpha val="50000"/>
              </a:srgbClr>
            </a:glow>
            <a:softEdge rad="190500"/>
          </a:effectLst>
        </p:spPr>
      </p:pic>
      <p:sp>
        <p:nvSpPr>
          <p:cNvPr id="4" name="3 CuadroTexto"/>
          <p:cNvSpPr txBox="1"/>
          <p:nvPr/>
        </p:nvSpPr>
        <p:spPr>
          <a:xfrm>
            <a:off x="3916177" y="332803"/>
            <a:ext cx="4961495" cy="5940088"/>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-¿Cuál es el motivo de tu tristeza?</a:t>
            </a:r>
          </a:p>
          <a:p>
            <a:r>
              <a:rPr lang="es-ES" sz="2000" i="1" dirty="0" smtClean="0">
                <a:solidFill>
                  <a:schemeClr val="accent2">
                    <a:lumMod val="75000"/>
                  </a:schemeClr>
                </a:solidFill>
                <a:latin typeface="Harrington" pitchFamily="82" charset="0"/>
              </a:rPr>
              <a:t>-tus padres se oponen a nuestro amor, lo miro con tristeza y agrego-ellos quieren reírse  de mí</a:t>
            </a:r>
          </a:p>
          <a:p>
            <a:r>
              <a:rPr lang="es-ES" sz="2000" i="1" dirty="0" smtClean="0">
                <a:solidFill>
                  <a:schemeClr val="accent2">
                    <a:lumMod val="75000"/>
                  </a:schemeClr>
                </a:solidFill>
                <a:latin typeface="Harrington" pitchFamily="82" charset="0"/>
              </a:rPr>
              <a:t>-¿reírse ?¿porque?</a:t>
            </a:r>
          </a:p>
          <a:p>
            <a:r>
              <a:rPr lang="es-ES" sz="2000" i="1" dirty="0" smtClean="0">
                <a:solidFill>
                  <a:schemeClr val="accent2">
                    <a:lumMod val="75000"/>
                  </a:schemeClr>
                </a:solidFill>
                <a:latin typeface="Harrington" pitchFamily="82" charset="0"/>
              </a:rPr>
              <a:t>-por este ridículo sombrero  que me encasqueto mi madre al morir-exclamo Hanako llorando-me dijo que me libraría de él, al encontrar un hombre que me amara  y me protegiera, hasta ahora solo he  hallado más que piedras en mi camino</a:t>
            </a:r>
          </a:p>
          <a:p>
            <a:r>
              <a:rPr lang="es-ES" sz="2000" i="1" dirty="0" smtClean="0">
                <a:solidFill>
                  <a:schemeClr val="accent2">
                    <a:lumMod val="75000"/>
                  </a:schemeClr>
                </a:solidFill>
                <a:latin typeface="Harrington" pitchFamily="82" charset="0"/>
              </a:rPr>
              <a:t>-¿y yo soy una piedra?¿no estas segura de mi amor?, en cuanto a protección te aseguro  que si esta noche alguien se atreve  a reírse de ti…</a:t>
            </a:r>
          </a:p>
          <a:p>
            <a:r>
              <a:rPr lang="es-ES" sz="2000" i="1" dirty="0" smtClean="0">
                <a:solidFill>
                  <a:schemeClr val="accent2">
                    <a:lumMod val="75000"/>
                  </a:schemeClr>
                </a:solidFill>
                <a:latin typeface="Harrington" pitchFamily="82" charset="0"/>
              </a:rPr>
              <a:t>Quino se interrumpió de golpe,en su semblante se reflejo la sorpresa, el gran sombrero ,había caído a los pies de Hanako</a:t>
            </a:r>
            <a:r>
              <a:rPr lang="es-ES" dirty="0" smtClean="0"/>
              <a:t>.</a:t>
            </a:r>
            <a:endParaRPr lang="es-AR" dirty="0"/>
          </a:p>
        </p:txBody>
      </p:sp>
    </p:spTree>
    <p:extLst>
      <p:ext uri="{BB962C8B-B14F-4D97-AF65-F5344CB8AC3E}">
        <p14:creationId xmlns:p14="http://schemas.microsoft.com/office/powerpoint/2010/main" val="1264461189"/>
      </p:ext>
    </p:extLst>
  </p:cSld>
  <p:clrMapOvr>
    <a:masterClrMapping/>
  </p:clrMapOvr>
  <mc:AlternateContent xmlns:mc="http://schemas.openxmlformats.org/markup-compatibility/2006">
    <mc:Choice xmlns:p14="http://schemas.microsoft.com/office/powerpoint/2010/main" Requires="p14">
      <p:transition spd="slow" p14:dur="4500">
        <p:blinds dir="vert"/>
      </p:transition>
    </mc:Choice>
    <mc:Fallback>
      <p:transition spd="slow">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3" y="1772816"/>
            <a:ext cx="3528392" cy="2849130"/>
          </a:xfrm>
          <a:prstGeom prst="rect">
            <a:avLst/>
          </a:prstGeom>
          <a:effectLst>
            <a:glow rad="127000">
              <a:srgbClr val="FA7AB4">
                <a:alpha val="50000"/>
              </a:srgbClr>
            </a:glow>
            <a:softEdge rad="190500"/>
          </a:effectLst>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1827" y="908721"/>
            <a:ext cx="3834545" cy="504056"/>
          </a:xfrm>
          <a:prstGeom prst="rect">
            <a:avLst/>
          </a:prstGeom>
        </p:spPr>
      </p:pic>
      <p:pic>
        <p:nvPicPr>
          <p:cNvPr id="4" name="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86476" y="5170394"/>
            <a:ext cx="3834545" cy="557212"/>
          </a:xfrm>
          <a:prstGeom prst="rect">
            <a:avLst/>
          </a:prstGeom>
        </p:spPr>
      </p:pic>
      <p:sp>
        <p:nvSpPr>
          <p:cNvPr id="5" name="4 CuadroTexto"/>
          <p:cNvSpPr txBox="1"/>
          <p:nvPr/>
        </p:nvSpPr>
        <p:spPr>
          <a:xfrm>
            <a:off x="4411960" y="908721"/>
            <a:ext cx="4536504" cy="5016758"/>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Hanako también estaba maravillada, en cuanto el joven hablo tan sinceramente y </a:t>
            </a:r>
            <a:r>
              <a:rPr lang="es-ES" sz="2000" i="1" dirty="0" smtClean="0">
                <a:solidFill>
                  <a:schemeClr val="accent2">
                    <a:lumMod val="75000"/>
                  </a:schemeClr>
                </a:solidFill>
                <a:latin typeface="Harrington" pitchFamily="82" charset="0"/>
              </a:rPr>
              <a:t>expresado </a:t>
            </a:r>
            <a:r>
              <a:rPr lang="es-ES" sz="2000" i="1" dirty="0" smtClean="0">
                <a:solidFill>
                  <a:schemeClr val="accent2">
                    <a:lumMod val="75000"/>
                  </a:schemeClr>
                </a:solidFill>
                <a:latin typeface="Harrington" pitchFamily="82" charset="0"/>
              </a:rPr>
              <a:t>tanto amor, había quedado libre del sombrero ,sobre la cabeza de la joven había quedado un pequeño cofrecito de oro, dentro había un rollo de papel, los jóvenes no tuvieron tiempo de leer su contenido en ese preciso momento fueron llamados a la fiesta. Quino noto que su padre permanecía con el ceño adusto,Hanako, se puso a tañir un instrumento y a cantar para alegrar la fiesta ,su voz  angelical deslumbro a los amigos y parientes  del viejo samurái. </a:t>
            </a:r>
            <a:endParaRPr lang="es-AR" sz="2000" i="1" dirty="0">
              <a:solidFill>
                <a:schemeClr val="accent2">
                  <a:lumMod val="75000"/>
                </a:schemeClr>
              </a:solidFill>
              <a:latin typeface="Harrington" pitchFamily="82" charset="0"/>
            </a:endParaRPr>
          </a:p>
        </p:txBody>
      </p:sp>
    </p:spTree>
    <p:extLst>
      <p:ext uri="{BB962C8B-B14F-4D97-AF65-F5344CB8AC3E}">
        <p14:creationId xmlns:p14="http://schemas.microsoft.com/office/powerpoint/2010/main" val="2143714813"/>
      </p:ext>
    </p:extLst>
  </p:cSld>
  <p:clrMapOvr>
    <a:masterClrMapping/>
  </p:clrMapOvr>
  <mc:AlternateContent xmlns:mc="http://schemas.openxmlformats.org/markup-compatibility/2006">
    <mc:Choice xmlns:p14="http://schemas.microsoft.com/office/powerpoint/2010/main" Requires="p14">
      <p:transition spd="slow" p14:dur="2000">
        <p:plus/>
      </p:transition>
    </mc:Choice>
    <mc:Fallback>
      <p:transition spd="slow">
        <p:plu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642" y="842562"/>
            <a:ext cx="3462179" cy="455108"/>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105898" y="5170395"/>
            <a:ext cx="3462179" cy="503102"/>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1827" y="1508531"/>
            <a:ext cx="3089811" cy="3360630"/>
          </a:xfrm>
          <a:prstGeom prst="rect">
            <a:avLst/>
          </a:prstGeom>
          <a:effectLst>
            <a:glow rad="127000">
              <a:srgbClr val="FA7AB4">
                <a:alpha val="50000"/>
              </a:srgbClr>
            </a:glow>
            <a:softEdge rad="190500"/>
          </a:effectLst>
        </p:spPr>
      </p:pic>
      <p:sp>
        <p:nvSpPr>
          <p:cNvPr id="9" name="8 CuadroTexto"/>
          <p:cNvSpPr txBox="1"/>
          <p:nvPr/>
        </p:nvSpPr>
        <p:spPr>
          <a:xfrm>
            <a:off x="3995936" y="764704"/>
            <a:ext cx="5128928" cy="5324535"/>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Quino pensó que era el momento propicio para pedir en presencia de todos el consentimiento para casarse con la bella  joven de quien se hallaba enamorado. Cuando el samurái advirtió que todos apoyaban la decisión de Quino, dijo con palabras que sonaron solemnemente-todos saben que la tradición de los samuráis exige que sus herederos mantengan pura la sangre y no debe ser mezclada con otras clases sociales.</a:t>
            </a:r>
          </a:p>
          <a:p>
            <a:r>
              <a:rPr lang="es-ES" sz="2000" i="1" dirty="0" smtClean="0">
                <a:solidFill>
                  <a:schemeClr val="accent2">
                    <a:lumMod val="75000"/>
                  </a:schemeClr>
                </a:solidFill>
                <a:latin typeface="Harrington" pitchFamily="82" charset="0"/>
              </a:rPr>
              <a:t>Quino tomo la palabra:-Declaro que amo con toda mi alma a hanako y te pido padre mío  que no sigas oponiéndote a nuestra felicidad. Un murmullo de aprobación indico al anciano que todos estaban de acuerdo con su hijo.</a:t>
            </a:r>
            <a:endParaRPr lang="es-AR" sz="2000" i="1" dirty="0">
              <a:solidFill>
                <a:schemeClr val="accent2">
                  <a:lumMod val="75000"/>
                </a:schemeClr>
              </a:solidFill>
              <a:latin typeface="Harrington" pitchFamily="82" charset="0"/>
            </a:endParaRPr>
          </a:p>
        </p:txBody>
      </p:sp>
    </p:spTree>
    <p:extLst>
      <p:ext uri="{BB962C8B-B14F-4D97-AF65-F5344CB8AC3E}">
        <p14:creationId xmlns:p14="http://schemas.microsoft.com/office/powerpoint/2010/main" val="75646159"/>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634" y="1988839"/>
            <a:ext cx="3139920" cy="2438671"/>
          </a:xfrm>
          <a:prstGeom prst="rect">
            <a:avLst/>
          </a:prstGeom>
          <a:effectLst>
            <a:glow rad="127000">
              <a:srgbClr val="FA7AB4">
                <a:alpha val="50000"/>
              </a:srgbClr>
            </a:glow>
            <a:softEdge rad="190500"/>
          </a:effectLst>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1196049"/>
            <a:ext cx="3240361" cy="459967"/>
          </a:xfrm>
          <a:prstGeom prst="rect">
            <a:avLst/>
          </a:prstGeom>
        </p:spPr>
      </p:pic>
      <p:pic>
        <p:nvPicPr>
          <p:cNvPr id="4" name="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74193" y="4869156"/>
            <a:ext cx="3240361" cy="432050"/>
          </a:xfrm>
          <a:prstGeom prst="rect">
            <a:avLst/>
          </a:prstGeom>
        </p:spPr>
      </p:pic>
      <p:sp>
        <p:nvSpPr>
          <p:cNvPr id="5" name="4 CuadroTexto"/>
          <p:cNvSpPr txBox="1"/>
          <p:nvPr/>
        </p:nvSpPr>
        <p:spPr>
          <a:xfrm>
            <a:off x="3635897" y="542583"/>
            <a:ext cx="5588190" cy="5940088"/>
          </a:xfrm>
          <a:prstGeom prst="rect">
            <a:avLst/>
          </a:prstGeom>
          <a:noFill/>
        </p:spPr>
        <p:txBody>
          <a:bodyPr wrap="square" rtlCol="0">
            <a:spAutoFit/>
          </a:bodyPr>
          <a:lstStyle/>
          <a:p>
            <a:r>
              <a:rPr lang="es-ES" sz="2000" i="1" dirty="0" smtClean="0">
                <a:solidFill>
                  <a:schemeClr val="accent2">
                    <a:lumMod val="75000"/>
                  </a:schemeClr>
                </a:solidFill>
                <a:latin typeface="Harrington" pitchFamily="82" charset="0"/>
              </a:rPr>
              <a:t>Convencido de no poder disuadir a su hijo dijo entonces que aprobaría la boda si Hanako declaraba por lo menos su origen.</a:t>
            </a:r>
          </a:p>
          <a:p>
            <a:r>
              <a:rPr lang="es-ES" sz="2000" i="1" dirty="0" smtClean="0">
                <a:solidFill>
                  <a:schemeClr val="accent2">
                    <a:lumMod val="75000"/>
                  </a:schemeClr>
                </a:solidFill>
                <a:latin typeface="Harrington" pitchFamily="82" charset="0"/>
              </a:rPr>
              <a:t>Dirigiéndose a la joven le dijo:-nada sabemos de tus antepasados, de tu familia ni de tus padres.</a:t>
            </a:r>
          </a:p>
          <a:p>
            <a:r>
              <a:rPr lang="es-ES" sz="2000" i="1" dirty="0" smtClean="0">
                <a:solidFill>
                  <a:schemeClr val="accent2">
                    <a:lumMod val="75000"/>
                  </a:schemeClr>
                </a:solidFill>
                <a:latin typeface="Harrington" pitchFamily="82" charset="0"/>
              </a:rPr>
              <a:t>-No podía hacerlo sin tener pruebas que atestiguaran mi afirmación-quizás la escritura de este rollo hable de mi familia  y de mis antepasados dijo la joven entregando el papel  al samurái, a medida que el viejo leía el contenido su rostro se iba iluminando, finalmente agitando el rollo exclamo ¡es hija de un samurái!,¡Hanako,deciende de una antigua familia de samuráis!, corrió a abrazar a la joven. </a:t>
            </a:r>
          </a:p>
          <a:p>
            <a:r>
              <a:rPr lang="es-ES" sz="2000" i="1" dirty="0" smtClean="0">
                <a:solidFill>
                  <a:schemeClr val="accent2">
                    <a:lumMod val="75000"/>
                  </a:schemeClr>
                </a:solidFill>
                <a:latin typeface="Harrington" pitchFamily="82" charset="0"/>
              </a:rPr>
              <a:t>Quino no necesitaba cerciorarse de ningún titulo de nobleza para confirmar su amor por Hanako;pero su corazón se sintió libre de la angustia de tener que desobedecer a su padre.</a:t>
            </a:r>
          </a:p>
          <a:p>
            <a:endParaRPr lang="es-AR" sz="2000" i="1" dirty="0">
              <a:solidFill>
                <a:schemeClr val="accent2">
                  <a:lumMod val="75000"/>
                </a:schemeClr>
              </a:solidFill>
              <a:latin typeface="Harrington" pitchFamily="82" charset="0"/>
            </a:endParaRPr>
          </a:p>
        </p:txBody>
      </p:sp>
      <p:sp>
        <p:nvSpPr>
          <p:cNvPr id="6" name="5 CuadroTexto"/>
          <p:cNvSpPr txBox="1"/>
          <p:nvPr/>
        </p:nvSpPr>
        <p:spPr>
          <a:xfrm>
            <a:off x="7621488" y="6128728"/>
            <a:ext cx="1512168" cy="707886"/>
          </a:xfrm>
          <a:prstGeom prst="rect">
            <a:avLst/>
          </a:prstGeom>
          <a:noFill/>
        </p:spPr>
        <p:txBody>
          <a:bodyPr wrap="square" rtlCol="0">
            <a:spAutoFit/>
          </a:bodyPr>
          <a:lstStyle/>
          <a:p>
            <a:r>
              <a:rPr lang="es-ES" sz="4000" i="1" dirty="0" smtClean="0">
                <a:solidFill>
                  <a:schemeClr val="accent2">
                    <a:lumMod val="75000"/>
                  </a:schemeClr>
                </a:solidFill>
                <a:latin typeface="Harrington" pitchFamily="82" charset="0"/>
              </a:rPr>
              <a:t>Fin</a:t>
            </a:r>
            <a:endParaRPr lang="es-AR" sz="4000" i="1" dirty="0">
              <a:solidFill>
                <a:schemeClr val="accent2">
                  <a:lumMod val="75000"/>
                </a:schemeClr>
              </a:solidFill>
              <a:latin typeface="Harrington" pitchFamily="82" charset="0"/>
            </a:endParaRPr>
          </a:p>
        </p:txBody>
      </p:sp>
    </p:spTree>
    <p:extLst>
      <p:ext uri="{BB962C8B-B14F-4D97-AF65-F5344CB8AC3E}">
        <p14:creationId xmlns:p14="http://schemas.microsoft.com/office/powerpoint/2010/main" val="2799978281"/>
      </p:ext>
    </p:extLst>
  </p:cSld>
  <p:clrMapOvr>
    <a:masterClrMapping/>
  </p:clrMapOvr>
  <mc:AlternateContent xmlns:mc="http://schemas.openxmlformats.org/markup-compatibility/2006">
    <mc:Choice xmlns:p14="http://schemas.microsoft.com/office/powerpoint/2010/main" Requires="p14">
      <p:transition spd="slow" p14:dur="2500">
        <p:push dir="u"/>
      </p:transition>
    </mc:Choice>
    <mc:Fallback>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6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8563" y="3397693"/>
            <a:ext cx="3168352" cy="3168352"/>
          </a:xfrm>
          <a:prstGeom prst="rect">
            <a:avLst/>
          </a:prstGeom>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115614" y="3752769"/>
            <a:ext cx="602949" cy="1370101"/>
          </a:xfrm>
          <a:prstGeom prst="rect">
            <a:avLst/>
          </a:prstGeom>
        </p:spPr>
      </p:pic>
      <p:pic>
        <p:nvPicPr>
          <p:cNvPr id="5" name="4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0421" y="2768452"/>
            <a:ext cx="924554" cy="972000"/>
          </a:xfrm>
          <a:prstGeom prst="rect">
            <a:avLst/>
          </a:prstGeom>
        </p:spPr>
      </p:pic>
      <p:pic>
        <p:nvPicPr>
          <p:cNvPr id="4" name="3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24067" y="3397693"/>
            <a:ext cx="432000" cy="482312"/>
          </a:xfrm>
          <a:prstGeom prst="rect">
            <a:avLst/>
          </a:prstGeom>
        </p:spPr>
      </p:pic>
      <p:sp>
        <p:nvSpPr>
          <p:cNvPr id="8" name="7 CuadroTexto"/>
          <p:cNvSpPr txBox="1"/>
          <p:nvPr/>
        </p:nvSpPr>
        <p:spPr>
          <a:xfrm>
            <a:off x="4886915" y="4725144"/>
            <a:ext cx="2722864" cy="1384995"/>
          </a:xfrm>
          <a:prstGeom prst="rect">
            <a:avLst/>
          </a:prstGeom>
          <a:noFill/>
        </p:spPr>
        <p:txBody>
          <a:bodyPr wrap="square" rtlCol="0">
            <a:spAutoFit/>
          </a:bodyPr>
          <a:lstStyle/>
          <a:p>
            <a:r>
              <a:rPr lang="es-ES" sz="2800" i="1" dirty="0" smtClean="0">
                <a:solidFill>
                  <a:srgbClr val="EDC283"/>
                </a:solidFill>
                <a:latin typeface="Harrington" pitchFamily="82" charset="0"/>
              </a:rPr>
              <a:t>Que tengas un </a:t>
            </a:r>
          </a:p>
          <a:p>
            <a:r>
              <a:rPr lang="es-ES" sz="2800" i="1" dirty="0" smtClean="0">
                <a:solidFill>
                  <a:srgbClr val="EDC283"/>
                </a:solidFill>
                <a:latin typeface="Harrington" pitchFamily="82" charset="0"/>
              </a:rPr>
              <a:t>Hermoso día</a:t>
            </a:r>
          </a:p>
          <a:p>
            <a:endParaRPr lang="es-AR" sz="2800" i="1" dirty="0">
              <a:solidFill>
                <a:srgbClr val="EDC283"/>
              </a:solidFill>
              <a:latin typeface="Harrington" pitchFamily="82" charset="0"/>
            </a:endParaRPr>
          </a:p>
        </p:txBody>
      </p:sp>
      <p:sp>
        <p:nvSpPr>
          <p:cNvPr id="9" name="8 CuadroTexto"/>
          <p:cNvSpPr txBox="1"/>
          <p:nvPr/>
        </p:nvSpPr>
        <p:spPr>
          <a:xfrm>
            <a:off x="4283968" y="692696"/>
            <a:ext cx="3385088" cy="1631216"/>
          </a:xfrm>
          <a:prstGeom prst="rect">
            <a:avLst/>
          </a:prstGeom>
          <a:noFill/>
        </p:spPr>
        <p:txBody>
          <a:bodyPr wrap="square" rtlCol="0">
            <a:spAutoFit/>
          </a:bodyPr>
          <a:lstStyle/>
          <a:p>
            <a:r>
              <a:rPr lang="es-ES" sz="2000" i="1" dirty="0" smtClean="0">
                <a:solidFill>
                  <a:srgbClr val="EDC283"/>
                </a:solidFill>
                <a:latin typeface="Harrington" pitchFamily="82" charset="0"/>
              </a:rPr>
              <a:t>Diseño: Andrés Vázquez</a:t>
            </a:r>
          </a:p>
          <a:p>
            <a:endParaRPr lang="es-ES" sz="2000" i="1" dirty="0" smtClean="0">
              <a:solidFill>
                <a:srgbClr val="EDC283"/>
              </a:solidFill>
              <a:latin typeface="Harrington" pitchFamily="82" charset="0"/>
            </a:endParaRPr>
          </a:p>
          <a:p>
            <a:r>
              <a:rPr lang="es-ES" sz="2000" i="1" dirty="0" smtClean="0">
                <a:solidFill>
                  <a:srgbClr val="EDC283"/>
                </a:solidFill>
                <a:latin typeface="Harrington" pitchFamily="82" charset="0"/>
              </a:rPr>
              <a:t>Imágenes: Internet</a:t>
            </a:r>
          </a:p>
          <a:p>
            <a:endParaRPr lang="es-ES" sz="2000" i="1" dirty="0" smtClean="0">
              <a:solidFill>
                <a:srgbClr val="EDC283"/>
              </a:solidFill>
              <a:latin typeface="Harrington" pitchFamily="82" charset="0"/>
            </a:endParaRPr>
          </a:p>
          <a:p>
            <a:r>
              <a:rPr lang="es-ES" sz="2000" i="1" dirty="0" smtClean="0">
                <a:solidFill>
                  <a:srgbClr val="EDC283"/>
                </a:solidFill>
                <a:latin typeface="Harrington" pitchFamily="82" charset="0"/>
              </a:rPr>
              <a:t>Musica:Oriental</a:t>
            </a:r>
            <a:endParaRPr lang="es-AR" sz="2000" i="1" dirty="0">
              <a:solidFill>
                <a:srgbClr val="EDC283"/>
              </a:solidFill>
              <a:latin typeface="Harrington" pitchFamily="82" charset="0"/>
            </a:endParaRPr>
          </a:p>
        </p:txBody>
      </p:sp>
    </p:spTree>
    <p:extLst>
      <p:ext uri="{BB962C8B-B14F-4D97-AF65-F5344CB8AC3E}">
        <p14:creationId xmlns:p14="http://schemas.microsoft.com/office/powerpoint/2010/main" val="3479724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9">
                                            <p:txEl>
                                              <p:pRg st="0" end="0"/>
                                            </p:txEl>
                                          </p:spTgt>
                                        </p:tgtEl>
                                        <p:attrNameLst>
                                          <p:attrName>style.visibility</p:attrName>
                                        </p:attrNameLst>
                                      </p:cBhvr>
                                      <p:to>
                                        <p:strVal val="visible"/>
                                      </p:to>
                                    </p:set>
                                    <p:set>
                                      <p:cBhvr>
                                        <p:cTn id="7" dur="455" fill="hold">
                                          <p:stCondLst>
                                            <p:cond delay="0"/>
                                          </p:stCondLst>
                                        </p:cTn>
                                        <p:tgtEl>
                                          <p:spTgt spid="9">
                                            <p:txEl>
                                              <p:pRg st="0" end="0"/>
                                            </p:txEl>
                                          </p:spTgt>
                                        </p:tgtEl>
                                        <p:attrNameLst>
                                          <p:attrName>style.rotation</p:attrName>
                                        </p:attrNameLst>
                                      </p:cBhvr>
                                      <p:to>
                                        <p:strVal val="-45.0"/>
                                      </p:to>
                                    </p:set>
                                    <p:anim calcmode="lin" valueType="num">
                                      <p:cBhvr>
                                        <p:cTn id="8"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par>
                                <p:cTn id="12" presetID="38" presetClass="entr" presetSubtype="0" accel="50000" fill="hold" nodeType="withEffect">
                                  <p:stCondLst>
                                    <p:cond delay="0"/>
                                  </p:stCondLst>
                                  <p:iterate type="lt">
                                    <p:tmPct val="50000"/>
                                  </p:iterate>
                                  <p:childTnLst>
                                    <p:set>
                                      <p:cBhvr>
                                        <p:cTn id="13" dur="1" fill="hold">
                                          <p:stCondLst>
                                            <p:cond delay="0"/>
                                          </p:stCondLst>
                                        </p:cTn>
                                        <p:tgtEl>
                                          <p:spTgt spid="9">
                                            <p:txEl>
                                              <p:pRg st="2" end="2"/>
                                            </p:txEl>
                                          </p:spTgt>
                                        </p:tgtEl>
                                        <p:attrNameLst>
                                          <p:attrName>style.visibility</p:attrName>
                                        </p:attrNameLst>
                                      </p:cBhvr>
                                      <p:to>
                                        <p:strVal val="visible"/>
                                      </p:to>
                                    </p:set>
                                    <p:set>
                                      <p:cBhvr>
                                        <p:cTn id="14" dur="455" fill="hold">
                                          <p:stCondLst>
                                            <p:cond delay="0"/>
                                          </p:stCondLst>
                                        </p:cTn>
                                        <p:tgtEl>
                                          <p:spTgt spid="9">
                                            <p:txEl>
                                              <p:pRg st="2" end="2"/>
                                            </p:txEl>
                                          </p:spTgt>
                                        </p:tgtEl>
                                        <p:attrNameLst>
                                          <p:attrName>style.rotation</p:attrName>
                                        </p:attrNameLst>
                                      </p:cBhvr>
                                      <p:to>
                                        <p:strVal val="-45.0"/>
                                      </p:to>
                                    </p:set>
                                    <p:anim calcmode="lin" valueType="num">
                                      <p:cBhvr>
                                        <p:cTn id="15"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par>
                                <p:cTn id="19" presetID="38" presetClass="entr" presetSubtype="0" accel="50000" fill="hold" nodeType="withEffect">
                                  <p:stCondLst>
                                    <p:cond delay="0"/>
                                  </p:stCondLst>
                                  <p:iterate type="lt">
                                    <p:tmPct val="50000"/>
                                  </p:iterate>
                                  <p:childTnLst>
                                    <p:set>
                                      <p:cBhvr>
                                        <p:cTn id="20" dur="1" fill="hold">
                                          <p:stCondLst>
                                            <p:cond delay="0"/>
                                          </p:stCondLst>
                                        </p:cTn>
                                        <p:tgtEl>
                                          <p:spTgt spid="9">
                                            <p:txEl>
                                              <p:pRg st="4" end="4"/>
                                            </p:txEl>
                                          </p:spTgt>
                                        </p:tgtEl>
                                        <p:attrNameLst>
                                          <p:attrName>style.visibility</p:attrName>
                                        </p:attrNameLst>
                                      </p:cBhvr>
                                      <p:to>
                                        <p:strVal val="visible"/>
                                      </p:to>
                                    </p:set>
                                    <p:set>
                                      <p:cBhvr>
                                        <p:cTn id="21" dur="455" fill="hold">
                                          <p:stCondLst>
                                            <p:cond delay="0"/>
                                          </p:stCondLst>
                                        </p:cTn>
                                        <p:tgtEl>
                                          <p:spTgt spid="9">
                                            <p:txEl>
                                              <p:pRg st="4" end="4"/>
                                            </p:txEl>
                                          </p:spTgt>
                                        </p:tgtEl>
                                        <p:attrNameLst>
                                          <p:attrName>style.rotation</p:attrName>
                                        </p:attrNameLst>
                                      </p:cBhvr>
                                      <p:to>
                                        <p:strVal val="-45.0"/>
                                      </p:to>
                                    </p:set>
                                    <p:anim calcmode="lin" valueType="num">
                                      <p:cBhvr>
                                        <p:cTn id="22" dur="455" fill="hold">
                                          <p:stCondLst>
                                            <p:cond delay="455"/>
                                          </p:stCondLst>
                                        </p:cTn>
                                        <p:tgtEl>
                                          <p:spTgt spid="9">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4" end="4"/>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0"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600" decel="100000"/>
                                        <p:tgtEl>
                                          <p:spTgt spid="8"/>
                                        </p:tgtEl>
                                      </p:cBhvr>
                                    </p:animEffect>
                                    <p:anim calcmode="lin" valueType="num">
                                      <p:cBhvr>
                                        <p:cTn id="31" dur="1600" decel="100000" fill="hold"/>
                                        <p:tgtEl>
                                          <p:spTgt spid="8"/>
                                        </p:tgtEl>
                                        <p:attrNameLst>
                                          <p:attrName>style.rotation</p:attrName>
                                        </p:attrNameLst>
                                      </p:cBhvr>
                                      <p:tavLst>
                                        <p:tav tm="0">
                                          <p:val>
                                            <p:fltVal val="-90"/>
                                          </p:val>
                                        </p:tav>
                                        <p:tav tm="100000">
                                          <p:val>
                                            <p:fltVal val="0"/>
                                          </p:val>
                                        </p:tav>
                                      </p:tavLst>
                                    </p:anim>
                                    <p:anim calcmode="lin" valueType="num">
                                      <p:cBhvr>
                                        <p:cTn id="32" dur="1600" decel="100000" fill="hold"/>
                                        <p:tgtEl>
                                          <p:spTgt spid="8"/>
                                        </p:tgtEl>
                                        <p:attrNameLst>
                                          <p:attrName>ppt_x</p:attrName>
                                        </p:attrNameLst>
                                      </p:cBhvr>
                                      <p:tavLst>
                                        <p:tav tm="0">
                                          <p:val>
                                            <p:strVal val="#ppt_x+0.4"/>
                                          </p:val>
                                        </p:tav>
                                        <p:tav tm="100000">
                                          <p:val>
                                            <p:strVal val="#ppt_x-0.05"/>
                                          </p:val>
                                        </p:tav>
                                      </p:tavLst>
                                    </p:anim>
                                    <p:anim calcmode="lin" valueType="num">
                                      <p:cBhvr>
                                        <p:cTn id="33" dur="1600" decel="100000" fill="hold"/>
                                        <p:tgtEl>
                                          <p:spTgt spid="8"/>
                                        </p:tgtEl>
                                        <p:attrNameLst>
                                          <p:attrName>ppt_y</p:attrName>
                                        </p:attrNameLst>
                                      </p:cBhvr>
                                      <p:tavLst>
                                        <p:tav tm="0">
                                          <p:val>
                                            <p:strVal val="#ppt_y-0.4"/>
                                          </p:val>
                                        </p:tav>
                                        <p:tav tm="100000">
                                          <p:val>
                                            <p:strVal val="#ppt_y+0.1"/>
                                          </p:val>
                                        </p:tav>
                                      </p:tavLst>
                                    </p:anim>
                                    <p:anim calcmode="lin" valueType="num">
                                      <p:cBhvr>
                                        <p:cTn id="34" dur="400" accel="100000" fill="hold">
                                          <p:stCondLst>
                                            <p:cond delay="1600"/>
                                          </p:stCondLst>
                                        </p:cTn>
                                        <p:tgtEl>
                                          <p:spTgt spid="8"/>
                                        </p:tgtEl>
                                        <p:attrNameLst>
                                          <p:attrName>ppt_x</p:attrName>
                                        </p:attrNameLst>
                                      </p:cBhvr>
                                      <p:tavLst>
                                        <p:tav tm="0">
                                          <p:val>
                                            <p:strVal val="#ppt_x-0.05"/>
                                          </p:val>
                                        </p:tav>
                                        <p:tav tm="100000">
                                          <p:val>
                                            <p:strVal val="#ppt_x"/>
                                          </p:val>
                                        </p:tav>
                                      </p:tavLst>
                                    </p:anim>
                                    <p:anim calcmode="lin" valueType="num">
                                      <p:cBhvr>
                                        <p:cTn id="35" dur="400" accel="100000" fill="hold">
                                          <p:stCondLst>
                                            <p:cond delay="16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dirty="0"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dirty="0"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dirty="0"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AR" dirty="0"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dirty="0" smtClean="0">
                <a:solidFill>
                  <a:srgbClr val="04265C"/>
                </a:solidFill>
                <a:latin typeface="Berlin Sans FB Demi" pitchFamily="34" charset="0"/>
              </a:rPr>
              <a:t>Si deseas recibir </a:t>
            </a:r>
            <a:r>
              <a:rPr lang="es-ES_tradnl" sz="1200" b="1" dirty="0" err="1" smtClean="0">
                <a:solidFill>
                  <a:srgbClr val="04265C"/>
                </a:solidFill>
                <a:latin typeface="Berlin Sans FB Demi" pitchFamily="34" charset="0"/>
              </a:rPr>
              <a:t>pps</a:t>
            </a:r>
            <a:r>
              <a:rPr lang="es-ES_tradnl" sz="1200" b="1" dirty="0" smtClean="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mc:AlternateContent xmlns:mc="http://schemas.openxmlformats.org/markup-compatibility/2006">
    <mc:Choice xmlns:p14="http://schemas.microsoft.com/office/powerpoint/2010/main" Requires="p14">
      <p:transition spd="slow" p14:dur="4000">
        <p14:warp dir="in"/>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744</TotalTime>
  <Words>1298</Words>
  <Application>Microsoft Office PowerPoint</Application>
  <PresentationFormat>Presentación en pantalla (4:3)</PresentationFormat>
  <Paragraphs>63</Paragraphs>
  <Slides>13</Slides>
  <Notes>0</Notes>
  <HiddenSlides>0</HiddenSlides>
  <MMClips>0</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WindowsWolf.com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Wolf</dc:creator>
  <cp:lastModifiedBy>Wolf</cp:lastModifiedBy>
  <cp:revision>59</cp:revision>
  <dcterms:created xsi:type="dcterms:W3CDTF">2015-01-27T02:23:20Z</dcterms:created>
  <dcterms:modified xsi:type="dcterms:W3CDTF">2015-02-01T18:49:33Z</dcterms:modified>
</cp:coreProperties>
</file>