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7" r:id="rId11"/>
    <p:sldId id="268" r:id="rId12"/>
    <p:sldId id="269" r:id="rId13"/>
    <p:sldId id="270" r:id="rId14"/>
    <p:sldId id="271" r:id="rId15"/>
    <p:sldId id="273" r:id="rId16"/>
    <p:sldId id="272" r:id="rId17"/>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UVW2ajkgesjw5u6paZZ6A==" hashData="TDIFggxjKPy9o9QsWC37Uqbpis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CBA7"/>
    <a:srgbClr val="725224"/>
    <a:srgbClr val="DEC1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40" autoAdjust="0"/>
    <p:restoredTop sz="94660"/>
  </p:normalViewPr>
  <p:slideViewPr>
    <p:cSldViewPr>
      <p:cViewPr varScale="1">
        <p:scale>
          <a:sx n="46" d="100"/>
          <a:sy n="46" d="100"/>
        </p:scale>
        <p:origin x="-63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1286199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1039123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773362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351002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8" name="7 Marcador de pie de página"/>
          <p:cNvSpPr>
            <a:spLocks noGrp="1"/>
          </p:cNvSpPr>
          <p:nvPr>
            <p:ph type="ftr" sz="quarter" idx="11"/>
          </p:nvPr>
        </p:nvSpPr>
        <p:spPr/>
        <p:txBody>
          <a:bodyPr/>
          <a:lstStyle/>
          <a:p>
            <a:endParaRPr lang="es-AR" dirty="0"/>
          </a:p>
        </p:txBody>
      </p:sp>
      <p:sp>
        <p:nvSpPr>
          <p:cNvPr id="9" name="8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3642483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4" name="3 Marcador de pie de página"/>
          <p:cNvSpPr>
            <a:spLocks noGrp="1"/>
          </p:cNvSpPr>
          <p:nvPr>
            <p:ph type="ftr" sz="quarter" idx="11"/>
          </p:nvPr>
        </p:nvSpPr>
        <p:spPr/>
        <p:txBody>
          <a:bodyPr/>
          <a:lstStyle/>
          <a:p>
            <a:endParaRPr lang="es-AR" dirty="0"/>
          </a:p>
        </p:txBody>
      </p:sp>
      <p:sp>
        <p:nvSpPr>
          <p:cNvPr id="5" name="4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2641191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3" name="2 Marcador de pie de página"/>
          <p:cNvSpPr>
            <a:spLocks noGrp="1"/>
          </p:cNvSpPr>
          <p:nvPr>
            <p:ph type="ftr" sz="quarter" idx="11"/>
          </p:nvPr>
        </p:nvSpPr>
        <p:spPr/>
        <p:txBody>
          <a:bodyPr/>
          <a:lstStyle/>
          <a:p>
            <a:endParaRPr lang="es-AR" dirty="0"/>
          </a:p>
        </p:txBody>
      </p:sp>
      <p:sp>
        <p:nvSpPr>
          <p:cNvPr id="4" name="3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145758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1770768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3759849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2307145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AAF9222A-394D-49E8-8F59-A349B5F8AD54}" type="datetimeFigureOut">
              <a:rPr lang="es-AR" smtClean="0"/>
              <a:t>22/01/2015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E1786796-771C-4A16-9C04-B4C33745F4BA}" type="slidenum">
              <a:rPr lang="es-AR" smtClean="0"/>
              <a:t>‹Nº›</a:t>
            </a:fld>
            <a:endParaRPr lang="es-AR" dirty="0"/>
          </a:p>
        </p:txBody>
      </p:sp>
    </p:spTree>
    <p:extLst>
      <p:ext uri="{BB962C8B-B14F-4D97-AF65-F5344CB8AC3E}">
        <p14:creationId xmlns:p14="http://schemas.microsoft.com/office/powerpoint/2010/main" val="361095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F9222A-394D-49E8-8F59-A349B5F8AD54}" type="datetimeFigureOut">
              <a:rPr lang="es-AR" smtClean="0"/>
              <a:t>22/01/2015</a:t>
            </a:fld>
            <a:endParaRPr lang="es-AR"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786796-771C-4A16-9C04-B4C33745F4BA}" type="slidenum">
              <a:rPr lang="es-AR" smtClean="0"/>
              <a:t>‹Nº›</a:t>
            </a:fld>
            <a:endParaRPr lang="es-AR" dirty="0"/>
          </a:p>
        </p:txBody>
      </p:sp>
    </p:spTree>
    <p:extLst>
      <p:ext uri="{BB962C8B-B14F-4D97-AF65-F5344CB8AC3E}">
        <p14:creationId xmlns:p14="http://schemas.microsoft.com/office/powerpoint/2010/main" val="37215464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5103"/>
            <a:ext cx="9143999" cy="6858000"/>
          </a:xfrm>
          <a:prstGeom prst="rect">
            <a:avLst/>
          </a:prstGeom>
        </p:spPr>
      </p:pic>
      <p:sp>
        <p:nvSpPr>
          <p:cNvPr id="9" name="8 CuadroTexto"/>
          <p:cNvSpPr txBox="1"/>
          <p:nvPr/>
        </p:nvSpPr>
        <p:spPr>
          <a:xfrm>
            <a:off x="1897922" y="2566940"/>
            <a:ext cx="2520278" cy="1754326"/>
          </a:xfrm>
          <a:prstGeom prst="rect">
            <a:avLst/>
          </a:prstGeom>
          <a:noFill/>
        </p:spPr>
        <p:txBody>
          <a:bodyPr wrap="square" rtlCol="0">
            <a:spAutoFit/>
          </a:bodyPr>
          <a:lstStyle/>
          <a:p>
            <a:r>
              <a:rPr lang="es-ES" sz="3600" i="1" dirty="0" smtClean="0">
                <a:solidFill>
                  <a:srgbClr val="E3CBA7"/>
                </a:solidFill>
                <a:latin typeface="French Script MT" pitchFamily="66" charset="0"/>
              </a:rPr>
              <a:t>El tesoro de los</a:t>
            </a:r>
          </a:p>
          <a:p>
            <a:r>
              <a:rPr lang="es-ES" sz="3600" i="1" dirty="0">
                <a:solidFill>
                  <a:srgbClr val="E3CBA7"/>
                </a:solidFill>
                <a:latin typeface="French Script MT" pitchFamily="66" charset="0"/>
              </a:rPr>
              <a:t> </a:t>
            </a:r>
            <a:r>
              <a:rPr lang="es-ES" sz="3600" i="1" dirty="0" smtClean="0">
                <a:solidFill>
                  <a:srgbClr val="E3CBA7"/>
                </a:solidFill>
                <a:latin typeface="French Script MT" pitchFamily="66" charset="0"/>
              </a:rPr>
              <a:t>      tres </a:t>
            </a:r>
          </a:p>
          <a:p>
            <a:r>
              <a:rPr lang="es-ES" sz="3600" i="1" dirty="0">
                <a:solidFill>
                  <a:srgbClr val="E3CBA7"/>
                </a:solidFill>
                <a:latin typeface="French Script MT" pitchFamily="66" charset="0"/>
              </a:rPr>
              <a:t> </a:t>
            </a:r>
            <a:r>
              <a:rPr lang="es-ES" sz="3600" i="1" dirty="0" smtClean="0">
                <a:solidFill>
                  <a:srgbClr val="E3CBA7"/>
                </a:solidFill>
                <a:latin typeface="French Script MT" pitchFamily="66" charset="0"/>
              </a:rPr>
              <a:t>   hermanos</a:t>
            </a:r>
            <a:endParaRPr lang="es-AR" sz="3600" i="1" dirty="0">
              <a:solidFill>
                <a:srgbClr val="E3CBA7"/>
              </a:solidFill>
              <a:latin typeface="French Script MT" pitchFamily="66" charset="0"/>
            </a:endParaRPr>
          </a:p>
        </p:txBody>
      </p:sp>
      <p:pic>
        <p:nvPicPr>
          <p:cNvPr id="10" name="9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54829" y="2679197"/>
            <a:ext cx="2145659" cy="1529812"/>
          </a:xfrm>
          <a:prstGeom prst="rect">
            <a:avLst/>
          </a:prstGeom>
          <a:effectLst>
            <a:glow rad="127000">
              <a:srgbClr val="E3CBA7"/>
            </a:glow>
            <a:softEdge rad="317500"/>
          </a:effectLst>
        </p:spPr>
      </p:pic>
      <p:pic>
        <p:nvPicPr>
          <p:cNvPr id="3" name="2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V="1">
            <a:off x="5759938" y="1606493"/>
            <a:ext cx="1135439" cy="449940"/>
          </a:xfrm>
          <a:prstGeom prst="rect">
            <a:avLst/>
          </a:prstGeom>
        </p:spPr>
      </p:pic>
      <p:pic>
        <p:nvPicPr>
          <p:cNvPr id="5" name="4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flipV="1">
            <a:off x="5829902" y="5070883"/>
            <a:ext cx="1065475" cy="422216"/>
          </a:xfrm>
          <a:prstGeom prst="rect">
            <a:avLst/>
          </a:prstGeom>
        </p:spPr>
      </p:pic>
      <p:pic>
        <p:nvPicPr>
          <p:cNvPr id="6" name="5 Image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23549" y="1635778"/>
            <a:ext cx="1826389" cy="391369"/>
          </a:xfrm>
          <a:prstGeom prst="rect">
            <a:avLst/>
          </a:prstGeom>
        </p:spPr>
      </p:pic>
      <p:pic>
        <p:nvPicPr>
          <p:cNvPr id="8" name="7 Image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23550" y="5070883"/>
            <a:ext cx="1826389" cy="391369"/>
          </a:xfrm>
          <a:prstGeom prst="rect">
            <a:avLst/>
          </a:prstGeom>
        </p:spPr>
      </p:pic>
    </p:spTree>
    <p:extLst>
      <p:ext uri="{BB962C8B-B14F-4D97-AF65-F5344CB8AC3E}">
        <p14:creationId xmlns:p14="http://schemas.microsoft.com/office/powerpoint/2010/main" val="3215880047"/>
      </p:ext>
    </p:extLst>
  </p:cSld>
  <p:clrMapOvr>
    <a:masterClrMapping/>
  </p:clrMapOvr>
  <mc:AlternateContent xmlns:mc="http://schemas.openxmlformats.org/markup-compatibility/2006">
    <mc:Choice xmlns:p14="http://schemas.microsoft.com/office/powerpoint/2010/main" Requires="p14">
      <p:transition spd="slow" p14:dur="2500">
        <p:strips/>
        <p:sndAc>
          <p:stSnd>
            <p:snd r:embed="rId2" name="VangelisMissing.wav"/>
          </p:stSnd>
        </p:sndAc>
      </p:transition>
    </mc:Choice>
    <mc:Fallback>
      <p:transition spd="slow">
        <p:strips/>
        <p:sndAc>
          <p:stSnd>
            <p:snd r:embed="rId2" name="VangelisMissin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473" y="1844823"/>
            <a:ext cx="4176464" cy="2899853"/>
          </a:xfrm>
          <a:prstGeom prst="rect">
            <a:avLst/>
          </a:prstGeom>
          <a:effectLst>
            <a:glow rad="127000">
              <a:srgbClr val="DEC196"/>
            </a:glow>
            <a:softEdge rad="254000"/>
          </a:effectLst>
        </p:spPr>
      </p:pic>
      <p:sp>
        <p:nvSpPr>
          <p:cNvPr id="3" name="2 CuadroTexto"/>
          <p:cNvSpPr txBox="1"/>
          <p:nvPr/>
        </p:nvSpPr>
        <p:spPr>
          <a:xfrm>
            <a:off x="4860032" y="807366"/>
            <a:ext cx="4032448" cy="5262979"/>
          </a:xfrm>
          <a:prstGeom prst="rect">
            <a:avLst/>
          </a:prstGeom>
          <a:noFill/>
        </p:spPr>
        <p:txBody>
          <a:bodyPr wrap="square" rtlCol="0">
            <a:spAutoFit/>
          </a:bodyPr>
          <a:lstStyle/>
          <a:p>
            <a:r>
              <a:rPr lang="es-ES" sz="2800" dirty="0" smtClean="0">
                <a:solidFill>
                  <a:srgbClr val="725224"/>
                </a:solidFill>
                <a:latin typeface="French Script MT" pitchFamily="66" charset="0"/>
              </a:rPr>
              <a:t>Hace mucho tiempo ,en una Aldea lejana, vivió un carpintero, que tenia tres hijos, a los que todos los aldeanos, conocían por sus sobrenombre: Largo, al mayor, por ser muy flaco y extremadamente alto, gordo al del  medio por su físico y por que le gustaba comer mucho, al más pequeño, que por  ser callado y andar siempre pensativo, le decían el tonto, los tres trabajaban en la carpintería de su padre.</a:t>
            </a:r>
            <a:endParaRPr lang="es-AR" sz="2800" dirty="0">
              <a:solidFill>
                <a:srgbClr val="725224"/>
              </a:solidFill>
              <a:latin typeface="French Script MT" pitchFamily="66" charset="0"/>
            </a:endParaRPr>
          </a:p>
        </p:txBody>
      </p:sp>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0661" y="366696"/>
            <a:ext cx="2224088" cy="881340"/>
          </a:xfrm>
          <a:prstGeom prst="rect">
            <a:avLst/>
          </a:prstGeom>
        </p:spPr>
      </p:pic>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1390661" y="5341464"/>
            <a:ext cx="2224088" cy="881340"/>
          </a:xfrm>
          <a:prstGeom prst="rect">
            <a:avLst/>
          </a:prstGeom>
        </p:spPr>
      </p:pic>
    </p:spTree>
    <p:extLst>
      <p:ext uri="{BB962C8B-B14F-4D97-AF65-F5344CB8AC3E}">
        <p14:creationId xmlns:p14="http://schemas.microsoft.com/office/powerpoint/2010/main" val="800469987"/>
      </p:ext>
    </p:extLst>
  </p:cSld>
  <p:clrMapOvr>
    <a:masterClrMapping/>
  </p:clrMapOvr>
  <mc:AlternateContent xmlns:mc="http://schemas.openxmlformats.org/markup-compatibility/2006">
    <mc:Choice xmlns:p14="http://schemas.microsoft.com/office/powerpoint/2010/main" Requires="p14">
      <p:transition spd="slow" p14:dur="1500">
        <p:split orient="vert" dir="in"/>
      </p:transition>
    </mc:Choice>
    <mc:Fallback>
      <p:transition spd="slow">
        <p:split orient="vert" dir="in"/>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077" y="1700808"/>
            <a:ext cx="3056247" cy="3240359"/>
          </a:xfrm>
          <a:prstGeom prst="rect">
            <a:avLst/>
          </a:prstGeom>
          <a:effectLst>
            <a:glow rad="127000">
              <a:srgbClr val="DEC196"/>
            </a:glow>
            <a:softEdge rad="254000"/>
          </a:effectLst>
        </p:spPr>
      </p:pic>
      <p:sp>
        <p:nvSpPr>
          <p:cNvPr id="3" name="2 CuadroTexto"/>
          <p:cNvSpPr txBox="1"/>
          <p:nvPr/>
        </p:nvSpPr>
        <p:spPr>
          <a:xfrm>
            <a:off x="4211960" y="908720"/>
            <a:ext cx="4536504" cy="5262979"/>
          </a:xfrm>
          <a:prstGeom prst="rect">
            <a:avLst/>
          </a:prstGeom>
          <a:noFill/>
        </p:spPr>
        <p:txBody>
          <a:bodyPr wrap="square" rtlCol="0">
            <a:spAutoFit/>
          </a:bodyPr>
          <a:lstStyle/>
          <a:p>
            <a:r>
              <a:rPr lang="es-ES" sz="2800" dirty="0" smtClean="0">
                <a:solidFill>
                  <a:srgbClr val="725224"/>
                </a:solidFill>
                <a:latin typeface="French Script MT" pitchFamily="66" charset="0"/>
              </a:rPr>
              <a:t>El Largo cansado de vivir en aquel pueblecito  aburrido, dijo a su padre y hermanos:-voy a recorrer el mundo en busca de fortuna y se puso en camino.</a:t>
            </a:r>
          </a:p>
          <a:p>
            <a:r>
              <a:rPr lang="es-ES" sz="2800" dirty="0" smtClean="0">
                <a:solidFill>
                  <a:srgbClr val="725224"/>
                </a:solidFill>
                <a:latin typeface="French Script MT" pitchFamily="66" charset="0"/>
              </a:rPr>
              <a:t>No había llegado muy lejos cuando se quedo sin dinero y empezó a preocuparse, ¿Qué comería el día siguiente?. Estaba pensando en esto cuando por el camino del bosque apareció un viejecito que le pregunto:-¿Qué te pasa?¿porque estas tan preocupado?-tengo hambre ,estoy sin dinero y no tengo trabajo.</a:t>
            </a:r>
            <a:endParaRPr lang="es-AR" sz="2800" dirty="0">
              <a:solidFill>
                <a:srgbClr val="725224"/>
              </a:solidFill>
              <a:latin typeface="French Script MT" pitchFamily="66" charset="0"/>
            </a:endParaRPr>
          </a:p>
        </p:txBody>
      </p:sp>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1609" y="534010"/>
            <a:ext cx="1891182" cy="749419"/>
          </a:xfrm>
          <a:prstGeom prst="rect">
            <a:avLst/>
          </a:prstGeom>
        </p:spPr>
      </p:pic>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1263391" y="5545331"/>
            <a:ext cx="1891182" cy="749419"/>
          </a:xfrm>
          <a:prstGeom prst="rect">
            <a:avLst/>
          </a:prstGeom>
        </p:spPr>
      </p:pic>
    </p:spTree>
    <p:extLst>
      <p:ext uri="{BB962C8B-B14F-4D97-AF65-F5344CB8AC3E}">
        <p14:creationId xmlns:p14="http://schemas.microsoft.com/office/powerpoint/2010/main" val="2410563532"/>
      </p:ext>
    </p:extLst>
  </p:cSld>
  <p:clrMapOvr>
    <a:masterClrMapping/>
  </p:clrMapOvr>
  <mc:AlternateContent xmlns:mc="http://schemas.openxmlformats.org/markup-compatibility/2006">
    <mc:Choice xmlns:p14="http://schemas.microsoft.com/office/powerpoint/2010/main" Requires="p14">
      <p:transition spd="slow" p14:dur="2500">
        <p:pull dir="ru"/>
      </p:transition>
    </mc:Choice>
    <mc:Fallback>
      <p:transition spd="slow">
        <p:pull dir="ru"/>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1822868"/>
            <a:ext cx="3443748" cy="3197340"/>
          </a:xfrm>
          <a:prstGeom prst="rect">
            <a:avLst/>
          </a:prstGeom>
          <a:effectLst>
            <a:glow rad="127000">
              <a:srgbClr val="DEC196"/>
            </a:glow>
            <a:softEdge rad="254000"/>
          </a:effectLst>
        </p:spPr>
      </p:pic>
      <p:sp>
        <p:nvSpPr>
          <p:cNvPr id="3" name="2 CuadroTexto"/>
          <p:cNvSpPr txBox="1"/>
          <p:nvPr/>
        </p:nvSpPr>
        <p:spPr>
          <a:xfrm>
            <a:off x="4262308" y="1005492"/>
            <a:ext cx="4558164" cy="4832092"/>
          </a:xfrm>
          <a:prstGeom prst="rect">
            <a:avLst/>
          </a:prstGeom>
          <a:noFill/>
        </p:spPr>
        <p:txBody>
          <a:bodyPr wrap="square" rtlCol="0">
            <a:spAutoFit/>
          </a:bodyPr>
          <a:lstStyle/>
          <a:p>
            <a:r>
              <a:rPr lang="es-ES" sz="2800" dirty="0" smtClean="0">
                <a:solidFill>
                  <a:srgbClr val="725224"/>
                </a:solidFill>
                <a:latin typeface="French Script MT" pitchFamily="66" charset="0"/>
              </a:rPr>
              <a:t>-Todo tiene solución, ven conmigo, te daré de comer, si quieres puedo darte trabajo, no puedo darte dinero pero te recompensare por  lo que hagas, el Largo aceptó, finalizo el trabajo, el anciano abrió un armario y saco una mesita y poniéndola frente al Largo dijo:-esta es una mesita magica,cuando le ordenes:¡mesita tiéndete! Se cubrirá de manjares, mantén el secreto y no te separes de ella, contento con el regalo el Largo se despidió muy agradecido.</a:t>
            </a:r>
            <a:endParaRPr lang="es-AR" sz="2800" dirty="0">
              <a:solidFill>
                <a:srgbClr val="725224"/>
              </a:solidFill>
              <a:latin typeface="French Script MT" pitchFamily="66" charset="0"/>
            </a:endParaRPr>
          </a:p>
        </p:txBody>
      </p:sp>
      <p:pic>
        <p:nvPicPr>
          <p:cNvPr id="4" name="3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V="1">
            <a:off x="1360780" y="530468"/>
            <a:ext cx="1678969" cy="665326"/>
          </a:xfrm>
          <a:prstGeom prst="rect">
            <a:avLst/>
          </a:prstGeom>
        </p:spPr>
      </p:pic>
      <p:pic>
        <p:nvPicPr>
          <p:cNvPr id="5" name="4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288399" y="5490580"/>
            <a:ext cx="1751350" cy="694008"/>
          </a:xfrm>
          <a:prstGeom prst="rect">
            <a:avLst/>
          </a:prstGeom>
        </p:spPr>
      </p:pic>
    </p:spTree>
    <p:extLst>
      <p:ext uri="{BB962C8B-B14F-4D97-AF65-F5344CB8AC3E}">
        <p14:creationId xmlns:p14="http://schemas.microsoft.com/office/powerpoint/2010/main" val="4062998666"/>
      </p:ext>
    </p:extLst>
  </p:cSld>
  <p:clrMapOvr>
    <a:masterClrMapping/>
  </p:clrMapOvr>
  <mc:AlternateContent xmlns:mc="http://schemas.openxmlformats.org/markup-compatibility/2006">
    <mc:Choice xmlns:p14="http://schemas.microsoft.com/office/powerpoint/2010/main" Requires="p14">
      <p:transition spd="slow" p14:dur="2000">
        <p:plus/>
      </p:transition>
    </mc:Choice>
    <mc:Fallback>
      <p:transition spd="slow">
        <p:plu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585" y="1772816"/>
            <a:ext cx="3192907" cy="3096344"/>
          </a:xfrm>
          <a:prstGeom prst="rect">
            <a:avLst/>
          </a:prstGeom>
          <a:effectLst>
            <a:glow rad="127000">
              <a:srgbClr val="DEC196"/>
            </a:glow>
            <a:softEdge rad="254000"/>
          </a:effectLst>
        </p:spPr>
      </p:pic>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58" y="476672"/>
            <a:ext cx="1893959" cy="750520"/>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1046058" y="5342890"/>
            <a:ext cx="1893959" cy="750520"/>
          </a:xfrm>
          <a:prstGeom prst="rect">
            <a:avLst/>
          </a:prstGeom>
        </p:spPr>
      </p:pic>
      <p:sp>
        <p:nvSpPr>
          <p:cNvPr id="6" name="5 CuadroTexto"/>
          <p:cNvSpPr txBox="1"/>
          <p:nvPr/>
        </p:nvSpPr>
        <p:spPr>
          <a:xfrm>
            <a:off x="3851920" y="476672"/>
            <a:ext cx="5004676" cy="6124754"/>
          </a:xfrm>
          <a:prstGeom prst="rect">
            <a:avLst/>
          </a:prstGeom>
          <a:noFill/>
        </p:spPr>
        <p:txBody>
          <a:bodyPr wrap="square" rtlCol="0">
            <a:spAutoFit/>
          </a:bodyPr>
          <a:lstStyle/>
          <a:p>
            <a:r>
              <a:rPr lang="es-ES" sz="2800" dirty="0" smtClean="0">
                <a:solidFill>
                  <a:srgbClr val="725224"/>
                </a:solidFill>
                <a:latin typeface="French Script MT" pitchFamily="66" charset="0"/>
              </a:rPr>
              <a:t>Anochecia,cuando el Largo llego a un pueblo cercano al suyo, por lo que decidió buscar una posada y pasar la noche allí, al entrar en la posada pidió una habitación, el posadero pregunto:¿no quiere nada para cenar?-no gracias no la necesito, un anciano me regaló esta mesita, que es magica,observa.Acto seguido le ordeno a la mesa:¡mesita tiéndete! Al instante apareció un mantel de seda rosa y en el deliciosos manjares, a cuál más apetitoso. El hotelero asombrado penso,esto es justo lo que necesito para mi negocio, recordó que tenia una mesita muy parecida ,al otro día sin que nadie lo notara  cambio la mesita.</a:t>
            </a:r>
            <a:r>
              <a:rPr lang="es-ES" sz="2800" dirty="0" smtClean="0"/>
              <a:t> </a:t>
            </a:r>
            <a:endParaRPr lang="es-AR" sz="2800" dirty="0"/>
          </a:p>
        </p:txBody>
      </p:sp>
    </p:spTree>
    <p:extLst>
      <p:ext uri="{BB962C8B-B14F-4D97-AF65-F5344CB8AC3E}">
        <p14:creationId xmlns:p14="http://schemas.microsoft.com/office/powerpoint/2010/main" val="3371329582"/>
      </p:ext>
    </p:extLst>
  </p:cSld>
  <p:clrMapOvr>
    <a:masterClrMapping/>
  </p:clrMapOvr>
  <mc:AlternateContent xmlns:mc="http://schemas.openxmlformats.org/markup-compatibility/2006">
    <mc:Choice xmlns:p14="http://schemas.microsoft.com/office/powerpoint/2010/main" Requires="p14">
      <p:transition spd="slow" p14:dur="2500">
        <p14:wheelReverse spokes="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08363" y="343563"/>
            <a:ext cx="3293582" cy="2228940"/>
          </a:xfrm>
          <a:prstGeom prst="rect">
            <a:avLst/>
          </a:prstGeom>
          <a:effectLst>
            <a:glow rad="127000">
              <a:srgbClr val="DEC196"/>
            </a:glow>
            <a:softEdge rad="254000"/>
          </a:effectLst>
        </p:spPr>
      </p:pic>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1094181"/>
            <a:ext cx="1836371" cy="727699"/>
          </a:xfrm>
          <a:prstGeom prst="rect">
            <a:avLst/>
          </a:prstGeom>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3112" y="1099975"/>
            <a:ext cx="1821754" cy="721907"/>
          </a:xfrm>
          <a:prstGeom prst="rect">
            <a:avLst/>
          </a:prstGeom>
        </p:spPr>
      </p:pic>
      <p:sp>
        <p:nvSpPr>
          <p:cNvPr id="5" name="4 CuadroTexto"/>
          <p:cNvSpPr txBox="1"/>
          <p:nvPr/>
        </p:nvSpPr>
        <p:spPr>
          <a:xfrm>
            <a:off x="228059" y="2636912"/>
            <a:ext cx="8640960" cy="3970318"/>
          </a:xfrm>
          <a:prstGeom prst="rect">
            <a:avLst/>
          </a:prstGeom>
          <a:noFill/>
        </p:spPr>
        <p:txBody>
          <a:bodyPr wrap="square" rtlCol="0">
            <a:spAutoFit/>
          </a:bodyPr>
          <a:lstStyle/>
          <a:p>
            <a:r>
              <a:rPr lang="es-ES" sz="2800" dirty="0" smtClean="0">
                <a:solidFill>
                  <a:srgbClr val="725224"/>
                </a:solidFill>
                <a:latin typeface="French Script MT" pitchFamily="66" charset="0"/>
              </a:rPr>
              <a:t>Al llegar a su pueblo, el Largo contó su historia y propuso celebrar un banquete –invitemos a comer a todo el pueblo ¿de donde sacáramos tanta comida? Preguntaron su padre y sus hermanos-no se preocupen ¡que vengan todos!, sobre esta mesita aparecerá todo lo necesario.</a:t>
            </a:r>
          </a:p>
          <a:p>
            <a:r>
              <a:rPr lang="es-ES" sz="2800" dirty="0" smtClean="0">
                <a:solidFill>
                  <a:srgbClr val="725224"/>
                </a:solidFill>
                <a:latin typeface="French Script MT" pitchFamily="66" charset="0"/>
              </a:rPr>
              <a:t>Cuando los invitados estuvieron presentes, el Largo puso la mesa y dijo:-¡mesita tiéndete! Los invitados se quedaron mirando , sobre la mesa no apareció nada, la gente pensó que el joven se había vuelto loco, su dueño repitió varias veces el conjuro sin que pasara nada, los invitados comenzaron a reírse y el Largo quedo tan avergonzado que decidió no correr más  aventuras. </a:t>
            </a:r>
            <a:endParaRPr lang="es-AR" sz="2800" dirty="0">
              <a:solidFill>
                <a:srgbClr val="725224"/>
              </a:solidFill>
              <a:latin typeface="French Script MT" pitchFamily="66" charset="0"/>
            </a:endParaRPr>
          </a:p>
        </p:txBody>
      </p:sp>
    </p:spTree>
    <p:extLst>
      <p:ext uri="{BB962C8B-B14F-4D97-AF65-F5344CB8AC3E}">
        <p14:creationId xmlns:p14="http://schemas.microsoft.com/office/powerpoint/2010/main" val="4282870752"/>
      </p:ext>
    </p:extLst>
  </p:cSld>
  <p:clrMapOvr>
    <a:masterClrMapping/>
  </p:clrMapOvr>
  <mc:AlternateContent xmlns:mc="http://schemas.openxmlformats.org/markup-compatibility/2006">
    <mc:Choice xmlns:p14="http://schemas.microsoft.com/office/powerpoint/2010/main" Requires="p14">
      <p:transition spd="slow" p14:dur="2500">
        <p14:ripple dir="ld"/>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439385"/>
            <a:ext cx="3024336" cy="3600406"/>
          </a:xfrm>
          <a:prstGeom prst="rect">
            <a:avLst/>
          </a:prstGeom>
          <a:effectLst>
            <a:glow rad="127000">
              <a:srgbClr val="DEC196"/>
            </a:glow>
            <a:softEdge rad="254000"/>
          </a:effectLst>
        </p:spPr>
      </p:pic>
      <p:pic>
        <p:nvPicPr>
          <p:cNvPr id="3" name="2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843" y="332656"/>
            <a:ext cx="1677738" cy="664838"/>
          </a:xfrm>
          <a:prstGeom prst="rect">
            <a:avLst/>
          </a:prstGeom>
        </p:spPr>
      </p:pic>
      <p:pic>
        <p:nvPicPr>
          <p:cNvPr id="4" name="3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179412" y="5432026"/>
            <a:ext cx="1639169" cy="649555"/>
          </a:xfrm>
          <a:prstGeom prst="rect">
            <a:avLst/>
          </a:prstGeom>
        </p:spPr>
      </p:pic>
      <p:sp>
        <p:nvSpPr>
          <p:cNvPr id="5" name="4 CuadroTexto"/>
          <p:cNvSpPr txBox="1"/>
          <p:nvPr/>
        </p:nvSpPr>
        <p:spPr>
          <a:xfrm>
            <a:off x="3851920" y="353641"/>
            <a:ext cx="4924463" cy="6124754"/>
          </a:xfrm>
          <a:prstGeom prst="rect">
            <a:avLst/>
          </a:prstGeom>
          <a:noFill/>
        </p:spPr>
        <p:txBody>
          <a:bodyPr wrap="square" rtlCol="0">
            <a:spAutoFit/>
          </a:bodyPr>
          <a:lstStyle/>
          <a:p>
            <a:r>
              <a:rPr lang="es-ES" sz="2800" dirty="0" smtClean="0">
                <a:solidFill>
                  <a:srgbClr val="725224"/>
                </a:solidFill>
                <a:latin typeface="French Script MT" pitchFamily="66" charset="0"/>
              </a:rPr>
              <a:t>Tiempo después el segundo de los hermanos decidió recorrer el mundo, en su camino también encontró al viejecito que había ayudado a su hermano, fue a su casa y le hizo algunos trabajos, al despedirse el dueño de casa le regalo un burro.-te regalo este burrito, no parece gran cosa pero es mágico cada vez que le digas ¡estornuda!, estornudará monedas de oro, trata de mantener el secreto y no te separes de él. El gordo agradeció el valioso regalo y se fue  muy contento, al llegar a la  posada donde se había alojado su hermano, el posadero que era muy desconfiado le pidió el pago por adelantado</a:t>
            </a:r>
            <a:r>
              <a:rPr lang="es-ES" sz="2800" dirty="0" smtClean="0"/>
              <a:t>.</a:t>
            </a:r>
            <a:endParaRPr lang="es-AR" sz="2800" dirty="0"/>
          </a:p>
        </p:txBody>
      </p:sp>
    </p:spTree>
    <p:extLst>
      <p:ext uri="{BB962C8B-B14F-4D97-AF65-F5344CB8AC3E}">
        <p14:creationId xmlns:p14="http://schemas.microsoft.com/office/powerpoint/2010/main" val="1187099223"/>
      </p:ext>
    </p:extLst>
  </p:cSld>
  <p:clrMapOvr>
    <a:masterClrMapping/>
  </p:clrMapOvr>
  <mc:AlternateContent xmlns:mc="http://schemas.openxmlformats.org/markup-compatibility/2006">
    <mc:Choice xmlns:p14="http://schemas.microsoft.com/office/powerpoint/2010/main" Requires="p14">
      <p:transition spd="slow" p14:dur="3000">
        <p14:pan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205" y="1718463"/>
            <a:ext cx="2908358" cy="2862665"/>
          </a:xfrm>
          <a:prstGeom prst="rect">
            <a:avLst/>
          </a:prstGeom>
          <a:effectLst>
            <a:glow rad="127000">
              <a:srgbClr val="DEC196"/>
            </a:glow>
            <a:softEdge rad="254000"/>
          </a:effectLst>
        </p:spPr>
      </p:pic>
      <p:pic>
        <p:nvPicPr>
          <p:cNvPr id="3" name="2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072117" y="5517232"/>
            <a:ext cx="1668365" cy="661124"/>
          </a:xfrm>
          <a:prstGeom prst="rect">
            <a:avLst/>
          </a:prstGeom>
        </p:spPr>
      </p:pic>
      <p:pic>
        <p:nvPicPr>
          <p:cNvPr id="4" name="3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381" y="389321"/>
            <a:ext cx="1653255" cy="655136"/>
          </a:xfrm>
          <a:prstGeom prst="rect">
            <a:avLst/>
          </a:prstGeom>
        </p:spPr>
      </p:pic>
      <p:sp>
        <p:nvSpPr>
          <p:cNvPr id="5" name="4 CuadroTexto"/>
          <p:cNvSpPr txBox="1"/>
          <p:nvPr/>
        </p:nvSpPr>
        <p:spPr>
          <a:xfrm>
            <a:off x="3635896" y="484490"/>
            <a:ext cx="5182050" cy="5693866"/>
          </a:xfrm>
          <a:prstGeom prst="rect">
            <a:avLst/>
          </a:prstGeom>
          <a:noFill/>
        </p:spPr>
        <p:txBody>
          <a:bodyPr wrap="square" rtlCol="0">
            <a:spAutoFit/>
          </a:bodyPr>
          <a:lstStyle/>
          <a:p>
            <a:r>
              <a:rPr lang="es-ES" sz="2800" dirty="0" smtClean="0">
                <a:solidFill>
                  <a:srgbClr val="725224"/>
                </a:solidFill>
                <a:latin typeface="French Script MT" pitchFamily="66" charset="0"/>
              </a:rPr>
              <a:t>El gordo exclamo:-¡no hay problema!, se dirigió al establo donde había dejado al burro, no sabia que el posadero lo seguía a hurtadillas, este espió por la ventana al gordo y lo vio poniendo un pañuelo en el suelo delante del burro y luego ordenarle:¡estornuda!, cayeron monedas de oro de la nariz del burro ,menuda sorpresa se llevo el posadero y pensó con malicia-ese burro tiene que ser mio,paso toda la noche buscando un burro que se pareciera al del gordo, cuando lo encontró lo cambio sin que nadie lo notara. A la mañana siguiente sin sospechar que el burro que llevaba no era el suyo el gordo se marcho a su casa.  </a:t>
            </a:r>
            <a:endParaRPr lang="es-AR" sz="2800" dirty="0">
              <a:solidFill>
                <a:srgbClr val="725224"/>
              </a:solidFill>
              <a:latin typeface="French Script MT" pitchFamily="66" charset="0"/>
            </a:endParaRPr>
          </a:p>
        </p:txBody>
      </p:sp>
    </p:spTree>
    <p:extLst>
      <p:ext uri="{BB962C8B-B14F-4D97-AF65-F5344CB8AC3E}">
        <p14:creationId xmlns:p14="http://schemas.microsoft.com/office/powerpoint/2010/main" val="2384248219"/>
      </p:ext>
    </p:extLst>
  </p:cSld>
  <p:clrMapOvr>
    <a:masterClrMapping/>
  </p:clrMapOvr>
  <mc:AlternateContent xmlns:mc="http://schemas.openxmlformats.org/markup-compatibility/2006">
    <mc:Choice xmlns:p14="http://schemas.microsoft.com/office/powerpoint/2010/main" Requires="p14">
      <p:transition spd="slow" p14:dur="4000">
        <p:cover dir="ru"/>
      </p:transition>
    </mc:Choice>
    <mc:Fallback>
      <p:transition spd="slow">
        <p:cover dir="ru"/>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9501" y="1916831"/>
            <a:ext cx="2985405" cy="2880320"/>
          </a:xfrm>
          <a:prstGeom prst="rect">
            <a:avLst/>
          </a:prstGeom>
          <a:effectLst>
            <a:glow rad="127000">
              <a:srgbClr val="DEC196"/>
            </a:glow>
            <a:softEdge rad="254000"/>
          </a:effectLst>
        </p:spPr>
      </p:pic>
      <p:pic>
        <p:nvPicPr>
          <p:cNvPr id="3" name="2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9897" y="476672"/>
            <a:ext cx="1664614" cy="659637"/>
          </a:xfrm>
          <a:prstGeom prst="rect">
            <a:avLst/>
          </a:prstGeom>
        </p:spPr>
      </p:pic>
      <p:pic>
        <p:nvPicPr>
          <p:cNvPr id="4" name="3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176898" y="5685294"/>
            <a:ext cx="1658655" cy="657275"/>
          </a:xfrm>
          <a:prstGeom prst="rect">
            <a:avLst/>
          </a:prstGeom>
        </p:spPr>
      </p:pic>
      <p:sp>
        <p:nvSpPr>
          <p:cNvPr id="5" name="4 CuadroTexto"/>
          <p:cNvSpPr txBox="1"/>
          <p:nvPr/>
        </p:nvSpPr>
        <p:spPr>
          <a:xfrm>
            <a:off x="3851920" y="725502"/>
            <a:ext cx="5112568" cy="5693866"/>
          </a:xfrm>
          <a:prstGeom prst="rect">
            <a:avLst/>
          </a:prstGeom>
          <a:noFill/>
        </p:spPr>
        <p:txBody>
          <a:bodyPr wrap="square" rtlCol="0">
            <a:spAutoFit/>
          </a:bodyPr>
          <a:lstStyle/>
          <a:p>
            <a:r>
              <a:rPr lang="es-ES" sz="2800" dirty="0" smtClean="0">
                <a:solidFill>
                  <a:srgbClr val="725224"/>
                </a:solidFill>
                <a:latin typeface="French Script MT" pitchFamily="66" charset="0"/>
              </a:rPr>
              <a:t>-¡De hoy en adelanta no nos faltará nada!-dijo el joven a su familia, voy a invitar a todo el pueblo, quiero hacer una gran fiesta para celebrar mi regreso, habrá oro para todo y  para todos.</a:t>
            </a:r>
          </a:p>
          <a:p>
            <a:r>
              <a:rPr lang="es-ES" sz="2800" dirty="0" smtClean="0">
                <a:solidFill>
                  <a:srgbClr val="725224"/>
                </a:solidFill>
                <a:latin typeface="French Script MT" pitchFamily="66" charset="0"/>
              </a:rPr>
              <a:t>Se celebro una gran fiesta en la que no falto nada y al final el gordo llevo el burrito  ante sus invitados y ordeno:¡estornuda!, el burro ni se movió, ¡estornuda! repitio,pero el animalito  siguió sin hacerle caso, los invitados  se partían de risa, pensaron que era una broma, al final el gordo tuvo que ponerse a trabajar para poder pagar los gastos de la fiesta.</a:t>
            </a:r>
            <a:endParaRPr lang="es-AR" sz="2800" dirty="0">
              <a:solidFill>
                <a:srgbClr val="725224"/>
              </a:solidFill>
              <a:latin typeface="French Script MT" pitchFamily="66" charset="0"/>
            </a:endParaRPr>
          </a:p>
        </p:txBody>
      </p:sp>
    </p:spTree>
    <p:extLst>
      <p:ext uri="{BB962C8B-B14F-4D97-AF65-F5344CB8AC3E}">
        <p14:creationId xmlns:p14="http://schemas.microsoft.com/office/powerpoint/2010/main" val="1147124183"/>
      </p:ext>
    </p:extLst>
  </p:cSld>
  <p:clrMapOvr>
    <a:masterClrMapping/>
  </p:clrMapOvr>
  <mc:AlternateContent xmlns:mc="http://schemas.openxmlformats.org/markup-compatibility/2006">
    <mc:Choice xmlns:p14="http://schemas.microsoft.com/office/powerpoint/2010/main" Requires="p14">
      <p:transition spd="slow" p14:dur="2500">
        <p:zoom/>
      </p:transition>
    </mc:Choice>
    <mc:Fallback>
      <p:transition spd="slow">
        <p:zoom/>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9897" y="476672"/>
            <a:ext cx="1664614" cy="659637"/>
          </a:xfrm>
          <a:prstGeom prst="rect">
            <a:avLst/>
          </a:prstGeom>
        </p:spPr>
      </p:pic>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1176898" y="5685294"/>
            <a:ext cx="1658655" cy="657275"/>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337" y="1484784"/>
            <a:ext cx="2771775" cy="3638550"/>
          </a:xfrm>
          <a:prstGeom prst="rect">
            <a:avLst/>
          </a:prstGeom>
          <a:effectLst>
            <a:glow rad="127000">
              <a:srgbClr val="DEC196"/>
            </a:glow>
            <a:softEdge rad="254000"/>
          </a:effectLst>
        </p:spPr>
      </p:pic>
      <p:sp>
        <p:nvSpPr>
          <p:cNvPr id="7" name="6 CuadroTexto"/>
          <p:cNvSpPr txBox="1"/>
          <p:nvPr/>
        </p:nvSpPr>
        <p:spPr>
          <a:xfrm>
            <a:off x="3951845" y="476672"/>
            <a:ext cx="4796617" cy="5693866"/>
          </a:xfrm>
          <a:prstGeom prst="rect">
            <a:avLst/>
          </a:prstGeom>
          <a:noFill/>
        </p:spPr>
        <p:txBody>
          <a:bodyPr wrap="square" rtlCol="0">
            <a:spAutoFit/>
          </a:bodyPr>
          <a:lstStyle/>
          <a:p>
            <a:r>
              <a:rPr lang="es-ES" sz="2800" dirty="0" smtClean="0">
                <a:solidFill>
                  <a:srgbClr val="725224"/>
                </a:solidFill>
                <a:latin typeface="French Script MT" pitchFamily="66" charset="0"/>
              </a:rPr>
              <a:t>Al tercer hermano al que llamaban el tonto sintió curiosidad por lo que les había pasado a sus hermanos, entonces se propuso averiguar lo sucedido, muy de mañana tomo el camino por el que se habían ido sus hermanos, al llegar al bosque encontró al anciano y este le ofreció trabajo y le regalo un gran garrote metido en un saco de tela-este es un garrote mágico ,te protegerá dando golpes cuando ordenes:¡sal del saco!, solo dejara de golpear cuando le digas ¡vuelve al saco!, el muchacho se marcho agradecido y por la noche llego a la  posada donde se hospedaron sus hermanos </a:t>
            </a:r>
            <a:endParaRPr lang="es-AR" sz="2800" dirty="0">
              <a:solidFill>
                <a:srgbClr val="725224"/>
              </a:solidFill>
              <a:latin typeface="French Script MT" pitchFamily="66" charset="0"/>
            </a:endParaRPr>
          </a:p>
        </p:txBody>
      </p:sp>
    </p:spTree>
    <p:extLst>
      <p:ext uri="{BB962C8B-B14F-4D97-AF65-F5344CB8AC3E}">
        <p14:creationId xmlns:p14="http://schemas.microsoft.com/office/powerpoint/2010/main" val="3045121919"/>
      </p:ext>
    </p:extLst>
  </p:cSld>
  <p:clrMapOvr>
    <a:masterClrMapping/>
  </p:clrMapOvr>
  <mc:AlternateContent xmlns:mc="http://schemas.openxmlformats.org/markup-compatibility/2006">
    <mc:Choice xmlns:p14="http://schemas.microsoft.com/office/powerpoint/2010/main" Requires="p14">
      <p:transition spd="slow" p14:dur="3000">
        <p:blinds/>
      </p:transition>
    </mc:Choice>
    <mc:Fallback>
      <p:transition spd="slow">
        <p:blind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9090" y="555798"/>
            <a:ext cx="1664614" cy="659637"/>
          </a:xfrm>
          <a:prstGeom prst="rect">
            <a:avLst/>
          </a:prstGeom>
        </p:spPr>
      </p:pic>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1075049" y="5356656"/>
            <a:ext cx="1658655" cy="657275"/>
          </a:xfrm>
          <a:prstGeom prst="rect">
            <a:avLst/>
          </a:prstGeom>
        </p:spPr>
      </p:pic>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3" y="1700808"/>
            <a:ext cx="2873666" cy="3024336"/>
          </a:xfrm>
          <a:prstGeom prst="rect">
            <a:avLst/>
          </a:prstGeom>
          <a:effectLst>
            <a:glow rad="127000">
              <a:srgbClr val="DEC196"/>
            </a:glow>
            <a:softEdge rad="254000"/>
          </a:effectLst>
        </p:spPr>
      </p:pic>
      <p:sp>
        <p:nvSpPr>
          <p:cNvPr id="6" name="5 CuadroTexto"/>
          <p:cNvSpPr txBox="1"/>
          <p:nvPr/>
        </p:nvSpPr>
        <p:spPr>
          <a:xfrm>
            <a:off x="3851920" y="260648"/>
            <a:ext cx="5112568" cy="6555641"/>
          </a:xfrm>
          <a:prstGeom prst="rect">
            <a:avLst/>
          </a:prstGeom>
          <a:noFill/>
        </p:spPr>
        <p:txBody>
          <a:bodyPr wrap="square" rtlCol="0">
            <a:spAutoFit/>
          </a:bodyPr>
          <a:lstStyle/>
          <a:p>
            <a:r>
              <a:rPr lang="es-ES" sz="2800" dirty="0" smtClean="0">
                <a:solidFill>
                  <a:srgbClr val="725224"/>
                </a:solidFill>
                <a:latin typeface="French Script MT" pitchFamily="66" charset="0"/>
              </a:rPr>
              <a:t>Pidió una habitación y le entrego el saco al posadero para que se lo llevase a su habitación mientras el iba a cenar, le dijo a modo de advertencia:-por nada del mundo digas ¡sal del saco!, el hotelero extrañado pregunto:¿hay un animal feroz dentro?-no no hay ningún animal- respondió el tonto-¿y a que viene tanto secreto, entonces?-¿hay algo de mucho valor?, insistió el preguntón mientras iba palpando a través de la tela del saco-ni un animal ni un objeto de valor ,respondió el tonto-entonces será algo extraordinario o mágico, de otra manera ¿como se explica tanto misterio?</a:t>
            </a:r>
          </a:p>
          <a:p>
            <a:r>
              <a:rPr lang="es-ES" sz="2800" dirty="0" smtClean="0">
                <a:solidFill>
                  <a:srgbClr val="725224"/>
                </a:solidFill>
                <a:latin typeface="French Script MT" pitchFamily="66" charset="0"/>
              </a:rPr>
              <a:t>El tonto harto de tanta pregunta se encogió de hombros y se fue a cenar</a:t>
            </a:r>
            <a:r>
              <a:rPr lang="es-ES" dirty="0" smtClean="0"/>
              <a:t>.  </a:t>
            </a:r>
            <a:endParaRPr lang="es-AR" dirty="0"/>
          </a:p>
        </p:txBody>
      </p:sp>
    </p:spTree>
    <p:extLst>
      <p:ext uri="{BB962C8B-B14F-4D97-AF65-F5344CB8AC3E}">
        <p14:creationId xmlns:p14="http://schemas.microsoft.com/office/powerpoint/2010/main" val="3236063871"/>
      </p:ext>
    </p:extLst>
  </p:cSld>
  <p:clrMapOvr>
    <a:masterClrMapping/>
  </p:clrMapOvr>
  <mc:AlternateContent xmlns:mc="http://schemas.openxmlformats.org/markup-compatibility/2006">
    <mc:Choice xmlns:p14="http://schemas.microsoft.com/office/powerpoint/2010/main" Requires="p14">
      <p:transition spd="slow" p14:dur="2500">
        <p:wedge/>
      </p:transition>
    </mc:Choice>
    <mc:Fallback>
      <p:transition spd="slow">
        <p:wedg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9897" y="476672"/>
            <a:ext cx="1664614" cy="659637"/>
          </a:xfrm>
          <a:prstGeom prst="rect">
            <a:avLst/>
          </a:prstGeom>
        </p:spPr>
      </p:pic>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1176898" y="5685294"/>
            <a:ext cx="1658655" cy="657275"/>
          </a:xfrm>
          <a:prstGeom prst="rect">
            <a:avLst/>
          </a:prstGeom>
        </p:spPr>
      </p:pic>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612" y="1538811"/>
            <a:ext cx="2943225" cy="3619500"/>
          </a:xfrm>
          <a:prstGeom prst="rect">
            <a:avLst/>
          </a:prstGeom>
          <a:effectLst>
            <a:glow rad="127000">
              <a:srgbClr val="DEC196"/>
            </a:glow>
            <a:softEdge rad="254000"/>
          </a:effectLst>
        </p:spPr>
      </p:pic>
      <p:sp>
        <p:nvSpPr>
          <p:cNvPr id="5" name="4 CuadroTexto"/>
          <p:cNvSpPr txBox="1"/>
          <p:nvPr/>
        </p:nvSpPr>
        <p:spPr>
          <a:xfrm>
            <a:off x="3851920" y="717071"/>
            <a:ext cx="4824536" cy="5693866"/>
          </a:xfrm>
          <a:prstGeom prst="rect">
            <a:avLst/>
          </a:prstGeom>
          <a:noFill/>
        </p:spPr>
        <p:txBody>
          <a:bodyPr wrap="square" rtlCol="0">
            <a:spAutoFit/>
          </a:bodyPr>
          <a:lstStyle/>
          <a:p>
            <a:r>
              <a:rPr lang="es-ES" sz="2800" dirty="0" smtClean="0">
                <a:solidFill>
                  <a:srgbClr val="725224"/>
                </a:solidFill>
                <a:latin typeface="French Script MT" pitchFamily="66" charset="0"/>
              </a:rPr>
              <a:t>El hotelero se alejo de mala gana para llevar el saco a la habitación de su huesped,lo dejo alli,la curiosidad no lo dejaba dormir, entonces durante la madrugada, mientras el tonto dormía entro de puntillas a su habitación llevándose el saco, una vez fuera ordeno:¡sal del saco!, una lluvia de garrotazos le empezó a caer sobre su espalda, los gritos pidiendo auxilio despertaron al tonto, este salió de la habitación y vio como el hotelero trataba de cubrirse de los garrotazos, mirando al tonto suplicante, entre gritos de dolor, le dijo:¡detenlo!¡ay!¡ay!¡ay! ¡Por favor!.</a:t>
            </a:r>
            <a:endParaRPr lang="es-AR" sz="2800" dirty="0">
              <a:solidFill>
                <a:srgbClr val="725224"/>
              </a:solidFill>
              <a:latin typeface="French Script MT" pitchFamily="66" charset="0"/>
            </a:endParaRPr>
          </a:p>
        </p:txBody>
      </p:sp>
    </p:spTree>
    <p:extLst>
      <p:ext uri="{BB962C8B-B14F-4D97-AF65-F5344CB8AC3E}">
        <p14:creationId xmlns:p14="http://schemas.microsoft.com/office/powerpoint/2010/main" val="1922310496"/>
      </p:ext>
    </p:extLst>
  </p:cSld>
  <p:clrMapOvr>
    <a:masterClrMapping/>
  </p:clrMapOvr>
  <mc:AlternateContent xmlns:mc="http://schemas.openxmlformats.org/markup-compatibility/2006">
    <mc:Choice xmlns:p14="http://schemas.microsoft.com/office/powerpoint/2010/main" Requires="p14">
      <p:transition spd="slow" p14:dur="2000">
        <p:randomBar/>
      </p:transition>
    </mc:Choice>
    <mc:Fallback>
      <p:transition spd="slow">
        <p:randomBa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9897" y="476672"/>
            <a:ext cx="1664614" cy="659637"/>
          </a:xfrm>
          <a:prstGeom prst="rect">
            <a:avLst/>
          </a:prstGeom>
        </p:spPr>
      </p:pic>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1176898" y="5685294"/>
            <a:ext cx="1658655" cy="657275"/>
          </a:xfrm>
          <a:prstGeom prst="rect">
            <a:avLst/>
          </a:prstGeom>
        </p:spPr>
      </p:pic>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856" y="1624012"/>
            <a:ext cx="3161243" cy="3461171"/>
          </a:xfrm>
          <a:prstGeom prst="rect">
            <a:avLst/>
          </a:prstGeom>
          <a:effectLst>
            <a:glow rad="127000">
              <a:srgbClr val="DEC196"/>
            </a:glow>
            <a:softEdge rad="254000"/>
          </a:effectLst>
        </p:spPr>
      </p:pic>
      <p:sp>
        <p:nvSpPr>
          <p:cNvPr id="7" name="6 CuadroTexto"/>
          <p:cNvSpPr txBox="1"/>
          <p:nvPr/>
        </p:nvSpPr>
        <p:spPr>
          <a:xfrm>
            <a:off x="4211960" y="1153994"/>
            <a:ext cx="4536504" cy="4401205"/>
          </a:xfrm>
          <a:prstGeom prst="rect">
            <a:avLst/>
          </a:prstGeom>
          <a:noFill/>
        </p:spPr>
        <p:txBody>
          <a:bodyPr wrap="square" rtlCol="0">
            <a:spAutoFit/>
          </a:bodyPr>
          <a:lstStyle/>
          <a:p>
            <a:r>
              <a:rPr lang="es-ES" sz="2800" dirty="0" smtClean="0">
                <a:solidFill>
                  <a:srgbClr val="725224"/>
                </a:solidFill>
                <a:latin typeface="French Script MT" pitchFamily="66" charset="0"/>
              </a:rPr>
              <a:t>-Ahora comprendo dijo el tonto-:¿Creías que era un gran </a:t>
            </a:r>
            <a:r>
              <a:rPr lang="es-ES" sz="2800" dirty="0" smtClean="0">
                <a:solidFill>
                  <a:srgbClr val="725224"/>
                </a:solidFill>
                <a:latin typeface="French Script MT" pitchFamily="66" charset="0"/>
              </a:rPr>
              <a:t>tesoro? </a:t>
            </a:r>
            <a:r>
              <a:rPr lang="es-ES" sz="2800" dirty="0" smtClean="0">
                <a:solidFill>
                  <a:srgbClr val="725224"/>
                </a:solidFill>
                <a:latin typeface="French Script MT" pitchFamily="66" charset="0"/>
              </a:rPr>
              <a:t>y lo querías robar como robaste la mesita y el burro engañando a mis hermanos, hasta que no me devuelvas lo robado no detendré la golpiza</a:t>
            </a:r>
            <a:r>
              <a:rPr lang="es-ES" sz="2800" dirty="0" smtClean="0">
                <a:solidFill>
                  <a:srgbClr val="725224"/>
                </a:solidFill>
                <a:latin typeface="French Script MT" pitchFamily="66" charset="0"/>
              </a:rPr>
              <a:t>,-¡aguántate </a:t>
            </a:r>
            <a:r>
              <a:rPr lang="es-ES" sz="2800" dirty="0" smtClean="0">
                <a:solidFill>
                  <a:srgbClr val="725224"/>
                </a:solidFill>
                <a:latin typeface="French Script MT" pitchFamily="66" charset="0"/>
              </a:rPr>
              <a:t>los garrotazos!- te devolveré todo pero por favor detenlo-muy bien ,dijo el tonto-¡vuelve al saco! Y este dejo de golpear, el hotelero  le pidió perdón y devolvió la mesita y el burro. </a:t>
            </a:r>
            <a:endParaRPr lang="es-AR" sz="2800" dirty="0">
              <a:solidFill>
                <a:srgbClr val="725224"/>
              </a:solidFill>
              <a:latin typeface="French Script MT" pitchFamily="66" charset="0"/>
            </a:endParaRPr>
          </a:p>
        </p:txBody>
      </p:sp>
    </p:spTree>
    <p:extLst>
      <p:ext uri="{BB962C8B-B14F-4D97-AF65-F5344CB8AC3E}">
        <p14:creationId xmlns:p14="http://schemas.microsoft.com/office/powerpoint/2010/main" val="613208253"/>
      </p:ext>
    </p:extLst>
  </p:cSld>
  <p:clrMapOvr>
    <a:masterClrMapping/>
  </p:clrMapOvr>
  <mc:AlternateContent xmlns:mc="http://schemas.openxmlformats.org/markup-compatibility/2006">
    <mc:Choice xmlns:p14="http://schemas.microsoft.com/office/powerpoint/2010/main" Requires="p14">
      <p:transition spd="slow" p14:dur="1500">
        <p:dissolve/>
      </p:transition>
    </mc:Choice>
    <mc:Fallback>
      <p:transition spd="slow">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9897" y="476672"/>
            <a:ext cx="1664614" cy="659637"/>
          </a:xfrm>
          <a:prstGeom prst="rect">
            <a:avLst/>
          </a:prstGeom>
        </p:spPr>
      </p:pic>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1176898" y="5685294"/>
            <a:ext cx="1658655" cy="657275"/>
          </a:xfrm>
          <a:prstGeom prst="rect">
            <a:avLst/>
          </a:prstGeom>
        </p:spPr>
      </p:pic>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978" y="1535623"/>
            <a:ext cx="3214452" cy="3600400"/>
          </a:xfrm>
          <a:prstGeom prst="rect">
            <a:avLst/>
          </a:prstGeom>
          <a:effectLst>
            <a:glow rad="127000">
              <a:srgbClr val="DEC196"/>
            </a:glow>
            <a:softEdge rad="254000"/>
          </a:effectLst>
        </p:spPr>
      </p:pic>
      <p:sp>
        <p:nvSpPr>
          <p:cNvPr id="5" name="4 CuadroTexto"/>
          <p:cNvSpPr txBox="1"/>
          <p:nvPr/>
        </p:nvSpPr>
        <p:spPr>
          <a:xfrm>
            <a:off x="3995936" y="648703"/>
            <a:ext cx="4896544" cy="5693866"/>
          </a:xfrm>
          <a:prstGeom prst="rect">
            <a:avLst/>
          </a:prstGeom>
          <a:noFill/>
        </p:spPr>
        <p:txBody>
          <a:bodyPr wrap="square" rtlCol="0">
            <a:spAutoFit/>
          </a:bodyPr>
          <a:lstStyle/>
          <a:p>
            <a:r>
              <a:rPr lang="es-ES" sz="2800" dirty="0" smtClean="0">
                <a:solidFill>
                  <a:srgbClr val="725224"/>
                </a:solidFill>
                <a:latin typeface="French Script MT" pitchFamily="66" charset="0"/>
              </a:rPr>
              <a:t>Al volver a casa, el joven a quien todos llamaban el tonto, porque pensaba mucho y hablaba poco, maravillo al pueblo entero con la mesita ,el burro y el garrote.</a:t>
            </a:r>
          </a:p>
          <a:p>
            <a:r>
              <a:rPr lang="es-ES" sz="2800" dirty="0" smtClean="0">
                <a:solidFill>
                  <a:srgbClr val="725224"/>
                </a:solidFill>
                <a:latin typeface="French Script MT" pitchFamily="66" charset="0"/>
              </a:rPr>
              <a:t>Los hermanos que habían sido engañados le preguntaron como había descubierto la trampa, pero el joven no dio explicaciones ni al Largo ni al gordo ni a nadie, como de costumbre ante la pregunta de los curiosos se encogía de hombros y callaba Desde entonces la gente se guardo muy bien de llamar tonto a aquel joven meditativo y silencioso, que pensaba mucho y hablaba poco.</a:t>
            </a:r>
            <a:endParaRPr lang="es-AR" sz="2800" dirty="0">
              <a:solidFill>
                <a:srgbClr val="725224"/>
              </a:solidFill>
              <a:latin typeface="French Script MT" pitchFamily="66" charset="0"/>
            </a:endParaRPr>
          </a:p>
        </p:txBody>
      </p:sp>
      <p:sp>
        <p:nvSpPr>
          <p:cNvPr id="8" name="7 CuadroTexto"/>
          <p:cNvSpPr txBox="1"/>
          <p:nvPr/>
        </p:nvSpPr>
        <p:spPr>
          <a:xfrm>
            <a:off x="6965985" y="5927070"/>
            <a:ext cx="1512168" cy="830997"/>
          </a:xfrm>
          <a:prstGeom prst="rect">
            <a:avLst/>
          </a:prstGeom>
          <a:noFill/>
        </p:spPr>
        <p:txBody>
          <a:bodyPr wrap="square" rtlCol="0">
            <a:spAutoFit/>
          </a:bodyPr>
          <a:lstStyle/>
          <a:p>
            <a:pPr algn="ctr"/>
            <a:r>
              <a:rPr lang="es-ES" sz="4800" dirty="0" smtClean="0">
                <a:solidFill>
                  <a:srgbClr val="725224"/>
                </a:solidFill>
                <a:latin typeface="French Script MT" pitchFamily="66" charset="0"/>
              </a:rPr>
              <a:t>Fin</a:t>
            </a:r>
            <a:endParaRPr lang="es-AR" sz="4800" dirty="0">
              <a:solidFill>
                <a:srgbClr val="725224"/>
              </a:solidFill>
              <a:latin typeface="French Script MT" pitchFamily="66" charset="0"/>
            </a:endParaRPr>
          </a:p>
        </p:txBody>
      </p:sp>
    </p:spTree>
    <p:extLst>
      <p:ext uri="{BB962C8B-B14F-4D97-AF65-F5344CB8AC3E}">
        <p14:creationId xmlns:p14="http://schemas.microsoft.com/office/powerpoint/2010/main" val="2903182512"/>
      </p:ext>
    </p:extLst>
  </p:cSld>
  <p:clrMapOvr>
    <a:masterClrMapping/>
  </p:clrMapOvr>
  <mc:AlternateContent xmlns:mc="http://schemas.openxmlformats.org/markup-compatibility/2006">
    <mc:Choice xmlns:p14="http://schemas.microsoft.com/office/powerpoint/2010/main" Requires="p14">
      <p:transition spd="slow" p14:dur="2500">
        <p14:ripple dir="r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3CBA7">
            <a:alpha val="60000"/>
          </a:srgbClr>
        </a:solid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8778" y="2073136"/>
            <a:ext cx="2844998" cy="2293642"/>
          </a:xfrm>
          <a:prstGeom prst="rect">
            <a:avLst/>
          </a:prstGeom>
          <a:effectLst>
            <a:glow rad="127000">
              <a:srgbClr val="E3CBA7"/>
            </a:glow>
            <a:softEdge rad="127000"/>
          </a:effectLst>
        </p:spPr>
      </p:pic>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235" y="1159520"/>
            <a:ext cx="2928541" cy="376863"/>
          </a:xfrm>
          <a:prstGeom prst="rect">
            <a:avLst/>
          </a:prstGeom>
        </p:spPr>
      </p:pic>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695235" y="4894834"/>
            <a:ext cx="2928540" cy="376863"/>
          </a:xfrm>
          <a:prstGeom prst="rect">
            <a:avLst/>
          </a:prstGeom>
        </p:spPr>
      </p:pic>
      <p:sp>
        <p:nvSpPr>
          <p:cNvPr id="9" name="8 CuadroTexto"/>
          <p:cNvSpPr txBox="1"/>
          <p:nvPr/>
        </p:nvSpPr>
        <p:spPr>
          <a:xfrm>
            <a:off x="6588224" y="4948596"/>
            <a:ext cx="2151914" cy="1754326"/>
          </a:xfrm>
          <a:prstGeom prst="rect">
            <a:avLst/>
          </a:prstGeom>
          <a:noFill/>
        </p:spPr>
        <p:txBody>
          <a:bodyPr wrap="square" rtlCol="0">
            <a:spAutoFit/>
          </a:bodyPr>
          <a:lstStyle/>
          <a:p>
            <a:r>
              <a:rPr lang="es-ES" sz="3600" dirty="0" smtClean="0">
                <a:solidFill>
                  <a:srgbClr val="725224"/>
                </a:solidFill>
                <a:latin typeface="French Script MT" pitchFamily="66" charset="0"/>
              </a:rPr>
              <a:t>Que tengas </a:t>
            </a:r>
          </a:p>
          <a:p>
            <a:r>
              <a:rPr lang="es-ES" sz="3600" dirty="0" smtClean="0">
                <a:solidFill>
                  <a:srgbClr val="725224"/>
                </a:solidFill>
                <a:latin typeface="French Script MT" pitchFamily="66" charset="0"/>
              </a:rPr>
              <a:t> un buen día. </a:t>
            </a:r>
          </a:p>
          <a:p>
            <a:r>
              <a:rPr lang="es-ES" sz="3600" dirty="0" smtClean="0">
                <a:solidFill>
                  <a:srgbClr val="725224"/>
                </a:solidFill>
                <a:latin typeface="French Script MT" pitchFamily="66" charset="0"/>
              </a:rPr>
              <a:t>	</a:t>
            </a:r>
            <a:endParaRPr lang="es-AR" sz="3600" dirty="0">
              <a:solidFill>
                <a:srgbClr val="725224"/>
              </a:solidFill>
              <a:latin typeface="French Script MT" pitchFamily="66" charset="0"/>
            </a:endParaRPr>
          </a:p>
        </p:txBody>
      </p:sp>
      <p:sp>
        <p:nvSpPr>
          <p:cNvPr id="10" name="9 CuadroTexto"/>
          <p:cNvSpPr txBox="1"/>
          <p:nvPr/>
        </p:nvSpPr>
        <p:spPr>
          <a:xfrm>
            <a:off x="4355976" y="692696"/>
            <a:ext cx="4384162" cy="3539430"/>
          </a:xfrm>
          <a:prstGeom prst="rect">
            <a:avLst/>
          </a:prstGeom>
          <a:noFill/>
        </p:spPr>
        <p:txBody>
          <a:bodyPr wrap="square" rtlCol="0">
            <a:spAutoFit/>
          </a:bodyPr>
          <a:lstStyle/>
          <a:p>
            <a:r>
              <a:rPr lang="es-ES" sz="3200" dirty="0" smtClean="0">
                <a:solidFill>
                  <a:srgbClr val="725224"/>
                </a:solidFill>
                <a:latin typeface="French Script MT" pitchFamily="66" charset="0"/>
              </a:rPr>
              <a:t>Diseño:AndrésVázquez</a:t>
            </a:r>
            <a:endParaRPr lang="es-ES" sz="3200" dirty="0" smtClean="0">
              <a:solidFill>
                <a:srgbClr val="725224"/>
              </a:solidFill>
              <a:latin typeface="French Script MT" pitchFamily="66" charset="0"/>
            </a:endParaRPr>
          </a:p>
          <a:p>
            <a:endParaRPr lang="es-ES" sz="3200" dirty="0">
              <a:solidFill>
                <a:srgbClr val="725224"/>
              </a:solidFill>
              <a:latin typeface="French Script MT" pitchFamily="66" charset="0"/>
            </a:endParaRPr>
          </a:p>
          <a:p>
            <a:r>
              <a:rPr lang="es-ES" sz="3200" dirty="0" smtClean="0">
                <a:solidFill>
                  <a:srgbClr val="725224"/>
                </a:solidFill>
                <a:latin typeface="French Script MT" pitchFamily="66" charset="0"/>
              </a:rPr>
              <a:t>Imágenes: internet</a:t>
            </a:r>
          </a:p>
          <a:p>
            <a:endParaRPr lang="es-ES" sz="3200" dirty="0">
              <a:solidFill>
                <a:srgbClr val="725224"/>
              </a:solidFill>
              <a:latin typeface="French Script MT" pitchFamily="66" charset="0"/>
            </a:endParaRPr>
          </a:p>
          <a:p>
            <a:r>
              <a:rPr lang="es-ES" sz="3200" dirty="0" smtClean="0">
                <a:solidFill>
                  <a:srgbClr val="725224"/>
                </a:solidFill>
                <a:latin typeface="French Script MT" pitchFamily="66" charset="0"/>
              </a:rPr>
              <a:t>Autor cuento: Ludwig </a:t>
            </a:r>
            <a:r>
              <a:rPr lang="es-ES" sz="3200" dirty="0" smtClean="0">
                <a:solidFill>
                  <a:srgbClr val="725224"/>
                </a:solidFill>
                <a:latin typeface="French Script MT" pitchFamily="66" charset="0"/>
              </a:rPr>
              <a:t>Bechstein</a:t>
            </a:r>
            <a:endParaRPr lang="es-ES" sz="3200" dirty="0" smtClean="0">
              <a:solidFill>
                <a:srgbClr val="725224"/>
              </a:solidFill>
              <a:latin typeface="French Script MT" pitchFamily="66" charset="0"/>
            </a:endParaRPr>
          </a:p>
          <a:p>
            <a:endParaRPr lang="es-ES" sz="3200" dirty="0">
              <a:solidFill>
                <a:srgbClr val="725224"/>
              </a:solidFill>
              <a:latin typeface="French Script MT" pitchFamily="66" charset="0"/>
            </a:endParaRPr>
          </a:p>
          <a:p>
            <a:r>
              <a:rPr lang="es-ES" sz="3200" dirty="0" smtClean="0">
                <a:solidFill>
                  <a:srgbClr val="725224"/>
                </a:solidFill>
                <a:latin typeface="French Script MT" pitchFamily="66" charset="0"/>
              </a:rPr>
              <a:t>Música:VangelisMissing</a:t>
            </a:r>
            <a:endParaRPr lang="es-AR" sz="3200" dirty="0">
              <a:solidFill>
                <a:srgbClr val="725224"/>
              </a:solidFill>
              <a:latin typeface="French Script MT" pitchFamily="66" charset="0"/>
            </a:endParaRPr>
          </a:p>
        </p:txBody>
      </p:sp>
    </p:spTree>
    <p:extLst>
      <p:ext uri="{BB962C8B-B14F-4D97-AF65-F5344CB8AC3E}">
        <p14:creationId xmlns:p14="http://schemas.microsoft.com/office/powerpoint/2010/main" val="2488268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2" end="2"/>
                                            </p:txEl>
                                          </p:spTgt>
                                        </p:tgtEl>
                                        <p:attrNameLst>
                                          <p:attrName>ppt_w</p:attrName>
                                        </p:attrNameLst>
                                      </p:cBhvr>
                                    </p:anim>
                                    <p:anim by="(#ppt_w*0.50)" calcmode="lin" valueType="num">
                                      <p:cBhvr>
                                        <p:cTn id="16" dur="500" decel="50000" autoRev="1" fill="hold">
                                          <p:stCondLst>
                                            <p:cond delay="0"/>
                                          </p:stCondLst>
                                        </p:cTn>
                                        <p:tgtEl>
                                          <p:spTgt spid="10">
                                            <p:txEl>
                                              <p:pRg st="2" end="2"/>
                                            </p:txEl>
                                          </p:spTgt>
                                        </p:tgtEl>
                                        <p:attrNameLst>
                                          <p:attrName>ppt_x</p:attrName>
                                        </p:attrNameLst>
                                      </p:cBhvr>
                                    </p:anim>
                                    <p:anim from="(-#ppt_h/2)" to="(#ppt_y)" calcmode="lin" valueType="num">
                                      <p:cBhvr>
                                        <p:cTn id="17" dur="1000" fill="hold">
                                          <p:stCondLst>
                                            <p:cond delay="0"/>
                                          </p:stCondLst>
                                        </p:cTn>
                                        <p:tgtEl>
                                          <p:spTgt spid="10">
                                            <p:txEl>
                                              <p:pRg st="2" end="2"/>
                                            </p:txEl>
                                          </p:spTgt>
                                        </p:tgtEl>
                                        <p:attrNameLst>
                                          <p:attrName>ppt_y</p:attrName>
                                        </p:attrNameLst>
                                      </p:cBhvr>
                                    </p:anim>
                                    <p:animRot by="21600000">
                                      <p:cBhvr>
                                        <p:cTn id="18" dur="1000" fill="hold">
                                          <p:stCondLst>
                                            <p:cond delay="0"/>
                                          </p:stCondLst>
                                        </p:cTn>
                                        <p:tgtEl>
                                          <p:spTgt spid="10">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4" end="4"/>
                                            </p:txEl>
                                          </p:spTgt>
                                        </p:tgtEl>
                                        <p:attrNameLst>
                                          <p:attrName>ppt_w</p:attrName>
                                        </p:attrNameLst>
                                      </p:cBhvr>
                                    </p:anim>
                                    <p:anim by="(#ppt_w*0.50)" calcmode="lin" valueType="num">
                                      <p:cBhvr>
                                        <p:cTn id="24" dur="500" decel="50000" autoRev="1" fill="hold">
                                          <p:stCondLst>
                                            <p:cond delay="0"/>
                                          </p:stCondLst>
                                        </p:cTn>
                                        <p:tgtEl>
                                          <p:spTgt spid="10">
                                            <p:txEl>
                                              <p:pRg st="4" end="4"/>
                                            </p:txEl>
                                          </p:spTgt>
                                        </p:tgtEl>
                                        <p:attrNameLst>
                                          <p:attrName>ppt_x</p:attrName>
                                        </p:attrNameLst>
                                      </p:cBhvr>
                                    </p:anim>
                                    <p:anim from="(-#ppt_h/2)" to="(#ppt_y)" calcmode="lin" valueType="num">
                                      <p:cBhvr>
                                        <p:cTn id="25" dur="1000" fill="hold">
                                          <p:stCondLst>
                                            <p:cond delay="0"/>
                                          </p:stCondLst>
                                        </p:cTn>
                                        <p:tgtEl>
                                          <p:spTgt spid="10">
                                            <p:txEl>
                                              <p:pRg st="4" end="4"/>
                                            </p:txEl>
                                          </p:spTgt>
                                        </p:tgtEl>
                                        <p:attrNameLst>
                                          <p:attrName>ppt_y</p:attrName>
                                        </p:attrNameLst>
                                      </p:cBhvr>
                                    </p:anim>
                                    <p:animRot by="21600000">
                                      <p:cBhvr>
                                        <p:cTn id="26" dur="1000" fill="hold">
                                          <p:stCondLst>
                                            <p:cond delay="0"/>
                                          </p:stCondLst>
                                        </p:cTn>
                                        <p:tgtEl>
                                          <p:spTgt spid="10">
                                            <p:txEl>
                                              <p:pRg st="4" end="4"/>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10">
                                            <p:txEl>
                                              <p:pRg st="6" end="6"/>
                                            </p:txEl>
                                          </p:spTgt>
                                        </p:tgtEl>
                                        <p:attrNameLst>
                                          <p:attrName>style.visibility</p:attrName>
                                        </p:attrNameLst>
                                      </p:cBhvr>
                                      <p:to>
                                        <p:strVal val="visible"/>
                                      </p:to>
                                    </p:set>
                                    <p:anim by="(-#ppt_w*2)" calcmode="lin" valueType="num">
                                      <p:cBhvr rctx="PPT">
                                        <p:cTn id="31" dur="500" autoRev="1" fill="hold">
                                          <p:stCondLst>
                                            <p:cond delay="0"/>
                                          </p:stCondLst>
                                        </p:cTn>
                                        <p:tgtEl>
                                          <p:spTgt spid="10">
                                            <p:txEl>
                                              <p:pRg st="6" end="6"/>
                                            </p:txEl>
                                          </p:spTgt>
                                        </p:tgtEl>
                                        <p:attrNameLst>
                                          <p:attrName>ppt_w</p:attrName>
                                        </p:attrNameLst>
                                      </p:cBhvr>
                                    </p:anim>
                                    <p:anim by="(#ppt_w*0.50)" calcmode="lin" valueType="num">
                                      <p:cBhvr>
                                        <p:cTn id="32" dur="500" decel="50000" autoRev="1" fill="hold">
                                          <p:stCondLst>
                                            <p:cond delay="0"/>
                                          </p:stCondLst>
                                        </p:cTn>
                                        <p:tgtEl>
                                          <p:spTgt spid="10">
                                            <p:txEl>
                                              <p:pRg st="6" end="6"/>
                                            </p:txEl>
                                          </p:spTgt>
                                        </p:tgtEl>
                                        <p:attrNameLst>
                                          <p:attrName>ppt_x</p:attrName>
                                        </p:attrNameLst>
                                      </p:cBhvr>
                                    </p:anim>
                                    <p:anim from="(-#ppt_h/2)" to="(#ppt_y)" calcmode="lin" valueType="num">
                                      <p:cBhvr>
                                        <p:cTn id="33" dur="1000" fill="hold">
                                          <p:stCondLst>
                                            <p:cond delay="0"/>
                                          </p:stCondLst>
                                        </p:cTn>
                                        <p:tgtEl>
                                          <p:spTgt spid="10">
                                            <p:txEl>
                                              <p:pRg st="6" end="6"/>
                                            </p:txEl>
                                          </p:spTgt>
                                        </p:tgtEl>
                                        <p:attrNameLst>
                                          <p:attrName>ppt_y</p:attrName>
                                        </p:attrNameLst>
                                      </p:cBhvr>
                                    </p:anim>
                                    <p:animRot by="21600000">
                                      <p:cBhvr>
                                        <p:cTn id="34" dur="1000" fill="hold">
                                          <p:stCondLst>
                                            <p:cond delay="0"/>
                                          </p:stCondLst>
                                        </p:cTn>
                                        <p:tgtEl>
                                          <p:spTgt spid="10">
                                            <p:txEl>
                                              <p:pRg st="6" end="6"/>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9">
                                            <p:txEl>
                                              <p:pRg st="0" end="0"/>
                                            </p:txEl>
                                          </p:spTgt>
                                        </p:tgtEl>
                                        <p:attrNameLst>
                                          <p:attrName>style.visibility</p:attrName>
                                        </p:attrNameLst>
                                      </p:cBhvr>
                                      <p:to>
                                        <p:strVal val="visible"/>
                                      </p:to>
                                    </p:set>
                                    <p:anim calcmode="lin" valueType="num">
                                      <p:cBhvr>
                                        <p:cTn id="39" dur="2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40" dur="2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41" dur="2000" fill="hold"/>
                                        <p:tgtEl>
                                          <p:spTgt spid="9">
                                            <p:txEl>
                                              <p:pRg st="0" end="0"/>
                                            </p:txEl>
                                          </p:spTgt>
                                        </p:tgtEl>
                                        <p:attrNameLst>
                                          <p:attrName>style.rotation</p:attrName>
                                        </p:attrNameLst>
                                      </p:cBhvr>
                                      <p:tavLst>
                                        <p:tav tm="0">
                                          <p:val>
                                            <p:fltVal val="90"/>
                                          </p:val>
                                        </p:tav>
                                        <p:tav tm="100000">
                                          <p:val>
                                            <p:fltVal val="0"/>
                                          </p:val>
                                        </p:tav>
                                      </p:tavLst>
                                    </p:anim>
                                    <p:animEffect transition="in" filter="fade">
                                      <p:cBhvr>
                                        <p:cTn id="42" dur="2000"/>
                                        <p:tgtEl>
                                          <p:spTgt spid="9">
                                            <p:txEl>
                                              <p:pRg st="0" end="0"/>
                                            </p:txEl>
                                          </p:spTgt>
                                        </p:tgtEl>
                                      </p:cBhvr>
                                    </p:animEffect>
                                  </p:childTnLst>
                                </p:cTn>
                              </p:par>
                              <p:par>
                                <p:cTn id="43" presetID="31" presetClass="entr" presetSubtype="0" fill="hold" nodeType="withEffect">
                                  <p:stCondLst>
                                    <p:cond delay="0"/>
                                  </p:stCondLst>
                                  <p:childTnLst>
                                    <p:set>
                                      <p:cBhvr>
                                        <p:cTn id="44" dur="1" fill="hold">
                                          <p:stCondLst>
                                            <p:cond delay="0"/>
                                          </p:stCondLst>
                                        </p:cTn>
                                        <p:tgtEl>
                                          <p:spTgt spid="9">
                                            <p:txEl>
                                              <p:pRg st="1" end="1"/>
                                            </p:txEl>
                                          </p:spTgt>
                                        </p:tgtEl>
                                        <p:attrNameLst>
                                          <p:attrName>style.visibility</p:attrName>
                                        </p:attrNameLst>
                                      </p:cBhvr>
                                      <p:to>
                                        <p:strVal val="visible"/>
                                      </p:to>
                                    </p:set>
                                    <p:anim calcmode="lin" valueType="num">
                                      <p:cBhvr>
                                        <p:cTn id="45" dur="2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46" dur="2000" fill="hold"/>
                                        <p:tgtEl>
                                          <p:spTgt spid="9">
                                            <p:txEl>
                                              <p:pRg st="1" end="1"/>
                                            </p:txEl>
                                          </p:spTgt>
                                        </p:tgtEl>
                                        <p:attrNameLst>
                                          <p:attrName>ppt_h</p:attrName>
                                        </p:attrNameLst>
                                      </p:cBhvr>
                                      <p:tavLst>
                                        <p:tav tm="0">
                                          <p:val>
                                            <p:fltVal val="0"/>
                                          </p:val>
                                        </p:tav>
                                        <p:tav tm="100000">
                                          <p:val>
                                            <p:strVal val="#ppt_h"/>
                                          </p:val>
                                        </p:tav>
                                      </p:tavLst>
                                    </p:anim>
                                    <p:anim calcmode="lin" valueType="num">
                                      <p:cBhvr>
                                        <p:cTn id="47" dur="2000" fill="hold"/>
                                        <p:tgtEl>
                                          <p:spTgt spid="9">
                                            <p:txEl>
                                              <p:pRg st="1" end="1"/>
                                            </p:txEl>
                                          </p:spTgt>
                                        </p:tgtEl>
                                        <p:attrNameLst>
                                          <p:attrName>style.rotation</p:attrName>
                                        </p:attrNameLst>
                                      </p:cBhvr>
                                      <p:tavLst>
                                        <p:tav tm="0">
                                          <p:val>
                                            <p:fltVal val="90"/>
                                          </p:val>
                                        </p:tav>
                                        <p:tav tm="100000">
                                          <p:val>
                                            <p:fltVal val="0"/>
                                          </p:val>
                                        </p:tav>
                                      </p:tavLst>
                                    </p:anim>
                                    <p:animEffect transition="in" filter="fade">
                                      <p:cBhvr>
                                        <p:cTn id="48" dur="2000"/>
                                        <p:tgtEl>
                                          <p:spTgt spid="9">
                                            <p:txEl>
                                              <p:pRg st="1" end="1"/>
                                            </p:txEl>
                                          </p:spTgt>
                                        </p:tgtEl>
                                      </p:cBhvr>
                                    </p:animEffect>
                                  </p:childTnLst>
                                </p:cTn>
                              </p:par>
                              <p:par>
                                <p:cTn id="49" presetID="31" presetClass="entr" presetSubtype="0" fill="hold" nodeType="withEffect">
                                  <p:stCondLst>
                                    <p:cond delay="0"/>
                                  </p:stCondLst>
                                  <p:childTnLst>
                                    <p:set>
                                      <p:cBhvr>
                                        <p:cTn id="50" dur="1" fill="hold">
                                          <p:stCondLst>
                                            <p:cond delay="0"/>
                                          </p:stCondLst>
                                        </p:cTn>
                                        <p:tgtEl>
                                          <p:spTgt spid="9">
                                            <p:txEl>
                                              <p:pRg st="2" end="2"/>
                                            </p:txEl>
                                          </p:spTgt>
                                        </p:tgtEl>
                                        <p:attrNameLst>
                                          <p:attrName>style.visibility</p:attrName>
                                        </p:attrNameLst>
                                      </p:cBhvr>
                                      <p:to>
                                        <p:strVal val="visible"/>
                                      </p:to>
                                    </p:set>
                                    <p:anim calcmode="lin" valueType="num">
                                      <p:cBhvr>
                                        <p:cTn id="51"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52"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53" dur="1000" fill="hold"/>
                                        <p:tgtEl>
                                          <p:spTgt spid="9">
                                            <p:txEl>
                                              <p:pRg st="2" end="2"/>
                                            </p:txEl>
                                          </p:spTgt>
                                        </p:tgtEl>
                                        <p:attrNameLst>
                                          <p:attrName>style.rotation</p:attrName>
                                        </p:attrNameLst>
                                      </p:cBhvr>
                                      <p:tavLst>
                                        <p:tav tm="0">
                                          <p:val>
                                            <p:fltVal val="90"/>
                                          </p:val>
                                        </p:tav>
                                        <p:tav tm="100000">
                                          <p:val>
                                            <p:fltVal val="0"/>
                                          </p:val>
                                        </p:tav>
                                      </p:tavLst>
                                    </p:anim>
                                    <p:animEffect transition="in" filter="fade">
                                      <p:cBhvr>
                                        <p:cTn id="54" dur="10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AR" dirty="0"/>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AR" dirty="0"/>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AR" dirty="0"/>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AR" dirty="0"/>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dirty="0">
                <a:solidFill>
                  <a:srgbClr val="04265C"/>
                </a:solidFill>
                <a:latin typeface="Berlin Sans FB Demi" pitchFamily="34" charset="0"/>
              </a:rPr>
              <a:t>Si deseas recibir </a:t>
            </a:r>
            <a:r>
              <a:rPr lang="es-ES_tradnl" sz="1200" b="1" dirty="0">
                <a:solidFill>
                  <a:srgbClr val="04265C"/>
                </a:solidFill>
                <a:latin typeface="Berlin Sans FB Demi" pitchFamily="34" charset="0"/>
              </a:rPr>
              <a:t>pps</a:t>
            </a:r>
            <a:r>
              <a:rPr lang="es-ES_tradnl" sz="12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dirty="0"/>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6"/>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7"/>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8"/>
                        </a:rPr>
                        <a:t>Graciosos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9"/>
                        </a:rPr>
                        <a:t>Historia y Arte</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0"/>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1"/>
                        </a:rPr>
                        <a:t>Musicales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2"/>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3"/>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4"/>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5"/>
                        </a:rPr>
                        <a:t>Religiosos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6"/>
                        </a:rPr>
                        <a:t>Románticos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7"/>
                        </a:rPr>
                        <a:t>Salud</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dirty="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dirty="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18"/>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9"/>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0"/>
                        </a:rPr>
                        <a:t>Graciosos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1"/>
                        </a:rPr>
                        <a:t>Historia y Arte</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2"/>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3"/>
                        </a:rPr>
                        <a:t>Musicales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4"/>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5"/>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6"/>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7"/>
                        </a:rPr>
                        <a:t>Religiosos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8"/>
                        </a:rPr>
                        <a:t>Románticos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9"/>
                        </a:rPr>
                        <a:t>Salud</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dirty="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729</TotalTime>
  <Words>1509</Words>
  <Application>Microsoft Office PowerPoint</Application>
  <PresentationFormat>Presentación en pantalla (4:3)</PresentationFormat>
  <Paragraphs>60</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WindowsWolf.com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Wolf</dc:creator>
  <cp:lastModifiedBy>Wolf</cp:lastModifiedBy>
  <cp:revision>56</cp:revision>
  <dcterms:created xsi:type="dcterms:W3CDTF">2015-01-20T00:17:54Z</dcterms:created>
  <dcterms:modified xsi:type="dcterms:W3CDTF">2015-01-23T00:52:41Z</dcterms:modified>
</cp:coreProperties>
</file>