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85" r:id="rId3"/>
    <p:sldId id="282" r:id="rId4"/>
    <p:sldId id="257" r:id="rId5"/>
    <p:sldId id="262" r:id="rId6"/>
    <p:sldId id="265" r:id="rId7"/>
    <p:sldId id="258" r:id="rId8"/>
    <p:sldId id="263" r:id="rId9"/>
    <p:sldId id="273" r:id="rId10"/>
    <p:sldId id="274" r:id="rId11"/>
    <p:sldId id="259" r:id="rId12"/>
    <p:sldId id="268" r:id="rId13"/>
    <p:sldId id="269" r:id="rId14"/>
    <p:sldId id="260" r:id="rId15"/>
    <p:sldId id="272" r:id="rId16"/>
    <p:sldId id="279" r:id="rId17"/>
    <p:sldId id="271" r:id="rId18"/>
    <p:sldId id="280" r:id="rId19"/>
    <p:sldId id="270" r:id="rId20"/>
    <p:sldId id="261" r:id="rId21"/>
    <p:sldId id="277" r:id="rId22"/>
    <p:sldId id="284" r:id="rId23"/>
    <p:sldId id="283" r:id="rId24"/>
    <p:sldId id="286"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929d6M8In31cgwqyU2uxg==" hashData="X9dkBC5W8SVqReNywvzgcsllwe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081534-DD2D-4D93-8D9D-747E55667473}" type="datetimeFigureOut">
              <a:rPr lang="es-ES" smtClean="0"/>
              <a:pPr/>
              <a:t>05/02/2015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5F9677-6C61-4B17-B90D-5FE663DB6DE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65F9677-6C61-4B17-B90D-5FE663DB6DEE}" type="slidenum">
              <a:rPr lang="es-ES" smtClean="0"/>
              <a:pPr/>
              <a:t>15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21</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E85419-7B48-4C0A-9AE3-C7ABB4638D79}" type="datetimeFigureOut">
              <a:rPr lang="es-ES" smtClean="0"/>
              <a:pPr/>
              <a:t>05/02/2015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8D8CCF-F4A7-48F6-94BA-2A669A58568E}"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6F4FF93-5305-4148-A698-2899D9696FA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85419-7B48-4C0A-9AE3-C7ABB4638D79}" type="datetimeFigureOut">
              <a:rPr lang="es-ES" smtClean="0"/>
              <a:pPr/>
              <a:t>05/02/2015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8D8CCF-F4A7-48F6-94BA-2A669A58568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70073C3-D554-484C-865A-79CC70133BB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16.gif"/></Relationships>
</file>

<file path=ppt/slides/_rels/slide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22.gi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1.gif"/></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gif"/></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7"/>
          <p:cNvPicPr>
            <a:picLocks noChangeAspect="1" noChangeArrowheads="1" noCrop="1"/>
          </p:cNvPicPr>
          <p:nvPr/>
        </p:nvPicPr>
        <p:blipFill>
          <a:blip r:embed="rId4" cstate="print">
            <a:duotone>
              <a:schemeClr val="accent6">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LUIS</a:t>
            </a:r>
          </a:p>
        </p:txBody>
      </p:sp>
      <p:sp>
        <p:nvSpPr>
          <p:cNvPr id="16" name="15 CuadroTexto"/>
          <p:cNvSpPr txBox="1"/>
          <p:nvPr/>
        </p:nvSpPr>
        <p:spPr>
          <a:xfrm>
            <a:off x="323528" y="6237312"/>
            <a:ext cx="184731" cy="369332"/>
          </a:xfrm>
          <a:prstGeom prst="rect">
            <a:avLst/>
          </a:prstGeom>
          <a:noFill/>
        </p:spPr>
        <p:txBody>
          <a:bodyPr wrap="none" rtlCol="0">
            <a:spAutoFit/>
          </a:bodyPr>
          <a:lstStyle/>
          <a:p>
            <a:endParaRPr lang="es-ES" b="1" dirty="0">
              <a:solidFill>
                <a:srgbClr val="0000FF"/>
              </a:solidFill>
              <a:effectLst>
                <a:glow rad="228600">
                  <a:schemeClr val="accent2">
                    <a:satMod val="175000"/>
                    <a:alpha val="40000"/>
                  </a:schemeClr>
                </a:glow>
              </a:effectLst>
              <a:latin typeface="Arial Black" pitchFamily="34" charset="0"/>
            </a:endParaRPr>
          </a:p>
        </p:txBody>
      </p:sp>
      <p:sp>
        <p:nvSpPr>
          <p:cNvPr id="17" name="16 Rectángulo"/>
          <p:cNvSpPr/>
          <p:nvPr/>
        </p:nvSpPr>
        <p:spPr>
          <a:xfrm>
            <a:off x="827584" y="1556792"/>
            <a:ext cx="7560840" cy="5724644"/>
          </a:xfrm>
          <a:prstGeom prst="rect">
            <a:avLst/>
          </a:prstGeom>
          <a:noFill/>
        </p:spPr>
        <p:txBody>
          <a:bodyPr wrap="square" lIns="91440" tIns="45720" rIns="91440" bIns="45720">
            <a:spAutoFit/>
          </a:bodyPr>
          <a:lstStyle/>
          <a:p>
            <a:pPr algn="ctr"/>
            <a:r>
              <a:rPr lang="es-ES" sz="13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Barba Roja </a:t>
            </a:r>
          </a:p>
          <a:p>
            <a:pPr algn="ctr"/>
            <a:r>
              <a:rPr lang="es-ES" sz="6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y el recortador </a:t>
            </a:r>
          </a:p>
          <a:p>
            <a:pPr algn="ctr"/>
            <a:r>
              <a:rPr lang="es-ES" sz="6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de cuentos</a:t>
            </a:r>
          </a:p>
          <a:p>
            <a:pPr algn="ctr"/>
            <a:endParaRPr lang="es-ES" sz="9600" b="1" cap="none" spc="0" dirty="0">
              <a:ln w="12700">
                <a:solidFill>
                  <a:schemeClr val="tx2">
                    <a:satMod val="155000"/>
                  </a:schemeClr>
                </a:solidFill>
                <a:prstDash val="solid"/>
              </a:ln>
              <a:solidFill>
                <a:srgbClr val="663300"/>
              </a:solidFill>
              <a:effectLst>
                <a:outerShdw blurRad="41275" dist="20320" dir="1800000" algn="tl" rotWithShape="0">
                  <a:srgbClr val="000000">
                    <a:alpha val="40000"/>
                  </a:srgbClr>
                </a:outerShdw>
              </a:effectLst>
            </a:endParaRPr>
          </a:p>
        </p:txBody>
      </p:sp>
      <p:pic>
        <p:nvPicPr>
          <p:cNvPr id="11" name="Picture 2" descr="C:\Documents and Settings\Dell\Escritorio\barba-roja-cuentos-y-leyendas-piratas-pintado-por-isaac81134-9825321.jpg"/>
          <p:cNvPicPr>
            <a:picLocks noChangeAspect="1" noChangeArrowheads="1"/>
          </p:cNvPicPr>
          <p:nvPr/>
        </p:nvPicPr>
        <p:blipFill>
          <a:blip r:embed="rId7" cstate="print"/>
          <a:srcRect/>
          <a:stretch>
            <a:fillRect/>
          </a:stretch>
        </p:blipFill>
        <p:spPr bwMode="auto">
          <a:xfrm>
            <a:off x="179512" y="188640"/>
            <a:ext cx="2195736" cy="2088232"/>
          </a:xfrm>
          <a:prstGeom prst="rect">
            <a:avLst/>
          </a:prstGeom>
          <a:noFill/>
          <a:effectLst>
            <a:softEdge rad="317500"/>
          </a:effectLst>
        </p:spPr>
      </p:pic>
    </p:spTree>
  </p:cSld>
  <p:clrMapOvr>
    <a:masterClrMapping/>
  </p:clrMapOvr>
  <p:transition spd="slow" advTm="11000">
    <p:dissolve/>
    <p:sndAc>
      <p:stSnd>
        <p:snd r:embed="rId3" name="cricri - arroz con leche 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40" presetClass="entr" presetSubtype="0" fill="hold" nodeType="afterEffect">
                                  <p:stCondLst>
                                    <p:cond delay="0"/>
                                  </p:stCondLst>
                                  <p:iterate type="lt">
                                    <p:tmPct val="10000"/>
                                  </p:iterate>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fade">
                                      <p:cBhvr>
                                        <p:cTn id="11" dur="1000"/>
                                        <p:tgtEl>
                                          <p:spTgt spid="17">
                                            <p:txEl>
                                              <p:pRg st="0" end="0"/>
                                            </p:txEl>
                                          </p:spTgt>
                                        </p:tgtEl>
                                      </p:cBhvr>
                                    </p:animEffect>
                                    <p:anim calcmode="lin" valueType="num">
                                      <p:cBhvr>
                                        <p:cTn id="12" dur="1000" fill="hold"/>
                                        <p:tgtEl>
                                          <p:spTgt spid="17">
                                            <p:txEl>
                                              <p:pRg st="0" end="0"/>
                                            </p:txEl>
                                          </p:spTgt>
                                        </p:tgtEl>
                                        <p:attrNameLst>
                                          <p:attrName>ppt_x</p:attrName>
                                        </p:attrNameLst>
                                      </p:cBhvr>
                                      <p:tavLst>
                                        <p:tav tm="0">
                                          <p:val>
                                            <p:strVal val="#ppt_x-.1"/>
                                          </p:val>
                                        </p:tav>
                                        <p:tav tm="100000">
                                          <p:val>
                                            <p:strVal val="#ppt_x"/>
                                          </p:val>
                                        </p:tav>
                                      </p:tavLst>
                                    </p:anim>
                                    <p:anim calcmode="lin" valueType="num">
                                      <p:cBhvr>
                                        <p:cTn id="13" dur="1000" fill="hold"/>
                                        <p:tgtEl>
                                          <p:spTgt spid="17">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800"/>
                            </p:stCondLst>
                            <p:childTnLst>
                              <p:par>
                                <p:cTn id="15" presetID="40" presetClass="entr" presetSubtype="0" fill="hold" nodeType="afterEffect">
                                  <p:stCondLst>
                                    <p:cond delay="0"/>
                                  </p:stCondLst>
                                  <p:iterate type="lt">
                                    <p:tmPct val="10000"/>
                                  </p:iterate>
                                  <p:childTnLst>
                                    <p:set>
                                      <p:cBhvr>
                                        <p:cTn id="16" dur="1" fill="hold">
                                          <p:stCondLst>
                                            <p:cond delay="0"/>
                                          </p:stCondLst>
                                        </p:cTn>
                                        <p:tgtEl>
                                          <p:spTgt spid="17">
                                            <p:txEl>
                                              <p:pRg st="1" end="1"/>
                                            </p:txEl>
                                          </p:spTgt>
                                        </p:tgtEl>
                                        <p:attrNameLst>
                                          <p:attrName>style.visibility</p:attrName>
                                        </p:attrNameLst>
                                      </p:cBhvr>
                                      <p:to>
                                        <p:strVal val="visible"/>
                                      </p:to>
                                    </p:set>
                                    <p:animEffect transition="in" filter="fade">
                                      <p:cBhvr>
                                        <p:cTn id="17" dur="1000"/>
                                        <p:tgtEl>
                                          <p:spTgt spid="17">
                                            <p:txEl>
                                              <p:pRg st="1" end="1"/>
                                            </p:txEl>
                                          </p:spTgt>
                                        </p:tgtEl>
                                      </p:cBhvr>
                                    </p:animEffect>
                                    <p:anim calcmode="lin" valueType="num">
                                      <p:cBhvr>
                                        <p:cTn id="18" dur="1000" fill="hold"/>
                                        <p:tgtEl>
                                          <p:spTgt spid="17">
                                            <p:txEl>
                                              <p:pRg st="1" end="1"/>
                                            </p:txEl>
                                          </p:spTgt>
                                        </p:tgtEl>
                                        <p:attrNameLst>
                                          <p:attrName>ppt_x</p:attrName>
                                        </p:attrNameLst>
                                      </p:cBhvr>
                                      <p:tavLst>
                                        <p:tav tm="0">
                                          <p:val>
                                            <p:strVal val="#ppt_x-.1"/>
                                          </p:val>
                                        </p:tav>
                                        <p:tav tm="100000">
                                          <p:val>
                                            <p:strVal val="#ppt_x"/>
                                          </p:val>
                                        </p:tav>
                                      </p:tavLst>
                                    </p:anim>
                                    <p:anim calcmode="lin" valueType="num">
                                      <p:cBhvr>
                                        <p:cTn id="19" dur="1000" fill="hold"/>
                                        <p:tgtEl>
                                          <p:spTgt spid="17">
                                            <p:txEl>
                                              <p:pRg st="1" end="1"/>
                                            </p:txEl>
                                          </p:spTgt>
                                        </p:tgtEl>
                                        <p:attrNameLst>
                                          <p:attrName>ppt_y</p:attrName>
                                        </p:attrNameLst>
                                      </p:cBhvr>
                                      <p:tavLst>
                                        <p:tav tm="0">
                                          <p:val>
                                            <p:strVal val="#ppt_y"/>
                                          </p:val>
                                        </p:tav>
                                        <p:tav tm="100000">
                                          <p:val>
                                            <p:strVal val="#ppt_y"/>
                                          </p:val>
                                        </p:tav>
                                      </p:tavLst>
                                    </p:anim>
                                  </p:childTnLst>
                                </p:cTn>
                              </p:par>
                            </p:childTnLst>
                          </p:cTn>
                        </p:par>
                        <p:par>
                          <p:cTn id="20" fill="hold">
                            <p:stCondLst>
                              <p:cond delay="4000"/>
                            </p:stCondLst>
                            <p:childTnLst>
                              <p:par>
                                <p:cTn id="21" presetID="40" presetClass="entr" presetSubtype="0" fill="hold" nodeType="afterEffect">
                                  <p:stCondLst>
                                    <p:cond delay="0"/>
                                  </p:stCondLst>
                                  <p:iterate type="lt">
                                    <p:tmPct val="10000"/>
                                  </p:iterate>
                                  <p:childTnLst>
                                    <p:set>
                                      <p:cBhvr>
                                        <p:cTn id="22" dur="1" fill="hold">
                                          <p:stCondLst>
                                            <p:cond delay="0"/>
                                          </p:stCondLst>
                                        </p:cTn>
                                        <p:tgtEl>
                                          <p:spTgt spid="17">
                                            <p:txEl>
                                              <p:pRg st="2" end="2"/>
                                            </p:txEl>
                                          </p:spTgt>
                                        </p:tgtEl>
                                        <p:attrNameLst>
                                          <p:attrName>style.visibility</p:attrName>
                                        </p:attrNameLst>
                                      </p:cBhvr>
                                      <p:to>
                                        <p:strVal val="visible"/>
                                      </p:to>
                                    </p:set>
                                    <p:animEffect transition="in" filter="fade">
                                      <p:cBhvr>
                                        <p:cTn id="23" dur="1000"/>
                                        <p:tgtEl>
                                          <p:spTgt spid="17">
                                            <p:txEl>
                                              <p:pRg st="2" end="2"/>
                                            </p:txEl>
                                          </p:spTgt>
                                        </p:tgtEl>
                                      </p:cBhvr>
                                    </p:animEffect>
                                    <p:anim calcmode="lin" valueType="num">
                                      <p:cBhvr>
                                        <p:cTn id="24" dur="1000" fill="hold"/>
                                        <p:tgtEl>
                                          <p:spTgt spid="17">
                                            <p:txEl>
                                              <p:pRg st="2" end="2"/>
                                            </p:txEl>
                                          </p:spTgt>
                                        </p:tgtEl>
                                        <p:attrNameLst>
                                          <p:attrName>ppt_x</p:attrName>
                                        </p:attrNameLst>
                                      </p:cBhvr>
                                      <p:tavLst>
                                        <p:tav tm="0">
                                          <p:val>
                                            <p:strVal val="#ppt_x-.1"/>
                                          </p:val>
                                        </p:tav>
                                        <p:tav tm="100000">
                                          <p:val>
                                            <p:strVal val="#ppt_x"/>
                                          </p:val>
                                        </p:tav>
                                      </p:tavLst>
                                    </p:anim>
                                    <p:anim calcmode="lin" valueType="num">
                                      <p:cBhvr>
                                        <p:cTn id="25" dur="1000" fill="hold"/>
                                        <p:tgtEl>
                                          <p:spTgt spid="1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barba-roja-cuentos-y-leyendas-piratas-pintado-por-isaac81134-9825321.jpg"/>
          <p:cNvPicPr>
            <a:picLocks noChangeAspect="1" noChangeArrowheads="1"/>
          </p:cNvPicPr>
          <p:nvPr/>
        </p:nvPicPr>
        <p:blipFill>
          <a:blip r:embed="rId2" cstate="print"/>
          <a:srcRect/>
          <a:stretch>
            <a:fillRect/>
          </a:stretch>
        </p:blipFill>
        <p:spPr bwMode="auto">
          <a:xfrm>
            <a:off x="-180528" y="0"/>
            <a:ext cx="9324528"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fltVal val="0"/>
                                          </p:val>
                                        </p:tav>
                                        <p:tav tm="100000">
                                          <p:val>
                                            <p:strVal val="#ppt_w"/>
                                          </p:val>
                                        </p:tav>
                                      </p:tavLst>
                                    </p:anim>
                                    <p:anim calcmode="lin" valueType="num">
                                      <p:cBhvr>
                                        <p:cTn id="12"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610px-Pergamino.gif"/>
          <p:cNvPicPr>
            <a:picLocks noChangeAspect="1" noChangeArrowheads="1"/>
          </p:cNvPicPr>
          <p:nvPr/>
        </p:nvPicPr>
        <p:blipFill>
          <a:blip r:embed="rId2" cstate="print"/>
          <a:srcRect/>
          <a:stretch>
            <a:fillRect/>
          </a:stretch>
        </p:blipFill>
        <p:spPr bwMode="auto">
          <a:xfrm>
            <a:off x="2195736" y="1268760"/>
            <a:ext cx="6948264" cy="5305300"/>
          </a:xfrm>
          <a:prstGeom prst="rect">
            <a:avLst/>
          </a:prstGeom>
          <a:noFill/>
        </p:spPr>
      </p:pic>
      <p:sp>
        <p:nvSpPr>
          <p:cNvPr id="2" name="1 Rectángulo"/>
          <p:cNvSpPr/>
          <p:nvPr/>
        </p:nvSpPr>
        <p:spPr>
          <a:xfrm>
            <a:off x="3203848" y="2420888"/>
            <a:ext cx="4824536" cy="3170099"/>
          </a:xfrm>
          <a:prstGeom prst="rect">
            <a:avLst/>
          </a:prstGeom>
        </p:spPr>
        <p:txBody>
          <a:bodyPr wrap="square">
            <a:spAutoFit/>
          </a:bodyPr>
          <a:lstStyle/>
          <a:p>
            <a:r>
              <a:rPr lang="es-ES" sz="2000" b="1" i="1" dirty="0">
                <a:latin typeface="Curlz MT" pitchFamily="82" charset="0"/>
              </a:rPr>
              <a:t>Había una vez un papá que tenía tanta prisa por acabar los cuentos que contaba a sus hijos cada noche, que empezó a recortar palabras. </a:t>
            </a:r>
            <a:endParaRPr lang="es-ES" sz="2000" b="1" i="1" dirty="0" smtClean="0">
              <a:latin typeface="Curlz MT" pitchFamily="82" charset="0"/>
            </a:endParaRPr>
          </a:p>
          <a:p>
            <a:r>
              <a:rPr lang="es-ES" sz="2000" b="1" i="1" dirty="0" smtClean="0">
                <a:latin typeface="Curlz MT" pitchFamily="82" charset="0"/>
              </a:rPr>
              <a:t>Quitando </a:t>
            </a:r>
            <a:r>
              <a:rPr lang="es-ES" sz="2000" b="1" i="1" dirty="0">
                <a:latin typeface="Curlz MT" pitchFamily="82" charset="0"/>
              </a:rPr>
              <a:t>palabras de aquí y de allá era capaz de terminar los cuentos un poco antes. </a:t>
            </a:r>
            <a:endParaRPr lang="es-ES" sz="2000" b="1" i="1" dirty="0" smtClean="0">
              <a:latin typeface="Curlz MT" pitchFamily="82" charset="0"/>
            </a:endParaRPr>
          </a:p>
          <a:p>
            <a:r>
              <a:rPr lang="es-ES" sz="2000" b="1" i="1" dirty="0" smtClean="0">
                <a:latin typeface="Curlz MT" pitchFamily="82" charset="0"/>
              </a:rPr>
              <a:t>Pero </a:t>
            </a:r>
            <a:r>
              <a:rPr lang="es-ES" sz="2000" b="1" i="1" dirty="0">
                <a:latin typeface="Curlz MT" pitchFamily="82" charset="0"/>
              </a:rPr>
              <a:t>como nada le parecía suficiente, siguió recortando más y más, hasta que un día, sin darse cuenta, recortó la palabra más importante de un cuento: se comió la palabra “FIN</a:t>
            </a:r>
            <a:r>
              <a:rPr lang="es-ES" sz="2000" b="1" i="1" dirty="0" smtClean="0">
                <a:latin typeface="Curlz MT" pitchFamily="82" charset="0"/>
              </a:rPr>
              <a:t>”.</a:t>
            </a:r>
          </a:p>
          <a:p>
            <a:r>
              <a:rPr lang="es-ES" sz="2000" b="1" i="1" dirty="0" smtClean="0">
                <a:latin typeface="Curlz MT" pitchFamily="82" charset="0"/>
              </a:rPr>
              <a:t> </a:t>
            </a:r>
            <a:r>
              <a:rPr lang="es-ES" sz="2000" b="1" i="1" dirty="0">
                <a:latin typeface="Curlz MT" pitchFamily="82" charset="0"/>
              </a:rPr>
              <a:t>Aquella noche se fue tranquilamente a la </a:t>
            </a:r>
            <a:r>
              <a:rPr lang="es-ES" sz="2000" b="1" i="1" dirty="0" smtClean="0">
                <a:latin typeface="Curlz MT" pitchFamily="82" charset="0"/>
              </a:rPr>
              <a:t>cama.</a:t>
            </a:r>
            <a:endParaRPr lang="es-ES" sz="2000" b="1" i="1" dirty="0">
              <a:latin typeface="Curlz MT" pitchFamily="82" charset="0"/>
            </a:endParaRPr>
          </a:p>
        </p:txBody>
      </p:sp>
      <p:pic>
        <p:nvPicPr>
          <p:cNvPr id="5" name="Picture 2" descr="C:\Documents and Settings\Dell\Escritorio\barba-roja-cuentos-y-leyendas-piratas-pintado-por-isaac81134-9825321.jpg"/>
          <p:cNvPicPr>
            <a:picLocks noChangeAspect="1" noChangeArrowheads="1"/>
          </p:cNvPicPr>
          <p:nvPr/>
        </p:nvPicPr>
        <p:blipFill>
          <a:blip r:embed="rId3" cstate="print"/>
          <a:srcRect/>
          <a:stretch>
            <a:fillRect/>
          </a:stretch>
        </p:blipFill>
        <p:spPr bwMode="auto">
          <a:xfrm>
            <a:off x="179512" y="188640"/>
            <a:ext cx="2195736" cy="2088232"/>
          </a:xfrm>
          <a:prstGeom prst="rect">
            <a:avLst/>
          </a:prstGeom>
          <a:noFill/>
          <a:effectLst>
            <a:softEdge rad="317500"/>
          </a:effectLst>
        </p:spPr>
      </p:pic>
    </p:spTree>
  </p:cSld>
  <p:clrMapOvr>
    <a:masterClrMapping/>
  </p:clrMapOvr>
  <p:transition advTm="2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arba-roja-cuentos-y-leyendas-piratas-pintado-por-isaac81134-982532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arba-roja-cuentos-y-leyendas-piratas-pintado-por-sebaschava-9733806.jpg"/>
          <p:cNvPicPr>
            <a:picLocks noChangeAspect="1" noChangeArrowheads="1"/>
          </p:cNvPicPr>
          <p:nvPr/>
        </p:nvPicPr>
        <p:blipFill>
          <a:blip r:embed="rId2" cstate="print"/>
          <a:srcRect/>
          <a:stretch>
            <a:fillRect/>
          </a:stretch>
        </p:blipFill>
        <p:spPr bwMode="auto">
          <a:xfrm>
            <a:off x="0" y="-304800"/>
            <a:ext cx="9144000" cy="71628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610px-Pergamino.gif"/>
          <p:cNvPicPr>
            <a:picLocks noChangeAspect="1" noChangeArrowheads="1"/>
          </p:cNvPicPr>
          <p:nvPr/>
        </p:nvPicPr>
        <p:blipFill>
          <a:blip r:embed="rId2" cstate="print"/>
          <a:srcRect/>
          <a:stretch>
            <a:fillRect/>
          </a:stretch>
        </p:blipFill>
        <p:spPr bwMode="auto">
          <a:xfrm>
            <a:off x="467544" y="764704"/>
            <a:ext cx="8676456" cy="6093296"/>
          </a:xfrm>
          <a:prstGeom prst="rect">
            <a:avLst/>
          </a:prstGeom>
          <a:noFill/>
        </p:spPr>
      </p:pic>
      <p:sp>
        <p:nvSpPr>
          <p:cNvPr id="2" name="1 Rectángulo"/>
          <p:cNvSpPr/>
          <p:nvPr/>
        </p:nvSpPr>
        <p:spPr>
          <a:xfrm>
            <a:off x="1979712" y="1844824"/>
            <a:ext cx="5904656" cy="3970318"/>
          </a:xfrm>
          <a:prstGeom prst="rect">
            <a:avLst/>
          </a:prstGeom>
        </p:spPr>
        <p:txBody>
          <a:bodyPr wrap="square">
            <a:spAutoFit/>
          </a:bodyPr>
          <a:lstStyle/>
          <a:p>
            <a:r>
              <a:rPr lang="es-ES" b="1" i="1" dirty="0" smtClean="0">
                <a:latin typeface="Curlz MT" pitchFamily="82" charset="0"/>
              </a:rPr>
              <a:t>Pero </a:t>
            </a:r>
            <a:r>
              <a:rPr lang="es-ES" b="1" i="1" dirty="0">
                <a:latin typeface="Curlz MT" pitchFamily="82" charset="0"/>
              </a:rPr>
              <a:t>al despertar se notó muy raro. Se levantó y al mirarse al espejo, ¡descubrió que tenía un gran sombrero de pirata, un negro parche en el ojo y una enorme barba de color </a:t>
            </a:r>
            <a:r>
              <a:rPr lang="es-ES" b="1" i="1" dirty="0" smtClean="0">
                <a:latin typeface="Curlz MT" pitchFamily="82" charset="0"/>
              </a:rPr>
              <a:t>rojo¡ No </a:t>
            </a:r>
            <a:r>
              <a:rPr lang="es-ES" b="1" i="1" dirty="0">
                <a:latin typeface="Curlz MT" pitchFamily="82" charset="0"/>
              </a:rPr>
              <a:t>había duda, se había transformado en Barba </a:t>
            </a:r>
            <a:r>
              <a:rPr lang="es-ES" b="1" i="1" dirty="0" smtClean="0">
                <a:latin typeface="Curlz MT" pitchFamily="82" charset="0"/>
              </a:rPr>
              <a:t>Roja, </a:t>
            </a:r>
            <a:r>
              <a:rPr lang="es-ES" b="1" i="1" dirty="0">
                <a:latin typeface="Curlz MT" pitchFamily="82" charset="0"/>
              </a:rPr>
              <a:t>el famoso capitán pirata de sus cuentos.</a:t>
            </a:r>
          </a:p>
          <a:p>
            <a:r>
              <a:rPr lang="es-ES" b="1" i="1" dirty="0">
                <a:latin typeface="Curlz MT" pitchFamily="82" charset="0"/>
              </a:rPr>
              <a:t>Preocupado, corrió a la habitación de sus hijos pero, al abrir la puerta, un muro de agua se derrumbó sobre él y al momento se encontró nadando en el mar. Pero no estaba solo, varios tiburones avanzaban hacia él con hambre de seis semanas. Barba </a:t>
            </a:r>
            <a:r>
              <a:rPr lang="es-ES" b="1" i="1" dirty="0" smtClean="0">
                <a:latin typeface="Curlz MT" pitchFamily="82" charset="0"/>
              </a:rPr>
              <a:t>Roja </a:t>
            </a:r>
            <a:r>
              <a:rPr lang="es-ES" b="1" i="1" dirty="0">
                <a:latin typeface="Curlz MT" pitchFamily="82" charset="0"/>
              </a:rPr>
              <a:t>se preparó para luchar agarrando el cuchillo de untar mantequilla que siempre escondía bajo su sombrero, pero justo antes de lanzarse a por el primero de los tiburones, sintió que se elevaba por los aires y caía en la cubierta de un gran barco de bandera pirata.</a:t>
            </a:r>
          </a:p>
        </p:txBody>
      </p:sp>
      <p:pic>
        <p:nvPicPr>
          <p:cNvPr id="5" name="Picture 2" descr="C:\Documents and Settings\Dell\Escritorio\barba-roja-cuentos-y-leyendas-piratas-pintado-por-isaac81134-9825321.jpg"/>
          <p:cNvPicPr>
            <a:picLocks noChangeAspect="1" noChangeArrowheads="1"/>
          </p:cNvPicPr>
          <p:nvPr/>
        </p:nvPicPr>
        <p:blipFill>
          <a:blip r:embed="rId3" cstate="print"/>
          <a:srcRect/>
          <a:stretch>
            <a:fillRect/>
          </a:stretch>
        </p:blipFill>
        <p:spPr bwMode="auto">
          <a:xfrm>
            <a:off x="0" y="0"/>
            <a:ext cx="2195736" cy="2088232"/>
          </a:xfrm>
          <a:prstGeom prst="rect">
            <a:avLst/>
          </a:prstGeom>
          <a:noFill/>
          <a:effectLst>
            <a:softEdge rad="317500"/>
          </a:effectLst>
        </p:spPr>
      </p:pic>
    </p:spTree>
  </p:cSld>
  <p:clrMapOvr>
    <a:masterClrMapping/>
  </p:clrMapOvr>
  <p:transition advTm="4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lavera-pirata-cuentos-y-leyendas-piratas-pintado-por-ivanpere-9917372.jpg"/>
          <p:cNvPicPr>
            <a:picLocks noChangeAspect="1" noChangeArrowheads="1"/>
          </p:cNvPicPr>
          <p:nvPr/>
        </p:nvPicPr>
        <p:blipFill>
          <a:blip r:embed="rId2" cstate="print"/>
          <a:srcRect/>
          <a:stretch>
            <a:fillRect/>
          </a:stretch>
        </p:blipFill>
        <p:spPr bwMode="auto">
          <a:xfrm>
            <a:off x="0" y="0"/>
            <a:ext cx="9144000" cy="7022182"/>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arco-pirata-cuentos-y-leyendas-piratas-pintado-por-fabri003-9719630.jpg"/>
          <p:cNvPicPr>
            <a:picLocks noChangeAspect="1" noChangeArrowheads="1"/>
          </p:cNvPicPr>
          <p:nvPr/>
        </p:nvPicPr>
        <p:blipFill>
          <a:blip r:embed="rId2" cstate="print"/>
          <a:srcRect/>
          <a:stretch>
            <a:fillRect/>
          </a:stretch>
        </p:blipFill>
        <p:spPr bwMode="auto">
          <a:xfrm>
            <a:off x="0" y="0"/>
            <a:ext cx="9144000" cy="690937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0"/>
            <a:ext cx="9323512"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dibujos-infantiles-barco-pirata-p.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610px-Pergamino.gif"/>
          <p:cNvPicPr>
            <a:picLocks noChangeAspect="1" noChangeArrowheads="1"/>
          </p:cNvPicPr>
          <p:nvPr/>
        </p:nvPicPr>
        <p:blipFill>
          <a:blip r:embed="rId3" cstate="print"/>
          <a:srcRect/>
          <a:stretch>
            <a:fillRect/>
          </a:stretch>
        </p:blipFill>
        <p:spPr bwMode="auto">
          <a:xfrm>
            <a:off x="467544" y="764704"/>
            <a:ext cx="8676456" cy="6093296"/>
          </a:xfrm>
          <a:prstGeom prst="rect">
            <a:avLst/>
          </a:prstGeom>
          <a:noFill/>
        </p:spPr>
      </p:pic>
      <p:sp>
        <p:nvSpPr>
          <p:cNvPr id="2" name="1 Rectángulo"/>
          <p:cNvSpPr/>
          <p:nvPr/>
        </p:nvSpPr>
        <p:spPr>
          <a:xfrm>
            <a:off x="1763688" y="1916832"/>
            <a:ext cx="6120680" cy="3970318"/>
          </a:xfrm>
          <a:prstGeom prst="rect">
            <a:avLst/>
          </a:prstGeom>
        </p:spPr>
        <p:txBody>
          <a:bodyPr wrap="square">
            <a:spAutoFit/>
          </a:bodyPr>
          <a:lstStyle/>
          <a:p>
            <a:r>
              <a:rPr lang="es-ES" b="1" i="1" dirty="0">
                <a:latin typeface="Curlz MT" pitchFamily="82" charset="0"/>
              </a:rPr>
              <a:t>- Ha faltado poco, mi capitán- dijo un marinero pirata que no podía parecerse más a su hijo mayor.</a:t>
            </a:r>
          </a:p>
          <a:p>
            <a:r>
              <a:rPr lang="es-ES" b="1" i="1" dirty="0">
                <a:latin typeface="Curlz MT" pitchFamily="82" charset="0"/>
              </a:rPr>
              <a:t>- ¡El capitán habría podido con esos torpes tiburones! - gritaron un par de grumetes tan iguales que Barba </a:t>
            </a:r>
            <a:r>
              <a:rPr lang="es-ES" b="1" i="1" dirty="0" smtClean="0">
                <a:latin typeface="Curlz MT" pitchFamily="82" charset="0"/>
              </a:rPr>
              <a:t>Roja </a:t>
            </a:r>
            <a:r>
              <a:rPr lang="es-ES" b="1" i="1" dirty="0">
                <a:latin typeface="Curlz MT" pitchFamily="82" charset="0"/>
              </a:rPr>
              <a:t>hubiera pensado que se trataba de los gemelos.</a:t>
            </a:r>
          </a:p>
          <a:p>
            <a:r>
              <a:rPr lang="es-ES" b="1" i="1" dirty="0">
                <a:latin typeface="Curlz MT" pitchFamily="82" charset="0"/>
              </a:rPr>
              <a:t>Pero no había tiempo que perder. El capitán fue informado de que la reina había sido secuestrada y ofrecían una gran recompensa a quien la devolviera sana y salva. Entonces pusieron rumbo hacia la isla del Último Caníbal, la preferida por todos los malvados para esconder reinas secuestradas. Navegaban a toda velocidad cuando se formó una gran y oscura tormenta, y entonces un rayo impactó en el palo mayor, provocando un gran incendio. Pero mientras trataban de apagarlo, el barco chocó violentamente contra los arrecifes que rodeaban la isla, enviando por los aires al capitán y sus marineros…</a:t>
            </a:r>
          </a:p>
        </p:txBody>
      </p:sp>
      <p:pic>
        <p:nvPicPr>
          <p:cNvPr id="4" name="Picture 2" descr="C:\Documents and Settings\Dell\Escritorio\barba-roja-cuentos-y-leyendas-piratas-pintado-por-isaac81134-9825321.jpg"/>
          <p:cNvPicPr>
            <a:picLocks noChangeAspect="1" noChangeArrowheads="1"/>
          </p:cNvPicPr>
          <p:nvPr/>
        </p:nvPicPr>
        <p:blipFill>
          <a:blip r:embed="rId4" cstate="print"/>
          <a:srcRect/>
          <a:stretch>
            <a:fillRect/>
          </a:stretch>
        </p:blipFill>
        <p:spPr bwMode="auto">
          <a:xfrm>
            <a:off x="0" y="188640"/>
            <a:ext cx="2195736" cy="2088232"/>
          </a:xfrm>
          <a:prstGeom prst="rect">
            <a:avLst/>
          </a:prstGeom>
          <a:noFill/>
          <a:effectLst>
            <a:softEdge rad="317500"/>
          </a:effectLst>
        </p:spPr>
      </p:pic>
    </p:spTree>
  </p:cSld>
  <p:clrMapOvr>
    <a:masterClrMapping/>
  </p:clrMapOvr>
  <p:transition advTm="60000">
    <p:sndAc>
      <p:stSnd>
        <p:snd r:embed="rId2" name="bi bi di-ba bi di-bu.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dibujo-del-volcan1-300x196.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n-stock-photo_csp16197924.jpg"/>
          <p:cNvPicPr>
            <a:picLocks noChangeAspect="1" noChangeArrowheads="1"/>
          </p:cNvPicPr>
          <p:nvPr/>
        </p:nvPicPr>
        <p:blipFill>
          <a:blip r:embed="rId2" cstate="print"/>
          <a:srcRect/>
          <a:stretch>
            <a:fillRect/>
          </a:stretch>
        </p:blipFill>
        <p:spPr bwMode="auto">
          <a:xfrm>
            <a:off x="0" y="0"/>
            <a:ext cx="9144000" cy="7380645"/>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610px-Pergamino.gif"/>
          <p:cNvPicPr>
            <a:picLocks noChangeAspect="1" noChangeArrowheads="1"/>
          </p:cNvPicPr>
          <p:nvPr/>
        </p:nvPicPr>
        <p:blipFill>
          <a:blip r:embed="rId2" cstate="print"/>
          <a:srcRect/>
          <a:stretch>
            <a:fillRect/>
          </a:stretch>
        </p:blipFill>
        <p:spPr bwMode="auto">
          <a:xfrm>
            <a:off x="2051720" y="764704"/>
            <a:ext cx="7092280" cy="6093296"/>
          </a:xfrm>
          <a:prstGeom prst="rect">
            <a:avLst/>
          </a:prstGeom>
          <a:noFill/>
        </p:spPr>
      </p:pic>
      <p:sp>
        <p:nvSpPr>
          <p:cNvPr id="2" name="1 Rectángulo"/>
          <p:cNvSpPr/>
          <p:nvPr/>
        </p:nvSpPr>
        <p:spPr>
          <a:xfrm>
            <a:off x="3131840" y="2060848"/>
            <a:ext cx="4968552" cy="3785652"/>
          </a:xfrm>
          <a:prstGeom prst="rect">
            <a:avLst/>
          </a:prstGeom>
        </p:spPr>
        <p:txBody>
          <a:bodyPr wrap="square">
            <a:spAutoFit/>
          </a:bodyPr>
          <a:lstStyle/>
          <a:p>
            <a:r>
              <a:rPr lang="es-ES" sz="2000" b="1" i="1" dirty="0">
                <a:latin typeface="Curlz MT" pitchFamily="82" charset="0"/>
              </a:rPr>
              <a:t>Cuando el capitán despertó, se encontraba atado a un gran tronco. A sus lados, también atados, estaban todos los piratas de su tripulación. Se encontraban en el corazón del volcán de la isla, el lugar elegido por los caníbales para hacer sus sacrificios y rituales. Pero no eran ellos los que iban a ser devorados. Todo estaba preparado para sacrificar a una bella mujer con corona que no podía ser otra que la reina.</a:t>
            </a:r>
          </a:p>
          <a:p>
            <a:r>
              <a:rPr lang="es-ES" sz="2000" b="1" i="1" dirty="0">
                <a:latin typeface="Curlz MT" pitchFamily="82" charset="0"/>
              </a:rPr>
              <a:t>Los caníbales comenzaron sus cánticos. Qué pesados, siempre hacían todo cantando. Pero entonces el capitán tuvo una idea. </a:t>
            </a:r>
          </a:p>
        </p:txBody>
      </p:sp>
      <p:pic>
        <p:nvPicPr>
          <p:cNvPr id="3" name="Picture 2" descr="C:\Documents and Settings\Dell\Escritorio\barba-roja-cuentos-y-leyendas-piratas-pintado-por-isaac81134-9825321.jpg"/>
          <p:cNvPicPr>
            <a:picLocks noChangeAspect="1" noChangeArrowheads="1"/>
          </p:cNvPicPr>
          <p:nvPr/>
        </p:nvPicPr>
        <p:blipFill>
          <a:blip r:embed="rId3" cstate="print"/>
          <a:srcRect/>
          <a:stretch>
            <a:fillRect/>
          </a:stretch>
        </p:blipFill>
        <p:spPr bwMode="auto">
          <a:xfrm>
            <a:off x="179512" y="332656"/>
            <a:ext cx="2195736" cy="1646802"/>
          </a:xfrm>
          <a:prstGeom prst="rect">
            <a:avLst/>
          </a:prstGeom>
          <a:noFill/>
          <a:effectLst>
            <a:softEdge rad="317500"/>
          </a:effectLst>
        </p:spPr>
      </p:pic>
    </p:spTree>
  </p:cSld>
  <p:clrMapOvr>
    <a:masterClrMapping/>
  </p:clrMapOvr>
  <p:transition advTm="41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37650964.jpg"/>
          <p:cNvPicPr>
            <a:picLocks noChangeAspect="1" noChangeArrowheads="1"/>
          </p:cNvPicPr>
          <p:nvPr/>
        </p:nvPicPr>
        <p:blipFill>
          <a:blip r:embed="rId2" cstate="print"/>
          <a:srcRect b="7725"/>
          <a:stretch>
            <a:fillRect/>
          </a:stretch>
        </p:blipFill>
        <p:spPr bwMode="auto">
          <a:xfrm>
            <a:off x="-1" y="0"/>
            <a:ext cx="9205031" cy="6858000"/>
          </a:xfrm>
          <a:prstGeom prst="rect">
            <a:avLst/>
          </a:prstGeom>
          <a:noFill/>
        </p:spPr>
      </p:pic>
      <p:pic>
        <p:nvPicPr>
          <p:cNvPr id="3"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anibales-300x201.jpg"/>
          <p:cNvPicPr>
            <a:picLocks noChangeAspect="1" noChangeArrowheads="1"/>
          </p:cNvPicPr>
          <p:nvPr/>
        </p:nvPicPr>
        <p:blipFill>
          <a:blip r:embed="rId3" cstate="print"/>
          <a:srcRect l="971"/>
          <a:stretch>
            <a:fillRect/>
          </a:stretch>
        </p:blipFill>
        <p:spPr bwMode="auto">
          <a:xfrm>
            <a:off x="539552" y="620688"/>
            <a:ext cx="7875897" cy="5328592"/>
          </a:xfrm>
          <a:prstGeom prst="rect">
            <a:avLst/>
          </a:prstGeom>
          <a:noFill/>
          <a:effectLst>
            <a:softEdge rad="317500"/>
          </a:effectLst>
        </p:spPr>
      </p:pic>
      <p:pic>
        <p:nvPicPr>
          <p:cNvPr id="3" name="Picture 2" descr="C:\Documents and Settings\Dell\Escritorio\exploradores-4.gif"/>
          <p:cNvPicPr>
            <a:picLocks noChangeAspect="1" noChangeArrowheads="1"/>
          </p:cNvPicPr>
          <p:nvPr/>
        </p:nvPicPr>
        <p:blipFill>
          <a:blip r:embed="rId4" cstate="print"/>
          <a:srcRect/>
          <a:stretch>
            <a:fillRect/>
          </a:stretch>
        </p:blipFill>
        <p:spPr bwMode="auto">
          <a:xfrm>
            <a:off x="4427984" y="4121696"/>
            <a:ext cx="2736304" cy="2736304"/>
          </a:xfrm>
          <a:prstGeom prst="rect">
            <a:avLst/>
          </a:prstGeom>
          <a:noFill/>
          <a:effectLst>
            <a:softEdge rad="317500"/>
          </a:effectLst>
        </p:spPr>
      </p:pic>
      <p:pic>
        <p:nvPicPr>
          <p:cNvPr id="4" name="Picture 3" descr="illusion-013"/>
          <p:cNvPicPr>
            <a:picLocks noChangeAspect="1" noChangeArrowheads="1"/>
          </p:cNvPicPr>
          <p:nvPr/>
        </p:nvPicPr>
        <p:blipFill>
          <a:blip r:embed="rId5"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Dell\Escritorio\10341.jpg"/>
          <p:cNvPicPr>
            <a:picLocks noChangeAspect="1" noChangeArrowheads="1"/>
          </p:cNvPicPr>
          <p:nvPr/>
        </p:nvPicPr>
        <p:blipFill>
          <a:blip r:embed="rId2" cstate="print"/>
          <a:srcRect/>
          <a:stretch>
            <a:fillRect/>
          </a:stretch>
        </p:blipFill>
        <p:spPr bwMode="auto">
          <a:xfrm>
            <a:off x="467544" y="692696"/>
            <a:ext cx="8392824" cy="4968552"/>
          </a:xfrm>
          <a:prstGeom prst="rect">
            <a:avLst/>
          </a:prstGeom>
          <a:noFill/>
          <a:effectLst>
            <a:softEdge rad="317500"/>
          </a:effectLst>
        </p:spPr>
      </p:pic>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610px-Pergamino.gif"/>
          <p:cNvPicPr>
            <a:picLocks noChangeAspect="1" noChangeArrowheads="1"/>
          </p:cNvPicPr>
          <p:nvPr/>
        </p:nvPicPr>
        <p:blipFill>
          <a:blip r:embed="rId3" cstate="print"/>
          <a:srcRect/>
          <a:stretch>
            <a:fillRect/>
          </a:stretch>
        </p:blipFill>
        <p:spPr bwMode="auto">
          <a:xfrm>
            <a:off x="1187624" y="764704"/>
            <a:ext cx="7956376" cy="6093296"/>
          </a:xfrm>
          <a:prstGeom prst="rect">
            <a:avLst/>
          </a:prstGeom>
          <a:noFill/>
        </p:spPr>
      </p:pic>
      <p:sp>
        <p:nvSpPr>
          <p:cNvPr id="2" name="1 Rectángulo"/>
          <p:cNvSpPr/>
          <p:nvPr/>
        </p:nvSpPr>
        <p:spPr>
          <a:xfrm>
            <a:off x="2339752" y="2132856"/>
            <a:ext cx="5832648" cy="3693319"/>
          </a:xfrm>
          <a:prstGeom prst="rect">
            <a:avLst/>
          </a:prstGeom>
        </p:spPr>
        <p:txBody>
          <a:bodyPr wrap="square">
            <a:spAutoFit/>
          </a:bodyPr>
          <a:lstStyle/>
          <a:p>
            <a:r>
              <a:rPr lang="es-ES" b="1" i="1" dirty="0" smtClean="0">
                <a:latin typeface="Curlz MT" pitchFamily="82" charset="0"/>
              </a:rPr>
              <a:t>Con </a:t>
            </a:r>
            <a:r>
              <a:rPr lang="es-ES" b="1" i="1" dirty="0">
                <a:latin typeface="Curlz MT" pitchFamily="82" charset="0"/>
              </a:rPr>
              <a:t>voz potente comenzó a cantar canciones piratas, y toda la tripulación se puso a cantar con él a pleno pulmón. Los caníbales intentaban cantar más fuerte, pero aun siendo muchos más, no conseguían superar al capitán y sus hombres. Sin sus cánticos no podían empezar a comer así que, rojos de furia, decidieron cambiar los papeles de la reina y del capitán. Ahora era el capitán quien estaba sobre un gran caldero a punto de ser cocinado. Sintió el picor de la pimienta y el olor de la salsa mientras el calor se hacía tan intenso que ya no tenía fuerzas para cantar. Sus marineros también fueron silenciados con grandes bolas de helado de chocolate que degustaban con ansia ¿Cómo habrían sabido aquellos salvajes que el helado de chocolate era el punto débil de su tripulación?</a:t>
            </a:r>
          </a:p>
        </p:txBody>
      </p:sp>
      <p:pic>
        <p:nvPicPr>
          <p:cNvPr id="3" name="Picture 2" descr="C:\Documents and Settings\Dell\Escritorio\barba-roja-cuentos-y-leyendas-piratas-pintado-por-isaac81134-9825321.jpg"/>
          <p:cNvPicPr>
            <a:picLocks noChangeAspect="1" noChangeArrowheads="1"/>
          </p:cNvPicPr>
          <p:nvPr/>
        </p:nvPicPr>
        <p:blipFill>
          <a:blip r:embed="rId4" cstate="print"/>
          <a:srcRect/>
          <a:stretch>
            <a:fillRect/>
          </a:stretch>
        </p:blipFill>
        <p:spPr bwMode="auto">
          <a:xfrm>
            <a:off x="179512" y="332656"/>
            <a:ext cx="2195736" cy="1646802"/>
          </a:xfrm>
          <a:prstGeom prst="rect">
            <a:avLst/>
          </a:prstGeom>
          <a:noFill/>
          <a:effectLst>
            <a:softEdge rad="317500"/>
          </a:effectLst>
        </p:spPr>
      </p:pic>
    </p:spTree>
  </p:cSld>
  <p:clrMapOvr>
    <a:masterClrMapping/>
  </p:clrMapOvr>
  <p:transition advTm="48000">
    <p:sndAc>
      <p:stSnd>
        <p:snd r:embed="rId2" name="06 estaba la rana sentad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ribu-Korowai-ultimos-canibales_MDSVID20120329_0019_3.jpg"/>
          <p:cNvPicPr>
            <a:picLocks noChangeAspect="1" noChangeArrowheads="1"/>
          </p:cNvPicPr>
          <p:nvPr/>
        </p:nvPicPr>
        <p:blipFill>
          <a:blip r:embed="rId2" cstate="print"/>
          <a:srcRect/>
          <a:stretch>
            <a:fillRect/>
          </a:stretch>
        </p:blipFill>
        <p:spPr bwMode="auto">
          <a:xfrm>
            <a:off x="-1188640" y="0"/>
            <a:ext cx="12025336" cy="6858000"/>
          </a:xfrm>
          <a:prstGeom prst="rect">
            <a:avLst/>
          </a:prstGeom>
          <a:noFill/>
        </p:spPr>
      </p:pic>
      <p:pic>
        <p:nvPicPr>
          <p:cNvPr id="3" name="Picture 2" descr="C:\Documents and Settings\Dell\Escritorio\exploradores-9.gif"/>
          <p:cNvPicPr>
            <a:picLocks noChangeAspect="1" noChangeArrowheads="1" noCrop="1"/>
          </p:cNvPicPr>
          <p:nvPr/>
        </p:nvPicPr>
        <p:blipFill>
          <a:blip r:embed="rId3" cstate="print"/>
          <a:srcRect/>
          <a:stretch>
            <a:fillRect/>
          </a:stretch>
        </p:blipFill>
        <p:spPr bwMode="auto">
          <a:xfrm>
            <a:off x="2339752" y="2420888"/>
            <a:ext cx="3704378" cy="4437112"/>
          </a:xfrm>
          <a:prstGeom prst="rect">
            <a:avLst/>
          </a:prstGeom>
          <a:noFill/>
        </p:spPr>
      </p:pic>
      <p:pic>
        <p:nvPicPr>
          <p:cNvPr id="4" name="Picture 3" descr="illusion-013"/>
          <p:cNvPicPr>
            <a:picLocks noChangeAspect="1" noChangeArrowheads="1"/>
          </p:cNvPicPr>
          <p:nvPr/>
        </p:nvPicPr>
        <p:blipFill>
          <a:blip r:embed="rId4" cstate="print">
            <a:duotone>
              <a:schemeClr val="accent6">
                <a:shade val="45000"/>
                <a:satMod val="135000"/>
              </a:schemeClr>
              <a:prstClr val="white"/>
            </a:duotone>
            <a:lum bright="23000"/>
          </a:blip>
          <a:srcRect/>
          <a:stretch>
            <a:fillRect/>
          </a:stretch>
        </p:blipFill>
        <p:spPr bwMode="auto">
          <a:xfrm>
            <a:off x="-179512" y="0"/>
            <a:ext cx="9323512" cy="6877050"/>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610px-Pergamino.gif"/>
          <p:cNvPicPr>
            <a:picLocks noChangeAspect="1" noChangeArrowheads="1"/>
          </p:cNvPicPr>
          <p:nvPr/>
        </p:nvPicPr>
        <p:blipFill>
          <a:blip r:embed="rId2" cstate="print"/>
          <a:srcRect/>
          <a:stretch>
            <a:fillRect/>
          </a:stretch>
        </p:blipFill>
        <p:spPr bwMode="auto">
          <a:xfrm>
            <a:off x="755576" y="764704"/>
            <a:ext cx="8388424" cy="6093296"/>
          </a:xfrm>
          <a:prstGeom prst="rect">
            <a:avLst/>
          </a:prstGeom>
          <a:noFill/>
        </p:spPr>
      </p:pic>
      <p:sp>
        <p:nvSpPr>
          <p:cNvPr id="2" name="1 Rectángulo"/>
          <p:cNvSpPr/>
          <p:nvPr/>
        </p:nvSpPr>
        <p:spPr>
          <a:xfrm>
            <a:off x="1835696" y="1628800"/>
            <a:ext cx="6192688" cy="4524315"/>
          </a:xfrm>
          <a:prstGeom prst="rect">
            <a:avLst/>
          </a:prstGeom>
        </p:spPr>
        <p:txBody>
          <a:bodyPr wrap="square">
            <a:spAutoFit/>
          </a:bodyPr>
          <a:lstStyle/>
          <a:p>
            <a:r>
              <a:rPr lang="es-ES" b="1" i="1" dirty="0">
                <a:latin typeface="Curlz MT" pitchFamily="82" charset="0"/>
              </a:rPr>
              <a:t>Pero entonces vio a la reina sonreír con aquella sonrisa torcida que solo tenía Flor Marchita. Sin duda todo había sido una trampa de la temible capitana pirata, antaño su mejor socia y ahora su mayor rival, para atrapar a Barba </a:t>
            </a:r>
            <a:r>
              <a:rPr lang="es-ES" b="1" i="1" dirty="0" smtClean="0">
                <a:latin typeface="Curlz MT" pitchFamily="82" charset="0"/>
              </a:rPr>
              <a:t>Roja y </a:t>
            </a:r>
            <a:r>
              <a:rPr lang="es-ES" b="1" i="1" dirty="0">
                <a:latin typeface="Curlz MT" pitchFamily="82" charset="0"/>
              </a:rPr>
              <a:t>sus hombres. Rodeado de caníbales, mientras sentía el dolor del primer mordisco, el capitán aceptó su derrota.</a:t>
            </a:r>
          </a:p>
          <a:p>
            <a:r>
              <a:rPr lang="es-ES" b="1" i="1" dirty="0">
                <a:latin typeface="Curlz MT" pitchFamily="82" charset="0"/>
              </a:rPr>
              <a:t>- Has ganado, Flor Marchita. Este es el FIN. Con esa última palabra todo desapareció y el papá volvió a encontrarse en su cama, aún asustado y sudoroso. A su lado, con la misma sonrisa torcida de Flor Marchita, su mujer le regaló un beso, diciéndole: </a:t>
            </a:r>
          </a:p>
          <a:p>
            <a:r>
              <a:rPr lang="es-ES" b="1" i="1" dirty="0">
                <a:latin typeface="Curlz MT" pitchFamily="82" charset="0"/>
              </a:rPr>
              <a:t>- La próxima vez que vuelvas a recortarles los cuentos a los niños, te las verás conmigo en la Cueva de la Locura...</a:t>
            </a:r>
          </a:p>
          <a:p>
            <a:r>
              <a:rPr lang="es-ES" b="1" i="1" dirty="0">
                <a:latin typeface="Curlz MT" pitchFamily="82" charset="0"/>
              </a:rPr>
              <a:t>Esa noche el papá se quedó muy pensativo. Había pasado mucho miedo, pero había sido tan alucinante ser parte de un cuento, que nunca más volvería a quitarles a sus hijos ni un trocito de sus cuentos</a:t>
            </a:r>
            <a:r>
              <a:rPr lang="es-ES" b="1" i="1" dirty="0" smtClean="0">
                <a:latin typeface="Curlz MT" pitchFamily="82" charset="0"/>
              </a:rPr>
              <a:t>.</a:t>
            </a:r>
            <a:endParaRPr lang="es-ES" b="1" i="1" dirty="0">
              <a:latin typeface="Curlz MT" pitchFamily="82" charset="0"/>
            </a:endParaRPr>
          </a:p>
        </p:txBody>
      </p:sp>
      <p:pic>
        <p:nvPicPr>
          <p:cNvPr id="3" name="Picture 2" descr="C:\Documents and Settings\Dell\Escritorio\barba-roja-cuentos-y-leyendas-piratas-pintado-por-isaac81134-9825321.jpg"/>
          <p:cNvPicPr>
            <a:picLocks noChangeAspect="1" noChangeArrowheads="1"/>
          </p:cNvPicPr>
          <p:nvPr/>
        </p:nvPicPr>
        <p:blipFill>
          <a:blip r:embed="rId3" cstate="print"/>
          <a:srcRect/>
          <a:stretch>
            <a:fillRect/>
          </a:stretch>
        </p:blipFill>
        <p:spPr bwMode="auto">
          <a:xfrm>
            <a:off x="179512" y="332656"/>
            <a:ext cx="2195736" cy="1646802"/>
          </a:xfrm>
          <a:prstGeom prst="rect">
            <a:avLst/>
          </a:prstGeom>
          <a:noFill/>
          <a:effectLst>
            <a:softEdge rad="317500"/>
          </a:effectLst>
        </p:spPr>
      </p:pic>
    </p:spTree>
  </p:cSld>
  <p:clrMapOvr>
    <a:masterClrMapping/>
  </p:clrMapOvr>
  <p:transition advTm="54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xploradores-1.gif"/>
          <p:cNvPicPr>
            <a:picLocks noChangeAspect="1" noChangeArrowheads="1" noCrop="1"/>
          </p:cNvPicPr>
          <p:nvPr/>
        </p:nvPicPr>
        <p:blipFill>
          <a:blip r:embed="rId3"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4" cstate="print">
            <a:duotone>
              <a:schemeClr val="accent6">
                <a:shade val="45000"/>
                <a:satMod val="135000"/>
              </a:schemeClr>
              <a:prstClr val="white"/>
            </a:duotone>
            <a:lum bright="23000"/>
          </a:blip>
          <a:srcRect/>
          <a:stretch>
            <a:fillRect/>
          </a:stretch>
        </p:blipFill>
        <p:spPr bwMode="auto">
          <a:xfrm>
            <a:off x="0" y="-19050"/>
            <a:ext cx="9323512" cy="6877050"/>
          </a:xfrm>
          <a:prstGeom prst="rect">
            <a:avLst/>
          </a:prstGeom>
          <a:noFill/>
          <a:ln w="9525">
            <a:noFill/>
            <a:miter lim="800000"/>
            <a:headEnd/>
            <a:tailEnd/>
          </a:ln>
        </p:spPr>
      </p:pic>
    </p:spTree>
  </p:cSld>
  <p:clrMapOvr>
    <a:masterClrMapping/>
  </p:clrMapOvr>
  <p:transition advTm="10000">
    <p:sndAc>
      <p:stSnd>
        <p:snd r:embed="rId2" name="bi bi di-ba bi di-b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7"/>
          <p:cNvPicPr>
            <a:picLocks noChangeAspect="1" noChangeArrowheads="1" noCrop="1"/>
          </p:cNvPicPr>
          <p:nvPr/>
        </p:nvPicPr>
        <p:blipFill>
          <a:blip r:embed="rId3" cstate="print">
            <a:duotone>
              <a:schemeClr val="accent6">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4" cstate="print"/>
          <a:srcRect/>
          <a:stretch>
            <a:fillRect/>
          </a:stretch>
        </p:blipFill>
        <p:spPr bwMode="auto">
          <a:xfrm>
            <a:off x="467544" y="5949280"/>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7" cstate="print"/>
          <a:srcRect/>
          <a:stretch>
            <a:fillRect/>
          </a:stretch>
        </p:blipFill>
        <p:spPr bwMode="auto">
          <a:xfrm flipH="1">
            <a:off x="179512" y="5589240"/>
            <a:ext cx="731118" cy="1066800"/>
          </a:xfrm>
          <a:prstGeom prst="rect">
            <a:avLst/>
          </a:prstGeom>
          <a:noFill/>
          <a:ln w="9525">
            <a:noFill/>
            <a:miter lim="800000"/>
            <a:headEnd/>
            <a:tailEnd/>
          </a:ln>
        </p:spPr>
      </p:pic>
      <p:sp>
        <p:nvSpPr>
          <p:cNvPr id="16" name="15 CuadroTexto"/>
          <p:cNvSpPr txBox="1"/>
          <p:nvPr/>
        </p:nvSpPr>
        <p:spPr>
          <a:xfrm>
            <a:off x="323528" y="6237312"/>
            <a:ext cx="184731" cy="369332"/>
          </a:xfrm>
          <a:prstGeom prst="rect">
            <a:avLst/>
          </a:prstGeom>
          <a:noFill/>
        </p:spPr>
        <p:txBody>
          <a:bodyPr wrap="none" rtlCol="0">
            <a:spAutoFit/>
          </a:bodyPr>
          <a:lstStyle/>
          <a:p>
            <a:endParaRPr lang="es-ES" b="1" dirty="0">
              <a:solidFill>
                <a:srgbClr val="0000FF"/>
              </a:solidFill>
              <a:effectLst>
                <a:glow rad="228600">
                  <a:schemeClr val="accent2">
                    <a:satMod val="175000"/>
                    <a:alpha val="40000"/>
                  </a:schemeClr>
                </a:glow>
              </a:effectLst>
              <a:latin typeface="Arial Black" pitchFamily="34" charset="0"/>
            </a:endParaRPr>
          </a:p>
        </p:txBody>
      </p:sp>
      <p:sp>
        <p:nvSpPr>
          <p:cNvPr id="12" name="11 CuadroTexto"/>
          <p:cNvSpPr txBox="1"/>
          <p:nvPr/>
        </p:nvSpPr>
        <p:spPr>
          <a:xfrm>
            <a:off x="3131840" y="1700808"/>
            <a:ext cx="2714205" cy="2646878"/>
          </a:xfrm>
          <a:prstGeom prst="rect">
            <a:avLst/>
          </a:prstGeom>
          <a:noFill/>
        </p:spPr>
        <p:txBody>
          <a:bodyPr wrap="none" rtlCol="0">
            <a:spAutoFit/>
          </a:bodyPr>
          <a:lstStyle/>
          <a:p>
            <a:r>
              <a:rPr lang="es-ES" sz="16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Fin</a:t>
            </a:r>
            <a:endParaRPr lang="es-ES" sz="16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endParaRP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38" presetClass="entr" presetSubtype="0" accel="50000" fill="hold" nodeType="afterEffect">
                                  <p:stCondLst>
                                    <p:cond delay="0"/>
                                  </p:stCondLst>
                                  <p:iterate type="lt">
                                    <p:tmPct val="50000"/>
                                  </p:iterate>
                                  <p:childTnLst>
                                    <p:set>
                                      <p:cBhvr>
                                        <p:cTn id="10" dur="1" fill="hold">
                                          <p:stCondLst>
                                            <p:cond delay="0"/>
                                          </p:stCondLst>
                                        </p:cTn>
                                        <p:tgtEl>
                                          <p:spTgt spid="12">
                                            <p:txEl>
                                              <p:pRg st="0" end="0"/>
                                            </p:txEl>
                                          </p:spTgt>
                                        </p:tgtEl>
                                        <p:attrNameLst>
                                          <p:attrName>style.visibility</p:attrName>
                                        </p:attrNameLst>
                                      </p:cBhvr>
                                      <p:to>
                                        <p:strVal val="visible"/>
                                      </p:to>
                                    </p:set>
                                    <p:set>
                                      <p:cBhvr>
                                        <p:cTn id="11" dur="1365" fill="hold">
                                          <p:stCondLst>
                                            <p:cond delay="0"/>
                                          </p:stCondLst>
                                        </p:cTn>
                                        <p:tgtEl>
                                          <p:spTgt spid="12">
                                            <p:txEl>
                                              <p:pRg st="0" end="0"/>
                                            </p:txEl>
                                          </p:spTgt>
                                        </p:tgtEl>
                                        <p:attrNameLst>
                                          <p:attrName>style.rotation</p:attrName>
                                        </p:attrNameLst>
                                      </p:cBhvr>
                                      <p:to>
                                        <p:strVal val="-45.0"/>
                                      </p:to>
                                    </p:set>
                                    <p:anim calcmode="lin" valueType="num">
                                      <p:cBhvr>
                                        <p:cTn id="12" dur="1365" fill="hold">
                                          <p:stCondLst>
                                            <p:cond delay="1365"/>
                                          </p:stCondLst>
                                        </p:cTn>
                                        <p:tgtEl>
                                          <p:spTgt spid="1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3" dur="1365" fill="hold">
                                          <p:stCondLst>
                                            <p:cond delay="0"/>
                                          </p:stCondLst>
                                        </p:cTn>
                                        <p:tgtEl>
                                          <p:spTgt spid="12">
                                            <p:txEl>
                                              <p:pRg st="0" end="0"/>
                                            </p:txEl>
                                          </p:spTgt>
                                        </p:tgtEl>
                                        <p:attrNameLst>
                                          <p:attrName>ppt_y</p:attrName>
                                        </p:attrNameLst>
                                      </p:cBhvr>
                                      <p:tavLst>
                                        <p:tav tm="0">
                                          <p:val>
                                            <p:strVal val="#ppt_y-1"/>
                                          </p:val>
                                        </p:tav>
                                        <p:tav tm="100000">
                                          <p:val>
                                            <p:strVal val="#ppt_y-(0.354*#ppt_w-0.172*#ppt_h)"/>
                                          </p:val>
                                        </p:tav>
                                      </p:tavLst>
                                    </p:anim>
                                    <p:anim calcmode="lin" valueType="num">
                                      <p:cBhvr>
                                        <p:cTn id="14" dur="468" decel="50000" autoRev="1" fill="hold">
                                          <p:stCondLst>
                                            <p:cond delay="1365"/>
                                          </p:stCondLst>
                                        </p:cTn>
                                        <p:tgtEl>
                                          <p:spTgt spid="1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5" dur="408" fill="hold">
                                          <p:stCondLst>
                                            <p:cond delay="2592"/>
                                          </p:stCondLst>
                                        </p:cTn>
                                        <p:tgtEl>
                                          <p:spTgt spid="1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7"/>
          <p:cNvPicPr>
            <a:picLocks noChangeAspect="1" noChangeArrowheads="1" noCrop="1"/>
          </p:cNvPicPr>
          <p:nvPr/>
        </p:nvPicPr>
        <p:blipFill>
          <a:blip r:embed="rId3" cstate="print">
            <a:duotone>
              <a:schemeClr val="accent6">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pic>
        <p:nvPicPr>
          <p:cNvPr id="2054"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5"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LUIS</a:t>
            </a:r>
          </a:p>
        </p:txBody>
      </p:sp>
      <p:sp>
        <p:nvSpPr>
          <p:cNvPr id="16" name="15 CuadroTexto"/>
          <p:cNvSpPr txBox="1"/>
          <p:nvPr/>
        </p:nvSpPr>
        <p:spPr>
          <a:xfrm>
            <a:off x="323528" y="6237312"/>
            <a:ext cx="184731" cy="369332"/>
          </a:xfrm>
          <a:prstGeom prst="rect">
            <a:avLst/>
          </a:prstGeom>
          <a:noFill/>
        </p:spPr>
        <p:txBody>
          <a:bodyPr wrap="none" rtlCol="0">
            <a:spAutoFit/>
          </a:bodyPr>
          <a:lstStyle/>
          <a:p>
            <a:endParaRPr lang="es-ES" b="1" dirty="0">
              <a:solidFill>
                <a:srgbClr val="0000FF"/>
              </a:solidFill>
              <a:effectLst>
                <a:glow rad="228600">
                  <a:schemeClr val="accent2">
                    <a:satMod val="175000"/>
                    <a:alpha val="40000"/>
                  </a:schemeClr>
                </a:glow>
              </a:effectLst>
              <a:latin typeface="Arial Black" pitchFamily="34" charset="0"/>
            </a:endParaRPr>
          </a:p>
        </p:txBody>
      </p:sp>
      <p:sp>
        <p:nvSpPr>
          <p:cNvPr id="17" name="16 Rectángulo"/>
          <p:cNvSpPr/>
          <p:nvPr/>
        </p:nvSpPr>
        <p:spPr>
          <a:xfrm>
            <a:off x="782428" y="1556792"/>
            <a:ext cx="7117269" cy="3785652"/>
          </a:xfrm>
          <a:prstGeom prst="rect">
            <a:avLst/>
          </a:prstGeom>
          <a:noFill/>
        </p:spPr>
        <p:txBody>
          <a:bodyPr wrap="none" lIns="91440" tIns="45720" rIns="91440" bIns="45720">
            <a:spAutoFit/>
          </a:bodyPr>
          <a:lstStyle/>
          <a:p>
            <a:pPr algn="ctr"/>
            <a:r>
              <a:rPr lang="es-ES" sz="8000" b="1" cap="none" spc="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Un fuerte abrazo </a:t>
            </a:r>
          </a:p>
          <a:p>
            <a:pPr algn="ctr"/>
            <a:r>
              <a:rPr lang="es-ES" sz="8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Que tengas</a:t>
            </a:r>
          </a:p>
          <a:p>
            <a:pPr algn="ctr"/>
            <a:r>
              <a:rPr lang="es-ES" sz="8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rPr>
              <a:t> un buen día</a:t>
            </a:r>
            <a:endParaRPr lang="es-ES" sz="80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urlz MT" pitchFamily="82" charset="0"/>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40" presetClass="entr" presetSubtype="0" fill="hold" nodeType="afterEffect">
                                  <p:stCondLst>
                                    <p:cond delay="0"/>
                                  </p:stCondLst>
                                  <p:iterate type="lt">
                                    <p:tmPct val="10000"/>
                                  </p:iterate>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fade">
                                      <p:cBhvr>
                                        <p:cTn id="11" dur="1000"/>
                                        <p:tgtEl>
                                          <p:spTgt spid="17">
                                            <p:txEl>
                                              <p:pRg st="0" end="0"/>
                                            </p:txEl>
                                          </p:spTgt>
                                        </p:tgtEl>
                                      </p:cBhvr>
                                    </p:animEffect>
                                    <p:anim calcmode="lin" valueType="num">
                                      <p:cBhvr>
                                        <p:cTn id="12" dur="1000" fill="hold"/>
                                        <p:tgtEl>
                                          <p:spTgt spid="17">
                                            <p:txEl>
                                              <p:pRg st="0" end="0"/>
                                            </p:txEl>
                                          </p:spTgt>
                                        </p:tgtEl>
                                        <p:attrNameLst>
                                          <p:attrName>ppt_x</p:attrName>
                                        </p:attrNameLst>
                                      </p:cBhvr>
                                      <p:tavLst>
                                        <p:tav tm="0">
                                          <p:val>
                                            <p:strVal val="#ppt_x-.1"/>
                                          </p:val>
                                        </p:tav>
                                        <p:tav tm="100000">
                                          <p:val>
                                            <p:strVal val="#ppt_x"/>
                                          </p:val>
                                        </p:tav>
                                      </p:tavLst>
                                    </p:anim>
                                    <p:anim calcmode="lin" valueType="num">
                                      <p:cBhvr>
                                        <p:cTn id="13" dur="1000" fill="hold"/>
                                        <p:tgtEl>
                                          <p:spTgt spid="17">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2300"/>
                            </p:stCondLst>
                            <p:childTnLst>
                              <p:par>
                                <p:cTn id="15" presetID="40" presetClass="entr" presetSubtype="0" fill="hold" nodeType="afterEffect">
                                  <p:stCondLst>
                                    <p:cond delay="0"/>
                                  </p:stCondLst>
                                  <p:iterate type="lt">
                                    <p:tmPct val="10000"/>
                                  </p:iterate>
                                  <p:childTnLst>
                                    <p:set>
                                      <p:cBhvr>
                                        <p:cTn id="16" dur="1" fill="hold">
                                          <p:stCondLst>
                                            <p:cond delay="0"/>
                                          </p:stCondLst>
                                        </p:cTn>
                                        <p:tgtEl>
                                          <p:spTgt spid="17">
                                            <p:txEl>
                                              <p:pRg st="1" end="1"/>
                                            </p:txEl>
                                          </p:spTgt>
                                        </p:tgtEl>
                                        <p:attrNameLst>
                                          <p:attrName>style.visibility</p:attrName>
                                        </p:attrNameLst>
                                      </p:cBhvr>
                                      <p:to>
                                        <p:strVal val="visible"/>
                                      </p:to>
                                    </p:set>
                                    <p:animEffect transition="in" filter="fade">
                                      <p:cBhvr>
                                        <p:cTn id="17" dur="1000"/>
                                        <p:tgtEl>
                                          <p:spTgt spid="17">
                                            <p:txEl>
                                              <p:pRg st="1" end="1"/>
                                            </p:txEl>
                                          </p:spTgt>
                                        </p:tgtEl>
                                      </p:cBhvr>
                                    </p:animEffect>
                                    <p:anim calcmode="lin" valueType="num">
                                      <p:cBhvr>
                                        <p:cTn id="18" dur="1000" fill="hold"/>
                                        <p:tgtEl>
                                          <p:spTgt spid="17">
                                            <p:txEl>
                                              <p:pRg st="1" end="1"/>
                                            </p:txEl>
                                          </p:spTgt>
                                        </p:tgtEl>
                                        <p:attrNameLst>
                                          <p:attrName>ppt_x</p:attrName>
                                        </p:attrNameLst>
                                      </p:cBhvr>
                                      <p:tavLst>
                                        <p:tav tm="0">
                                          <p:val>
                                            <p:strVal val="#ppt_x-.1"/>
                                          </p:val>
                                        </p:tav>
                                        <p:tav tm="100000">
                                          <p:val>
                                            <p:strVal val="#ppt_x"/>
                                          </p:val>
                                        </p:tav>
                                      </p:tavLst>
                                    </p:anim>
                                    <p:anim calcmode="lin" valueType="num">
                                      <p:cBhvr>
                                        <p:cTn id="19" dur="1000" fill="hold"/>
                                        <p:tgtEl>
                                          <p:spTgt spid="17">
                                            <p:txEl>
                                              <p:pRg st="1" end="1"/>
                                            </p:txEl>
                                          </p:spTgt>
                                        </p:tgtEl>
                                        <p:attrNameLst>
                                          <p:attrName>ppt_y</p:attrName>
                                        </p:attrNameLst>
                                      </p:cBhvr>
                                      <p:tavLst>
                                        <p:tav tm="0">
                                          <p:val>
                                            <p:strVal val="#ppt_y"/>
                                          </p:val>
                                        </p:tav>
                                        <p:tav tm="100000">
                                          <p:val>
                                            <p:strVal val="#ppt_y"/>
                                          </p:val>
                                        </p:tav>
                                      </p:tavLst>
                                    </p:anim>
                                  </p:childTnLst>
                                </p:cTn>
                              </p:par>
                            </p:childTnLst>
                          </p:cTn>
                        </p:par>
                        <p:par>
                          <p:cTn id="20" fill="hold">
                            <p:stCondLst>
                              <p:cond delay="4100"/>
                            </p:stCondLst>
                            <p:childTnLst>
                              <p:par>
                                <p:cTn id="21" presetID="40" presetClass="entr" presetSubtype="0" fill="hold" nodeType="afterEffect">
                                  <p:stCondLst>
                                    <p:cond delay="0"/>
                                  </p:stCondLst>
                                  <p:iterate type="lt">
                                    <p:tmPct val="10000"/>
                                  </p:iterate>
                                  <p:childTnLst>
                                    <p:set>
                                      <p:cBhvr>
                                        <p:cTn id="22" dur="1" fill="hold">
                                          <p:stCondLst>
                                            <p:cond delay="0"/>
                                          </p:stCondLst>
                                        </p:cTn>
                                        <p:tgtEl>
                                          <p:spTgt spid="17">
                                            <p:txEl>
                                              <p:pRg st="2" end="2"/>
                                            </p:txEl>
                                          </p:spTgt>
                                        </p:tgtEl>
                                        <p:attrNameLst>
                                          <p:attrName>style.visibility</p:attrName>
                                        </p:attrNameLst>
                                      </p:cBhvr>
                                      <p:to>
                                        <p:strVal val="visible"/>
                                      </p:to>
                                    </p:set>
                                    <p:animEffect transition="in" filter="fade">
                                      <p:cBhvr>
                                        <p:cTn id="23" dur="1000"/>
                                        <p:tgtEl>
                                          <p:spTgt spid="17">
                                            <p:txEl>
                                              <p:pRg st="2" end="2"/>
                                            </p:txEl>
                                          </p:spTgt>
                                        </p:tgtEl>
                                      </p:cBhvr>
                                    </p:animEffect>
                                    <p:anim calcmode="lin" valueType="num">
                                      <p:cBhvr>
                                        <p:cTn id="24" dur="1000" fill="hold"/>
                                        <p:tgtEl>
                                          <p:spTgt spid="17">
                                            <p:txEl>
                                              <p:pRg st="2" end="2"/>
                                            </p:txEl>
                                          </p:spTgt>
                                        </p:tgtEl>
                                        <p:attrNameLst>
                                          <p:attrName>ppt_x</p:attrName>
                                        </p:attrNameLst>
                                      </p:cBhvr>
                                      <p:tavLst>
                                        <p:tav tm="0">
                                          <p:val>
                                            <p:strVal val="#ppt_x-.1"/>
                                          </p:val>
                                        </p:tav>
                                        <p:tav tm="100000">
                                          <p:val>
                                            <p:strVal val="#ppt_x"/>
                                          </p:val>
                                        </p:tav>
                                      </p:tavLst>
                                    </p:anim>
                                    <p:anim calcmode="lin" valueType="num">
                                      <p:cBhvr>
                                        <p:cTn id="25" dur="1000" fill="hold"/>
                                        <p:tgtEl>
                                          <p:spTgt spid="1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rba Roja y el recortador de cuent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Barba Roja y el recortador de cuentos</Template>
  <TotalTime>6</TotalTime>
  <Words>942</Words>
  <Application>Microsoft Office PowerPoint</Application>
  <PresentationFormat>Presentación en pantalla (4:3)</PresentationFormat>
  <Paragraphs>58</Paragraphs>
  <Slides>23</Slides>
  <Notes>4</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Barba Roja y el recortador de cuentos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2015-02-05T15:21:46Z</dcterms:created>
  <dcterms:modified xsi:type="dcterms:W3CDTF">2015-02-05T15:28:45Z</dcterms:modified>
</cp:coreProperties>
</file>