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10" r:id="rId4"/>
    <p:sldId id="315" r:id="rId5"/>
    <p:sldId id="311" r:id="rId6"/>
    <p:sldId id="312" r:id="rId7"/>
    <p:sldId id="313" r:id="rId8"/>
    <p:sldId id="330" r:id="rId9"/>
    <p:sldId id="331" r:id="rId10"/>
    <p:sldId id="319" r:id="rId11"/>
    <p:sldId id="316" r:id="rId12"/>
    <p:sldId id="257" r:id="rId13"/>
    <p:sldId id="339" r:id="rId14"/>
    <p:sldId id="327" r:id="rId15"/>
    <p:sldId id="260" r:id="rId16"/>
    <p:sldId id="263" r:id="rId17"/>
    <p:sldId id="264" r:id="rId18"/>
    <p:sldId id="266" r:id="rId19"/>
    <p:sldId id="326" r:id="rId20"/>
    <p:sldId id="267" r:id="rId21"/>
    <p:sldId id="268" r:id="rId22"/>
    <p:sldId id="269" r:id="rId23"/>
    <p:sldId id="324" r:id="rId24"/>
    <p:sldId id="270" r:id="rId25"/>
    <p:sldId id="271" r:id="rId26"/>
    <p:sldId id="272" r:id="rId27"/>
    <p:sldId id="275" r:id="rId28"/>
    <p:sldId id="276" r:id="rId29"/>
    <p:sldId id="277" r:id="rId30"/>
    <p:sldId id="278" r:id="rId31"/>
    <p:sldId id="279" r:id="rId32"/>
    <p:sldId id="283" r:id="rId33"/>
    <p:sldId id="280" r:id="rId34"/>
    <p:sldId id="281" r:id="rId35"/>
    <p:sldId id="322" r:id="rId36"/>
    <p:sldId id="337" r:id="rId37"/>
    <p:sldId id="328" r:id="rId38"/>
    <p:sldId id="320" r:id="rId39"/>
    <p:sldId id="321" r:id="rId40"/>
    <p:sldId id="323" r:id="rId41"/>
    <p:sldId id="338" r:id="rId42"/>
    <p:sldId id="332" r:id="rId43"/>
    <p:sldId id="335" r:id="rId44"/>
    <p:sldId id="333" r:id="rId45"/>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foQl+wiifvQH9msmh1Rw==" hashData="pNQUeKd5e4aH2KTQmoByPGlVez4="/>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45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A7368D88-CEDB-4B3D-A646-46A938C20FB2}" type="datetimeFigureOut">
              <a:rPr lang="es-ES_tradnl" smtClean="0"/>
              <a:pPr/>
              <a:t>01/12/2013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70A255D-CA2A-4BAD-8929-4C6E5C36E4F8}"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A7368D88-CEDB-4B3D-A646-46A938C20FB2}" type="datetimeFigureOut">
              <a:rPr lang="es-ES_tradnl" smtClean="0"/>
              <a:pPr/>
              <a:t>01/12/2013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70A255D-CA2A-4BAD-8929-4C6E5C36E4F8}"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7368D88-CEDB-4B3D-A646-46A938C20FB2}" type="datetimeFigureOut">
              <a:rPr lang="es-ES_tradnl" smtClean="0"/>
              <a:pPr/>
              <a:t>01/12/2013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70A255D-CA2A-4BAD-8929-4C6E5C36E4F8}"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A7368D88-CEDB-4B3D-A646-46A938C20FB2}" type="datetimeFigureOut">
              <a:rPr lang="es-ES_tradnl" smtClean="0"/>
              <a:pPr/>
              <a:t>01/12/2013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70A255D-CA2A-4BAD-8929-4C6E5C36E4F8}"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A7368D88-CEDB-4B3D-A646-46A938C20FB2}" type="datetimeFigureOut">
              <a:rPr lang="es-ES_tradnl" smtClean="0"/>
              <a:pPr/>
              <a:t>01/12/2013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770A255D-CA2A-4BAD-8929-4C6E5C36E4F8}"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A7368D88-CEDB-4B3D-A646-46A938C20FB2}" type="datetimeFigureOut">
              <a:rPr lang="es-ES_tradnl" smtClean="0"/>
              <a:pPr/>
              <a:t>01/12/2013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770A255D-CA2A-4BAD-8929-4C6E5C36E4F8}"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7368D88-CEDB-4B3D-A646-46A938C20FB2}" type="datetimeFigureOut">
              <a:rPr lang="es-ES_tradnl" smtClean="0"/>
              <a:pPr/>
              <a:t>01/12/2013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770A255D-CA2A-4BAD-8929-4C6E5C36E4F8}"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7368D88-CEDB-4B3D-A646-46A938C20FB2}" type="datetimeFigureOut">
              <a:rPr lang="es-ES_tradnl" smtClean="0"/>
              <a:pPr/>
              <a:t>01/12/2013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70A255D-CA2A-4BAD-8929-4C6E5C36E4F8}"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7368D88-CEDB-4B3D-A646-46A938C20FB2}" type="datetimeFigureOut">
              <a:rPr lang="es-ES_tradnl" smtClean="0"/>
              <a:pPr/>
              <a:t>01/12/2013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70A255D-CA2A-4BAD-8929-4C6E5C36E4F8}"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A7368D88-CEDB-4B3D-A646-46A938C20FB2}" type="datetimeFigureOut">
              <a:rPr lang="es-ES_tradnl" smtClean="0"/>
              <a:pPr/>
              <a:t>01/12/2013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70A255D-CA2A-4BAD-8929-4C6E5C36E4F8}"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A7368D88-CEDB-4B3D-A646-46A938C20FB2}" type="datetimeFigureOut">
              <a:rPr lang="es-ES_tradnl" smtClean="0"/>
              <a:pPr/>
              <a:t>01/12/2013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70A255D-CA2A-4BAD-8929-4C6E5C36E4F8}"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5B0F4E2-BD60-4D97-A6CD-912BBAF507B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368D88-CEDB-4B3D-A646-46A938C20FB2}" type="datetimeFigureOut">
              <a:rPr lang="es-ES_tradnl" smtClean="0"/>
              <a:pPr/>
              <a:t>01/12/2013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0A255D-CA2A-4BAD-8929-4C6E5C36E4F8}"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402017A-147D-4586-BDFA-40D43D0069F0}"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gif"/></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4.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6.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jpeg"/><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38.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0.jpeg"/><Relationship Id="rId1" Type="http://schemas.openxmlformats.org/officeDocument/2006/relationships/slideLayout" Target="../slideLayouts/slideLayout2.xml"/><Relationship Id="rId5" Type="http://schemas.openxmlformats.org/officeDocument/2006/relationships/image" Target="../media/image63.jpeg"/><Relationship Id="rId4" Type="http://schemas.openxmlformats.org/officeDocument/2006/relationships/image" Target="../media/image62.jpeg"/></Relationships>
</file>

<file path=ppt/slides/_rels/slide39.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64.gi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image" Target="../media/image68.jpeg"/><Relationship Id="rId1" Type="http://schemas.openxmlformats.org/officeDocument/2006/relationships/slideLayout" Target="../slideLayouts/slideLayout2.xml"/><Relationship Id="rId4" Type="http://schemas.openxmlformats.org/officeDocument/2006/relationships/image" Target="../media/image70.gif"/></Relationships>
</file>

<file path=ppt/slides/_rels/slide42.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71.jpe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3.jpe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_tradnl"/>
          </a:p>
        </p:txBody>
      </p:sp>
      <p:sp>
        <p:nvSpPr>
          <p:cNvPr id="3" name="2 Subtítulo"/>
          <p:cNvSpPr>
            <a:spLocks noGrp="1"/>
          </p:cNvSpPr>
          <p:nvPr>
            <p:ph type="subTitle" idx="1"/>
          </p:nvPr>
        </p:nvSpPr>
        <p:spPr/>
        <p:txBody>
          <a:bodyPr/>
          <a:lstStyle/>
          <a:p>
            <a:endParaRPr lang="es-ES_tradnl"/>
          </a:p>
        </p:txBody>
      </p:sp>
      <p:pic>
        <p:nvPicPr>
          <p:cNvPr id="5122" name="Picture 2" descr="http://www.mesto-slavicin.cz/galerie/obrazky/image.php?img=280090&amp;x=1024&amp;y=768"/>
          <p:cNvPicPr>
            <a:picLocks noChangeAspect="1" noChangeArrowheads="1"/>
          </p:cNvPicPr>
          <p:nvPr/>
        </p:nvPicPr>
        <p:blipFill>
          <a:blip r:embed="rId3" cstate="print"/>
          <a:srcRect/>
          <a:stretch>
            <a:fillRect/>
          </a:stretch>
        </p:blipFill>
        <p:spPr bwMode="auto">
          <a:xfrm>
            <a:off x="0" y="-54000"/>
            <a:ext cx="9216000" cy="6912000"/>
          </a:xfrm>
          <a:prstGeom prst="rect">
            <a:avLst/>
          </a:prstGeom>
          <a:noFill/>
        </p:spPr>
      </p:pic>
      <p:pic>
        <p:nvPicPr>
          <p:cNvPr id="46086" name="Picture 6" descr="http://bachqueipo.files.wordpress.com/2010/03/cortin-copia.jpg"/>
          <p:cNvPicPr>
            <a:picLocks noChangeAspect="1" noChangeArrowheads="1"/>
          </p:cNvPicPr>
          <p:nvPr/>
        </p:nvPicPr>
        <p:blipFill>
          <a:blip r:embed="rId4" cstate="print"/>
          <a:srcRect r="32113"/>
          <a:stretch>
            <a:fillRect/>
          </a:stretch>
        </p:blipFill>
        <p:spPr bwMode="auto">
          <a:xfrm>
            <a:off x="0" y="0"/>
            <a:ext cx="4857720" cy="6858000"/>
          </a:xfrm>
          <a:prstGeom prst="rect">
            <a:avLst/>
          </a:prstGeom>
          <a:noFill/>
        </p:spPr>
      </p:pic>
      <p:pic>
        <p:nvPicPr>
          <p:cNvPr id="8" name="Picture 6" descr="http://bachqueipo.files.wordpress.com/2010/03/cortin-copia.jpg"/>
          <p:cNvPicPr>
            <a:picLocks noChangeAspect="1" noChangeArrowheads="1"/>
          </p:cNvPicPr>
          <p:nvPr/>
        </p:nvPicPr>
        <p:blipFill>
          <a:blip r:embed="rId4" cstate="print"/>
          <a:srcRect r="32113"/>
          <a:stretch>
            <a:fillRect/>
          </a:stretch>
        </p:blipFill>
        <p:spPr bwMode="auto">
          <a:xfrm>
            <a:off x="4786314" y="0"/>
            <a:ext cx="4643438" cy="6840000"/>
          </a:xfrm>
          <a:prstGeom prst="rect">
            <a:avLst/>
          </a:prstGeom>
          <a:noFill/>
        </p:spPr>
      </p:pic>
      <p:pic>
        <p:nvPicPr>
          <p:cNvPr id="9" name="Picture 2" descr="http://assets.informador.com.mx/interactivos/includes/Especiales/oscares2012/imagenes/fondo_cortinas.png"/>
          <p:cNvPicPr>
            <a:picLocks noChangeAspect="1" noChangeArrowheads="1"/>
          </p:cNvPicPr>
          <p:nvPr/>
        </p:nvPicPr>
        <p:blipFill>
          <a:blip r:embed="rId5" cstate="print"/>
          <a:srcRect/>
          <a:stretch>
            <a:fillRect/>
          </a:stretch>
        </p:blipFill>
        <p:spPr bwMode="auto">
          <a:xfrm>
            <a:off x="0" y="0"/>
            <a:ext cx="9240000" cy="5940000"/>
          </a:xfrm>
          <a:prstGeom prst="rect">
            <a:avLst/>
          </a:prstGeom>
          <a:noFill/>
        </p:spPr>
      </p:pic>
      <p:sp>
        <p:nvSpPr>
          <p:cNvPr id="10" name="9 Rectángulo"/>
          <p:cNvSpPr/>
          <p:nvPr/>
        </p:nvSpPr>
        <p:spPr>
          <a:xfrm>
            <a:off x="357158" y="214290"/>
            <a:ext cx="1436611" cy="30777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1400" spc="150" dirty="0" err="1" smtClean="0">
                <a:ln w="11430"/>
                <a:solidFill>
                  <a:schemeClr val="accent2">
                    <a:lumMod val="40000"/>
                    <a:lumOff val="60000"/>
                  </a:schemeClr>
                </a:solidFill>
                <a:latin typeface="Blackadder ITC" pitchFamily="82" charset="0"/>
              </a:rPr>
              <a:t>ppsx</a:t>
            </a:r>
            <a:r>
              <a:rPr lang="es-ES" sz="1400" spc="150" dirty="0" smtClean="0">
                <a:ln w="11430"/>
                <a:solidFill>
                  <a:schemeClr val="accent2">
                    <a:lumMod val="40000"/>
                    <a:lumOff val="60000"/>
                  </a:schemeClr>
                </a:solidFill>
                <a:latin typeface="Blackadder ITC" pitchFamily="82" charset="0"/>
              </a:rPr>
              <a:t> Mari Tere</a:t>
            </a:r>
            <a:endParaRPr lang="es-ES" sz="1400" cap="none" spc="150" dirty="0">
              <a:ln w="11430"/>
              <a:solidFill>
                <a:schemeClr val="accent2">
                  <a:lumMod val="40000"/>
                  <a:lumOff val="60000"/>
                </a:schemeClr>
              </a:solidFill>
              <a:latin typeface="Blackadder ITC" pitchFamily="82" charset="0"/>
            </a:endParaRPr>
          </a:p>
        </p:txBody>
      </p:sp>
    </p:spTree>
  </p:cSld>
  <p:clrMapOvr>
    <a:masterClrMapping/>
  </p:clrMapOvr>
  <p:transition spd="slow" advTm="9000">
    <p:fade/>
    <p:sndAc>
      <p:stSnd>
        <p:snd r:embed="rId2" name="Tom y Jerry 4.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5.55556E-7 -1.11111E-6 L -0.65156 0.01181 " pathEditMode="relative" rAng="0" ptsTypes="AA">
                                      <p:cBhvr>
                                        <p:cTn id="6" dur="5000" fill="hold"/>
                                        <p:tgtEl>
                                          <p:spTgt spid="46086"/>
                                        </p:tgtEl>
                                        <p:attrNameLst>
                                          <p:attrName>ppt_x</p:attrName>
                                          <p:attrName>ppt_y</p:attrName>
                                        </p:attrNameLst>
                                      </p:cBhvr>
                                      <p:rCtr x="-326" y="6"/>
                                    </p:animMotion>
                                  </p:childTnLst>
                                </p:cTn>
                              </p:par>
                              <p:par>
                                <p:cTn id="7" presetID="63" presetClass="path" presetSubtype="0" accel="50000" decel="50000" fill="hold" nodeType="withEffect">
                                  <p:stCondLst>
                                    <p:cond delay="0"/>
                                  </p:stCondLst>
                                  <p:childTnLst>
                                    <p:animMotion origin="layout" path="M -2.22222E-6 0 L 0.51788 0.01181 " pathEditMode="relative" rAng="0" ptsTypes="AA">
                                      <p:cBhvr>
                                        <p:cTn id="8" dur="5000" fill="hold"/>
                                        <p:tgtEl>
                                          <p:spTgt spid="8"/>
                                        </p:tgtEl>
                                        <p:attrNameLst>
                                          <p:attrName>ppt_x</p:attrName>
                                          <p:attrName>ppt_y</p:attrName>
                                        </p:attrNameLst>
                                      </p:cBhvr>
                                      <p:rCtr x="259" y="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http://images1.fanpop.com/images/photos/2500000/Tom-and-Jerry-Wallpaper-tom-and-jerry-2507494-1600-1200.jpg"/>
          <p:cNvPicPr>
            <a:picLocks noChangeAspect="1" noChangeArrowheads="1"/>
          </p:cNvPicPr>
          <p:nvPr/>
        </p:nvPicPr>
        <p:blipFill>
          <a:blip r:embed="rId2" cstate="print"/>
          <a:srcRect/>
          <a:stretch>
            <a:fillRect/>
          </a:stretch>
        </p:blipFill>
        <p:spPr bwMode="auto">
          <a:xfrm>
            <a:off x="-72000" y="0"/>
            <a:ext cx="9216000" cy="6912000"/>
          </a:xfrm>
          <a:prstGeom prst="rect">
            <a:avLst/>
          </a:prstGeom>
          <a:noFill/>
        </p:spPr>
      </p:pic>
      <p:sp>
        <p:nvSpPr>
          <p:cNvPr id="5" name="4 Rectángulo"/>
          <p:cNvSpPr/>
          <p:nvPr/>
        </p:nvSpPr>
        <p:spPr>
          <a:xfrm>
            <a:off x="714348" y="357166"/>
            <a:ext cx="8215370" cy="3785652"/>
          </a:xfrm>
          <a:prstGeom prst="rect">
            <a:avLst/>
          </a:prstGeom>
        </p:spPr>
        <p:txBody>
          <a:bodyPr wrap="square">
            <a:spAutoFit/>
          </a:bodyPr>
          <a:lstStyle/>
          <a:p>
            <a:r>
              <a:rPr lang="es-ES_tradnl" sz="2400" b="1" dirty="0" smtClean="0">
                <a:latin typeface="Adobe Garamond Pro Bold" pitchFamily="18" charset="0"/>
                <a:ea typeface="Adobe Song Std L" pitchFamily="18" charset="-128"/>
              </a:rPr>
              <a:t>Tom y Jerry</a:t>
            </a:r>
            <a:r>
              <a:rPr lang="es-ES_tradnl" sz="2400" dirty="0" smtClean="0">
                <a:latin typeface="Adobe Garamond Pro Bold" pitchFamily="18" charset="0"/>
                <a:ea typeface="Adobe Song Std L" pitchFamily="18" charset="-128"/>
              </a:rPr>
              <a:t> son dos personajes animados un gato (</a:t>
            </a:r>
            <a:r>
              <a:rPr lang="es-ES_tradnl" sz="2400" i="1" dirty="0" smtClean="0">
                <a:latin typeface="Adobe Garamond Pro Bold" pitchFamily="18" charset="0"/>
                <a:ea typeface="Adobe Song Std L" pitchFamily="18" charset="-128"/>
              </a:rPr>
              <a:t>Tom</a:t>
            </a:r>
            <a:r>
              <a:rPr lang="es-ES_tradnl" sz="2400" dirty="0" smtClean="0">
                <a:latin typeface="Adobe Garamond Pro Bold" pitchFamily="18" charset="0"/>
                <a:ea typeface="Adobe Song Std L" pitchFamily="18" charset="-128"/>
              </a:rPr>
              <a:t>) y un ratón (</a:t>
            </a:r>
            <a:r>
              <a:rPr lang="es-ES_tradnl" sz="2400" i="1" dirty="0" smtClean="0">
                <a:latin typeface="Adobe Garamond Pro Bold" pitchFamily="18" charset="0"/>
                <a:ea typeface="Adobe Song Std L" pitchFamily="18" charset="-128"/>
              </a:rPr>
              <a:t>Jerry</a:t>
            </a:r>
            <a:r>
              <a:rPr lang="es-ES_tradnl" sz="2400" dirty="0" smtClean="0">
                <a:latin typeface="Adobe Garamond Pro Bold" pitchFamily="18" charset="0"/>
                <a:ea typeface="Adobe Song Std L" pitchFamily="18" charset="-128"/>
              </a:rPr>
              <a:t>), que protagonizaron un gran número de cortometrajes, escritos y dirigidos por William </a:t>
            </a:r>
            <a:r>
              <a:rPr lang="es-ES_tradnl" sz="2400" dirty="0" err="1" smtClean="0">
                <a:latin typeface="Adobe Garamond Pro Bold" pitchFamily="18" charset="0"/>
                <a:ea typeface="Adobe Song Std L" pitchFamily="18" charset="-128"/>
              </a:rPr>
              <a:t>Hanna</a:t>
            </a:r>
            <a:r>
              <a:rPr lang="es-ES_tradnl" sz="2400" dirty="0" smtClean="0">
                <a:latin typeface="Adobe Garamond Pro Bold" pitchFamily="18" charset="0"/>
                <a:ea typeface="Adobe Song Std L" pitchFamily="18" charset="-128"/>
              </a:rPr>
              <a:t> y </a:t>
            </a:r>
          </a:p>
          <a:p>
            <a:r>
              <a:rPr lang="es-ES_tradnl" sz="2400" dirty="0" smtClean="0">
                <a:latin typeface="Adobe Garamond Pro Bold" pitchFamily="18" charset="0"/>
                <a:ea typeface="Adobe Song Std L" pitchFamily="18" charset="-128"/>
              </a:rPr>
              <a:t>Joseph Barbera (anterior a la fama de </a:t>
            </a:r>
            <a:r>
              <a:rPr lang="es-ES_tradnl" sz="2400" dirty="0" err="1" smtClean="0">
                <a:latin typeface="Adobe Garamond Pro Bold" pitchFamily="18" charset="0"/>
                <a:ea typeface="Adobe Song Std L" pitchFamily="18" charset="-128"/>
              </a:rPr>
              <a:t>Hanna</a:t>
            </a:r>
            <a:r>
              <a:rPr lang="es-ES_tradnl" sz="2400" dirty="0" smtClean="0">
                <a:latin typeface="Adobe Garamond Pro Bold" pitchFamily="18" charset="0"/>
                <a:ea typeface="Adobe Song Std L" pitchFamily="18" charset="-128"/>
              </a:rPr>
              <a:t>-Barbera). Las </a:t>
            </a:r>
          </a:p>
          <a:p>
            <a:r>
              <a:rPr lang="es-ES_tradnl" sz="2400" dirty="0" smtClean="0">
                <a:latin typeface="Adobe Garamond Pro Bold" pitchFamily="18" charset="0"/>
                <a:ea typeface="Adobe Song Std L" pitchFamily="18" charset="-128"/>
              </a:rPr>
              <a:t>series fueron producidas por el estudio de Hollywood Metro-</a:t>
            </a:r>
            <a:r>
              <a:rPr lang="es-ES_tradnl" sz="2400" dirty="0" err="1" smtClean="0">
                <a:latin typeface="Adobe Garamond Pro Bold" pitchFamily="18" charset="0"/>
                <a:ea typeface="Adobe Song Std L" pitchFamily="18" charset="-128"/>
              </a:rPr>
              <a:t>Goldwy</a:t>
            </a:r>
            <a:r>
              <a:rPr lang="es-ES_tradnl" sz="2400" dirty="0" smtClean="0">
                <a:latin typeface="Adobe Garamond Pro Bold" pitchFamily="18" charset="0"/>
                <a:ea typeface="Adobe Song Std L" pitchFamily="18" charset="-128"/>
              </a:rPr>
              <a:t> Mayer desde 1940 hasta 1958, estas series duraron hasta 1967. Los cortos de </a:t>
            </a:r>
            <a:r>
              <a:rPr lang="es-ES_tradnl" sz="2400" dirty="0" err="1" smtClean="0">
                <a:latin typeface="Adobe Garamond Pro Bold" pitchFamily="18" charset="0"/>
                <a:ea typeface="Adobe Song Std L" pitchFamily="18" charset="-128"/>
              </a:rPr>
              <a:t>Hanna</a:t>
            </a:r>
            <a:r>
              <a:rPr lang="es-ES_tradnl" sz="2400" dirty="0" smtClean="0">
                <a:latin typeface="Adobe Garamond Pro Bold" pitchFamily="18" charset="0"/>
                <a:ea typeface="Adobe Song Std L" pitchFamily="18" charset="-128"/>
              </a:rPr>
              <a:t>-Barbera son importantes </a:t>
            </a:r>
          </a:p>
          <a:p>
            <a:r>
              <a:rPr lang="es-ES_tradnl" sz="2400" dirty="0" smtClean="0">
                <a:latin typeface="Adobe Garamond Pro Bold" pitchFamily="18" charset="0"/>
                <a:ea typeface="Adobe Song Std L" pitchFamily="18" charset="-128"/>
              </a:rPr>
              <a:t>por haber ganado siete premios Óscar, empatando con </a:t>
            </a:r>
            <a:r>
              <a:rPr lang="es-ES_tradnl" sz="2400" i="1" dirty="0" err="1" smtClean="0">
                <a:latin typeface="Adobe Garamond Pro Bold" pitchFamily="18" charset="0"/>
                <a:ea typeface="Adobe Song Std L" pitchFamily="18" charset="-128"/>
              </a:rPr>
              <a:t>Silly</a:t>
            </a:r>
            <a:r>
              <a:rPr lang="es-ES_tradnl" sz="2400" i="1" dirty="0" smtClean="0">
                <a:latin typeface="Adobe Garamond Pro Bold" pitchFamily="18" charset="0"/>
                <a:ea typeface="Adobe Song Std L" pitchFamily="18" charset="-128"/>
              </a:rPr>
              <a:t> </a:t>
            </a:r>
            <a:r>
              <a:rPr lang="es-ES_tradnl" sz="2400" i="1" dirty="0" err="1" smtClean="0">
                <a:latin typeface="Adobe Garamond Pro Bold" pitchFamily="18" charset="0"/>
                <a:ea typeface="Adobe Song Std L" pitchFamily="18" charset="-128"/>
              </a:rPr>
              <a:t>Symphonies</a:t>
            </a:r>
            <a:r>
              <a:rPr lang="es-ES_tradnl" sz="2400" dirty="0" smtClean="0">
                <a:latin typeface="Adobe Garamond Pro Bold" pitchFamily="18" charset="0"/>
                <a:ea typeface="Adobe Song Std L" pitchFamily="18" charset="-128"/>
              </a:rPr>
              <a:t> de Walt Disney como las series animadas con más premios.</a:t>
            </a:r>
            <a:endParaRPr lang="es-ES_tradnl" sz="2400" dirty="0">
              <a:latin typeface="Adobe Garamond Pro Bold" pitchFamily="18" charset="0"/>
              <a:ea typeface="Adobe Song Std L" pitchFamily="18" charset="-128"/>
            </a:endParaRPr>
          </a:p>
        </p:txBody>
      </p:sp>
      <p:sp>
        <p:nvSpPr>
          <p:cNvPr id="6" name="5 Rectángulo"/>
          <p:cNvSpPr/>
          <p:nvPr/>
        </p:nvSpPr>
        <p:spPr>
          <a:xfrm>
            <a:off x="5787038" y="6488668"/>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28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2">
            <a:schemeClr val="lt2"/>
          </a:fillRef>
          <a:effectRef idx="0">
            <a:scrgbClr r="0" g="0" b="0"/>
          </a:effectRef>
          <a:fontRef idx="major"/>
        </p:style>
        <p:txBody>
          <a:bodyPr/>
          <a:lstStyle/>
          <a:p>
            <a:pPr>
              <a:buNone/>
            </a:pPr>
            <a:endParaRPr lang="es-ES_tradnl" dirty="0"/>
          </a:p>
        </p:txBody>
      </p:sp>
      <p:pic>
        <p:nvPicPr>
          <p:cNvPr id="18434" name="Picture 2" descr="Tom and Jerry Run, "/>
          <p:cNvPicPr>
            <a:picLocks noChangeAspect="1" noChangeArrowheads="1"/>
          </p:cNvPicPr>
          <p:nvPr/>
        </p:nvPicPr>
        <p:blipFill>
          <a:blip r:embed="rId2" cstate="print"/>
          <a:srcRect l="5539" t="9852" r="9005"/>
          <a:stretch>
            <a:fillRect/>
          </a:stretch>
        </p:blipFill>
        <p:spPr bwMode="auto">
          <a:xfrm>
            <a:off x="714348" y="357166"/>
            <a:ext cx="7715304" cy="4575934"/>
          </a:xfrm>
          <a:prstGeom prst="rect">
            <a:avLst/>
          </a:prstGeom>
          <a:noFill/>
          <a:effectLst>
            <a:softEdge rad="635000"/>
          </a:effectLst>
        </p:spPr>
      </p:pic>
      <p:sp>
        <p:nvSpPr>
          <p:cNvPr id="5" name="4 Rectángulo"/>
          <p:cNvSpPr/>
          <p:nvPr/>
        </p:nvSpPr>
        <p:spPr>
          <a:xfrm>
            <a:off x="928662" y="5072074"/>
            <a:ext cx="7358114" cy="1200329"/>
          </a:xfrm>
          <a:prstGeom prst="rect">
            <a:avLst/>
          </a:prstGeom>
        </p:spPr>
        <p:txBody>
          <a:bodyPr wrap="square">
            <a:spAutoFit/>
          </a:bodyPr>
          <a:lstStyle/>
          <a:p>
            <a:r>
              <a:rPr lang="es-ES_tradnl" sz="2400" dirty="0" smtClean="0">
                <a:latin typeface="Adobe Garamond Pro Bold" pitchFamily="18" charset="0"/>
              </a:rPr>
              <a:t>El argumento de cada uno de los episodios está basado</a:t>
            </a:r>
          </a:p>
          <a:p>
            <a:r>
              <a:rPr lang="es-ES_tradnl" sz="2400" dirty="0" smtClean="0">
                <a:latin typeface="Adobe Garamond Pro Bold" pitchFamily="18" charset="0"/>
              </a:rPr>
              <a:t> en los intentos siempre infructuosas de Tom para coger</a:t>
            </a:r>
          </a:p>
          <a:p>
            <a:r>
              <a:rPr lang="es-ES_tradnl" sz="2400" dirty="0" smtClean="0">
                <a:latin typeface="Adobe Garamond Pro Bold" pitchFamily="18" charset="0"/>
              </a:rPr>
              <a:t> a Jerry y el caos que sus grescas conllevan. </a:t>
            </a:r>
            <a:endParaRPr lang="es-ES_tradnl" sz="2400" dirty="0">
              <a:latin typeface="Adobe Garamond Pro Bold" pitchFamily="18" charset="0"/>
            </a:endParaRPr>
          </a:p>
        </p:txBody>
      </p:sp>
      <p:sp>
        <p:nvSpPr>
          <p:cNvPr id="6" name="5 Rectángulo"/>
          <p:cNvSpPr/>
          <p:nvPr/>
        </p:nvSpPr>
        <p:spPr>
          <a:xfrm>
            <a:off x="7144360" y="214290"/>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12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2770" name="Picture 2" descr="Tom and Jerry, "/>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357158" y="214290"/>
            <a:ext cx="8358246" cy="6370975"/>
          </a:xfrm>
          <a:prstGeom prst="rect">
            <a:avLst/>
          </a:prstGeom>
        </p:spPr>
        <p:txBody>
          <a:bodyPr wrap="square">
            <a:spAutoFit/>
          </a:bodyPr>
          <a:lstStyle/>
          <a:p>
            <a:r>
              <a:rPr lang="es-ES_tradnl" sz="2400" dirty="0" smtClean="0">
                <a:latin typeface="Adobe Garamond Pro Bold" pitchFamily="18" charset="0"/>
              </a:rPr>
              <a:t>La trama de cada cortometraje se centra principalmente en los intentos frustrados de Tom por atrapar a Jerry, y el caos y destrucción que esto provoca. Debido a que parecen llevarse bien en algunos capítulos (al menos en los primeros minutos), no está claro por qué Tom persigue tanto a Jerry, pero algunas posibles razones incluyen:</a:t>
            </a:r>
          </a:p>
          <a:p>
            <a:r>
              <a:rPr lang="es-ES_tradnl" sz="2400" dirty="0" smtClean="0">
                <a:latin typeface="Adobe Garamond Pro Bold" pitchFamily="18" charset="0"/>
              </a:rPr>
              <a:t>Apetito normal de felino.</a:t>
            </a:r>
          </a:p>
          <a:p>
            <a:r>
              <a:rPr lang="es-ES_tradnl" sz="2400" dirty="0" smtClean="0">
                <a:latin typeface="Adobe Garamond Pro Bold" pitchFamily="18" charset="0"/>
              </a:rPr>
              <a:t>Su deber según su dueño (a menudo el trabajo de Tom, como gato de casa, consiste en atrapar ratones).</a:t>
            </a:r>
          </a:p>
          <a:p>
            <a:r>
              <a:rPr lang="es-ES_tradnl" sz="2400" dirty="0" smtClean="0">
                <a:latin typeface="Adobe Garamond Pro Bold" pitchFamily="18" charset="0"/>
              </a:rPr>
              <a:t>El simple placer de atormentarlo.</a:t>
            </a:r>
          </a:p>
          <a:p>
            <a:r>
              <a:rPr lang="es-ES_tradnl" sz="2400" dirty="0" smtClean="0">
                <a:latin typeface="Adobe Garamond Pro Bold" pitchFamily="18" charset="0"/>
              </a:rPr>
              <a:t>Venganza.</a:t>
            </a:r>
          </a:p>
          <a:p>
            <a:r>
              <a:rPr lang="es-ES_tradnl" sz="2400" dirty="0" smtClean="0">
                <a:latin typeface="Adobe Garamond Pro Bold" pitchFamily="18" charset="0"/>
              </a:rPr>
              <a:t>Un malentendido (especialmente en cortos donde los dos animales actúan amigablemente).</a:t>
            </a:r>
          </a:p>
          <a:p>
            <a:r>
              <a:rPr lang="es-ES_tradnl" sz="2400" dirty="0" smtClean="0">
                <a:latin typeface="Adobe Garamond Pro Bold" pitchFamily="18" charset="0"/>
              </a:rPr>
              <a:t>Un conflicto cuando los dos quieren algo </a:t>
            </a:r>
          </a:p>
          <a:p>
            <a:r>
              <a:rPr lang="es-ES_tradnl" sz="2400" dirty="0" smtClean="0">
                <a:latin typeface="Adobe Garamond Pro Bold" pitchFamily="18" charset="0"/>
              </a:rPr>
              <a:t>(generalmente comida).</a:t>
            </a:r>
          </a:p>
          <a:p>
            <a:r>
              <a:rPr lang="es-ES_tradnl" sz="2400" dirty="0" smtClean="0">
                <a:latin typeface="Adobe Garamond Pro Bold" pitchFamily="18" charset="0"/>
              </a:rPr>
              <a:t>La necesidad de tener a Jerry alejado.</a:t>
            </a:r>
          </a:p>
          <a:p>
            <a:r>
              <a:rPr lang="es-ES_tradnl" sz="2400" dirty="0" smtClean="0">
                <a:latin typeface="Adobe Garamond Pro Bold" pitchFamily="18" charset="0"/>
              </a:rPr>
              <a:t>Un juego que los dos disfrutan.</a:t>
            </a:r>
            <a:endParaRPr lang="es-ES_tradnl" sz="2400" dirty="0">
              <a:latin typeface="Adobe Garamond Pro Bold" pitchFamily="18" charset="0"/>
            </a:endParaRPr>
          </a:p>
        </p:txBody>
      </p:sp>
      <p:pic>
        <p:nvPicPr>
          <p:cNvPr id="43010" name="Picture 2" descr="http://static.freepik.com/foto-gratis/formas-geometricas-de-fondo-vector_21-2245.jpg"/>
          <p:cNvPicPr>
            <a:picLocks noChangeAspect="1" noChangeArrowheads="1"/>
          </p:cNvPicPr>
          <p:nvPr/>
        </p:nvPicPr>
        <p:blipFill>
          <a:blip r:embed="rId3" cstate="print"/>
          <a:srcRect r="49149"/>
          <a:stretch>
            <a:fillRect/>
          </a:stretch>
        </p:blipFill>
        <p:spPr bwMode="auto">
          <a:xfrm>
            <a:off x="-214346" y="0"/>
            <a:ext cx="5000628" cy="6912000"/>
          </a:xfrm>
          <a:prstGeom prst="rect">
            <a:avLst/>
          </a:prstGeom>
          <a:noFill/>
        </p:spPr>
      </p:pic>
      <p:pic>
        <p:nvPicPr>
          <p:cNvPr id="7" name="Picture 2" descr="http://static.freepik.com/foto-gratis/formas-geometricas-de-fondo-vector_21-2245.jpg"/>
          <p:cNvPicPr>
            <a:picLocks noChangeAspect="1" noChangeArrowheads="1"/>
          </p:cNvPicPr>
          <p:nvPr/>
        </p:nvPicPr>
        <p:blipFill>
          <a:blip r:embed="rId3" cstate="print"/>
          <a:srcRect l="50125"/>
          <a:stretch>
            <a:fillRect/>
          </a:stretch>
        </p:blipFill>
        <p:spPr bwMode="auto">
          <a:xfrm>
            <a:off x="4714876" y="0"/>
            <a:ext cx="4904686" cy="6912000"/>
          </a:xfrm>
          <a:prstGeom prst="rect">
            <a:avLst/>
          </a:prstGeom>
          <a:noFill/>
        </p:spPr>
      </p:pic>
      <p:sp>
        <p:nvSpPr>
          <p:cNvPr id="8" name="7 Rectángulo"/>
          <p:cNvSpPr/>
          <p:nvPr/>
        </p:nvSpPr>
        <p:spPr>
          <a:xfrm>
            <a:off x="6786578" y="6357958"/>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3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43010"/>
                                        </p:tgtEl>
                                        <p:attrNameLst>
                                          <p:attrName>ppt_x</p:attrName>
                                        </p:attrNameLst>
                                      </p:cBhvr>
                                      <p:tavLst>
                                        <p:tav tm="0">
                                          <p:val>
                                            <p:strVal val="ppt_x"/>
                                          </p:val>
                                        </p:tav>
                                        <p:tav tm="100000">
                                          <p:val>
                                            <p:strVal val="ppt_x-ppt_w/2"/>
                                          </p:val>
                                        </p:tav>
                                      </p:tavLst>
                                    </p:anim>
                                    <p:anim calcmode="lin" valueType="num">
                                      <p:cBhvr>
                                        <p:cTn id="7" dur="5000"/>
                                        <p:tgtEl>
                                          <p:spTgt spid="43010"/>
                                        </p:tgtEl>
                                        <p:attrNameLst>
                                          <p:attrName>ppt_y</p:attrName>
                                        </p:attrNameLst>
                                      </p:cBhvr>
                                      <p:tavLst>
                                        <p:tav tm="0">
                                          <p:val>
                                            <p:strVal val="ppt_y"/>
                                          </p:val>
                                        </p:tav>
                                        <p:tav tm="100000">
                                          <p:val>
                                            <p:strVal val="ppt_y"/>
                                          </p:val>
                                        </p:tav>
                                      </p:tavLst>
                                    </p:anim>
                                    <p:anim calcmode="lin" valueType="num">
                                      <p:cBhvr>
                                        <p:cTn id="8" dur="5000"/>
                                        <p:tgtEl>
                                          <p:spTgt spid="43010"/>
                                        </p:tgtEl>
                                        <p:attrNameLst>
                                          <p:attrName>ppt_w</p:attrName>
                                        </p:attrNameLst>
                                      </p:cBhvr>
                                      <p:tavLst>
                                        <p:tav tm="0">
                                          <p:val>
                                            <p:strVal val="ppt_w"/>
                                          </p:val>
                                        </p:tav>
                                        <p:tav tm="100000">
                                          <p:val>
                                            <p:fltVal val="0"/>
                                          </p:val>
                                        </p:tav>
                                      </p:tavLst>
                                    </p:anim>
                                    <p:anim calcmode="lin" valueType="num">
                                      <p:cBhvr>
                                        <p:cTn id="9" dur="5000"/>
                                        <p:tgtEl>
                                          <p:spTgt spid="43010"/>
                                        </p:tgtEl>
                                        <p:attrNameLst>
                                          <p:attrName>ppt_h</p:attrName>
                                        </p:attrNameLst>
                                      </p:cBhvr>
                                      <p:tavLst>
                                        <p:tav tm="0">
                                          <p:val>
                                            <p:strVal val="ppt_h"/>
                                          </p:val>
                                        </p:tav>
                                        <p:tav tm="100000">
                                          <p:val>
                                            <p:strVal val="ppt_h"/>
                                          </p:val>
                                        </p:tav>
                                      </p:tavLst>
                                    </p:anim>
                                    <p:set>
                                      <p:cBhvr>
                                        <p:cTn id="10" dur="1" fill="hold">
                                          <p:stCondLst>
                                            <p:cond delay="4999"/>
                                          </p:stCondLst>
                                        </p:cTn>
                                        <p:tgtEl>
                                          <p:spTgt spid="43010"/>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ppt_w/2"/>
                                          </p:val>
                                        </p:tav>
                                      </p:tavLst>
                                    </p:anim>
                                    <p:anim calcmode="lin" valueType="num">
                                      <p:cBhvr>
                                        <p:cTn id="13" dur="5000"/>
                                        <p:tgtEl>
                                          <p:spTgt spid="7"/>
                                        </p:tgtEl>
                                        <p:attrNameLst>
                                          <p:attrName>ppt_y</p:attrName>
                                        </p:attrNameLst>
                                      </p:cBhvr>
                                      <p:tavLst>
                                        <p:tav tm="0">
                                          <p:val>
                                            <p:strVal val="ppt_y"/>
                                          </p:val>
                                        </p:tav>
                                        <p:tav tm="100000">
                                          <p:val>
                                            <p:strVal val="ppt_y"/>
                                          </p:val>
                                        </p:tav>
                                      </p:tavLst>
                                    </p:anim>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strVal val="ppt_h"/>
                                          </p:val>
                                        </p:tav>
                                      </p:tavLst>
                                    </p:anim>
                                    <p:set>
                                      <p:cBhvr>
                                        <p:cTn id="16"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43010" name="Picture 2" descr="http://www.gifs-animados.es/clip-art/caricaturas/tom-y-jerry/gifs-animados-tom-y-jerry-530948.jpg"/>
          <p:cNvPicPr>
            <a:picLocks noChangeAspect="1" noChangeArrowheads="1"/>
          </p:cNvPicPr>
          <p:nvPr/>
        </p:nvPicPr>
        <p:blipFill>
          <a:blip r:embed="rId2" cstate="print"/>
          <a:srcRect/>
          <a:stretch>
            <a:fillRect/>
          </a:stretch>
        </p:blipFill>
        <p:spPr bwMode="auto">
          <a:xfrm>
            <a:off x="4381500" y="0"/>
            <a:ext cx="4762500" cy="2609851"/>
          </a:xfrm>
          <a:prstGeom prst="rect">
            <a:avLst/>
          </a:prstGeom>
          <a:noFill/>
          <a:effectLst>
            <a:softEdge rad="317500"/>
          </a:effectLst>
        </p:spPr>
      </p:pic>
      <p:pic>
        <p:nvPicPr>
          <p:cNvPr id="5" name="Picture 2" descr="http://www.picgifs.com/clip-art/cartoons/tom-and-jerry/clip-art-tom-and-jerry-970366.jpg"/>
          <p:cNvPicPr>
            <a:picLocks noChangeAspect="1" noChangeArrowheads="1"/>
          </p:cNvPicPr>
          <p:nvPr/>
        </p:nvPicPr>
        <p:blipFill>
          <a:blip r:embed="rId3" cstate="print"/>
          <a:srcRect/>
          <a:stretch>
            <a:fillRect/>
          </a:stretch>
        </p:blipFill>
        <p:spPr bwMode="auto">
          <a:xfrm flipH="1">
            <a:off x="-285784" y="0"/>
            <a:ext cx="3429024" cy="4762500"/>
          </a:xfrm>
          <a:prstGeom prst="rect">
            <a:avLst/>
          </a:prstGeom>
          <a:noFill/>
          <a:effectLst>
            <a:softEdge rad="317500"/>
          </a:effectLst>
        </p:spPr>
      </p:pic>
      <p:sp>
        <p:nvSpPr>
          <p:cNvPr id="6" name="5 Rectángulo"/>
          <p:cNvSpPr/>
          <p:nvPr/>
        </p:nvSpPr>
        <p:spPr>
          <a:xfrm>
            <a:off x="2500298" y="2714620"/>
            <a:ext cx="6357982" cy="3785652"/>
          </a:xfrm>
          <a:prstGeom prst="rect">
            <a:avLst/>
          </a:prstGeom>
        </p:spPr>
        <p:txBody>
          <a:bodyPr wrap="square">
            <a:spAutoFit/>
          </a:bodyPr>
          <a:lstStyle/>
          <a:p>
            <a:r>
              <a:rPr lang="es-ES_tradnl" sz="2000" dirty="0" smtClean="0">
                <a:effectLst>
                  <a:outerShdw blurRad="38100" dist="38100" dir="2700000" algn="tl">
                    <a:srgbClr val="000000">
                      <a:alpha val="43137"/>
                    </a:srgbClr>
                  </a:outerShdw>
                </a:effectLst>
                <a:latin typeface="Adobe Garamond Pro Bold" pitchFamily="18" charset="0"/>
              </a:rPr>
              <a:t>Tom </a:t>
            </a:r>
            <a:r>
              <a:rPr lang="es-ES_tradnl" sz="2000" dirty="0" smtClean="0">
                <a:latin typeface="Adobe Garamond Pro Bold" pitchFamily="18" charset="0"/>
              </a:rPr>
              <a:t>rara vez tiene éxito derrotando a Jerry, principalmente debido a la destreza y astucia de Jerry, pero algunas veces se debe a la propia estupidez de Tom. Tom solo vence a Jerry cuando éste se convierte en el instigador o cruza cierto tipo de línea; la astucia de Jerry se genera al estar casi siempre a la defensa. Los cortometrajes han sido famosos por mostrar escenas fuertes que fueron consideradas en su momento como excesivamente violentas, ya que se podía ver al ratón Jerry cortando a Tom por la mitad, a Tom usando diferentes armas como hachas, pistolas, rifles, explosivos y veneno, Jerry quemando la cola de Tom con una máquina para hacer </a:t>
            </a:r>
            <a:r>
              <a:rPr lang="es-ES_tradnl" sz="2000" dirty="0" err="1" smtClean="0">
                <a:latin typeface="Adobe Garamond Pro Bold" pitchFamily="18" charset="0"/>
              </a:rPr>
              <a:t>waffles</a:t>
            </a:r>
            <a:r>
              <a:rPr lang="es-ES_tradnl" sz="2000" dirty="0" smtClean="0">
                <a:latin typeface="Adobe Garamond Pro Bold" pitchFamily="18" charset="0"/>
              </a:rPr>
              <a:t>, y muchas más</a:t>
            </a:r>
            <a:endParaRPr lang="es-ES_tradnl" sz="2000" dirty="0">
              <a:latin typeface="Adobe Garamond Pro Bold" pitchFamily="18" charset="0"/>
            </a:endParaRPr>
          </a:p>
        </p:txBody>
      </p:sp>
      <p:sp>
        <p:nvSpPr>
          <p:cNvPr id="7" name="6 Rectángulo"/>
          <p:cNvSpPr/>
          <p:nvPr/>
        </p:nvSpPr>
        <p:spPr>
          <a:xfrm>
            <a:off x="500626" y="6215082"/>
            <a:ext cx="1436612" cy="307777"/>
          </a:xfrm>
          <a:prstGeom prst="rect">
            <a:avLst/>
          </a:prstGeom>
        </p:spPr>
        <p:txBody>
          <a:bodyPr wrap="none">
            <a:spAutoFit/>
          </a:bodyPr>
          <a:lstStyle/>
          <a:p>
            <a:pPr algn="ctr"/>
            <a:r>
              <a:rPr lang="es-ES" sz="1400" spc="150" dirty="0" err="1" smtClean="0">
                <a:ln w="11430"/>
                <a:latin typeface="Blackadder ITC" pitchFamily="82" charset="0"/>
              </a:rPr>
              <a:t>ppsx</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32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55298" name="Picture 2" descr="http://www.gifmania.com.pr/Gifs-Animados-Dibujos-Animados/Imagenes-Animadas-Hanna-Barbera/Animaciones-Tom-Jerry/Tom-Y-Jerry-57283.gif"/>
          <p:cNvPicPr>
            <a:picLocks noChangeAspect="1" noChangeArrowheads="1" noCrop="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rot="624212">
            <a:off x="801767" y="2413174"/>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3">
            <a:schemeClr val="accent1"/>
          </a:fillRef>
          <a:effectRef idx="2">
            <a:schemeClr val="accent1"/>
          </a:effectRef>
          <a:fontRef idx="minor">
            <a:schemeClr val="lt1"/>
          </a:fontRef>
        </p:style>
        <p:txBody>
          <a:bodyPr/>
          <a:lstStyle/>
          <a:p>
            <a:endParaRPr lang="es-ES_tradnl" dirty="0"/>
          </a:p>
        </p:txBody>
      </p:sp>
      <p:pic>
        <p:nvPicPr>
          <p:cNvPr id="44034" name="Picture 2" descr="Tom y Jerry: Vaya serenata - Fotogramas"/>
          <p:cNvPicPr>
            <a:picLocks noChangeAspect="1" noChangeArrowheads="1"/>
          </p:cNvPicPr>
          <p:nvPr/>
        </p:nvPicPr>
        <p:blipFill>
          <a:blip r:embed="rId2" cstate="print"/>
          <a:srcRect/>
          <a:stretch>
            <a:fillRect/>
          </a:stretch>
        </p:blipFill>
        <p:spPr bwMode="auto">
          <a:xfrm>
            <a:off x="0" y="0"/>
            <a:ext cx="5183999" cy="3888000"/>
          </a:xfrm>
          <a:prstGeom prst="rect">
            <a:avLst/>
          </a:prstGeom>
          <a:noFill/>
          <a:effectLst>
            <a:softEdge rad="635000"/>
          </a:effectLst>
        </p:spPr>
      </p:pic>
      <p:sp>
        <p:nvSpPr>
          <p:cNvPr id="5" name="4 Rectángulo"/>
          <p:cNvSpPr/>
          <p:nvPr/>
        </p:nvSpPr>
        <p:spPr>
          <a:xfrm>
            <a:off x="214282" y="3571876"/>
            <a:ext cx="4214810" cy="3046988"/>
          </a:xfrm>
          <a:prstGeom prst="rect">
            <a:avLst/>
          </a:prstGeom>
        </p:spPr>
        <p:txBody>
          <a:bodyPr wrap="square">
            <a:spAutoFit/>
          </a:bodyPr>
          <a:lstStyle/>
          <a:p>
            <a:r>
              <a:rPr lang="es-ES_tradnl" sz="2400" b="1" dirty="0" smtClean="0">
                <a:latin typeface="Adobe Garamond Pro Bold" pitchFamily="18" charset="0"/>
              </a:rPr>
              <a:t>Tom</a:t>
            </a:r>
          </a:p>
          <a:p>
            <a:r>
              <a:rPr lang="es-ES_tradnl" sz="2400" b="1" dirty="0" smtClean="0">
                <a:latin typeface="Adobe Garamond Pro Bold" pitchFamily="18" charset="0"/>
              </a:rPr>
              <a:t>Tom</a:t>
            </a:r>
            <a:r>
              <a:rPr lang="es-ES_tradnl" sz="2400" dirty="0" smtClean="0">
                <a:latin typeface="Adobe Garamond Pro Bold" pitchFamily="18" charset="0"/>
              </a:rPr>
              <a:t> es un gato doméstico antropomórfico que apareció por primera vez en el cortometraje de 1940, </a:t>
            </a:r>
            <a:r>
              <a:rPr lang="es-ES_tradnl" sz="2400" i="1" dirty="0" err="1" smtClean="0">
                <a:latin typeface="Adobe Garamond Pro Bold" pitchFamily="18" charset="0"/>
              </a:rPr>
              <a:t>Puss</a:t>
            </a:r>
            <a:r>
              <a:rPr lang="es-ES_tradnl" sz="2400" i="1" dirty="0" smtClean="0">
                <a:latin typeface="Adobe Garamond Pro Bold" pitchFamily="18" charset="0"/>
              </a:rPr>
              <a:t> </a:t>
            </a:r>
            <a:r>
              <a:rPr lang="es-ES_tradnl" sz="2400" i="1" dirty="0" err="1" smtClean="0">
                <a:latin typeface="Adobe Garamond Pro Bold" pitchFamily="18" charset="0"/>
              </a:rPr>
              <a:t>Gets</a:t>
            </a:r>
            <a:r>
              <a:rPr lang="es-ES_tradnl" sz="2400" i="1" dirty="0" smtClean="0">
                <a:latin typeface="Adobe Garamond Pro Bold" pitchFamily="18" charset="0"/>
              </a:rPr>
              <a:t> </a:t>
            </a:r>
            <a:r>
              <a:rPr lang="es-ES_tradnl" sz="2400" i="1" dirty="0" err="1" smtClean="0">
                <a:latin typeface="Adobe Garamond Pro Bold" pitchFamily="18" charset="0"/>
              </a:rPr>
              <a:t>the</a:t>
            </a:r>
            <a:r>
              <a:rPr lang="es-ES_tradnl" sz="2400" i="1" dirty="0" smtClean="0">
                <a:latin typeface="Adobe Garamond Pro Bold" pitchFamily="18" charset="0"/>
              </a:rPr>
              <a:t> </a:t>
            </a:r>
            <a:r>
              <a:rPr lang="es-ES_tradnl" sz="2400" i="1" dirty="0" err="1" smtClean="0">
                <a:latin typeface="Adobe Garamond Pro Bold" pitchFamily="18" charset="0"/>
              </a:rPr>
              <a:t>Boot</a:t>
            </a:r>
            <a:r>
              <a:rPr lang="es-ES_tradnl" sz="2400" dirty="0" smtClean="0">
                <a:latin typeface="Adobe Garamond Pro Bold" pitchFamily="18" charset="0"/>
              </a:rPr>
              <a:t>, de color gris azulado (o azul grisáceo, dependiendo del corto; el color de su pelaje es </a:t>
            </a:r>
          </a:p>
        </p:txBody>
      </p:sp>
      <p:sp>
        <p:nvSpPr>
          <p:cNvPr id="6" name="5 Rectángulo"/>
          <p:cNvSpPr/>
          <p:nvPr/>
        </p:nvSpPr>
        <p:spPr>
          <a:xfrm>
            <a:off x="4357686" y="285728"/>
            <a:ext cx="4572000" cy="6370975"/>
          </a:xfrm>
          <a:prstGeom prst="rect">
            <a:avLst/>
          </a:prstGeom>
        </p:spPr>
        <p:txBody>
          <a:bodyPr>
            <a:spAutoFit/>
          </a:bodyPr>
          <a:lstStyle/>
          <a:p>
            <a:r>
              <a:rPr lang="es-ES_tradnl" sz="2400" dirty="0" smtClean="0">
                <a:latin typeface="Adobe Garamond Pro Bold" pitchFamily="18" charset="0"/>
              </a:rPr>
              <a:t>parecido al de la raza </a:t>
            </a:r>
            <a:r>
              <a:rPr lang="es-ES_tradnl" sz="2400" smtClean="0">
                <a:latin typeface="Adobe Garamond Pro Bold" pitchFamily="18" charset="0"/>
              </a:rPr>
              <a:t>de gato</a:t>
            </a:r>
            <a:r>
              <a:rPr lang="es-ES_tradnl" sz="2400" dirty="0" smtClean="0">
                <a:latin typeface="Adobe Garamond Pro Bold" pitchFamily="18" charset="0"/>
              </a:rPr>
              <a:t> </a:t>
            </a:r>
            <a:r>
              <a:rPr lang="es-ES_tradnl" sz="2400" dirty="0" err="1" smtClean="0">
                <a:latin typeface="Adobe Garamond Pro Bold" pitchFamily="18" charset="0"/>
              </a:rPr>
              <a:t>Russian</a:t>
            </a:r>
            <a:r>
              <a:rPr lang="es-ES_tradnl" sz="2400" dirty="0" smtClean="0">
                <a:latin typeface="Adobe Garamond Pro Bold" pitchFamily="18" charset="0"/>
              </a:rPr>
              <a:t> Blue) que tiene una vida acomodada. Tom fue originalmente conocido como "</a:t>
            </a:r>
            <a:r>
              <a:rPr lang="es-ES_tradnl" sz="2400" dirty="0" err="1" smtClean="0">
                <a:latin typeface="Adobe Garamond Pro Bold" pitchFamily="18" charset="0"/>
              </a:rPr>
              <a:t>Jasper</a:t>
            </a:r>
            <a:r>
              <a:rPr lang="es-ES_tradnl" sz="2400" dirty="0" smtClean="0">
                <a:latin typeface="Adobe Garamond Pro Bold" pitchFamily="18" charset="0"/>
              </a:rPr>
              <a:t>", durante su debut en este corto, sin embargo, a partir de su próxima aparición en </a:t>
            </a:r>
            <a:r>
              <a:rPr lang="es-ES_tradnl" sz="2400" i="1" dirty="0" err="1" smtClean="0">
                <a:latin typeface="Adobe Garamond Pro Bold" pitchFamily="18" charset="0"/>
              </a:rPr>
              <a:t>The</a:t>
            </a:r>
            <a:r>
              <a:rPr lang="es-ES_tradnl" sz="2400" i="1" dirty="0" smtClean="0">
                <a:latin typeface="Adobe Garamond Pro Bold" pitchFamily="18" charset="0"/>
              </a:rPr>
              <a:t> </a:t>
            </a:r>
            <a:r>
              <a:rPr lang="es-ES_tradnl" sz="2400" i="1" dirty="0" err="1" smtClean="0">
                <a:latin typeface="Adobe Garamond Pro Bold" pitchFamily="18" charset="0"/>
              </a:rPr>
              <a:t>Midnight</a:t>
            </a:r>
            <a:r>
              <a:rPr lang="es-ES_tradnl" sz="2400" i="1" dirty="0" smtClean="0">
                <a:latin typeface="Adobe Garamond Pro Bold" pitchFamily="18" charset="0"/>
              </a:rPr>
              <a:t> </a:t>
            </a:r>
            <a:r>
              <a:rPr lang="es-ES_tradnl" sz="2400" i="1" dirty="0" err="1" smtClean="0">
                <a:latin typeface="Adobe Garamond Pro Bold" pitchFamily="18" charset="0"/>
              </a:rPr>
              <a:t>Snack</a:t>
            </a:r>
            <a:r>
              <a:rPr lang="es-ES_tradnl" sz="2400" dirty="0" smtClean="0">
                <a:latin typeface="Adobe Garamond Pro Bold" pitchFamily="18" charset="0"/>
              </a:rPr>
              <a:t> y en adelante, se</a:t>
            </a:r>
          </a:p>
          <a:p>
            <a:r>
              <a:rPr lang="es-ES_tradnl" sz="2400" dirty="0" smtClean="0">
                <a:latin typeface="Adobe Garamond Pro Bold" pitchFamily="18" charset="0"/>
              </a:rPr>
              <a:t> le conoce como "Tom".  Él con frecuencia usa trampas, que por una acción cualquiera, termina dañándolo a él mismo, en vez de a Jerry. Tom rara vez caza a Jerry para comérselo, sólo para herirlo o competir con él. Sin embargo, Tom realmente se lleva bien a veces con Jerry. </a:t>
            </a:r>
            <a:endParaRPr lang="es-ES_tradnl" sz="2400" dirty="0"/>
          </a:p>
        </p:txBody>
      </p:sp>
      <p:sp>
        <p:nvSpPr>
          <p:cNvPr id="7" name="6 Rectángulo"/>
          <p:cNvSpPr/>
          <p:nvPr/>
        </p:nvSpPr>
        <p:spPr>
          <a:xfrm>
            <a:off x="6858608" y="6286520"/>
            <a:ext cx="1436612" cy="307777"/>
          </a:xfrm>
          <a:prstGeom prst="rect">
            <a:avLst/>
          </a:prstGeom>
        </p:spPr>
        <p:txBody>
          <a:bodyPr wrap="none">
            <a:spAutoFit/>
          </a:bodyPr>
          <a:lstStyle/>
          <a:p>
            <a:pPr algn="ctr"/>
            <a:r>
              <a:rPr lang="es-ES" sz="1400" spc="150" dirty="0" err="1" smtClean="0">
                <a:ln w="11430"/>
                <a:latin typeface="Blackadder ITC" pitchFamily="82" charset="0"/>
              </a:rPr>
              <a:t>ppsx</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33000">
    <p:pull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3">
            <a:schemeClr val="accent1"/>
          </a:fillRef>
          <a:effectRef idx="2">
            <a:schemeClr val="accent1"/>
          </a:effectRef>
          <a:fontRef idx="minor">
            <a:schemeClr val="lt1"/>
          </a:fontRef>
        </p:style>
        <p:txBody>
          <a:bodyPr/>
          <a:lstStyle/>
          <a:p>
            <a:endParaRPr lang="es-ES_tradnl" dirty="0"/>
          </a:p>
        </p:txBody>
      </p:sp>
      <p:pic>
        <p:nvPicPr>
          <p:cNvPr id="5" name="Picture 2" descr="http://www.gifmania.com.pr/Gifs-Animados-Dibujos-Animados/Imagenes-Animadas-Hanna-Barbera/Animaciones-Tom-Jerry/tom-jerry1-26714.gif"/>
          <p:cNvPicPr>
            <a:picLocks noChangeAspect="1" noChangeArrowheads="1" noCrop="1"/>
          </p:cNvPicPr>
          <p:nvPr/>
        </p:nvPicPr>
        <p:blipFill>
          <a:blip r:embed="rId2" cstate="print"/>
          <a:srcRect/>
          <a:stretch>
            <a:fillRect/>
          </a:stretch>
        </p:blipFill>
        <p:spPr bwMode="auto">
          <a:xfrm>
            <a:off x="357158" y="4857760"/>
            <a:ext cx="1733550" cy="1695451"/>
          </a:xfrm>
          <a:prstGeom prst="rect">
            <a:avLst/>
          </a:prstGeom>
          <a:noFill/>
        </p:spPr>
      </p:pic>
      <p:pic>
        <p:nvPicPr>
          <p:cNvPr id="6" name="Picture 4" descr="http://www.gifs10.com/imagenes/3-gifs-warner.gif"/>
          <p:cNvPicPr>
            <a:picLocks noChangeAspect="1" noChangeArrowheads="1" noCrop="1"/>
          </p:cNvPicPr>
          <p:nvPr/>
        </p:nvPicPr>
        <p:blipFill>
          <a:blip r:embed="rId3" cstate="print"/>
          <a:srcRect/>
          <a:stretch>
            <a:fillRect/>
          </a:stretch>
        </p:blipFill>
        <p:spPr bwMode="auto">
          <a:xfrm>
            <a:off x="7286644" y="4714884"/>
            <a:ext cx="1085850" cy="1809751"/>
          </a:xfrm>
          <a:prstGeom prst="rect">
            <a:avLst/>
          </a:prstGeom>
          <a:noFill/>
        </p:spPr>
      </p:pic>
      <p:sp>
        <p:nvSpPr>
          <p:cNvPr id="7" name="6 Rectángulo"/>
          <p:cNvSpPr/>
          <p:nvPr/>
        </p:nvSpPr>
        <p:spPr>
          <a:xfrm>
            <a:off x="928662" y="500042"/>
            <a:ext cx="7429552" cy="4524315"/>
          </a:xfrm>
          <a:prstGeom prst="rect">
            <a:avLst/>
          </a:prstGeom>
        </p:spPr>
        <p:txBody>
          <a:bodyPr wrap="square">
            <a:spAutoFit/>
          </a:bodyPr>
          <a:lstStyle/>
          <a:p>
            <a:r>
              <a:rPr lang="es-ES_tradnl" sz="2400" dirty="0" smtClean="0">
                <a:latin typeface="Adobe Garamond Pro Bold" pitchFamily="18" charset="0"/>
              </a:rPr>
              <a:t>Es de un temperamento vivo y bastante sensible. Aunque bastante enérgico y decidido, Tom no es un desafío para la mente de Jerry. Al final de cada episodio, Jerry es generalmente mostrado como el vencedor, y Tom como el perdedor. Sin embargo, han existido varios otros resultados: en extrañas ocasiones, Tom triunfa. Algunas veces, irónicamente, ambos pierden. De vez en cuando, generalmente en navidad, Tom salva la vida de Jerry, o al menos le entrega regalos  </a:t>
            </a:r>
          </a:p>
          <a:p>
            <a:r>
              <a:rPr lang="es-ES_tradnl" sz="2400" dirty="0" smtClean="0">
                <a:latin typeface="Adobe Garamond Pro Bold" pitchFamily="18" charset="0"/>
              </a:rPr>
              <a:t>A diferencia de Jerry, Tom tiene una conciencia que lo aflige al pensar que Jerry está mal herido o incluso muerto. Jerry algunas veces se aprovecha de esto.</a:t>
            </a:r>
          </a:p>
        </p:txBody>
      </p:sp>
      <p:sp>
        <p:nvSpPr>
          <p:cNvPr id="8" name="7 Rectángulo"/>
          <p:cNvSpPr/>
          <p:nvPr/>
        </p:nvSpPr>
        <p:spPr>
          <a:xfrm>
            <a:off x="4572592" y="6215082"/>
            <a:ext cx="1436612" cy="307777"/>
          </a:xfrm>
          <a:prstGeom prst="rect">
            <a:avLst/>
          </a:prstGeom>
        </p:spPr>
        <p:txBody>
          <a:bodyPr wrap="none">
            <a:spAutoFit/>
          </a:bodyPr>
          <a:lstStyle/>
          <a:p>
            <a:pPr algn="ctr"/>
            <a:r>
              <a:rPr lang="es-ES" sz="1400" spc="150" dirty="0" err="1" smtClean="0">
                <a:ln w="11430"/>
                <a:latin typeface="Blackadder ITC" pitchFamily="82" charset="0"/>
              </a:rPr>
              <a:t>ppsx</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30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8610" name="Picture 2" descr="http://www.fondos-hd.com/user-content/uploads/wall/o/2/2560x1600_Lightwave_7.jpg"/>
          <p:cNvPicPr>
            <a:picLocks noChangeAspect="1" noChangeArrowheads="1"/>
          </p:cNvPicPr>
          <p:nvPr/>
        </p:nvPicPr>
        <p:blipFill>
          <a:blip r:embed="rId2" cstate="print"/>
          <a:srcRect l="9044" r="8274"/>
          <a:stretch>
            <a:fillRect/>
          </a:stretch>
        </p:blipFill>
        <p:spPr bwMode="auto">
          <a:xfrm>
            <a:off x="0" y="0"/>
            <a:ext cx="9144000" cy="6912000"/>
          </a:xfrm>
          <a:prstGeom prst="rect">
            <a:avLst/>
          </a:prstGeom>
          <a:noFill/>
        </p:spPr>
      </p:pic>
      <p:pic>
        <p:nvPicPr>
          <p:cNvPr id="5" name="Picture 2" descr="http://31.media.tumblr.com/tumblr_lyt2msx2NN1qz6yoio1_r2_500.gif"/>
          <p:cNvPicPr>
            <a:picLocks noChangeAspect="1" noChangeArrowheads="1" noCrop="1"/>
          </p:cNvPicPr>
          <p:nvPr/>
        </p:nvPicPr>
        <p:blipFill>
          <a:blip r:embed="rId3" cstate="print"/>
          <a:srcRect/>
          <a:stretch>
            <a:fillRect/>
          </a:stretch>
        </p:blipFill>
        <p:spPr bwMode="auto">
          <a:xfrm>
            <a:off x="-285784" y="3714752"/>
            <a:ext cx="4267200" cy="3429001"/>
          </a:xfrm>
          <a:prstGeom prst="rect">
            <a:avLst/>
          </a:prstGeom>
          <a:noFill/>
          <a:effectLst>
            <a:softEdge rad="317500"/>
          </a:effectLst>
        </p:spPr>
      </p:pic>
      <p:sp>
        <p:nvSpPr>
          <p:cNvPr id="6" name="5 Rectángulo"/>
          <p:cNvSpPr/>
          <p:nvPr/>
        </p:nvSpPr>
        <p:spPr>
          <a:xfrm>
            <a:off x="500034" y="214290"/>
            <a:ext cx="7929618" cy="3231654"/>
          </a:xfrm>
          <a:prstGeom prst="rect">
            <a:avLst/>
          </a:prstGeom>
        </p:spPr>
        <p:txBody>
          <a:bodyPr wrap="square">
            <a:spAutoFit/>
          </a:bodyPr>
          <a:lstStyle/>
          <a:p>
            <a:r>
              <a:rPr lang="es-ES_tradnl" sz="2000" b="1" dirty="0" smtClean="0">
                <a:latin typeface="Adobe Garamond Pro Bold" pitchFamily="18" charset="0"/>
              </a:rPr>
              <a:t>Jerry </a:t>
            </a:r>
          </a:p>
          <a:p>
            <a:r>
              <a:rPr lang="es-ES_tradnl" sz="2000" b="1" dirty="0" smtClean="0">
                <a:latin typeface="Adobe Garamond Pro Bold" pitchFamily="18" charset="0"/>
              </a:rPr>
              <a:t>Mouse</a:t>
            </a:r>
            <a:r>
              <a:rPr lang="es-ES_tradnl" sz="2000" dirty="0" smtClean="0">
                <a:latin typeface="Adobe Garamond Pro Bold" pitchFamily="18" charset="0"/>
              </a:rPr>
              <a:t> es un ratón marrón antropomórfico de color café que siempre vive a una corta distancia de Tom. Apareció por primera vez en el cortometraje de 1940 </a:t>
            </a:r>
            <a:r>
              <a:rPr lang="es-ES_tradnl" sz="2000" i="1" dirty="0" err="1" smtClean="0">
                <a:latin typeface="Adobe Garamond Pro Bold" pitchFamily="18" charset="0"/>
              </a:rPr>
              <a:t>Puss</a:t>
            </a:r>
            <a:r>
              <a:rPr lang="es-ES_tradnl" sz="2000" i="1" dirty="0" smtClean="0">
                <a:latin typeface="Adobe Garamond Pro Bold" pitchFamily="18" charset="0"/>
              </a:rPr>
              <a:t> </a:t>
            </a:r>
            <a:r>
              <a:rPr lang="es-ES_tradnl" sz="2000" i="1" dirty="0" err="1" smtClean="0">
                <a:latin typeface="Adobe Garamond Pro Bold" pitchFamily="18" charset="0"/>
              </a:rPr>
              <a:t>Gets</a:t>
            </a:r>
            <a:r>
              <a:rPr lang="es-ES_tradnl" sz="2000" i="1" dirty="0" smtClean="0">
                <a:latin typeface="Adobe Garamond Pro Bold" pitchFamily="18" charset="0"/>
              </a:rPr>
              <a:t> </a:t>
            </a:r>
            <a:r>
              <a:rPr lang="es-ES_tradnl" sz="2000" i="1" dirty="0" err="1" smtClean="0">
                <a:latin typeface="Adobe Garamond Pro Bold" pitchFamily="18" charset="0"/>
              </a:rPr>
              <a:t>the</a:t>
            </a:r>
            <a:r>
              <a:rPr lang="es-ES_tradnl" sz="2000" i="1" dirty="0" smtClean="0">
                <a:latin typeface="Adobe Garamond Pro Bold" pitchFamily="18" charset="0"/>
              </a:rPr>
              <a:t> </a:t>
            </a:r>
            <a:r>
              <a:rPr lang="es-ES_tradnl" sz="2000" i="1" dirty="0" err="1" smtClean="0">
                <a:latin typeface="Adobe Garamond Pro Bold" pitchFamily="18" charset="0"/>
              </a:rPr>
              <a:t>Boot</a:t>
            </a:r>
            <a:r>
              <a:rPr lang="es-ES_tradnl" sz="2000" dirty="0" smtClean="0">
                <a:latin typeface="Adobe Garamond Pro Bold" pitchFamily="18" charset="0"/>
              </a:rPr>
              <a:t>. Jerry fue originalmente conocido como "el Ratón" durante su debut en ese corto, sin embargo, a partir de su próxima aparición en </a:t>
            </a:r>
            <a:r>
              <a:rPr lang="es-ES_tradnl" sz="2000" i="1" dirty="0" err="1" smtClean="0">
                <a:latin typeface="Adobe Garamond Pro Bold" pitchFamily="18" charset="0"/>
              </a:rPr>
              <a:t>The</a:t>
            </a:r>
            <a:r>
              <a:rPr lang="es-ES_tradnl" sz="2000" i="1" dirty="0" smtClean="0">
                <a:latin typeface="Adobe Garamond Pro Bold" pitchFamily="18" charset="0"/>
              </a:rPr>
              <a:t> </a:t>
            </a:r>
            <a:r>
              <a:rPr lang="es-ES_tradnl" sz="2000" i="1" dirty="0" err="1" smtClean="0">
                <a:latin typeface="Adobe Garamond Pro Bold" pitchFamily="18" charset="0"/>
              </a:rPr>
              <a:t>Midnight</a:t>
            </a:r>
            <a:r>
              <a:rPr lang="es-ES_tradnl" sz="2000" i="1" dirty="0" smtClean="0">
                <a:latin typeface="Adobe Garamond Pro Bold" pitchFamily="18" charset="0"/>
              </a:rPr>
              <a:t> </a:t>
            </a:r>
            <a:r>
              <a:rPr lang="es-ES_tradnl" sz="2000" i="1" dirty="0" err="1" smtClean="0">
                <a:latin typeface="Adobe Garamond Pro Bold" pitchFamily="18" charset="0"/>
              </a:rPr>
              <a:t>Snack</a:t>
            </a:r>
            <a:r>
              <a:rPr lang="es-ES_tradnl" sz="2000" dirty="0" smtClean="0">
                <a:latin typeface="Adobe Garamond Pro Bold" pitchFamily="18" charset="0"/>
              </a:rPr>
              <a:t> y en adelante, él es conocido como "Jerry", pero fue originalmente pensado que se denominaría </a:t>
            </a:r>
            <a:r>
              <a:rPr lang="es-ES_tradnl" sz="2000" dirty="0" err="1" smtClean="0">
                <a:latin typeface="Adobe Garamond Pro Bold" pitchFamily="18" charset="0"/>
              </a:rPr>
              <a:t>Jinx</a:t>
            </a:r>
            <a:r>
              <a:rPr lang="es-ES_tradnl" sz="2000" dirty="0" smtClean="0">
                <a:latin typeface="Adobe Garamond Pro Bold" pitchFamily="18" charset="0"/>
              </a:rPr>
              <a:t>. Por alguna razón, Jerry, desde su primera aparición, caminaba sobre dos piernas. Esto es muy diferente de Tom, que gradualmente se convirtió en un animal bípedo.</a:t>
            </a:r>
            <a:endParaRPr lang="es-ES_tradnl" sz="2000" dirty="0">
              <a:latin typeface="Adobe Garamond Pro Bold" pitchFamily="18" charset="0"/>
            </a:endParaRPr>
          </a:p>
        </p:txBody>
      </p:sp>
      <p:pic>
        <p:nvPicPr>
          <p:cNvPr id="7" name="Picture 4" descr="http://www.gifmania.com.pr/Gifs-Animados-Dibujos-Animados/Imagenes-Animadas-Hanna-Barbera/Animaciones-Tom-Jerry/tom-jerry-26713.gif"/>
          <p:cNvPicPr>
            <a:picLocks noChangeAspect="1" noChangeArrowheads="1" noCrop="1"/>
          </p:cNvPicPr>
          <p:nvPr/>
        </p:nvPicPr>
        <p:blipFill>
          <a:blip r:embed="rId4" cstate="print"/>
          <a:srcRect/>
          <a:stretch>
            <a:fillRect/>
          </a:stretch>
        </p:blipFill>
        <p:spPr bwMode="auto">
          <a:xfrm>
            <a:off x="5500694" y="3929066"/>
            <a:ext cx="3132460" cy="2412000"/>
          </a:xfrm>
          <a:prstGeom prst="rect">
            <a:avLst/>
          </a:prstGeom>
          <a:noFill/>
          <a:effectLst>
            <a:softEdge rad="127000"/>
          </a:effectLst>
        </p:spPr>
      </p:pic>
      <p:sp>
        <p:nvSpPr>
          <p:cNvPr id="8" name="7 Rectángulo"/>
          <p:cNvSpPr/>
          <p:nvPr/>
        </p:nvSpPr>
        <p:spPr>
          <a:xfrm rot="494661">
            <a:off x="1143568" y="3857628"/>
            <a:ext cx="1436612" cy="307777"/>
          </a:xfrm>
          <a:prstGeom prst="rect">
            <a:avLst/>
          </a:prstGeom>
        </p:spPr>
        <p:txBody>
          <a:bodyPr wrap="none">
            <a:spAutoFit/>
          </a:bodyPr>
          <a:lstStyle/>
          <a:p>
            <a:pPr algn="ctr"/>
            <a:r>
              <a:rPr lang="es-ES" sz="1400" spc="150" dirty="0" err="1" smtClean="0">
                <a:ln w="11430"/>
                <a:latin typeface="Blackadder ITC" pitchFamily="82" charset="0"/>
              </a:rPr>
              <a:t>ppsx</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30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http://cullogo.com/full/wallpapers-infantiles-infantil-fondos-de-pantalla-imagenes-in-hd-quality-pictures-800x600.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6" name="5 Rectángulo"/>
          <p:cNvSpPr/>
          <p:nvPr/>
        </p:nvSpPr>
        <p:spPr>
          <a:xfrm>
            <a:off x="500034" y="428604"/>
            <a:ext cx="8143932" cy="3416320"/>
          </a:xfrm>
          <a:prstGeom prst="rect">
            <a:avLst/>
          </a:prstGeom>
        </p:spPr>
        <p:txBody>
          <a:bodyPr wrap="square">
            <a:spAutoFit/>
          </a:bodyPr>
          <a:lstStyle/>
          <a:p>
            <a:r>
              <a:rPr lang="es-ES_tradnl" sz="2400" b="1" dirty="0" smtClean="0">
                <a:latin typeface="Adobe Garamond Pro Bold" pitchFamily="18" charset="0"/>
              </a:rPr>
              <a:t>Otros personajes</a:t>
            </a:r>
          </a:p>
          <a:p>
            <a:r>
              <a:rPr lang="es-ES_tradnl" sz="2400" dirty="0" smtClean="0">
                <a:latin typeface="Adobe Garamond Pro Bold" pitchFamily="18" charset="0"/>
              </a:rPr>
              <a:t>En sus intentos por capturar a Jerry, Tom algunas veces tiene que lidiar con otros personajes como </a:t>
            </a:r>
            <a:r>
              <a:rPr lang="es-ES_tradnl" sz="2400" dirty="0" err="1" smtClean="0">
                <a:latin typeface="Adobe Garamond Pro Bold" pitchFamily="18" charset="0"/>
              </a:rPr>
              <a:t>Butch</a:t>
            </a:r>
            <a:r>
              <a:rPr lang="es-ES_tradnl" sz="2400" dirty="0" smtClean="0">
                <a:latin typeface="Adobe Garamond Pro Bold" pitchFamily="18" charset="0"/>
              </a:rPr>
              <a:t>, un desaliñado gato negro que también quiere atrapar al ratón; </a:t>
            </a:r>
            <a:r>
              <a:rPr lang="es-ES_tradnl" sz="2400" dirty="0" err="1" smtClean="0">
                <a:latin typeface="Adobe Garamond Pro Bold" pitchFamily="18" charset="0"/>
              </a:rPr>
              <a:t>Spike</a:t>
            </a:r>
            <a:r>
              <a:rPr lang="es-ES_tradnl" sz="2400" dirty="0" smtClean="0">
                <a:latin typeface="Adobe Garamond Pro Bold" pitchFamily="18" charset="0"/>
              </a:rPr>
              <a:t> (también conocido como </a:t>
            </a:r>
            <a:r>
              <a:rPr lang="es-ES_tradnl" sz="2400" dirty="0" err="1" smtClean="0">
                <a:latin typeface="Adobe Garamond Pro Bold" pitchFamily="18" charset="0"/>
              </a:rPr>
              <a:t>Killer</a:t>
            </a:r>
            <a:r>
              <a:rPr lang="es-ES_tradnl" sz="2400" dirty="0" smtClean="0">
                <a:latin typeface="Adobe Garamond Pro Bold" pitchFamily="18" charset="0"/>
              </a:rPr>
              <a:t> o </a:t>
            </a:r>
            <a:r>
              <a:rPr lang="es-ES_tradnl" sz="2400" dirty="0" err="1" smtClean="0">
                <a:latin typeface="Adobe Garamond Pro Bold" pitchFamily="18" charset="0"/>
              </a:rPr>
              <a:t>Butch</a:t>
            </a:r>
            <a:r>
              <a:rPr lang="es-ES_tradnl" sz="2400" dirty="0" smtClean="0">
                <a:latin typeface="Adobe Garamond Pro Bold" pitchFamily="18" charset="0"/>
              </a:rPr>
              <a:t>), un perro bulldog que ataca al gato; y </a:t>
            </a:r>
            <a:r>
              <a:rPr lang="es-ES_tradnl" sz="2400" i="1" dirty="0" err="1" smtClean="0">
                <a:latin typeface="Adobe Garamond Pro Bold" pitchFamily="18" charset="0"/>
              </a:rPr>
              <a:t>Mammy-Two-Shoes</a:t>
            </a:r>
            <a:r>
              <a:rPr lang="es-ES_tradnl" sz="2400" i="1" dirty="0" smtClean="0">
                <a:latin typeface="Adobe Garamond Pro Bold" pitchFamily="18" charset="0"/>
              </a:rPr>
              <a:t>. </a:t>
            </a:r>
            <a:r>
              <a:rPr lang="es-ES_tradnl" sz="2400" dirty="0" smtClean="0">
                <a:latin typeface="Adobe Garamond Pro Bold" pitchFamily="18" charset="0"/>
              </a:rPr>
              <a:t>una mujer afroamericana que trabaja en la casa, quien generalmente golpea al gato con una escoba cuando él se porta mal. En algunos países de Latinoamérica se le suele llamar Tomasa. </a:t>
            </a:r>
            <a:endParaRPr lang="es-ES_tradnl" sz="2400" dirty="0">
              <a:latin typeface="Adobe Garamond Pro Bold" pitchFamily="18" charset="0"/>
            </a:endParaRPr>
          </a:p>
        </p:txBody>
      </p:sp>
      <p:pic>
        <p:nvPicPr>
          <p:cNvPr id="7" name="Picture 4" descr="http://www.imgnook.com/RJpkM.jpg"/>
          <p:cNvPicPr>
            <a:picLocks noChangeAspect="1" noChangeArrowheads="1"/>
          </p:cNvPicPr>
          <p:nvPr/>
        </p:nvPicPr>
        <p:blipFill>
          <a:blip r:embed="rId3" cstate="print"/>
          <a:srcRect l="5625" t="16875" r="6249" b="24999"/>
          <a:stretch>
            <a:fillRect/>
          </a:stretch>
        </p:blipFill>
        <p:spPr bwMode="auto">
          <a:xfrm>
            <a:off x="2285984" y="4143380"/>
            <a:ext cx="3820648" cy="2520000"/>
          </a:xfrm>
          <a:prstGeom prst="roundRect">
            <a:avLst/>
          </a:prstGeom>
          <a:noFill/>
          <a:effectLst>
            <a:softEdge rad="635000"/>
          </a:effectLst>
        </p:spPr>
      </p:pic>
      <p:pic>
        <p:nvPicPr>
          <p:cNvPr id="37890" name="Picture 2" descr="http://paogiesalcedo.files.wordpress.com/2012/07/2-estampado-geometrico1.gif"/>
          <p:cNvPicPr>
            <a:picLocks noChangeAspect="1" noChangeArrowheads="1"/>
          </p:cNvPicPr>
          <p:nvPr/>
        </p:nvPicPr>
        <p:blipFill>
          <a:blip r:embed="rId4" cstate="print"/>
          <a:srcRect t="15000"/>
          <a:stretch>
            <a:fillRect/>
          </a:stretch>
        </p:blipFill>
        <p:spPr bwMode="auto">
          <a:xfrm>
            <a:off x="-15" y="0"/>
            <a:ext cx="9317669" cy="7215214"/>
          </a:xfrm>
          <a:prstGeom prst="rect">
            <a:avLst/>
          </a:prstGeom>
          <a:noFill/>
        </p:spPr>
      </p:pic>
      <p:sp>
        <p:nvSpPr>
          <p:cNvPr id="8" name="7 Rectángulo"/>
          <p:cNvSpPr/>
          <p:nvPr/>
        </p:nvSpPr>
        <p:spPr>
          <a:xfrm>
            <a:off x="571472" y="6286520"/>
            <a:ext cx="1436612" cy="307777"/>
          </a:xfrm>
          <a:prstGeom prst="rect">
            <a:avLst/>
          </a:prstGeom>
        </p:spPr>
        <p:txBody>
          <a:bodyPr wrap="none">
            <a:spAutoFit/>
          </a:bodyPr>
          <a:lstStyle/>
          <a:p>
            <a:pPr algn="ctr"/>
            <a:r>
              <a:rPr lang="es-ES" sz="1400" spc="150" dirty="0" err="1" smtClean="0">
                <a:ln w="11430"/>
                <a:latin typeface="Blackadder ITC" pitchFamily="82" charset="0"/>
              </a:rPr>
              <a:t>ppsx</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3000"/>
                                        <p:tgtEl>
                                          <p:spTgt spid="37890"/>
                                        </p:tgtEl>
                                      </p:cBhvr>
                                    </p:animEffect>
                                    <p:set>
                                      <p:cBhvr>
                                        <p:cTn id="7" dur="1" fill="hold">
                                          <p:stCondLst>
                                            <p:cond delay="2999"/>
                                          </p:stCondLst>
                                        </p:cTn>
                                        <p:tgtEl>
                                          <p:spTgt spid="3789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http://images2.fanpop.com/image/photos/8900000/Tom-Jerry-Cath-me-if-you-can-tom-and-jerry-8965015-1024-768.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36866" name="Picture 2" descr="http://payload69.cargocollective.com/1/8/259173/3682495/Luca%20Benites-%20figuras%20geomtricas-%20ciudades-%20caos-%20urbanismo%202011%20a_905.jpg"/>
          <p:cNvPicPr>
            <a:picLocks noChangeAspect="1" noChangeArrowheads="1"/>
          </p:cNvPicPr>
          <p:nvPr/>
        </p:nvPicPr>
        <p:blipFill>
          <a:blip r:embed="rId3" cstate="print"/>
          <a:srcRect/>
          <a:stretch>
            <a:fillRect/>
          </a:stretch>
        </p:blipFill>
        <p:spPr bwMode="auto">
          <a:xfrm>
            <a:off x="0" y="0"/>
            <a:ext cx="9552146" cy="6876000"/>
          </a:xfrm>
          <a:prstGeom prst="rect">
            <a:avLst/>
          </a:prstGeom>
          <a:noFill/>
        </p:spPr>
      </p:pic>
      <p:sp>
        <p:nvSpPr>
          <p:cNvPr id="6" name="5 Rectángulo"/>
          <p:cNvSpPr/>
          <p:nvPr/>
        </p:nvSpPr>
        <p:spPr>
          <a:xfrm>
            <a:off x="785786" y="285728"/>
            <a:ext cx="1436612" cy="307777"/>
          </a:xfrm>
          <a:prstGeom prst="rect">
            <a:avLst/>
          </a:prstGeom>
        </p:spPr>
        <p:txBody>
          <a:bodyPr wrap="none">
            <a:spAutoFit/>
          </a:bodyPr>
          <a:lstStyle/>
          <a:p>
            <a:pPr algn="ctr"/>
            <a:r>
              <a:rPr lang="es-ES" sz="1400" spc="150" dirty="0" err="1" smtClean="0">
                <a:ln w="11430"/>
                <a:latin typeface="Blackadder ITC" pitchFamily="82" charset="0"/>
              </a:rPr>
              <a:t>ppsx</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36866"/>
                                        </p:tgtEl>
                                      </p:cBhvr>
                                    </p:animEffect>
                                    <p:set>
                                      <p:cBhvr>
                                        <p:cTn id="7" dur="1" fill="hold">
                                          <p:stCondLst>
                                            <p:cond delay="4999"/>
                                          </p:stCondLst>
                                        </p:cTn>
                                        <p:tgtEl>
                                          <p:spTgt spid="3686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accent5">
              <a:shade val="50000"/>
            </a:schemeClr>
          </a:lnRef>
          <a:fillRef idx="1">
            <a:schemeClr val="accent5"/>
          </a:fillRef>
          <a:effectRef idx="0">
            <a:schemeClr val="accent5"/>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3554" name="Picture 2" descr="Tom Jerry, "/>
          <p:cNvPicPr>
            <a:picLocks noChangeAspect="1" noChangeArrowheads="1"/>
          </p:cNvPicPr>
          <p:nvPr/>
        </p:nvPicPr>
        <p:blipFill>
          <a:blip r:embed="rId2" cstate="print"/>
          <a:srcRect l="18108" r="7125"/>
          <a:stretch>
            <a:fillRect/>
          </a:stretch>
        </p:blipFill>
        <p:spPr bwMode="auto">
          <a:xfrm>
            <a:off x="0" y="0"/>
            <a:ext cx="9144000" cy="6876000"/>
          </a:xfrm>
          <a:prstGeom prst="rect">
            <a:avLst/>
          </a:prstGeom>
          <a:noFill/>
        </p:spPr>
      </p:pic>
      <p:pic>
        <p:nvPicPr>
          <p:cNvPr id="5" name="Picture 2" descr="Tom Jerry, "/>
          <p:cNvPicPr>
            <a:picLocks noChangeAspect="1" noChangeArrowheads="1"/>
          </p:cNvPicPr>
          <p:nvPr/>
        </p:nvPicPr>
        <p:blipFill>
          <a:blip r:embed="rId2" cstate="print"/>
          <a:srcRect l="18108" r="7125"/>
          <a:stretch>
            <a:fillRect/>
          </a:stretch>
        </p:blipFill>
        <p:spPr bwMode="auto">
          <a:xfrm>
            <a:off x="0" y="0"/>
            <a:ext cx="9144000" cy="6876000"/>
          </a:xfrm>
          <a:prstGeom prst="rect">
            <a:avLst/>
          </a:prstGeom>
          <a:noFill/>
        </p:spPr>
      </p:pic>
      <p:sp>
        <p:nvSpPr>
          <p:cNvPr id="6" name="5 Rectángulo"/>
          <p:cNvSpPr/>
          <p:nvPr/>
        </p:nvSpPr>
        <p:spPr>
          <a:xfrm rot="226192">
            <a:off x="799919" y="6238389"/>
            <a:ext cx="1436612" cy="307777"/>
          </a:xfrm>
          <a:prstGeom prst="rect">
            <a:avLst/>
          </a:prstGeom>
        </p:spPr>
        <p:txBody>
          <a:bodyPr wrap="none">
            <a:spAutoFit/>
          </a:bodyPr>
          <a:lstStyle/>
          <a:p>
            <a:pPr algn="ctr"/>
            <a:r>
              <a:rPr lang="es-ES" sz="1400" spc="150" dirty="0" err="1" smtClean="0">
                <a:ln w="11430"/>
                <a:latin typeface="Blackadder ITC" pitchFamily="82" charset="0"/>
              </a:rPr>
              <a:t>ppsx</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23554"/>
                                        </p:tgtEl>
                                        <p:attrNameLst>
                                          <p:attrName>style.visibility</p:attrName>
                                        </p:attrNameLst>
                                      </p:cBhvr>
                                      <p:to>
                                        <p:strVal val="visible"/>
                                      </p:to>
                                    </p:set>
                                    <p:anim calcmode="lin" valueType="num">
                                      <p:cBhvr>
                                        <p:cTn id="16" dur="5000" fill="hold"/>
                                        <p:tgtEl>
                                          <p:spTgt spid="23554"/>
                                        </p:tgtEl>
                                        <p:attrNameLst>
                                          <p:attrName>ppt_x</p:attrName>
                                        </p:attrNameLst>
                                      </p:cBhvr>
                                      <p:tavLst>
                                        <p:tav tm="0">
                                          <p:val>
                                            <p:strVal val="#ppt_x+#ppt_w/2"/>
                                          </p:val>
                                        </p:tav>
                                        <p:tav tm="100000">
                                          <p:val>
                                            <p:strVal val="#ppt_x"/>
                                          </p:val>
                                        </p:tav>
                                      </p:tavLst>
                                    </p:anim>
                                    <p:anim calcmode="lin" valueType="num">
                                      <p:cBhvr>
                                        <p:cTn id="17" dur="5000" fill="hold"/>
                                        <p:tgtEl>
                                          <p:spTgt spid="23554"/>
                                        </p:tgtEl>
                                        <p:attrNameLst>
                                          <p:attrName>ppt_y</p:attrName>
                                        </p:attrNameLst>
                                      </p:cBhvr>
                                      <p:tavLst>
                                        <p:tav tm="0">
                                          <p:val>
                                            <p:strVal val="#ppt_y"/>
                                          </p:val>
                                        </p:tav>
                                        <p:tav tm="100000">
                                          <p:val>
                                            <p:strVal val="#ppt_y"/>
                                          </p:val>
                                        </p:tav>
                                      </p:tavLst>
                                    </p:anim>
                                    <p:anim calcmode="lin" valueType="num">
                                      <p:cBhvr>
                                        <p:cTn id="18" dur="5000" fill="hold"/>
                                        <p:tgtEl>
                                          <p:spTgt spid="23554"/>
                                        </p:tgtEl>
                                        <p:attrNameLst>
                                          <p:attrName>ppt_w</p:attrName>
                                        </p:attrNameLst>
                                      </p:cBhvr>
                                      <p:tavLst>
                                        <p:tav tm="0">
                                          <p:val>
                                            <p:fltVal val="0"/>
                                          </p:val>
                                        </p:tav>
                                        <p:tav tm="100000">
                                          <p:val>
                                            <p:strVal val="#ppt_w"/>
                                          </p:val>
                                        </p:tav>
                                      </p:tavLst>
                                    </p:anim>
                                    <p:anim calcmode="lin" valueType="num">
                                      <p:cBhvr>
                                        <p:cTn id="19" dur="5000" fill="hold"/>
                                        <p:tgtEl>
                                          <p:spTgt spid="2355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23554"/>
                                        </p:tgtEl>
                                        <p:attrNameLst>
                                          <p:attrName>style.visibility</p:attrName>
                                        </p:attrNameLst>
                                      </p:cBhvr>
                                      <p:to>
                                        <p:strVal val="visible"/>
                                      </p:to>
                                    </p:set>
                                    <p:animEffect transition="in" filter="blinds(vertical)">
                                      <p:cBhvr>
                                        <p:cTn id="22" dur="50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2706" name="Picture 2" descr="http://leerxleer.files.wordpress.com/2010/09/wild.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pic>
        <p:nvPicPr>
          <p:cNvPr id="5" name="Picture 2" descr="http://images6.fanpop.com/image/polls/1238000/1238406_1372303785944_full.jpg"/>
          <p:cNvPicPr>
            <a:picLocks noChangeAspect="1" noChangeArrowheads="1"/>
          </p:cNvPicPr>
          <p:nvPr/>
        </p:nvPicPr>
        <p:blipFill>
          <a:blip r:embed="rId3" cstate="print"/>
          <a:srcRect/>
          <a:stretch>
            <a:fillRect/>
          </a:stretch>
        </p:blipFill>
        <p:spPr bwMode="auto">
          <a:xfrm>
            <a:off x="1500166" y="4286256"/>
            <a:ext cx="5174560" cy="3024000"/>
          </a:xfrm>
          <a:prstGeom prst="roundRect">
            <a:avLst/>
          </a:prstGeom>
          <a:noFill/>
          <a:effectLst>
            <a:softEdge rad="635000"/>
          </a:effectLst>
        </p:spPr>
      </p:pic>
      <p:sp>
        <p:nvSpPr>
          <p:cNvPr id="6" name="5 Rectángulo"/>
          <p:cNvSpPr/>
          <p:nvPr/>
        </p:nvSpPr>
        <p:spPr>
          <a:xfrm>
            <a:off x="7287236" y="6286520"/>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410" name="Picture 2" descr="http://2.bp.blogspot.com/-ocPD2DJAc4I/UP8JMdunr9I/AAAAAAAAmcA/keAma8niTdk/s1600/Imagenes+de+Tom+y+Jerry+para+Imprimir+-+Www.10Pixeles.Com+(20).jpg"/>
          <p:cNvPicPr>
            <a:picLocks noChangeAspect="1" noChangeArrowheads="1"/>
          </p:cNvPicPr>
          <p:nvPr/>
        </p:nvPicPr>
        <p:blipFill>
          <a:blip r:embed="rId2" cstate="print"/>
          <a:srcRect/>
          <a:stretch>
            <a:fillRect/>
          </a:stretch>
        </p:blipFill>
        <p:spPr bwMode="auto">
          <a:xfrm>
            <a:off x="-72000" y="-54000"/>
            <a:ext cx="9216000" cy="6912000"/>
          </a:xfrm>
          <a:prstGeom prst="rect">
            <a:avLst/>
          </a:prstGeom>
          <a:noFill/>
        </p:spPr>
      </p:pic>
      <p:pic>
        <p:nvPicPr>
          <p:cNvPr id="34820" name="Picture 4" descr="http://thumbs.dreamstime.com/z/fondo-abstracto-con-las-figuras-geom%C3%A9tricas-4901030.jpg"/>
          <p:cNvPicPr>
            <a:picLocks noChangeAspect="1" noChangeArrowheads="1"/>
          </p:cNvPicPr>
          <p:nvPr/>
        </p:nvPicPr>
        <p:blipFill>
          <a:blip r:embed="rId3" cstate="print"/>
          <a:srcRect b="8451"/>
          <a:stretch>
            <a:fillRect/>
          </a:stretch>
        </p:blipFill>
        <p:spPr bwMode="auto">
          <a:xfrm>
            <a:off x="0" y="-54000"/>
            <a:ext cx="9215975" cy="6912000"/>
          </a:xfrm>
          <a:prstGeom prst="rect">
            <a:avLst/>
          </a:prstGeom>
          <a:noFill/>
        </p:spPr>
      </p:pic>
      <p:sp>
        <p:nvSpPr>
          <p:cNvPr id="6" name="5 Rectángulo"/>
          <p:cNvSpPr/>
          <p:nvPr/>
        </p:nvSpPr>
        <p:spPr>
          <a:xfrm>
            <a:off x="3357554" y="6215082"/>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4820"/>
                                        </p:tgtEl>
                                      </p:cBhvr>
                                    </p:animEffect>
                                    <p:set>
                                      <p:cBhvr>
                                        <p:cTn id="7" dur="1" fill="hold">
                                          <p:stCondLst>
                                            <p:cond delay="1999"/>
                                          </p:stCondLst>
                                        </p:cTn>
                                        <p:tgtEl>
                                          <p:spTgt spid="348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20482" name="Picture 2" descr="TOM AND JERRY1, TOM AND JERRY desktop wallpaper"/>
          <p:cNvPicPr>
            <a:picLocks noChangeAspect="1" noChangeArrowheads="1"/>
          </p:cNvPicPr>
          <p:nvPr/>
        </p:nvPicPr>
        <p:blipFill>
          <a:blip r:embed="rId2" cstate="print"/>
          <a:srcRect b="3320"/>
          <a:stretch>
            <a:fillRect/>
          </a:stretch>
        </p:blipFill>
        <p:spPr bwMode="auto">
          <a:xfrm>
            <a:off x="0" y="0"/>
            <a:ext cx="9144000" cy="6858000"/>
          </a:xfrm>
          <a:prstGeom prst="rect">
            <a:avLst/>
          </a:prstGeom>
          <a:noFill/>
        </p:spPr>
      </p:pic>
      <p:pic>
        <p:nvPicPr>
          <p:cNvPr id="32770" name="Picture 2" descr="http://static.freepik.com/foto-gratis/figuras-geometricas-de-colores-patron-decorativo_21-56345345.jpg"/>
          <p:cNvPicPr>
            <a:picLocks noChangeAspect="1" noChangeArrowheads="1"/>
          </p:cNvPicPr>
          <p:nvPr/>
        </p:nvPicPr>
        <p:blipFill>
          <a:blip r:embed="rId3" cstate="print"/>
          <a:srcRect/>
          <a:stretch>
            <a:fillRect/>
          </a:stretch>
        </p:blipFill>
        <p:spPr bwMode="auto">
          <a:xfrm>
            <a:off x="-33761" y="0"/>
            <a:ext cx="9177761" cy="6876000"/>
          </a:xfrm>
          <a:prstGeom prst="rect">
            <a:avLst/>
          </a:prstGeom>
          <a:noFill/>
        </p:spPr>
      </p:pic>
      <p:sp>
        <p:nvSpPr>
          <p:cNvPr id="6" name="5 Rectángulo"/>
          <p:cNvSpPr/>
          <p:nvPr/>
        </p:nvSpPr>
        <p:spPr>
          <a:xfrm>
            <a:off x="785786" y="285728"/>
            <a:ext cx="1436612" cy="307777"/>
          </a:xfrm>
          <a:prstGeom prst="rect">
            <a:avLst/>
          </a:prstGeom>
        </p:spPr>
        <p:txBody>
          <a:bodyPr wrap="none">
            <a:spAutoFit/>
          </a:bodyPr>
          <a:lstStyle/>
          <a:p>
            <a:pPr algn="ctr"/>
            <a:r>
              <a:rPr lang="es-ES" sz="1400" spc="150" dirty="0" err="1" smtClean="0">
                <a:ln w="11430"/>
                <a:latin typeface="Blackadder ITC" pitchFamily="82" charset="0"/>
              </a:rPr>
              <a:t>ppsx</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32770"/>
                                        </p:tgtEl>
                                        <p:attrNameLst>
                                          <p:attrName>ppt_w</p:attrName>
                                        </p:attrNameLst>
                                      </p:cBhvr>
                                      <p:tavLst>
                                        <p:tav tm="0">
                                          <p:val>
                                            <p:strVal val="ppt_w"/>
                                          </p:val>
                                        </p:tav>
                                        <p:tav tm="100000">
                                          <p:val>
                                            <p:fltVal val="0"/>
                                          </p:val>
                                        </p:tav>
                                      </p:tavLst>
                                    </p:anim>
                                    <p:anim calcmode="lin" valueType="num">
                                      <p:cBhvr>
                                        <p:cTn id="7" dur="5000"/>
                                        <p:tgtEl>
                                          <p:spTgt spid="32770"/>
                                        </p:tgtEl>
                                        <p:attrNameLst>
                                          <p:attrName>ppt_h</p:attrName>
                                        </p:attrNameLst>
                                      </p:cBhvr>
                                      <p:tavLst>
                                        <p:tav tm="0">
                                          <p:val>
                                            <p:strVal val="ppt_h"/>
                                          </p:val>
                                        </p:tav>
                                        <p:tav tm="100000">
                                          <p:val>
                                            <p:strVal val="ppt_h"/>
                                          </p:val>
                                        </p:tav>
                                      </p:tavLst>
                                    </p:anim>
                                    <p:set>
                                      <p:cBhvr>
                                        <p:cTn id="8" dur="1" fill="hold">
                                          <p:stCondLst>
                                            <p:cond delay="4999"/>
                                          </p:stCondLst>
                                        </p:cTn>
                                        <p:tgtEl>
                                          <p:spTgt spid="32770"/>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32770"/>
                                        </p:tgtEl>
                                      </p:cBhvr>
                                    </p:animEffect>
                                    <p:set>
                                      <p:cBhvr>
                                        <p:cTn id="11" dur="1" fill="hold">
                                          <p:stCondLst>
                                            <p:cond delay="4999"/>
                                          </p:stCondLst>
                                        </p:cTn>
                                        <p:tgtEl>
                                          <p:spTgt spid="32770"/>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20482"/>
                                        </p:tgtEl>
                                        <p:attrNameLst>
                                          <p:attrName>style.visibility</p:attrName>
                                        </p:attrNameLst>
                                      </p:cBhvr>
                                      <p:to>
                                        <p:strVal val="visible"/>
                                      </p:to>
                                    </p:set>
                                    <p:anim calcmode="lin" valueType="num">
                                      <p:cBhvr>
                                        <p:cTn id="14" dur="5000" fill="hold"/>
                                        <p:tgtEl>
                                          <p:spTgt spid="20482"/>
                                        </p:tgtEl>
                                        <p:attrNameLst>
                                          <p:attrName>ppt_w</p:attrName>
                                        </p:attrNameLst>
                                      </p:cBhvr>
                                      <p:tavLst>
                                        <p:tav tm="0">
                                          <p:val>
                                            <p:fltVal val="0"/>
                                          </p:val>
                                        </p:tav>
                                        <p:tav tm="100000">
                                          <p:val>
                                            <p:strVal val="#ppt_w"/>
                                          </p:val>
                                        </p:tav>
                                      </p:tavLst>
                                    </p:anim>
                                    <p:anim calcmode="lin" valueType="num">
                                      <p:cBhvr>
                                        <p:cTn id="15" dur="5000" fill="hold"/>
                                        <p:tgtEl>
                                          <p:spTgt spid="20482"/>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20482"/>
                                        </p:tgtEl>
                                        <p:attrNameLst>
                                          <p:attrName>style.visibility</p:attrName>
                                        </p:attrNameLst>
                                      </p:cBhvr>
                                      <p:to>
                                        <p:strVal val="visible"/>
                                      </p:to>
                                    </p:set>
                                    <p:animEffect transition="in" filter="wedge">
                                      <p:cBhvr>
                                        <p:cTn id="18" dur="50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9458" name="Picture 2" descr="Tom &amp; Jerry, "/>
          <p:cNvPicPr>
            <a:picLocks noChangeAspect="1" noChangeArrowheads="1"/>
          </p:cNvPicPr>
          <p:nvPr/>
        </p:nvPicPr>
        <p:blipFill>
          <a:blip r:embed="rId2" cstate="print"/>
          <a:srcRect t="-2325" b="3906"/>
          <a:stretch>
            <a:fillRect/>
          </a:stretch>
        </p:blipFill>
        <p:spPr bwMode="auto">
          <a:xfrm>
            <a:off x="-32740" y="-198000"/>
            <a:ext cx="9176740" cy="7056000"/>
          </a:xfrm>
          <a:prstGeom prst="rect">
            <a:avLst/>
          </a:prstGeom>
          <a:noFill/>
        </p:spPr>
      </p:pic>
      <p:sp>
        <p:nvSpPr>
          <p:cNvPr id="5" name="4 Rectángulo"/>
          <p:cNvSpPr/>
          <p:nvPr/>
        </p:nvSpPr>
        <p:spPr>
          <a:xfrm>
            <a:off x="1000692" y="357166"/>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2530" name="Picture 2" descr="Tom and Jerry Lunch, "/>
          <p:cNvPicPr>
            <a:picLocks noChangeAspect="1" noChangeArrowheads="1"/>
          </p:cNvPicPr>
          <p:nvPr/>
        </p:nvPicPr>
        <p:blipFill>
          <a:blip r:embed="rId2" cstate="print"/>
          <a:srcRect r="24840"/>
          <a:stretch>
            <a:fillRect/>
          </a:stretch>
        </p:blipFill>
        <p:spPr bwMode="auto">
          <a:xfrm>
            <a:off x="0" y="0"/>
            <a:ext cx="9144000" cy="6840000"/>
          </a:xfrm>
          <a:prstGeom prst="rect">
            <a:avLst/>
          </a:prstGeom>
          <a:noFill/>
        </p:spPr>
      </p:pic>
      <p:pic>
        <p:nvPicPr>
          <p:cNvPr id="29700" name="Picture 4" descr="http://tusmejoresfondos.com/imagenes/fondos3d/123-otros-3d14g.jpg"/>
          <p:cNvPicPr>
            <a:picLocks noChangeAspect="1" noChangeArrowheads="1"/>
          </p:cNvPicPr>
          <p:nvPr/>
        </p:nvPicPr>
        <p:blipFill>
          <a:blip r:embed="rId3" cstate="print"/>
          <a:srcRect/>
          <a:stretch>
            <a:fillRect/>
          </a:stretch>
        </p:blipFill>
        <p:spPr bwMode="auto">
          <a:xfrm>
            <a:off x="0" y="0"/>
            <a:ext cx="9753600" cy="7315200"/>
          </a:xfrm>
          <a:prstGeom prst="rect">
            <a:avLst/>
          </a:prstGeom>
          <a:noFill/>
        </p:spPr>
      </p:pic>
      <p:sp>
        <p:nvSpPr>
          <p:cNvPr id="6" name="5 Rectángulo"/>
          <p:cNvSpPr/>
          <p:nvPr/>
        </p:nvSpPr>
        <p:spPr>
          <a:xfrm>
            <a:off x="1072130" y="428604"/>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29700"/>
                                        </p:tgtEl>
                                        <p:attrNameLst>
                                          <p:attrName>ppt_x</p:attrName>
                                        </p:attrNameLst>
                                      </p:cBhvr>
                                      <p:tavLst>
                                        <p:tav tm="0">
                                          <p:val>
                                            <p:strVal val="ppt_x"/>
                                          </p:val>
                                        </p:tav>
                                        <p:tav tm="100000">
                                          <p:val>
                                            <p:strVal val="ppt_x-ppt_w/2"/>
                                          </p:val>
                                        </p:tav>
                                      </p:tavLst>
                                    </p:anim>
                                    <p:anim calcmode="lin" valueType="num">
                                      <p:cBhvr>
                                        <p:cTn id="7" dur="5000"/>
                                        <p:tgtEl>
                                          <p:spTgt spid="29700"/>
                                        </p:tgtEl>
                                        <p:attrNameLst>
                                          <p:attrName>ppt_y</p:attrName>
                                        </p:attrNameLst>
                                      </p:cBhvr>
                                      <p:tavLst>
                                        <p:tav tm="0">
                                          <p:val>
                                            <p:strVal val="ppt_y"/>
                                          </p:val>
                                        </p:tav>
                                        <p:tav tm="100000">
                                          <p:val>
                                            <p:strVal val="ppt_y"/>
                                          </p:val>
                                        </p:tav>
                                      </p:tavLst>
                                    </p:anim>
                                    <p:anim calcmode="lin" valueType="num">
                                      <p:cBhvr>
                                        <p:cTn id="8" dur="5000"/>
                                        <p:tgtEl>
                                          <p:spTgt spid="29700"/>
                                        </p:tgtEl>
                                        <p:attrNameLst>
                                          <p:attrName>ppt_w</p:attrName>
                                        </p:attrNameLst>
                                      </p:cBhvr>
                                      <p:tavLst>
                                        <p:tav tm="0">
                                          <p:val>
                                            <p:strVal val="ppt_w"/>
                                          </p:val>
                                        </p:tav>
                                        <p:tav tm="100000">
                                          <p:val>
                                            <p:fltVal val="0"/>
                                          </p:val>
                                        </p:tav>
                                      </p:tavLst>
                                    </p:anim>
                                    <p:anim calcmode="lin" valueType="num">
                                      <p:cBhvr>
                                        <p:cTn id="9" dur="5000"/>
                                        <p:tgtEl>
                                          <p:spTgt spid="29700"/>
                                        </p:tgtEl>
                                        <p:attrNameLst>
                                          <p:attrName>ppt_h</p:attrName>
                                        </p:attrNameLst>
                                      </p:cBhvr>
                                      <p:tavLst>
                                        <p:tav tm="0">
                                          <p:val>
                                            <p:strVal val="ppt_h"/>
                                          </p:val>
                                        </p:tav>
                                        <p:tav tm="100000">
                                          <p:val>
                                            <p:strVal val="ppt_h"/>
                                          </p:val>
                                        </p:tav>
                                      </p:tavLst>
                                    </p:anim>
                                    <p:set>
                                      <p:cBhvr>
                                        <p:cTn id="10" dur="1" fill="hold">
                                          <p:stCondLst>
                                            <p:cond delay="4999"/>
                                          </p:stCondLst>
                                        </p:cTn>
                                        <p:tgtEl>
                                          <p:spTgt spid="29700"/>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5000"/>
                                        <p:tgtEl>
                                          <p:spTgt spid="29700"/>
                                        </p:tgtEl>
                                      </p:cBhvr>
                                    </p:animEffect>
                                    <p:set>
                                      <p:cBhvr>
                                        <p:cTn id="13" dur="1" fill="hold">
                                          <p:stCondLst>
                                            <p:cond delay="4999"/>
                                          </p:stCondLst>
                                        </p:cTn>
                                        <p:tgtEl>
                                          <p:spTgt spid="2970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4" name="Picture 2" descr="http://www.amigosdoforum.com.br/wp-content/uploads/2013/09/tomjerrycensura6x.gif"/>
          <p:cNvPicPr>
            <a:picLocks noChangeAspect="1" noChangeArrowheads="1" noCrop="1"/>
          </p:cNvPicPr>
          <p:nvPr/>
        </p:nvPicPr>
        <p:blipFill>
          <a:blip r:embed="rId2" cstate="print"/>
          <a:srcRect/>
          <a:stretch>
            <a:fillRect/>
          </a:stretch>
        </p:blipFill>
        <p:spPr bwMode="auto">
          <a:xfrm>
            <a:off x="1071538" y="1142984"/>
            <a:ext cx="6783509" cy="4968000"/>
          </a:xfrm>
          <a:prstGeom prst="rect">
            <a:avLst/>
          </a:prstGeom>
          <a:noFill/>
          <a:effectLst>
            <a:softEdge rad="635000"/>
          </a:effectLst>
        </p:spPr>
      </p:pic>
      <p:sp>
        <p:nvSpPr>
          <p:cNvPr id="5" name="4 Rectángulo"/>
          <p:cNvSpPr/>
          <p:nvPr/>
        </p:nvSpPr>
        <p:spPr>
          <a:xfrm>
            <a:off x="643502" y="6143644"/>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7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6626" name="Picture 2" descr="كسارت البندق, "/>
          <p:cNvPicPr>
            <a:picLocks noChangeAspect="1" noChangeArrowheads="1"/>
          </p:cNvPicPr>
          <p:nvPr/>
        </p:nvPicPr>
        <p:blipFill>
          <a:blip r:embed="rId2" cstate="print"/>
          <a:srcRect/>
          <a:stretch>
            <a:fillRect/>
          </a:stretch>
        </p:blipFill>
        <p:spPr bwMode="auto">
          <a:xfrm>
            <a:off x="0" y="0"/>
            <a:ext cx="9264000" cy="6948000"/>
          </a:xfrm>
          <a:prstGeom prst="rect">
            <a:avLst/>
          </a:prstGeom>
          <a:noFill/>
        </p:spPr>
      </p:pic>
      <p:pic>
        <p:nvPicPr>
          <p:cNvPr id="6" name="Picture 6" descr="http://s20.rimg.info/38f7c2289e02f37afdd8e52603d711a2.gif"/>
          <p:cNvPicPr>
            <a:picLocks noChangeAspect="1" noChangeArrowheads="1" noCrop="1"/>
          </p:cNvPicPr>
          <p:nvPr/>
        </p:nvPicPr>
        <p:blipFill>
          <a:blip r:embed="rId3" cstate="print"/>
          <a:srcRect/>
          <a:stretch>
            <a:fillRect/>
          </a:stretch>
        </p:blipFill>
        <p:spPr bwMode="auto">
          <a:xfrm>
            <a:off x="642910" y="0"/>
            <a:ext cx="1623052" cy="1368000"/>
          </a:xfrm>
          <a:prstGeom prst="rect">
            <a:avLst/>
          </a:prstGeom>
          <a:noFill/>
        </p:spPr>
      </p:pic>
      <p:sp>
        <p:nvSpPr>
          <p:cNvPr id="7" name="6 Rectángulo"/>
          <p:cNvSpPr/>
          <p:nvPr/>
        </p:nvSpPr>
        <p:spPr>
          <a:xfrm rot="1284418">
            <a:off x="362064" y="6053402"/>
            <a:ext cx="1297150" cy="276999"/>
          </a:xfrm>
          <a:prstGeom prst="rect">
            <a:avLst/>
          </a:prstGeom>
        </p:spPr>
        <p:txBody>
          <a:bodyPr wrap="none">
            <a:spAutoFit/>
          </a:bodyPr>
          <a:lstStyle/>
          <a:p>
            <a:pPr algn="ctr"/>
            <a:r>
              <a:rPr lang="es-ES" sz="1200" spc="150" dirty="0" err="1" smtClean="0">
                <a:ln w="11430"/>
                <a:latin typeface="Blackadder ITC" pitchFamily="82" charset="0"/>
              </a:rPr>
              <a:t>ppsx</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5602" name="Picture 2" descr="Fun Train, Tom and Jerry Fun Train Desktop Wallpaper"/>
          <p:cNvPicPr>
            <a:picLocks noChangeAspect="1" noChangeArrowheads="1"/>
          </p:cNvPicPr>
          <p:nvPr/>
        </p:nvPicPr>
        <p:blipFill>
          <a:blip r:embed="rId2" cstate="print"/>
          <a:srcRect b="2343"/>
          <a:stretch>
            <a:fillRect/>
          </a:stretch>
        </p:blipFill>
        <p:spPr bwMode="auto">
          <a:xfrm>
            <a:off x="0" y="0"/>
            <a:ext cx="9535420" cy="6984000"/>
          </a:xfrm>
          <a:prstGeom prst="rect">
            <a:avLst/>
          </a:prstGeom>
          <a:noFill/>
        </p:spPr>
      </p:pic>
      <p:pic>
        <p:nvPicPr>
          <p:cNvPr id="26626" name="Picture 2" descr="http://www.fondos10.net/wp-content/uploads/2010/03/Fondo-de-colores.jpg"/>
          <p:cNvPicPr>
            <a:picLocks noChangeAspect="1" noChangeArrowheads="1"/>
          </p:cNvPicPr>
          <p:nvPr/>
        </p:nvPicPr>
        <p:blipFill>
          <a:blip r:embed="rId3" cstate="print"/>
          <a:srcRect/>
          <a:stretch>
            <a:fillRect/>
          </a:stretch>
        </p:blipFill>
        <p:spPr bwMode="auto">
          <a:xfrm>
            <a:off x="0" y="0"/>
            <a:ext cx="9644098" cy="7056000"/>
          </a:xfrm>
          <a:prstGeom prst="rect">
            <a:avLst/>
          </a:prstGeom>
          <a:noFill/>
        </p:spPr>
      </p:pic>
      <p:sp>
        <p:nvSpPr>
          <p:cNvPr id="6" name="5 Rectángulo"/>
          <p:cNvSpPr/>
          <p:nvPr/>
        </p:nvSpPr>
        <p:spPr>
          <a:xfrm>
            <a:off x="714940" y="6215082"/>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5000"/>
                                        <p:tgtEl>
                                          <p:spTgt spid="26626"/>
                                        </p:tgtEl>
                                      </p:cBhvr>
                                    </p:animEffect>
                                    <p:set>
                                      <p:cBhvr>
                                        <p:cTn id="7" dur="1" fill="hold">
                                          <p:stCondLst>
                                            <p:cond delay="4999"/>
                                          </p:stCondLst>
                                        </p:cTn>
                                        <p:tgtEl>
                                          <p:spTgt spid="266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4578" name="Picture 2" descr="jerry, "/>
          <p:cNvPicPr>
            <a:picLocks noChangeAspect="1" noChangeArrowheads="1"/>
          </p:cNvPicPr>
          <p:nvPr/>
        </p:nvPicPr>
        <p:blipFill>
          <a:blip r:embed="rId2" cstate="print"/>
          <a:srcRect/>
          <a:stretch>
            <a:fillRect/>
          </a:stretch>
        </p:blipFill>
        <p:spPr bwMode="auto">
          <a:xfrm>
            <a:off x="0" y="0"/>
            <a:ext cx="9312000" cy="6984000"/>
          </a:xfrm>
          <a:prstGeom prst="rect">
            <a:avLst/>
          </a:prstGeom>
          <a:noFill/>
        </p:spPr>
      </p:pic>
      <p:sp>
        <p:nvSpPr>
          <p:cNvPr id="5" name="4 Rectángulo"/>
          <p:cNvSpPr/>
          <p:nvPr/>
        </p:nvSpPr>
        <p:spPr>
          <a:xfrm rot="763122">
            <a:off x="929254" y="4245595"/>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accent1">
              <a:shade val="50000"/>
            </a:schemeClr>
          </a:lnRef>
          <a:fillRef idx="1">
            <a:schemeClr val="accent1"/>
          </a:fillRef>
          <a:effectRef idx="0">
            <a:schemeClr val="accent1"/>
          </a:effectRef>
          <a:fontRef idx="minor">
            <a:schemeClr val="lt1"/>
          </a:fontRef>
        </p:style>
        <p:txBody>
          <a:bodyPr/>
          <a:lstStyle/>
          <a:p>
            <a:endParaRPr lang="es-ES_tradnl" dirty="0"/>
          </a:p>
        </p:txBody>
      </p:sp>
      <p:pic>
        <p:nvPicPr>
          <p:cNvPr id="53250" name="Picture 2" descr="http://4.bp.blogspot.com/-o3OFtK944us/T22B0691uEI/AAAAAAAAA7Y/fDcUWZODti4/s1600/tom+jerry+animated+gif+(18).gif"/>
          <p:cNvPicPr>
            <a:picLocks noChangeAspect="1" noChangeArrowheads="1" noCrop="1"/>
          </p:cNvPicPr>
          <p:nvPr/>
        </p:nvPicPr>
        <p:blipFill>
          <a:blip r:embed="rId2" cstate="print"/>
          <a:srcRect/>
          <a:stretch>
            <a:fillRect/>
          </a:stretch>
        </p:blipFill>
        <p:spPr bwMode="auto">
          <a:xfrm>
            <a:off x="928662" y="857232"/>
            <a:ext cx="6970912" cy="5112000"/>
          </a:xfrm>
          <a:prstGeom prst="rect">
            <a:avLst/>
          </a:prstGeom>
          <a:noFill/>
          <a:effectLst>
            <a:softEdge rad="635000"/>
          </a:effectLst>
        </p:spPr>
      </p:pic>
      <p:sp>
        <p:nvSpPr>
          <p:cNvPr id="5" name="4 Rectángulo"/>
          <p:cNvSpPr/>
          <p:nvPr/>
        </p:nvSpPr>
        <p:spPr>
          <a:xfrm>
            <a:off x="786378" y="6000768"/>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9698" name="Picture 2" descr="Tom and Jerry, "/>
          <p:cNvPicPr>
            <a:picLocks noChangeAspect="1" noChangeArrowheads="1"/>
          </p:cNvPicPr>
          <p:nvPr/>
        </p:nvPicPr>
        <p:blipFill>
          <a:blip r:embed="rId2" cstate="print"/>
          <a:srcRect r="6250" b="3906"/>
          <a:stretch>
            <a:fillRect/>
          </a:stretch>
        </p:blipFill>
        <p:spPr bwMode="auto">
          <a:xfrm>
            <a:off x="0" y="-171472"/>
            <a:ext cx="9144000" cy="7029472"/>
          </a:xfrm>
          <a:prstGeom prst="rect">
            <a:avLst/>
          </a:prstGeom>
          <a:noFill/>
        </p:spPr>
      </p:pic>
      <p:sp>
        <p:nvSpPr>
          <p:cNvPr id="5" name="4 Rectángulo"/>
          <p:cNvSpPr/>
          <p:nvPr/>
        </p:nvSpPr>
        <p:spPr>
          <a:xfrm rot="2477530">
            <a:off x="3122118" y="4382573"/>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8674" name="Picture 2" descr="Bowling Fun, Tom and Jerry Bowling Fun Desktop Wallpaper"/>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pic>
        <p:nvPicPr>
          <p:cNvPr id="22530" name="Picture 2" descr="http://2.bp.blogspot.com/-UIi0m0_Mmms/UVoIObvSdXI/AAAAAAAAH3c/qLVD7mOKWjc/s400/IMG_2048.JPG"/>
          <p:cNvPicPr>
            <a:picLocks noChangeAspect="1" noChangeArrowheads="1"/>
          </p:cNvPicPr>
          <p:nvPr/>
        </p:nvPicPr>
        <p:blipFill>
          <a:blip r:embed="rId3" cstate="print"/>
          <a:srcRect/>
          <a:stretch>
            <a:fillRect/>
          </a:stretch>
        </p:blipFill>
        <p:spPr bwMode="auto">
          <a:xfrm>
            <a:off x="0" y="0"/>
            <a:ext cx="9358346" cy="6912000"/>
          </a:xfrm>
          <a:prstGeom prst="rect">
            <a:avLst/>
          </a:prstGeom>
          <a:noFill/>
        </p:spPr>
      </p:pic>
      <p:pic>
        <p:nvPicPr>
          <p:cNvPr id="6" name="Picture 2" descr="http://2.bp.blogspot.com/-UIi0m0_Mmms/UVoIObvSdXI/AAAAAAAAH3c/qLVD7mOKWjc/s400/IMG_2048.JPG"/>
          <p:cNvPicPr>
            <a:picLocks noChangeAspect="1" noChangeArrowheads="1"/>
          </p:cNvPicPr>
          <p:nvPr/>
        </p:nvPicPr>
        <p:blipFill>
          <a:blip r:embed="rId3" cstate="print"/>
          <a:srcRect/>
          <a:stretch>
            <a:fillRect/>
          </a:stretch>
        </p:blipFill>
        <p:spPr bwMode="auto">
          <a:xfrm>
            <a:off x="-82874" y="0"/>
            <a:ext cx="9512658" cy="6912000"/>
          </a:xfrm>
          <a:prstGeom prst="rect">
            <a:avLst/>
          </a:prstGeom>
          <a:noFill/>
        </p:spPr>
      </p:pic>
      <p:sp>
        <p:nvSpPr>
          <p:cNvPr id="7" name="6 Rectángulo"/>
          <p:cNvSpPr/>
          <p:nvPr/>
        </p:nvSpPr>
        <p:spPr>
          <a:xfrm>
            <a:off x="7072922" y="5929330"/>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xit" presetSubtype="10" fill="hold" nodeType="clickEffect">
                                  <p:stCondLst>
                                    <p:cond delay="0"/>
                                  </p:stCondLst>
                                  <p:childTnLst>
                                    <p:animEffect transition="out" filter="checkerboard(across)">
                                      <p:cBhvr>
                                        <p:cTn id="6" dur="5000"/>
                                        <p:tgtEl>
                                          <p:spTgt spid="22530"/>
                                        </p:tgtEl>
                                      </p:cBhvr>
                                    </p:animEffect>
                                    <p:set>
                                      <p:cBhvr>
                                        <p:cTn id="7" dur="1" fill="hold">
                                          <p:stCondLst>
                                            <p:cond delay="4999"/>
                                          </p:stCondLst>
                                        </p:cTn>
                                        <p:tgtEl>
                                          <p:spTgt spid="22530"/>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7650" name="Picture 2" descr="TOM&amp;JERRY, "/>
          <p:cNvPicPr>
            <a:picLocks noChangeAspect="1" noChangeArrowheads="1"/>
          </p:cNvPicPr>
          <p:nvPr/>
        </p:nvPicPr>
        <p:blipFill>
          <a:blip r:embed="rId2" cstate="print"/>
          <a:srcRect l="14038"/>
          <a:stretch>
            <a:fillRect/>
          </a:stretch>
        </p:blipFill>
        <p:spPr bwMode="auto">
          <a:xfrm>
            <a:off x="-42854" y="0"/>
            <a:ext cx="9344436" cy="6840000"/>
          </a:xfrm>
          <a:prstGeom prst="rect">
            <a:avLst/>
          </a:prstGeom>
          <a:noFill/>
        </p:spPr>
      </p:pic>
      <p:sp>
        <p:nvSpPr>
          <p:cNvPr id="5" name="4 Rectángulo"/>
          <p:cNvSpPr/>
          <p:nvPr/>
        </p:nvSpPr>
        <p:spPr>
          <a:xfrm>
            <a:off x="786378" y="357166"/>
            <a:ext cx="1436612" cy="307777"/>
          </a:xfrm>
          <a:prstGeom prst="rect">
            <a:avLst/>
          </a:prstGeom>
        </p:spPr>
        <p:txBody>
          <a:bodyPr wrap="none">
            <a:spAutoFit/>
          </a:bodyPr>
          <a:lstStyle/>
          <a:p>
            <a:pPr algn="ctr"/>
            <a:r>
              <a:rPr lang="es-ES" sz="1400" spc="150" dirty="0" err="1" smtClean="0">
                <a:ln w="11430"/>
                <a:solidFill>
                  <a:schemeClr val="tx2"/>
                </a:solidFill>
                <a:latin typeface="Blackadder ITC" pitchFamily="82" charset="0"/>
              </a:rPr>
              <a:t>ppsx</a:t>
            </a:r>
            <a:r>
              <a:rPr lang="es-ES" sz="1400" spc="150" dirty="0" smtClean="0">
                <a:ln w="11430"/>
                <a:solidFill>
                  <a:schemeClr val="tx2"/>
                </a:solidFill>
                <a:latin typeface="Blackadder ITC" pitchFamily="82" charset="0"/>
              </a:rPr>
              <a:t> Mari Tere</a:t>
            </a:r>
            <a:endParaRPr lang="es-ES" sz="1400" spc="150" dirty="0">
              <a:ln w="11430"/>
              <a:solidFill>
                <a:schemeClr val="tx2"/>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1746" name="Picture 2" descr="TOM&amp;JERRY, "/>
          <p:cNvPicPr>
            <a:picLocks noChangeAspect="1" noChangeArrowheads="1"/>
          </p:cNvPicPr>
          <p:nvPr/>
        </p:nvPicPr>
        <p:blipFill>
          <a:blip r:embed="rId2" cstate="print"/>
          <a:srcRect l="24803"/>
          <a:stretch>
            <a:fillRect/>
          </a:stretch>
        </p:blipFill>
        <p:spPr bwMode="auto">
          <a:xfrm>
            <a:off x="0" y="0"/>
            <a:ext cx="9240252" cy="6912000"/>
          </a:xfrm>
          <a:prstGeom prst="rect">
            <a:avLst/>
          </a:prstGeom>
          <a:noFill/>
        </p:spPr>
      </p:pic>
      <p:sp>
        <p:nvSpPr>
          <p:cNvPr id="5" name="4 Rectángulo"/>
          <p:cNvSpPr/>
          <p:nvPr/>
        </p:nvSpPr>
        <p:spPr>
          <a:xfrm rot="20851768">
            <a:off x="6072790" y="4317033"/>
            <a:ext cx="1436612" cy="307777"/>
          </a:xfrm>
          <a:prstGeom prst="rect">
            <a:avLst/>
          </a:prstGeom>
        </p:spPr>
        <p:txBody>
          <a:bodyPr wrap="none">
            <a:spAutoFit/>
          </a:bodyPr>
          <a:lstStyle/>
          <a:p>
            <a:pPr algn="ctr"/>
            <a:r>
              <a:rPr lang="es-ES" sz="1400" spc="150" dirty="0" err="1" smtClean="0">
                <a:ln w="11430"/>
                <a:solidFill>
                  <a:schemeClr val="tx2"/>
                </a:solidFill>
                <a:latin typeface="Blackadder ITC" pitchFamily="82" charset="0"/>
              </a:rPr>
              <a:t>ppsx</a:t>
            </a:r>
            <a:r>
              <a:rPr lang="es-ES" sz="1400" spc="150" dirty="0" smtClean="0">
                <a:ln w="11430"/>
                <a:solidFill>
                  <a:schemeClr val="tx2"/>
                </a:solidFill>
                <a:latin typeface="Blackadder ITC" pitchFamily="82" charset="0"/>
              </a:rPr>
              <a:t> Mari Tere</a:t>
            </a:r>
            <a:endParaRPr lang="es-ES" sz="1400" spc="150" dirty="0">
              <a:ln w="11430"/>
              <a:solidFill>
                <a:schemeClr val="tx2"/>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pic>
        <p:nvPicPr>
          <p:cNvPr id="33794" name="Picture 2" descr="http://3.bp.blogspot.com/-cklDRe4QfrI/TZOSimZQgVI/AAAAAAAACto/D5SV1smbuIs/s1600/Tom+y+Jerry+1.jpg"/>
          <p:cNvPicPr>
            <a:picLocks noChangeAspect="1" noChangeArrowheads="1"/>
          </p:cNvPicPr>
          <p:nvPr/>
        </p:nvPicPr>
        <p:blipFill>
          <a:blip r:embed="rId2" cstate="print"/>
          <a:srcRect/>
          <a:stretch>
            <a:fillRect/>
          </a:stretch>
        </p:blipFill>
        <p:spPr bwMode="auto">
          <a:xfrm>
            <a:off x="714348" y="857232"/>
            <a:ext cx="7086600" cy="5391151"/>
          </a:xfrm>
          <a:prstGeom prst="rect">
            <a:avLst/>
          </a:prstGeom>
          <a:noFill/>
          <a:effectLst>
            <a:softEdge rad="635000"/>
          </a:effectLst>
        </p:spPr>
      </p:pic>
      <p:sp>
        <p:nvSpPr>
          <p:cNvPr id="5" name="4 Rectángulo"/>
          <p:cNvSpPr/>
          <p:nvPr/>
        </p:nvSpPr>
        <p:spPr>
          <a:xfrm rot="361117">
            <a:off x="4715468" y="5429264"/>
            <a:ext cx="1436612" cy="307777"/>
          </a:xfrm>
          <a:prstGeom prst="rect">
            <a:avLst/>
          </a:prstGeom>
        </p:spPr>
        <p:txBody>
          <a:bodyPr wrap="none">
            <a:spAutoFit/>
          </a:bodyPr>
          <a:lstStyle/>
          <a:p>
            <a:pPr algn="ctr"/>
            <a:r>
              <a:rPr lang="es-ES" sz="1400" spc="150" dirty="0" err="1" smtClean="0">
                <a:ln w="11430"/>
                <a:solidFill>
                  <a:schemeClr val="tx2"/>
                </a:solidFill>
                <a:latin typeface="Blackadder ITC" pitchFamily="82" charset="0"/>
              </a:rPr>
              <a:t>ppsx</a:t>
            </a:r>
            <a:r>
              <a:rPr lang="es-ES" sz="1400" spc="150" dirty="0" smtClean="0">
                <a:ln w="11430"/>
                <a:solidFill>
                  <a:schemeClr val="tx2"/>
                </a:solidFill>
                <a:latin typeface="Blackadder ITC" pitchFamily="82" charset="0"/>
              </a:rPr>
              <a:t> Mari Tere</a:t>
            </a:r>
            <a:endParaRPr lang="es-ES" sz="1400" spc="150" dirty="0">
              <a:ln w="11430"/>
              <a:solidFill>
                <a:schemeClr val="tx2"/>
              </a:solidFill>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3"/>
          </a:lnRef>
          <a:fillRef idx="2">
            <a:schemeClr val="accent3"/>
          </a:fillRef>
          <a:effectRef idx="1">
            <a:schemeClr val="accent3"/>
          </a:effectRef>
          <a:fontRef idx="minor">
            <a:schemeClr val="dk1"/>
          </a:fontRef>
        </p:style>
        <p:txBody>
          <a:bodyPr/>
          <a:lstStyle/>
          <a:p>
            <a:endParaRPr lang="es-ES_tradnl" dirty="0"/>
          </a:p>
        </p:txBody>
      </p:sp>
      <p:pic>
        <p:nvPicPr>
          <p:cNvPr id="36866" name="Picture 2" descr="http://dibujos-animados.org/wp-content/gallery/imagenes-tomyjerry/tom10.jpg"/>
          <p:cNvPicPr>
            <a:picLocks noChangeAspect="1" noChangeArrowheads="1"/>
          </p:cNvPicPr>
          <p:nvPr/>
        </p:nvPicPr>
        <p:blipFill>
          <a:blip r:embed="rId2" cstate="print"/>
          <a:srcRect/>
          <a:stretch>
            <a:fillRect/>
          </a:stretch>
        </p:blipFill>
        <p:spPr bwMode="auto">
          <a:xfrm>
            <a:off x="1214414" y="857232"/>
            <a:ext cx="6677025" cy="5391151"/>
          </a:xfrm>
          <a:prstGeom prst="rect">
            <a:avLst/>
          </a:prstGeom>
          <a:noFill/>
          <a:effectLst>
            <a:softEdge rad="635000"/>
          </a:effectLst>
        </p:spPr>
      </p:pic>
      <p:pic>
        <p:nvPicPr>
          <p:cNvPr id="18434" name="Picture 2" descr="http://2.bp.blogspot.com/-LIxrIHJ0Qek/UfLz38tBNBI/AAAAAAABCu4/k4BlS9zxZMs/s1600/estrobo3.jpg"/>
          <p:cNvPicPr>
            <a:picLocks noChangeAspect="1" noChangeArrowheads="1"/>
          </p:cNvPicPr>
          <p:nvPr/>
        </p:nvPicPr>
        <p:blipFill>
          <a:blip r:embed="rId3" cstate="print"/>
          <a:srcRect/>
          <a:stretch>
            <a:fillRect/>
          </a:stretch>
        </p:blipFill>
        <p:spPr bwMode="auto">
          <a:xfrm>
            <a:off x="0" y="-2"/>
            <a:ext cx="9134335" cy="6858001"/>
          </a:xfrm>
          <a:prstGeom prst="rect">
            <a:avLst/>
          </a:prstGeom>
          <a:noFill/>
        </p:spPr>
      </p:pic>
      <p:sp>
        <p:nvSpPr>
          <p:cNvPr id="6" name="5 Rectángulo"/>
          <p:cNvSpPr/>
          <p:nvPr/>
        </p:nvSpPr>
        <p:spPr>
          <a:xfrm>
            <a:off x="786378" y="6072206"/>
            <a:ext cx="1436612" cy="307777"/>
          </a:xfrm>
          <a:prstGeom prst="rect">
            <a:avLst/>
          </a:prstGeom>
        </p:spPr>
        <p:txBody>
          <a:bodyPr wrap="none">
            <a:spAutoFit/>
          </a:bodyPr>
          <a:lstStyle/>
          <a:p>
            <a:pPr algn="ctr"/>
            <a:r>
              <a:rPr lang="es-ES" sz="1400" spc="150" dirty="0" err="1" smtClean="0">
                <a:ln w="11430"/>
                <a:solidFill>
                  <a:schemeClr val="tx2"/>
                </a:solidFill>
                <a:latin typeface="Blackadder ITC" pitchFamily="82" charset="0"/>
              </a:rPr>
              <a:t>ppsx</a:t>
            </a:r>
            <a:r>
              <a:rPr lang="es-ES" sz="1400" spc="150" dirty="0" smtClean="0">
                <a:ln w="11430"/>
                <a:solidFill>
                  <a:schemeClr val="tx2"/>
                </a:solidFill>
                <a:latin typeface="Blackadder ITC" pitchFamily="82" charset="0"/>
              </a:rPr>
              <a:t> Mari Tere</a:t>
            </a:r>
            <a:endParaRPr lang="es-ES" sz="1400" spc="150" dirty="0">
              <a:ln w="11430"/>
              <a:solidFill>
                <a:schemeClr val="tx2"/>
              </a:solidFill>
              <a:latin typeface="Blackadder ITC" pitchFamily="82"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18434"/>
                                        </p:tgtEl>
                                        <p:attrNameLst>
                                          <p:attrName>ppt_w</p:attrName>
                                        </p:attrNameLst>
                                      </p:cBhvr>
                                      <p:tavLst>
                                        <p:tav tm="0">
                                          <p:val>
                                            <p:strVal val="ppt_w"/>
                                          </p:val>
                                        </p:tav>
                                        <p:tav tm="100000">
                                          <p:val>
                                            <p:fltVal val="0"/>
                                          </p:val>
                                        </p:tav>
                                      </p:tavLst>
                                    </p:anim>
                                    <p:anim calcmode="lin" valueType="num">
                                      <p:cBhvr>
                                        <p:cTn id="7" dur="5000"/>
                                        <p:tgtEl>
                                          <p:spTgt spid="18434"/>
                                        </p:tgtEl>
                                        <p:attrNameLst>
                                          <p:attrName>ppt_h</p:attrName>
                                        </p:attrNameLst>
                                      </p:cBhvr>
                                      <p:tavLst>
                                        <p:tav tm="0">
                                          <p:val>
                                            <p:strVal val="ppt_h"/>
                                          </p:val>
                                        </p:tav>
                                        <p:tav tm="100000">
                                          <p:val>
                                            <p:strVal val="ppt_h"/>
                                          </p:val>
                                        </p:tav>
                                      </p:tavLst>
                                    </p:anim>
                                    <p:set>
                                      <p:cBhvr>
                                        <p:cTn id="8" dur="1" fill="hold">
                                          <p:stCondLst>
                                            <p:cond delay="4999"/>
                                          </p:stCondLst>
                                        </p:cTn>
                                        <p:tgtEl>
                                          <p:spTgt spid="18434"/>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18434"/>
                                        </p:tgtEl>
                                      </p:cBhvr>
                                    </p:animEffect>
                                    <p:set>
                                      <p:cBhvr>
                                        <p:cTn id="11" dur="1" fill="hold">
                                          <p:stCondLst>
                                            <p:cond delay="4999"/>
                                          </p:stCondLst>
                                        </p:cTn>
                                        <p:tgtEl>
                                          <p:spTgt spid="184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5842" name="Picture 2" descr="http://www.hdwallpapers3d.com/wp-content/uploads/2013/05/Tom-and-Jerry-Cartoons-27.jpg"/>
          <p:cNvPicPr>
            <a:picLocks noChangeAspect="1" noChangeArrowheads="1"/>
          </p:cNvPicPr>
          <p:nvPr/>
        </p:nvPicPr>
        <p:blipFill>
          <a:blip r:embed="rId2" cstate="print"/>
          <a:srcRect b="5273"/>
          <a:stretch>
            <a:fillRect/>
          </a:stretch>
        </p:blipFill>
        <p:spPr bwMode="auto">
          <a:xfrm>
            <a:off x="0" y="0"/>
            <a:ext cx="9753600" cy="6929486"/>
          </a:xfrm>
          <a:prstGeom prst="rect">
            <a:avLst/>
          </a:prstGeom>
          <a:noFill/>
        </p:spPr>
      </p:pic>
      <p:sp>
        <p:nvSpPr>
          <p:cNvPr id="5" name="4 Rectángulo"/>
          <p:cNvSpPr/>
          <p:nvPr/>
        </p:nvSpPr>
        <p:spPr>
          <a:xfrm>
            <a:off x="7144360" y="6143644"/>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5000">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4818" name="Picture 2" descr="http://www.mifondodepantallagratis.net/cartoons/wallpapers/tom-and-jerry-01.jpg"/>
          <p:cNvPicPr>
            <a:picLocks noChangeAspect="1" noChangeArrowheads="1"/>
          </p:cNvPicPr>
          <p:nvPr/>
        </p:nvPicPr>
        <p:blipFill>
          <a:blip r:embed="rId2" cstate="print"/>
          <a:srcRect l="6250" t="3906"/>
          <a:stretch>
            <a:fillRect/>
          </a:stretch>
        </p:blipFill>
        <p:spPr bwMode="auto">
          <a:xfrm>
            <a:off x="0" y="0"/>
            <a:ext cx="9144000" cy="7029448"/>
          </a:xfrm>
          <a:prstGeom prst="rect">
            <a:avLst/>
          </a:prstGeom>
          <a:noFill/>
        </p:spPr>
      </p:pic>
      <p:pic>
        <p:nvPicPr>
          <p:cNvPr id="16386" name="Picture 2" descr="http://www.fondosni.com/images/wallpapers/fondo%20celeste%20combinado%20con%20rosado%20y%20burbujas%20transparentes-183130.com%5d__colorful%20patterns__012"/>
          <p:cNvPicPr>
            <a:picLocks noChangeAspect="1" noChangeArrowheads="1"/>
          </p:cNvPicPr>
          <p:nvPr/>
        </p:nvPicPr>
        <p:blipFill>
          <a:blip r:embed="rId3" cstate="print"/>
          <a:srcRect r="16885"/>
          <a:stretch>
            <a:fillRect/>
          </a:stretch>
        </p:blipFill>
        <p:spPr bwMode="auto">
          <a:xfrm>
            <a:off x="0" y="0"/>
            <a:ext cx="9144000" cy="7143776"/>
          </a:xfrm>
          <a:prstGeom prst="rect">
            <a:avLst/>
          </a:prstGeom>
          <a:noFill/>
        </p:spPr>
      </p:pic>
      <p:sp>
        <p:nvSpPr>
          <p:cNvPr id="6" name="5 Rectángulo"/>
          <p:cNvSpPr/>
          <p:nvPr/>
        </p:nvSpPr>
        <p:spPr>
          <a:xfrm>
            <a:off x="786378" y="6143644"/>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16386"/>
                                        </p:tgtEl>
                                      </p:cBhvr>
                                    </p:animEffect>
                                    <p:set>
                                      <p:cBhvr>
                                        <p:cTn id="7" dur="1" fill="hold">
                                          <p:stCondLst>
                                            <p:cond delay="4999"/>
                                          </p:stCondLst>
                                        </p:cTn>
                                        <p:tgtEl>
                                          <p:spTgt spid="1638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62" name="Picture 2" descr="http://www.top39.com/wp-content/uploads/2011/02/tom_and_jerry_cartoon.jpg"/>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sp>
        <p:nvSpPr>
          <p:cNvPr id="5" name="4 Rectángulo"/>
          <p:cNvSpPr/>
          <p:nvPr/>
        </p:nvSpPr>
        <p:spPr>
          <a:xfrm>
            <a:off x="643502" y="6072206"/>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7890" name="Picture 2" descr="http://i.dailymail.co.uk/i/pix/2012/03/15/article-2115292-069FF53C000005DC-611_964x688.jpg"/>
          <p:cNvPicPr>
            <a:picLocks noChangeAspect="1" noChangeArrowheads="1"/>
          </p:cNvPicPr>
          <p:nvPr/>
        </p:nvPicPr>
        <p:blipFill>
          <a:blip r:embed="rId2" cstate="print"/>
          <a:srcRect/>
          <a:stretch>
            <a:fillRect/>
          </a:stretch>
        </p:blipFill>
        <p:spPr bwMode="auto">
          <a:xfrm>
            <a:off x="0" y="0"/>
            <a:ext cx="9182100" cy="6858000"/>
          </a:xfrm>
          <a:prstGeom prst="rect">
            <a:avLst/>
          </a:prstGeom>
          <a:noFill/>
        </p:spPr>
      </p:pic>
      <p:sp>
        <p:nvSpPr>
          <p:cNvPr id="14338" name="AutoShape 2" descr="  Waves transparente, naranja, fondo wallpaper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14340" name="Picture 4" descr="http://static.freepik.com/foto-gratis/azul-transparente-del-arte-del-vector-del-fondo_53-16601.jpg"/>
          <p:cNvPicPr>
            <a:picLocks noChangeAspect="1" noChangeArrowheads="1"/>
          </p:cNvPicPr>
          <p:nvPr/>
        </p:nvPicPr>
        <p:blipFill>
          <a:blip r:embed="rId3" cstate="print"/>
          <a:srcRect/>
          <a:stretch>
            <a:fillRect/>
          </a:stretch>
        </p:blipFill>
        <p:spPr bwMode="auto">
          <a:xfrm>
            <a:off x="-2" y="0"/>
            <a:ext cx="9144001" cy="6912000"/>
          </a:xfrm>
          <a:prstGeom prst="rect">
            <a:avLst/>
          </a:prstGeom>
          <a:noFill/>
        </p:spPr>
      </p:pic>
      <p:sp>
        <p:nvSpPr>
          <p:cNvPr id="7" name="6 Rectángulo"/>
          <p:cNvSpPr/>
          <p:nvPr/>
        </p:nvSpPr>
        <p:spPr>
          <a:xfrm>
            <a:off x="785786" y="428604"/>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14340"/>
                                        </p:tgtEl>
                                        <p:attrNameLst>
                                          <p:attrName>ppt_x</p:attrName>
                                        </p:attrNameLst>
                                      </p:cBhvr>
                                      <p:tavLst>
                                        <p:tav tm="0">
                                          <p:val>
                                            <p:strVal val="ppt_x"/>
                                          </p:val>
                                        </p:tav>
                                        <p:tav tm="100000">
                                          <p:val>
                                            <p:strVal val="ppt_x+ppt_w/2"/>
                                          </p:val>
                                        </p:tav>
                                      </p:tavLst>
                                    </p:anim>
                                    <p:anim calcmode="lin" valueType="num">
                                      <p:cBhvr>
                                        <p:cTn id="7" dur="3000"/>
                                        <p:tgtEl>
                                          <p:spTgt spid="14340"/>
                                        </p:tgtEl>
                                        <p:attrNameLst>
                                          <p:attrName>ppt_y</p:attrName>
                                        </p:attrNameLst>
                                      </p:cBhvr>
                                      <p:tavLst>
                                        <p:tav tm="0">
                                          <p:val>
                                            <p:strVal val="ppt_y"/>
                                          </p:val>
                                        </p:tav>
                                        <p:tav tm="100000">
                                          <p:val>
                                            <p:strVal val="ppt_y"/>
                                          </p:val>
                                        </p:tav>
                                      </p:tavLst>
                                    </p:anim>
                                    <p:anim calcmode="lin" valueType="num">
                                      <p:cBhvr>
                                        <p:cTn id="8" dur="3000"/>
                                        <p:tgtEl>
                                          <p:spTgt spid="14340"/>
                                        </p:tgtEl>
                                        <p:attrNameLst>
                                          <p:attrName>ppt_w</p:attrName>
                                        </p:attrNameLst>
                                      </p:cBhvr>
                                      <p:tavLst>
                                        <p:tav tm="0">
                                          <p:val>
                                            <p:strVal val="ppt_w"/>
                                          </p:val>
                                        </p:tav>
                                        <p:tav tm="100000">
                                          <p:val>
                                            <p:fltVal val="0"/>
                                          </p:val>
                                        </p:tav>
                                      </p:tavLst>
                                    </p:anim>
                                    <p:anim calcmode="lin" valueType="num">
                                      <p:cBhvr>
                                        <p:cTn id="9" dur="3000"/>
                                        <p:tgtEl>
                                          <p:spTgt spid="14340"/>
                                        </p:tgtEl>
                                        <p:attrNameLst>
                                          <p:attrName>ppt_h</p:attrName>
                                        </p:attrNameLst>
                                      </p:cBhvr>
                                      <p:tavLst>
                                        <p:tav tm="0">
                                          <p:val>
                                            <p:strVal val="ppt_h"/>
                                          </p:val>
                                        </p:tav>
                                        <p:tav tm="100000">
                                          <p:val>
                                            <p:strVal val="ppt_h"/>
                                          </p:val>
                                        </p:tav>
                                      </p:tavLst>
                                    </p:anim>
                                    <p:set>
                                      <p:cBhvr>
                                        <p:cTn id="10" dur="1" fill="hold">
                                          <p:stCondLst>
                                            <p:cond delay="2999"/>
                                          </p:stCondLst>
                                        </p:cTn>
                                        <p:tgtEl>
                                          <p:spTgt spid="1434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9940" name="Picture 4" descr="http://www.theoriginof.com/wp-content/uploads/2007/03/Tom-and-Jerry.jpg"/>
          <p:cNvPicPr>
            <a:picLocks noChangeAspect="1" noChangeArrowheads="1"/>
          </p:cNvPicPr>
          <p:nvPr/>
        </p:nvPicPr>
        <p:blipFill>
          <a:blip r:embed="rId2" cstate="print"/>
          <a:srcRect b="2929"/>
          <a:stretch>
            <a:fillRect/>
          </a:stretch>
        </p:blipFill>
        <p:spPr bwMode="auto">
          <a:xfrm>
            <a:off x="-609600" y="0"/>
            <a:ext cx="9753600" cy="7100910"/>
          </a:xfrm>
          <a:prstGeom prst="rect">
            <a:avLst/>
          </a:prstGeom>
          <a:noFill/>
        </p:spPr>
      </p:pic>
      <p:sp>
        <p:nvSpPr>
          <p:cNvPr id="13314" name="AutoShape 2" descr="http://es.wallpapersus.com/wp-content/uploads/2012/11/Waves-transparente-naranja-fondo.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6" name="5 Rectángulo"/>
          <p:cNvSpPr/>
          <p:nvPr/>
        </p:nvSpPr>
        <p:spPr>
          <a:xfrm>
            <a:off x="572064" y="6488668"/>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6"/>
          </a:lnRef>
          <a:fillRef idx="2">
            <a:schemeClr val="accent6"/>
          </a:fillRef>
          <a:effectRef idx="1">
            <a:schemeClr val="accent6"/>
          </a:effectRef>
          <a:fontRef idx="minor">
            <a:schemeClr val="dk1"/>
          </a:fontRef>
        </p:style>
        <p:txBody>
          <a:bodyPr/>
          <a:lstStyle/>
          <a:p>
            <a:endParaRPr lang="es-ES_tradnl" dirty="0"/>
          </a:p>
        </p:txBody>
      </p:sp>
      <p:pic>
        <p:nvPicPr>
          <p:cNvPr id="47106" name="Picture 2" descr="http://www.umnet.com/pic/diy/screensaver/6%5CTom-and-Jerry--69447.gif"/>
          <p:cNvPicPr>
            <a:picLocks noChangeAspect="1" noChangeArrowheads="1" noCrop="1"/>
          </p:cNvPicPr>
          <p:nvPr/>
        </p:nvPicPr>
        <p:blipFill>
          <a:blip r:embed="rId2" cstate="print"/>
          <a:srcRect/>
          <a:stretch>
            <a:fillRect/>
          </a:stretch>
        </p:blipFill>
        <p:spPr bwMode="auto">
          <a:xfrm>
            <a:off x="1785918" y="0"/>
            <a:ext cx="5129999" cy="6840000"/>
          </a:xfrm>
          <a:prstGeom prst="rect">
            <a:avLst/>
          </a:prstGeom>
          <a:noFill/>
          <a:effectLst>
            <a:softEdge rad="635000"/>
          </a:effectLst>
        </p:spPr>
      </p:pic>
      <p:sp>
        <p:nvSpPr>
          <p:cNvPr id="5" name="4 Rectángulo"/>
          <p:cNvSpPr/>
          <p:nvPr/>
        </p:nvSpPr>
        <p:spPr>
          <a:xfrm>
            <a:off x="643502" y="6143644"/>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6000">
    <p:randomBa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4514" name="Picture 2" descr="http://ringsun.net/Upload/smallimages/596.jpg"/>
          <p:cNvPicPr>
            <a:picLocks noChangeAspect="1" noChangeArrowheads="1"/>
          </p:cNvPicPr>
          <p:nvPr/>
        </p:nvPicPr>
        <p:blipFill>
          <a:blip r:embed="rId2" cstate="print"/>
          <a:srcRect l="6250" t="4883" b="2929"/>
          <a:stretch>
            <a:fillRect/>
          </a:stretch>
        </p:blipFill>
        <p:spPr bwMode="auto">
          <a:xfrm>
            <a:off x="0" y="0"/>
            <a:ext cx="9144000" cy="6858000"/>
          </a:xfrm>
          <a:prstGeom prst="rect">
            <a:avLst/>
          </a:prstGeom>
          <a:noFill/>
        </p:spPr>
      </p:pic>
      <p:sp>
        <p:nvSpPr>
          <p:cNvPr id="5" name="4 Rectángulo"/>
          <p:cNvSpPr/>
          <p:nvPr/>
        </p:nvSpPr>
        <p:spPr>
          <a:xfrm>
            <a:off x="857224" y="357166"/>
            <a:ext cx="1436612" cy="307777"/>
          </a:xfrm>
          <a:prstGeom prst="rect">
            <a:avLst/>
          </a:prstGeom>
        </p:spPr>
        <p:txBody>
          <a:bodyPr wrap="square">
            <a:spAutoFit/>
          </a:bodyPr>
          <a:lstStyle/>
          <a:p>
            <a:pPr algn="ctr"/>
            <a:r>
              <a:rPr lang="es-ES" sz="1400" spc="150" dirty="0" err="1" smtClean="0">
                <a:ln w="11430"/>
                <a:solidFill>
                  <a:schemeClr val="bg1">
                    <a:lumMod val="50000"/>
                  </a:schemeClr>
                </a:solidFill>
                <a:latin typeface="Blackadder ITC" pitchFamily="82" charset="0"/>
              </a:rPr>
              <a:t>ppsx</a:t>
            </a:r>
            <a:r>
              <a:rPr lang="es-ES" sz="1400" spc="150" dirty="0" smtClean="0">
                <a:ln w="11430"/>
                <a:solidFill>
                  <a:schemeClr val="bg1">
                    <a:lumMod val="50000"/>
                  </a:schemeClr>
                </a:solidFill>
                <a:latin typeface="Blackadder ITC" pitchFamily="82" charset="0"/>
              </a:rPr>
              <a:t> Mari Tere</a:t>
            </a:r>
            <a:endParaRPr lang="es-ES" sz="1400" spc="150" dirty="0">
              <a:ln w="11430"/>
              <a:solidFill>
                <a:schemeClr val="bg1">
                  <a:lumMod val="50000"/>
                </a:schemeClr>
              </a:solidFill>
              <a:latin typeface="Blackadder ITC" pitchFamily="82" charset="0"/>
            </a:endParaRPr>
          </a:p>
        </p:txBody>
      </p:sp>
    </p:spTree>
  </p:cSld>
  <p:clrMapOvr>
    <a:masterClrMapping/>
  </p:clrMapOvr>
  <p:transition spd="slow" advTm="5000">
    <p:wheel spokes="8"/>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1">
            <a:schemeClr val="dk1"/>
          </a:fillRef>
          <a:effectRef idx="0">
            <a:scrgbClr r="0" g="0" b="0"/>
          </a:effectRef>
          <a:fontRef idx="major"/>
        </p:style>
        <p:txBody>
          <a:bodyPr/>
          <a:lstStyle/>
          <a:p>
            <a:endParaRPr lang="es-ES_tradnl" dirty="0"/>
          </a:p>
        </p:txBody>
      </p:sp>
      <p:pic>
        <p:nvPicPr>
          <p:cNvPr id="54274" name="Picture 2" descr="http://cdn.thefinerlist.com/media/Default/Images/Entertainment/ThrowbackThursdaySaturdayMorningCartoons/Body/tumblr_mbzv3qH5yO1qm6sfao1_500.gif"/>
          <p:cNvPicPr>
            <a:picLocks noChangeAspect="1" noChangeArrowheads="1" noCrop="1"/>
          </p:cNvPicPr>
          <p:nvPr/>
        </p:nvPicPr>
        <p:blipFill>
          <a:blip r:embed="rId2" cstate="print"/>
          <a:srcRect/>
          <a:stretch>
            <a:fillRect/>
          </a:stretch>
        </p:blipFill>
        <p:spPr bwMode="auto">
          <a:xfrm>
            <a:off x="500034" y="857232"/>
            <a:ext cx="7594515" cy="5544000"/>
          </a:xfrm>
          <a:prstGeom prst="rect">
            <a:avLst/>
          </a:prstGeom>
          <a:noFill/>
          <a:effectLst>
            <a:softEdge rad="635000"/>
          </a:effectLst>
        </p:spPr>
      </p:pic>
      <p:sp>
        <p:nvSpPr>
          <p:cNvPr id="5" name="4 Rectángulo"/>
          <p:cNvSpPr/>
          <p:nvPr/>
        </p:nvSpPr>
        <p:spPr>
          <a:xfrm>
            <a:off x="786378" y="5929330"/>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9634" name="Picture 2" descr="http://www.todoavatar.com/wp-content/uploads/2012/05/paisajesparaninos.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pic>
        <p:nvPicPr>
          <p:cNvPr id="5" name="Picture 2" descr="http://3.bp.blogspot.com/-XpxtQFUnZtw/TloPynBCZYI/AAAAAAAAAnw/TfKoDUH7fJQ/s1600/aug315.gif"/>
          <p:cNvPicPr>
            <a:picLocks noChangeAspect="1" noChangeArrowheads="1"/>
          </p:cNvPicPr>
          <p:nvPr/>
        </p:nvPicPr>
        <p:blipFill>
          <a:blip r:embed="rId3" cstate="print"/>
          <a:srcRect/>
          <a:stretch>
            <a:fillRect/>
          </a:stretch>
        </p:blipFill>
        <p:spPr bwMode="auto">
          <a:xfrm>
            <a:off x="5500694" y="3000372"/>
            <a:ext cx="2368823" cy="2736000"/>
          </a:xfrm>
          <a:prstGeom prst="rect">
            <a:avLst/>
          </a:prstGeom>
          <a:noFill/>
        </p:spPr>
      </p:pic>
      <p:pic>
        <p:nvPicPr>
          <p:cNvPr id="9218" name="Picture 2" descr="http://bigbitbeats.files.wordpress.com/2013/02/maria-sara-eduardo-dibujo.png"/>
          <p:cNvPicPr>
            <a:picLocks noChangeAspect="1" noChangeArrowheads="1"/>
          </p:cNvPicPr>
          <p:nvPr/>
        </p:nvPicPr>
        <p:blipFill>
          <a:blip r:embed="rId4" cstate="print"/>
          <a:srcRect/>
          <a:stretch>
            <a:fillRect/>
          </a:stretch>
        </p:blipFill>
        <p:spPr bwMode="auto">
          <a:xfrm rot="5400000">
            <a:off x="1098262" y="-312476"/>
            <a:ext cx="7295048" cy="7920000"/>
          </a:xfrm>
          <a:prstGeom prst="rect">
            <a:avLst/>
          </a:prstGeom>
          <a:noFill/>
        </p:spPr>
      </p:pic>
      <p:sp>
        <p:nvSpPr>
          <p:cNvPr id="7" name="6 Rectángulo"/>
          <p:cNvSpPr/>
          <p:nvPr/>
        </p:nvSpPr>
        <p:spPr>
          <a:xfrm>
            <a:off x="7215798" y="357166"/>
            <a:ext cx="1436612" cy="307777"/>
          </a:xfrm>
          <a:prstGeom prst="rect">
            <a:avLst/>
          </a:prstGeom>
        </p:spPr>
        <p:txBody>
          <a:bodyPr wrap="none">
            <a:spAutoFit/>
          </a:bodyPr>
          <a:lstStyle/>
          <a:p>
            <a:pPr algn="ctr"/>
            <a:r>
              <a:rPr lang="es-ES" sz="1400" spc="150" dirty="0" err="1" smtClean="0">
                <a:ln w="11430"/>
                <a:solidFill>
                  <a:schemeClr val="accent3"/>
                </a:solidFill>
                <a:latin typeface="Blackadder ITC" pitchFamily="82" charset="0"/>
              </a:rPr>
              <a:t>ppsx</a:t>
            </a:r>
            <a:r>
              <a:rPr lang="es-ES" sz="1400" spc="150" dirty="0" smtClean="0">
                <a:ln w="11430"/>
                <a:solidFill>
                  <a:schemeClr val="accent3"/>
                </a:solidFill>
                <a:latin typeface="Blackadder ITC" pitchFamily="82" charset="0"/>
              </a:rPr>
              <a:t> Mari Tere</a:t>
            </a:r>
            <a:endParaRPr lang="es-ES" sz="1400" spc="150" dirty="0">
              <a:ln w="11430"/>
              <a:solidFill>
                <a:schemeClr val="accent3"/>
              </a:solidFill>
              <a:latin typeface="Blackadder ITC" pitchFamily="82" charset="0"/>
            </a:endParaRPr>
          </a:p>
        </p:txBody>
      </p:sp>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9218"/>
                                        </p:tgtEl>
                                      </p:cBhvr>
                                    </p:animEffect>
                                    <p:set>
                                      <p:cBhvr>
                                        <p:cTn id="7" dur="1" fill="hold">
                                          <p:stCondLst>
                                            <p:cond delay="2999"/>
                                          </p:stCondLst>
                                        </p:cTn>
                                        <p:tgtEl>
                                          <p:spTgt spid="92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684" name="Picture 4" descr="http://www.amorimagenes.net/user-content/uploads/wall/o/54/Casita_de_Conejos.jpg"/>
          <p:cNvPicPr>
            <a:picLocks noChangeAspect="1" noChangeArrowheads="1"/>
          </p:cNvPicPr>
          <p:nvPr/>
        </p:nvPicPr>
        <p:blipFill>
          <a:blip r:embed="rId2" cstate="print"/>
          <a:srcRect/>
          <a:stretch>
            <a:fillRect/>
          </a:stretch>
        </p:blipFill>
        <p:spPr bwMode="auto">
          <a:xfrm>
            <a:off x="-72000" y="-54000"/>
            <a:ext cx="9216000" cy="6912000"/>
          </a:xfrm>
          <a:prstGeom prst="rect">
            <a:avLst/>
          </a:prstGeom>
          <a:noFill/>
        </p:spPr>
      </p:pic>
      <p:pic>
        <p:nvPicPr>
          <p:cNvPr id="6" name="Picture 4" descr="http://images2.fanpop.com/image/photos/8800000/Tom-Jerry-Musicians-tom-and-jerry-8825373-219-334.gif"/>
          <p:cNvPicPr>
            <a:picLocks noChangeAspect="1" noChangeArrowheads="1" noCrop="1"/>
          </p:cNvPicPr>
          <p:nvPr/>
        </p:nvPicPr>
        <p:blipFill>
          <a:blip r:embed="rId3" cstate="print"/>
          <a:srcRect/>
          <a:stretch>
            <a:fillRect/>
          </a:stretch>
        </p:blipFill>
        <p:spPr bwMode="auto">
          <a:xfrm>
            <a:off x="4214810" y="3676650"/>
            <a:ext cx="2085975" cy="3181350"/>
          </a:xfrm>
          <a:prstGeom prst="rect">
            <a:avLst/>
          </a:prstGeom>
          <a:noFill/>
          <a:effectLst>
            <a:softEdge rad="127000"/>
          </a:effectLst>
        </p:spPr>
      </p:pic>
      <p:pic>
        <p:nvPicPr>
          <p:cNvPr id="8194" name="Picture 2" descr="http://static.freepik.com/foto-gratis/fondo-claro-transparente_98814.jpg"/>
          <p:cNvPicPr>
            <a:picLocks noChangeAspect="1" noChangeArrowheads="1"/>
          </p:cNvPicPr>
          <p:nvPr/>
        </p:nvPicPr>
        <p:blipFill>
          <a:blip r:embed="rId4" cstate="print"/>
          <a:srcRect/>
          <a:stretch>
            <a:fillRect/>
          </a:stretch>
        </p:blipFill>
        <p:spPr bwMode="auto">
          <a:xfrm>
            <a:off x="0" y="-54000"/>
            <a:ext cx="9355638" cy="6912000"/>
          </a:xfrm>
          <a:prstGeom prst="rect">
            <a:avLst/>
          </a:prstGeom>
          <a:noFill/>
        </p:spPr>
      </p:pic>
      <p:pic>
        <p:nvPicPr>
          <p:cNvPr id="8196" name="Picture 4" descr="http://static.freepik.com/foto-gratis/las-hojas-de-un-fondo-transparente-psd-material-en-capas_35-50400.jpg"/>
          <p:cNvPicPr>
            <a:picLocks noChangeAspect="1" noChangeArrowheads="1"/>
          </p:cNvPicPr>
          <p:nvPr/>
        </p:nvPicPr>
        <p:blipFill>
          <a:blip r:embed="rId5" cstate="print"/>
          <a:srcRect/>
          <a:stretch>
            <a:fillRect/>
          </a:stretch>
        </p:blipFill>
        <p:spPr bwMode="auto">
          <a:xfrm>
            <a:off x="0" y="0"/>
            <a:ext cx="9225812" cy="6912000"/>
          </a:xfrm>
          <a:prstGeom prst="rect">
            <a:avLst/>
          </a:prstGeom>
          <a:noFill/>
        </p:spPr>
      </p:pic>
      <p:sp>
        <p:nvSpPr>
          <p:cNvPr id="8" name="7 Rectángulo"/>
          <p:cNvSpPr/>
          <p:nvPr/>
        </p:nvSpPr>
        <p:spPr>
          <a:xfrm>
            <a:off x="1429320" y="285728"/>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8196"/>
                                        </p:tgtEl>
                                      </p:cBhvr>
                                    </p:animEffect>
                                    <p:set>
                                      <p:cBhvr>
                                        <p:cTn id="7" dur="1" fill="hold">
                                          <p:stCondLst>
                                            <p:cond delay="4999"/>
                                          </p:stCondLst>
                                        </p:cTn>
                                        <p:tgtEl>
                                          <p:spTgt spid="8196"/>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5000"/>
                                        <p:tgtEl>
                                          <p:spTgt spid="8194"/>
                                        </p:tgtEl>
                                      </p:cBhvr>
                                    </p:animEffect>
                                    <p:set>
                                      <p:cBhvr>
                                        <p:cTn id="10" dur="1" fill="hold">
                                          <p:stCondLst>
                                            <p:cond delay="4999"/>
                                          </p:stCondLst>
                                        </p:cTn>
                                        <p:tgtEl>
                                          <p:spTgt spid="819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52232" name="Picture 8" descr="http://24.media.tumblr.com/tumblr_ldpachxFDR1qa1xnko1_500.gif"/>
          <p:cNvPicPr>
            <a:picLocks noChangeAspect="1" noChangeArrowheads="1" noCrop="1"/>
          </p:cNvPicPr>
          <p:nvPr/>
        </p:nvPicPr>
        <p:blipFill>
          <a:blip r:embed="rId2" cstate="print"/>
          <a:srcRect/>
          <a:stretch>
            <a:fillRect/>
          </a:stretch>
        </p:blipFill>
        <p:spPr bwMode="auto">
          <a:xfrm>
            <a:off x="0" y="-1"/>
            <a:ext cx="4655999" cy="3492000"/>
          </a:xfrm>
          <a:prstGeom prst="rect">
            <a:avLst/>
          </a:prstGeom>
          <a:noFill/>
        </p:spPr>
      </p:pic>
      <p:pic>
        <p:nvPicPr>
          <p:cNvPr id="8" name="Picture 2" descr="http://28.media.tumblr.com/tumblr_ldpamomKZ61qa1xnko1_500.gif"/>
          <p:cNvPicPr>
            <a:picLocks noChangeAspect="1" noChangeArrowheads="1" noCrop="1"/>
          </p:cNvPicPr>
          <p:nvPr/>
        </p:nvPicPr>
        <p:blipFill>
          <a:blip r:embed="rId3" cstate="print"/>
          <a:srcRect/>
          <a:stretch>
            <a:fillRect/>
          </a:stretch>
        </p:blipFill>
        <p:spPr bwMode="auto">
          <a:xfrm>
            <a:off x="4481388" y="3366000"/>
            <a:ext cx="4662612" cy="3492000"/>
          </a:xfrm>
          <a:prstGeom prst="rect">
            <a:avLst/>
          </a:prstGeom>
          <a:noFill/>
        </p:spPr>
      </p:pic>
      <p:sp>
        <p:nvSpPr>
          <p:cNvPr id="6" name="5 Rectángulo"/>
          <p:cNvSpPr/>
          <p:nvPr/>
        </p:nvSpPr>
        <p:spPr>
          <a:xfrm>
            <a:off x="998985" y="6072206"/>
            <a:ext cx="1297150"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8000">
    <p:checke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a:xfrm>
            <a:off x="457200" y="1600200"/>
            <a:ext cx="7829576" cy="4525963"/>
          </a:xfrm>
        </p:spPr>
        <p:txBody>
          <a:bodyPr/>
          <a:lstStyle/>
          <a:p>
            <a:endParaRPr lang="es-ES_tradnl" dirty="0"/>
          </a:p>
        </p:txBody>
      </p:sp>
      <p:pic>
        <p:nvPicPr>
          <p:cNvPr id="21506" name="Picture 2" descr="Tom and Jerry Magical Show, "/>
          <p:cNvPicPr>
            <a:picLocks noChangeAspect="1" noChangeArrowheads="1"/>
          </p:cNvPicPr>
          <p:nvPr/>
        </p:nvPicPr>
        <p:blipFill>
          <a:blip r:embed="rId2" cstate="print"/>
          <a:srcRect l="7747" r="830"/>
          <a:stretch>
            <a:fillRect/>
          </a:stretch>
        </p:blipFill>
        <p:spPr bwMode="auto">
          <a:xfrm>
            <a:off x="714348" y="714356"/>
            <a:ext cx="7858180" cy="5184000"/>
          </a:xfrm>
          <a:prstGeom prst="rect">
            <a:avLst/>
          </a:prstGeom>
          <a:noFill/>
          <a:effectLst>
            <a:softEdge rad="317500"/>
          </a:effectLst>
        </p:spPr>
      </p:pic>
      <p:pic>
        <p:nvPicPr>
          <p:cNvPr id="65540" name="Picture 4" descr="http://moterahd.files.wordpress.com/2012/02/1552b.png"/>
          <p:cNvPicPr>
            <a:picLocks noChangeAspect="1" noChangeArrowheads="1"/>
          </p:cNvPicPr>
          <p:nvPr/>
        </p:nvPicPr>
        <p:blipFill>
          <a:blip r:embed="rId3" cstate="print"/>
          <a:srcRect t="16921" b="9241"/>
          <a:stretch>
            <a:fillRect/>
          </a:stretch>
        </p:blipFill>
        <p:spPr bwMode="auto">
          <a:xfrm>
            <a:off x="-144000" y="0"/>
            <a:ext cx="9288000" cy="6858000"/>
          </a:xfrm>
          <a:prstGeom prst="rect">
            <a:avLst/>
          </a:prstGeom>
          <a:noFill/>
        </p:spPr>
      </p:pic>
      <p:sp>
        <p:nvSpPr>
          <p:cNvPr id="6" name="5 Rectángulo"/>
          <p:cNvSpPr/>
          <p:nvPr/>
        </p:nvSpPr>
        <p:spPr>
          <a:xfrm>
            <a:off x="786378" y="6215082"/>
            <a:ext cx="1436612" cy="307777"/>
          </a:xfrm>
          <a:prstGeom prst="rect">
            <a:avLst/>
          </a:prstGeom>
        </p:spPr>
        <p:txBody>
          <a:bodyPr wrap="none">
            <a:spAutoFit/>
          </a:bodyPr>
          <a:lstStyle/>
          <a:p>
            <a:pPr algn="ctr"/>
            <a:r>
              <a:rPr lang="es-ES" sz="1400" spc="150" dirty="0" err="1" smtClean="0">
                <a:ln w="11430"/>
                <a:solidFill>
                  <a:schemeClr val="accent2">
                    <a:lumMod val="20000"/>
                    <a:lumOff val="80000"/>
                  </a:schemeClr>
                </a:solidFill>
                <a:latin typeface="Blackadder ITC" pitchFamily="82" charset="0"/>
              </a:rPr>
              <a:t>ppsx</a:t>
            </a:r>
            <a:r>
              <a:rPr lang="es-ES" sz="1400" spc="150" dirty="0" smtClean="0">
                <a:ln w="11430"/>
                <a:solidFill>
                  <a:schemeClr val="accent2">
                    <a:lumMod val="20000"/>
                    <a:lumOff val="80000"/>
                  </a:schemeClr>
                </a:solidFill>
                <a:latin typeface="Blackadder ITC" pitchFamily="82" charset="0"/>
              </a:rPr>
              <a:t> Mari Tere</a:t>
            </a:r>
            <a:endParaRPr lang="es-ES" sz="1400" spc="150" dirty="0">
              <a:ln w="11430"/>
              <a:solidFill>
                <a:schemeClr val="accent2">
                  <a:lumMod val="20000"/>
                  <a:lumOff val="80000"/>
                </a:schemeClr>
              </a:solidFill>
              <a:latin typeface="Blackadder ITC" pitchFamily="82" charset="0"/>
            </a:endParaRPr>
          </a:p>
        </p:txBody>
      </p:sp>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5540"/>
                                        </p:tgtEl>
                                        <p:attrNameLst>
                                          <p:attrName>style.visibility</p:attrName>
                                        </p:attrNameLst>
                                      </p:cBhvr>
                                      <p:to>
                                        <p:strVal val="visible"/>
                                      </p:to>
                                    </p:set>
                                    <p:animEffect transition="in" filter="fade">
                                      <p:cBhvr>
                                        <p:cTn id="7" dur="3000"/>
                                        <p:tgtEl>
                                          <p:spTgt spid="655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4" name="Picture 4" descr="http://stuffpoint.com/images/club/banner/tom-and-jerry.jpg"/>
          <p:cNvPicPr>
            <a:picLocks noChangeAspect="1" noChangeArrowheads="1"/>
          </p:cNvPicPr>
          <p:nvPr/>
        </p:nvPicPr>
        <p:blipFill>
          <a:blip r:embed="rId2" cstate="print"/>
          <a:srcRect/>
          <a:stretch>
            <a:fillRect/>
          </a:stretch>
        </p:blipFill>
        <p:spPr bwMode="auto">
          <a:xfrm>
            <a:off x="-16963" y="5166000"/>
            <a:ext cx="9160963" cy="1692000"/>
          </a:xfrm>
          <a:prstGeom prst="rect">
            <a:avLst/>
          </a:prstGeom>
          <a:noFill/>
        </p:spPr>
      </p:pic>
      <p:pic>
        <p:nvPicPr>
          <p:cNvPr id="5" name="Picture 2" descr="http://fc07.deviantart.net/fs71/f/2012/113/d/9/tom_and_jerry_by_diatomicdnb-d4xahcw.gif"/>
          <p:cNvPicPr>
            <a:picLocks noChangeAspect="1" noChangeArrowheads="1" noCrop="1"/>
          </p:cNvPicPr>
          <p:nvPr/>
        </p:nvPicPr>
        <p:blipFill>
          <a:blip r:embed="rId3" cstate="print"/>
          <a:srcRect/>
          <a:stretch>
            <a:fillRect/>
          </a:stretch>
        </p:blipFill>
        <p:spPr bwMode="auto">
          <a:xfrm>
            <a:off x="357158" y="500042"/>
            <a:ext cx="4572000" cy="3429001"/>
          </a:xfrm>
          <a:prstGeom prst="rect">
            <a:avLst/>
          </a:prstGeom>
          <a:noFill/>
          <a:effectLst>
            <a:softEdge rad="317500"/>
          </a:effectLst>
        </p:spPr>
      </p:pic>
      <p:pic>
        <p:nvPicPr>
          <p:cNvPr id="6" name="Picture 6" descr="http://data.whicdn.com/images/63756460/original.gif"/>
          <p:cNvPicPr>
            <a:picLocks noChangeAspect="1" noChangeArrowheads="1" noCrop="1"/>
          </p:cNvPicPr>
          <p:nvPr/>
        </p:nvPicPr>
        <p:blipFill>
          <a:blip r:embed="rId4" cstate="print"/>
          <a:srcRect/>
          <a:stretch>
            <a:fillRect/>
          </a:stretch>
        </p:blipFill>
        <p:spPr bwMode="auto">
          <a:xfrm>
            <a:off x="5072066" y="571480"/>
            <a:ext cx="3791999" cy="2844000"/>
          </a:xfrm>
          <a:prstGeom prst="rect">
            <a:avLst/>
          </a:prstGeom>
          <a:noFill/>
        </p:spPr>
      </p:pic>
      <p:sp>
        <p:nvSpPr>
          <p:cNvPr id="7" name="6 Rectángulo"/>
          <p:cNvSpPr/>
          <p:nvPr/>
        </p:nvSpPr>
        <p:spPr>
          <a:xfrm>
            <a:off x="1285852" y="3786190"/>
            <a:ext cx="2898550" cy="1077218"/>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3200" spc="150" dirty="0" smtClean="0">
                <a:ln w="11430"/>
                <a:solidFill>
                  <a:srgbClr val="F8F8F8"/>
                </a:solidFill>
                <a:latin typeface="Adobe Naskh Medium" pitchFamily="50" charset="-78"/>
                <a:cs typeface="Adobe Naskh Medium" pitchFamily="50" charset="-78"/>
              </a:rPr>
              <a:t>Diseño </a:t>
            </a:r>
          </a:p>
          <a:p>
            <a:pPr algn="ctr"/>
            <a:r>
              <a:rPr lang="es-ES" sz="3200" cap="none" spc="150" dirty="0" smtClean="0">
                <a:ln w="11430"/>
                <a:solidFill>
                  <a:srgbClr val="F8F8F8"/>
                </a:solidFill>
                <a:latin typeface="Adobe Naskh Medium" pitchFamily="50" charset="-78"/>
                <a:cs typeface="Adobe Naskh Medium" pitchFamily="50" charset="-78"/>
              </a:rPr>
              <a:t>María Teresa Espín</a:t>
            </a:r>
            <a:endParaRPr lang="es-ES" sz="3200" cap="none" spc="150" dirty="0">
              <a:ln w="11430"/>
              <a:solidFill>
                <a:srgbClr val="F8F8F8"/>
              </a:solidFill>
              <a:latin typeface="Adobe Naskh Medium" pitchFamily="50" charset="-78"/>
              <a:cs typeface="Adobe Naskh Medium" pitchFamily="50" charset="-78"/>
            </a:endParaRPr>
          </a:p>
        </p:txBody>
      </p:sp>
      <p:sp>
        <p:nvSpPr>
          <p:cNvPr id="8" name="7 Rectángulo"/>
          <p:cNvSpPr/>
          <p:nvPr/>
        </p:nvSpPr>
        <p:spPr>
          <a:xfrm>
            <a:off x="6011772" y="3429000"/>
            <a:ext cx="1588897" cy="156966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3200" spc="150" dirty="0" smtClean="0">
                <a:ln w="11430"/>
                <a:solidFill>
                  <a:srgbClr val="F8F8F8"/>
                </a:solidFill>
                <a:latin typeface="Adobe Naskh Medium" pitchFamily="50" charset="-78"/>
                <a:cs typeface="Adobe Naskh Medium" pitchFamily="50" charset="-78"/>
              </a:rPr>
              <a:t>Imágenes </a:t>
            </a:r>
          </a:p>
          <a:p>
            <a:pPr algn="ctr"/>
            <a:r>
              <a:rPr lang="es-ES" sz="3200" cap="none" spc="150" dirty="0" smtClean="0">
                <a:ln w="11430"/>
                <a:solidFill>
                  <a:srgbClr val="F8F8F8"/>
                </a:solidFill>
                <a:latin typeface="Adobe Naskh Medium" pitchFamily="50" charset="-78"/>
                <a:cs typeface="Adobe Naskh Medium" pitchFamily="50" charset="-78"/>
              </a:rPr>
              <a:t>Internet </a:t>
            </a:r>
          </a:p>
          <a:p>
            <a:pPr algn="ctr"/>
            <a:r>
              <a:rPr lang="es-ES" sz="3200" spc="150" dirty="0" smtClean="0">
                <a:ln w="11430"/>
                <a:solidFill>
                  <a:srgbClr val="F8F8F8"/>
                </a:solidFill>
                <a:latin typeface="Adobe Naskh Medium" pitchFamily="50" charset="-78"/>
                <a:cs typeface="Adobe Naskh Medium" pitchFamily="50" charset="-78"/>
              </a:rPr>
              <a:t>2013</a:t>
            </a:r>
            <a:endParaRPr lang="es-ES" sz="3200" cap="none" spc="150" dirty="0">
              <a:ln w="11430"/>
              <a:solidFill>
                <a:srgbClr val="F8F8F8"/>
              </a:solidFill>
              <a:latin typeface="Adobe Naskh Medium" pitchFamily="50" charset="-78"/>
              <a:cs typeface="Adobe Naskh Medium" pitchFamily="50" charset="-78"/>
            </a:endParaRPr>
          </a:p>
        </p:txBody>
      </p:sp>
      <p:sp>
        <p:nvSpPr>
          <p:cNvPr id="9" name="8 Rectángulo"/>
          <p:cNvSpPr/>
          <p:nvPr/>
        </p:nvSpPr>
        <p:spPr>
          <a:xfrm>
            <a:off x="6287104" y="214290"/>
            <a:ext cx="1436612"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ppsx</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14000">
    <p:randomBa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2466" name="Picture 2" descr="http://img.alibaba.com/photo/645372409/led_video_curtain_disco_club_decoration.jpg"/>
          <p:cNvPicPr>
            <a:picLocks noChangeAspect="1" noChangeArrowheads="1"/>
          </p:cNvPicPr>
          <p:nvPr/>
        </p:nvPicPr>
        <p:blipFill>
          <a:blip r:embed="rId2" cstate="print"/>
          <a:srcRect/>
          <a:stretch>
            <a:fillRect/>
          </a:stretch>
        </p:blipFill>
        <p:spPr bwMode="auto">
          <a:xfrm>
            <a:off x="0" y="0"/>
            <a:ext cx="9152000" cy="6858000"/>
          </a:xfrm>
          <a:prstGeom prst="rect">
            <a:avLst/>
          </a:prstGeom>
          <a:noFill/>
        </p:spPr>
      </p:pic>
      <p:pic>
        <p:nvPicPr>
          <p:cNvPr id="5" name="Picture 2" descr="http://www.disneyclips.com/imagesnewb6/imageslwrakr01/august3111.gif"/>
          <p:cNvPicPr>
            <a:picLocks noChangeAspect="1" noChangeArrowheads="1"/>
          </p:cNvPicPr>
          <p:nvPr/>
        </p:nvPicPr>
        <p:blipFill>
          <a:blip r:embed="rId3" cstate="print"/>
          <a:srcRect/>
          <a:stretch>
            <a:fillRect/>
          </a:stretch>
        </p:blipFill>
        <p:spPr bwMode="auto">
          <a:xfrm>
            <a:off x="2500298" y="1543049"/>
            <a:ext cx="3933825" cy="5314951"/>
          </a:xfrm>
          <a:prstGeom prst="rect">
            <a:avLst/>
          </a:prstGeom>
          <a:noFill/>
        </p:spPr>
      </p:pic>
      <p:pic>
        <p:nvPicPr>
          <p:cNvPr id="7" name="Picture 6" descr="http://bachqueipo.files.wordpress.com/2010/03/cortin-copia.jpg"/>
          <p:cNvPicPr>
            <a:picLocks noChangeAspect="1" noChangeArrowheads="1"/>
          </p:cNvPicPr>
          <p:nvPr/>
        </p:nvPicPr>
        <p:blipFill>
          <a:blip r:embed="rId4" cstate="print"/>
          <a:srcRect r="32113"/>
          <a:stretch>
            <a:fillRect/>
          </a:stretch>
        </p:blipFill>
        <p:spPr bwMode="auto">
          <a:xfrm>
            <a:off x="-5429320" y="-214338"/>
            <a:ext cx="5072130" cy="7054338"/>
          </a:xfrm>
          <a:prstGeom prst="rect">
            <a:avLst/>
          </a:prstGeom>
          <a:noFill/>
        </p:spPr>
      </p:pic>
      <p:pic>
        <p:nvPicPr>
          <p:cNvPr id="9" name="Picture 6" descr="http://bachqueipo.files.wordpress.com/2010/03/cortin-copia.jpg"/>
          <p:cNvPicPr>
            <a:picLocks noChangeAspect="1" noChangeArrowheads="1"/>
          </p:cNvPicPr>
          <p:nvPr/>
        </p:nvPicPr>
        <p:blipFill>
          <a:blip r:embed="rId4" cstate="print"/>
          <a:srcRect r="32113"/>
          <a:stretch>
            <a:fillRect/>
          </a:stretch>
        </p:blipFill>
        <p:spPr bwMode="auto">
          <a:xfrm>
            <a:off x="9429784" y="18000"/>
            <a:ext cx="5143536" cy="6840000"/>
          </a:xfrm>
          <a:prstGeom prst="rect">
            <a:avLst/>
          </a:prstGeom>
          <a:noFill/>
        </p:spPr>
      </p:pic>
      <p:pic>
        <p:nvPicPr>
          <p:cNvPr id="10" name="Picture 2" descr="http://assets.informador.com.mx/interactivos/includes/Especiales/oscares2012/imagenes/fondo_cortinas.png"/>
          <p:cNvPicPr>
            <a:picLocks noChangeAspect="1" noChangeArrowheads="1"/>
          </p:cNvPicPr>
          <p:nvPr/>
        </p:nvPicPr>
        <p:blipFill>
          <a:blip r:embed="rId5" cstate="print"/>
          <a:srcRect/>
          <a:stretch>
            <a:fillRect/>
          </a:stretch>
        </p:blipFill>
        <p:spPr bwMode="auto">
          <a:xfrm>
            <a:off x="0" y="-214338"/>
            <a:ext cx="9240000" cy="5940000"/>
          </a:xfrm>
          <a:prstGeom prst="rect">
            <a:avLst/>
          </a:prstGeom>
          <a:noFill/>
        </p:spPr>
      </p:pic>
      <p:sp>
        <p:nvSpPr>
          <p:cNvPr id="11" name="10 Rectángulo"/>
          <p:cNvSpPr/>
          <p:nvPr/>
        </p:nvSpPr>
        <p:spPr>
          <a:xfrm>
            <a:off x="7500958" y="214290"/>
            <a:ext cx="1436612" cy="307777"/>
          </a:xfrm>
          <a:prstGeom prst="rect">
            <a:avLst/>
          </a:prstGeom>
        </p:spPr>
        <p:txBody>
          <a:bodyPr wrap="none">
            <a:spAutoFit/>
          </a:bodyPr>
          <a:lstStyle/>
          <a:p>
            <a:pPr algn="ctr"/>
            <a:r>
              <a:rPr lang="es-ES" sz="1400" spc="150" dirty="0" err="1" smtClean="0">
                <a:ln w="11430"/>
                <a:solidFill>
                  <a:schemeClr val="bg2"/>
                </a:solidFill>
                <a:latin typeface="Blackadder ITC" pitchFamily="82" charset="0"/>
              </a:rPr>
              <a:t>ppsx</a:t>
            </a:r>
            <a:r>
              <a:rPr lang="es-ES" sz="1400" spc="150" dirty="0" smtClean="0">
                <a:ln w="11430"/>
                <a:solidFill>
                  <a:schemeClr val="bg2"/>
                </a:solidFill>
                <a:latin typeface="Blackadder ITC" pitchFamily="82" charset="0"/>
              </a:rPr>
              <a:t> Mari Tere</a:t>
            </a:r>
            <a:endParaRPr lang="es-ES" sz="1400" spc="150" dirty="0">
              <a:ln w="11430"/>
              <a:solidFill>
                <a:schemeClr val="bg2"/>
              </a:solidFill>
              <a:latin typeface="Blackadder ITC" pitchFamily="82" charset="0"/>
            </a:endParaRP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3.05556E-6 -1.11111E-6 L 0.51788 0.01181 " pathEditMode="relative" rAng="0" ptsTypes="AA">
                                      <p:cBhvr>
                                        <p:cTn id="6" dur="5000" fill="hold"/>
                                        <p:tgtEl>
                                          <p:spTgt spid="7"/>
                                        </p:tgtEl>
                                        <p:attrNameLst>
                                          <p:attrName>ppt_x</p:attrName>
                                          <p:attrName>ppt_y</p:attrName>
                                        </p:attrNameLst>
                                      </p:cBhvr>
                                      <p:rCtr x="259" y="6"/>
                                    </p:animMotion>
                                  </p:childTnLst>
                                </p:cTn>
                              </p:par>
                              <p:par>
                                <p:cTn id="7" presetID="35" presetClass="path" presetSubtype="0" accel="50000" decel="50000" fill="hold" nodeType="withEffect">
                                  <p:stCondLst>
                                    <p:cond delay="0"/>
                                  </p:stCondLst>
                                  <p:childTnLst>
                                    <p:animMotion origin="layout" path="M 0.17709 0.00139 L -0.56858 -0.00116 " pathEditMode="relative" rAng="0" ptsTypes="AA">
                                      <p:cBhvr>
                                        <p:cTn id="8" dur="5000" fill="hold"/>
                                        <p:tgtEl>
                                          <p:spTgt spid="9"/>
                                        </p:tgtEl>
                                        <p:attrNameLst>
                                          <p:attrName>ppt_x</p:attrName>
                                          <p:attrName>ppt_y</p:attrName>
                                        </p:attrNameLst>
                                      </p:cBhvr>
                                      <p:rCtr x="-373"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4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863</TotalTime>
  <Words>626</Words>
  <Application>Microsoft Office PowerPoint</Application>
  <PresentationFormat>Presentación en pantalla (4:3)</PresentationFormat>
  <Paragraphs>103</Paragraphs>
  <Slides>43</Slides>
  <Notes>0</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267</cp:revision>
  <dcterms:created xsi:type="dcterms:W3CDTF">2013-11-29T11:35:45Z</dcterms:created>
  <dcterms:modified xsi:type="dcterms:W3CDTF">2013-12-01T15:26:04Z</dcterms:modified>
</cp:coreProperties>
</file>