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73" r:id="rId5"/>
    <p:sldId id="272" r:id="rId6"/>
    <p:sldId id="271" r:id="rId7"/>
    <p:sldId id="270" r:id="rId8"/>
    <p:sldId id="269" r:id="rId9"/>
    <p:sldId id="268" r:id="rId10"/>
    <p:sldId id="267" r:id="rId11"/>
    <p:sldId id="266" r:id="rId12"/>
    <p:sldId id="265" r:id="rId13"/>
    <p:sldId id="264" r:id="rId14"/>
    <p:sldId id="263" r:id="rId15"/>
    <p:sldId id="262" r:id="rId16"/>
    <p:sldId id="281" r:id="rId17"/>
    <p:sldId id="280" r:id="rId18"/>
    <p:sldId id="279" r:id="rId19"/>
    <p:sldId id="278" r:id="rId20"/>
    <p:sldId id="277" r:id="rId21"/>
    <p:sldId id="276" r:id="rId22"/>
    <p:sldId id="275" r:id="rId23"/>
    <p:sldId id="274" r:id="rId24"/>
    <p:sldId id="261" r:id="rId25"/>
    <p:sldId id="260" r:id="rId26"/>
    <p:sldId id="259" r:id="rId27"/>
    <p:sldId id="282"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w6LZQ0vq+SXn7Kn0oTawQ==" hashData="qVI0pidMtBkz+G+M4/gL6yOFSm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789E82-8AED-4E96-81E1-2AA6AFA6914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3F1F802-2B9E-4632-BECB-7CD0F567F7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B6F161-2291-4120-B2B6-8B4B53E45D05}" type="datetimeFigureOut">
              <a:rPr lang="es-ES" smtClean="0"/>
              <a:pPr/>
              <a:t>04/09/2014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789E82-8AED-4E96-81E1-2AA6AFA6914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597F8B5-BCBF-4806-8A0A-09D37BDAAE5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hyperlink" Target="http://fotki.yandex.ru/users/ninyurova2008/view/503779/" TargetMode="External"/><Relationship Id="rId7" Type="http://schemas.openxmlformats.org/officeDocument/2006/relationships/image" Target="../media/image4.gif"/><Relationship Id="rId12" Type="http://schemas.openxmlformats.org/officeDocument/2006/relationships/image" Target="../media/image9.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jpeg"/><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es.wikipedia.org/wiki/Archivo:Scotch_Whisky_(aka).jpg" TargetMode="Externa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lh6.googleusercontent.com/-y3JM0JGiLEs/TYtH8sxgpgI/AAAAAAAAAGw/e5k85cFt7oY/s1600/Scotch+Whisky+Experience.jpg"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8.png"/><Relationship Id="rId7" Type="http://schemas.openxmlformats.org/officeDocument/2006/relationships/image" Target="../media/image3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a:off x="0" y="0"/>
            <a:ext cx="4572000" cy="466726"/>
          </a:xfrm>
          <a:prstGeom prst="rect">
            <a:avLst/>
          </a:prstGeom>
          <a:noFill/>
        </p:spPr>
      </p:pic>
      <p:pic>
        <p:nvPicPr>
          <p:cNvPr id="7"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a:off x="4572001" y="0"/>
            <a:ext cx="4572000" cy="466726"/>
          </a:xfrm>
          <a:prstGeom prst="rect">
            <a:avLst/>
          </a:prstGeom>
          <a:noFill/>
        </p:spPr>
      </p:pic>
      <p:pic>
        <p:nvPicPr>
          <p:cNvPr id="8"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a:off x="0" y="6391274"/>
            <a:ext cx="4572000" cy="466726"/>
          </a:xfrm>
          <a:prstGeom prst="rect">
            <a:avLst/>
          </a:prstGeom>
          <a:noFill/>
        </p:spPr>
      </p:pic>
      <p:pic>
        <p:nvPicPr>
          <p:cNvPr id="9"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a:off x="4572001" y="6391274"/>
            <a:ext cx="4572000" cy="466726"/>
          </a:xfrm>
          <a:prstGeom prst="rect">
            <a:avLst/>
          </a:prstGeom>
          <a:noFill/>
        </p:spPr>
      </p:pic>
      <p:pic>
        <p:nvPicPr>
          <p:cNvPr id="10"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rot="5400000">
            <a:off x="-2826977" y="3159633"/>
            <a:ext cx="6120680" cy="466726"/>
          </a:xfrm>
          <a:prstGeom prst="rect">
            <a:avLst/>
          </a:prstGeom>
          <a:noFill/>
        </p:spPr>
      </p:pic>
      <p:pic>
        <p:nvPicPr>
          <p:cNvPr id="11" name="Picture 4" descr="http://img-fotki.yandex.ru/get/6523/39663434.1d7/0_7afe3_355b07a7_L.jpg">
            <a:hlinkClick r:id="rId3"/>
          </p:cNvPr>
          <p:cNvPicPr>
            <a:picLocks noChangeAspect="1" noChangeArrowheads="1" noCrop="1"/>
          </p:cNvPicPr>
          <p:nvPr/>
        </p:nvPicPr>
        <p:blipFill>
          <a:blip r:embed="rId4" cstate="print"/>
          <a:srcRect/>
          <a:stretch>
            <a:fillRect/>
          </a:stretch>
        </p:blipFill>
        <p:spPr bwMode="auto">
          <a:xfrm rot="5400000">
            <a:off x="5850297" y="3159633"/>
            <a:ext cx="6120680" cy="466726"/>
          </a:xfrm>
          <a:prstGeom prst="rect">
            <a:avLst/>
          </a:prstGeom>
          <a:noFill/>
        </p:spPr>
      </p:pic>
      <p:pic>
        <p:nvPicPr>
          <p:cNvPr id="12" name="Picture 13" descr="235whisky"/>
          <p:cNvPicPr>
            <a:picLocks noChangeAspect="1" noChangeArrowheads="1"/>
          </p:cNvPicPr>
          <p:nvPr/>
        </p:nvPicPr>
        <p:blipFill>
          <a:blip r:embed="rId5" cstate="print"/>
          <a:srcRect/>
          <a:stretch>
            <a:fillRect/>
          </a:stretch>
        </p:blipFill>
        <p:spPr bwMode="auto">
          <a:xfrm>
            <a:off x="3347864" y="4293096"/>
            <a:ext cx="1916832" cy="1916832"/>
          </a:xfrm>
          <a:prstGeom prst="rect">
            <a:avLst/>
          </a:prstGeom>
          <a:noFill/>
          <a:ln w="9525">
            <a:noFill/>
            <a:miter lim="800000"/>
            <a:headEnd/>
            <a:tailEnd/>
          </a:ln>
        </p:spPr>
      </p:pic>
      <p:pic>
        <p:nvPicPr>
          <p:cNvPr id="13" name="Picture 8" descr="http://es.bloggif.com/tmp/c0ecd8b717cd9bccbf374e8abeb83b56/text.gif?1409828892"/>
          <p:cNvPicPr>
            <a:picLocks noChangeAspect="1" noChangeArrowheads="1" noCrop="1"/>
          </p:cNvPicPr>
          <p:nvPr/>
        </p:nvPicPr>
        <p:blipFill>
          <a:blip r:embed="rId6" cstate="print"/>
          <a:srcRect/>
          <a:stretch>
            <a:fillRect/>
          </a:stretch>
        </p:blipFill>
        <p:spPr bwMode="auto">
          <a:xfrm>
            <a:off x="2483768" y="476672"/>
            <a:ext cx="3409950" cy="981076"/>
          </a:xfrm>
          <a:prstGeom prst="rect">
            <a:avLst/>
          </a:prstGeom>
          <a:noFill/>
        </p:spPr>
      </p:pic>
      <p:pic>
        <p:nvPicPr>
          <p:cNvPr id="14" name="Picture 14" descr="http://es.bloggif.com/tmp/c0ecd8b717cd9bccbf374e8abeb83b56/text.gif?1409829057"/>
          <p:cNvPicPr>
            <a:picLocks noChangeAspect="1" noChangeArrowheads="1" noCrop="1"/>
          </p:cNvPicPr>
          <p:nvPr/>
        </p:nvPicPr>
        <p:blipFill>
          <a:blip r:embed="rId7" cstate="print"/>
          <a:srcRect/>
          <a:stretch>
            <a:fillRect/>
          </a:stretch>
        </p:blipFill>
        <p:spPr bwMode="auto">
          <a:xfrm>
            <a:off x="539552" y="1628800"/>
            <a:ext cx="7820025" cy="523875"/>
          </a:xfrm>
          <a:prstGeom prst="rect">
            <a:avLst/>
          </a:prstGeom>
          <a:noFill/>
        </p:spPr>
      </p:pic>
      <p:pic>
        <p:nvPicPr>
          <p:cNvPr id="15" name="Picture 16" descr="http://es.bloggif.com/tmp/c0ecd8b717cd9bccbf374e8abeb83b56/text.gif?1409829096"/>
          <p:cNvPicPr>
            <a:picLocks noChangeAspect="1" noChangeArrowheads="1" noCrop="1"/>
          </p:cNvPicPr>
          <p:nvPr/>
        </p:nvPicPr>
        <p:blipFill>
          <a:blip r:embed="rId8" cstate="print"/>
          <a:srcRect/>
          <a:stretch>
            <a:fillRect/>
          </a:stretch>
        </p:blipFill>
        <p:spPr bwMode="auto">
          <a:xfrm>
            <a:off x="1403648" y="2420888"/>
            <a:ext cx="5686425" cy="523875"/>
          </a:xfrm>
          <a:prstGeom prst="rect">
            <a:avLst/>
          </a:prstGeom>
          <a:noFill/>
        </p:spPr>
      </p:pic>
      <p:pic>
        <p:nvPicPr>
          <p:cNvPr id="16" name="Picture 18" descr="http://es.bloggif.com/tmp/c0ecd8b717cd9bccbf374e8abeb83b56/text.gif?1409829144"/>
          <p:cNvPicPr>
            <a:picLocks noChangeAspect="1" noChangeArrowheads="1" noCrop="1"/>
          </p:cNvPicPr>
          <p:nvPr/>
        </p:nvPicPr>
        <p:blipFill>
          <a:blip r:embed="rId9" cstate="print"/>
          <a:srcRect/>
          <a:stretch>
            <a:fillRect/>
          </a:stretch>
        </p:blipFill>
        <p:spPr bwMode="auto">
          <a:xfrm>
            <a:off x="683568" y="3284984"/>
            <a:ext cx="7524750" cy="552451"/>
          </a:xfrm>
          <a:prstGeom prst="rect">
            <a:avLst/>
          </a:prstGeom>
          <a:noFill/>
        </p:spPr>
      </p:pic>
      <p:pic>
        <p:nvPicPr>
          <p:cNvPr id="17" name="Picture 20" descr="http://es.bloggif.com/tmp/c0ecd8b717cd9bccbf374e8abeb83b56/text.gif?1409829253"/>
          <p:cNvPicPr>
            <a:picLocks noChangeAspect="1" noChangeArrowheads="1" noCrop="1"/>
          </p:cNvPicPr>
          <p:nvPr/>
        </p:nvPicPr>
        <p:blipFill>
          <a:blip r:embed="rId10" cstate="print"/>
          <a:srcRect/>
          <a:stretch>
            <a:fillRect/>
          </a:stretch>
        </p:blipFill>
        <p:spPr bwMode="auto">
          <a:xfrm>
            <a:off x="6012160" y="476672"/>
            <a:ext cx="2390775" cy="304801"/>
          </a:xfrm>
          <a:prstGeom prst="rect">
            <a:avLst/>
          </a:prstGeom>
          <a:noFill/>
        </p:spPr>
      </p:pic>
      <p:pic>
        <p:nvPicPr>
          <p:cNvPr id="18" name="Picture 22" descr="http://es.bloggif.com/tmp/c0ecd8b717cd9bccbf374e8abeb83b56/text.gif?1409829309"/>
          <p:cNvPicPr>
            <a:picLocks noChangeAspect="1" noChangeArrowheads="1" noCrop="1"/>
          </p:cNvPicPr>
          <p:nvPr/>
        </p:nvPicPr>
        <p:blipFill>
          <a:blip r:embed="rId11" cstate="print"/>
          <a:srcRect/>
          <a:stretch>
            <a:fillRect/>
          </a:stretch>
        </p:blipFill>
        <p:spPr bwMode="auto">
          <a:xfrm>
            <a:off x="6516216" y="5877272"/>
            <a:ext cx="2247900" cy="428626"/>
          </a:xfrm>
          <a:prstGeom prst="rect">
            <a:avLst/>
          </a:prstGeom>
          <a:noFill/>
        </p:spPr>
      </p:pic>
      <p:pic>
        <p:nvPicPr>
          <p:cNvPr id="19" name="Picture 23" descr="C:\Users\Usuario\Desktop\descargas\ZNECESARIO PARA PPS\0_aecad_981af6a3_S[1].gif"/>
          <p:cNvPicPr>
            <a:picLocks noChangeAspect="1" noChangeArrowheads="1" noCrop="1"/>
          </p:cNvPicPr>
          <p:nvPr/>
        </p:nvPicPr>
        <p:blipFill>
          <a:blip r:embed="rId12" cstate="print"/>
          <a:srcRect/>
          <a:stretch>
            <a:fillRect/>
          </a:stretch>
        </p:blipFill>
        <p:spPr bwMode="auto">
          <a:xfrm>
            <a:off x="7596336" y="5013176"/>
            <a:ext cx="904875" cy="866775"/>
          </a:xfrm>
          <a:prstGeom prst="rect">
            <a:avLst/>
          </a:prstGeom>
          <a:noFill/>
        </p:spPr>
      </p:pic>
    </p:spTree>
  </p:cSld>
  <p:clrMapOvr>
    <a:masterClrMapping/>
  </p:clrMapOvr>
  <p:transition>
    <p:sndAc>
      <p:stSnd loop="1">
        <p:snd r:embed="rId2" name="Corazon de Niño - Raul Di Blasi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24206_171147_1"/>
          <p:cNvPicPr>
            <a:picLocks noChangeAspect="1" noChangeArrowheads="1"/>
          </p:cNvPicPr>
          <p:nvPr/>
        </p:nvPicPr>
        <p:blipFill>
          <a:blip r:embed="rId2" cstate="print"/>
          <a:srcRect/>
          <a:stretch>
            <a:fillRect/>
          </a:stretch>
        </p:blipFill>
        <p:spPr bwMode="auto">
          <a:xfrm>
            <a:off x="0" y="908050"/>
            <a:ext cx="9144000" cy="4572000"/>
          </a:xfrm>
          <a:prstGeom prst="rect">
            <a:avLst/>
          </a:prstGeom>
          <a:noFill/>
          <a:ln w="9525">
            <a:noFill/>
            <a:miter lim="800000"/>
            <a:headEnd/>
            <a:tailEnd/>
          </a:ln>
        </p:spPr>
      </p:pic>
      <p:sp>
        <p:nvSpPr>
          <p:cNvPr id="3" name="Rectangle 8"/>
          <p:cNvSpPr>
            <a:spLocks noChangeArrowheads="1"/>
          </p:cNvSpPr>
          <p:nvPr/>
        </p:nvSpPr>
        <p:spPr bwMode="auto">
          <a:xfrm>
            <a:off x="468313" y="5653088"/>
            <a:ext cx="8351837" cy="1006475"/>
          </a:xfrm>
          <a:prstGeom prst="rect">
            <a:avLst/>
          </a:prstGeom>
          <a:noFill/>
          <a:ln w="9525">
            <a:noFill/>
            <a:miter lim="800000"/>
            <a:headEnd/>
            <a:tailEnd/>
          </a:ln>
        </p:spPr>
        <p:txBody>
          <a:bodyPr anchor="ctr">
            <a:spAutoFit/>
          </a:bodyPr>
          <a:lstStyle/>
          <a:p>
            <a:pPr algn="ctr"/>
            <a:r>
              <a:rPr lang="es-ES" sz="2000" b="1" i="1" dirty="0">
                <a:solidFill>
                  <a:schemeClr val="bg1"/>
                </a:solidFill>
                <a:latin typeface="Georgia" pitchFamily="18" charset="0"/>
              </a:rPr>
              <a:t>La colección más grande de whiskys (güisquis según la RAE) del mundo, la </a:t>
            </a:r>
            <a:r>
              <a:rPr lang="es-ES" sz="2000" b="1" i="1" dirty="0" err="1">
                <a:solidFill>
                  <a:schemeClr val="bg1"/>
                </a:solidFill>
                <a:latin typeface="Georgia" pitchFamily="18" charset="0"/>
              </a:rPr>
              <a:t>Diageo</a:t>
            </a:r>
            <a:r>
              <a:rPr lang="es-ES" sz="2000" b="1" i="1" dirty="0">
                <a:solidFill>
                  <a:schemeClr val="bg1"/>
                </a:solidFill>
                <a:latin typeface="Georgia" pitchFamily="18" charset="0"/>
              </a:rPr>
              <a:t> </a:t>
            </a:r>
            <a:r>
              <a:rPr lang="es-ES" sz="2000" b="1" i="1" dirty="0" err="1">
                <a:solidFill>
                  <a:schemeClr val="bg1"/>
                </a:solidFill>
                <a:latin typeface="Georgia" pitchFamily="18" charset="0"/>
              </a:rPr>
              <a:t>Claive</a:t>
            </a:r>
            <a:r>
              <a:rPr lang="es-ES" sz="2000" b="1" i="1" dirty="0">
                <a:solidFill>
                  <a:schemeClr val="bg1"/>
                </a:solidFill>
                <a:latin typeface="Georgia" pitchFamily="18" charset="0"/>
              </a:rPr>
              <a:t> </a:t>
            </a:r>
            <a:r>
              <a:rPr lang="es-ES" sz="2000" b="1" i="1" dirty="0" err="1">
                <a:solidFill>
                  <a:schemeClr val="bg1"/>
                </a:solidFill>
                <a:latin typeface="Georgia" pitchFamily="18" charset="0"/>
              </a:rPr>
              <a:t>Vidiz</a:t>
            </a:r>
            <a:r>
              <a:rPr lang="es-ES" sz="2000" b="1" i="1" dirty="0">
                <a:solidFill>
                  <a:schemeClr val="bg1"/>
                </a:solidFill>
                <a:latin typeface="Georgia" pitchFamily="18" charset="0"/>
              </a:rPr>
              <a:t>, tiene 3.384 botellas                                      y se encuentra en Edimburgo. </a:t>
            </a:r>
          </a:p>
        </p:txBody>
      </p:sp>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39750" y="1668463"/>
            <a:ext cx="4679950" cy="41084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Empecemos por lo primero: ¿De qué está hecho el verdadero whisky escocés? </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endParaRPr lang="es-ES" sz="2400" b="1" i="1" dirty="0">
              <a:solidFill>
                <a:schemeClr val="bg1"/>
              </a:solidFill>
              <a:latin typeface="Georgia" pitchFamily="18" charset="0"/>
            </a:endParaRPr>
          </a:p>
          <a:p>
            <a:pPr algn="ctr"/>
            <a:r>
              <a:rPr lang="es-ES" sz="2400" b="1" i="1" dirty="0">
                <a:solidFill>
                  <a:schemeClr val="bg1"/>
                </a:solidFill>
                <a:latin typeface="Georgia" pitchFamily="18" charset="0"/>
              </a:rPr>
              <a:t>De agua, cereal, y levadura. La calidad del agua es un factor determinante y por eso los escoceses llaman al whisky “el agua de la vida”.</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6" descr="220px-Scotch_Whisky_%28aka%29">
            <a:hlinkClick r:id="rId2"/>
          </p:cNvPr>
          <p:cNvPicPr>
            <a:picLocks noChangeAspect="1" noChangeArrowheads="1"/>
          </p:cNvPicPr>
          <p:nvPr/>
        </p:nvPicPr>
        <p:blipFill>
          <a:blip r:embed="rId3" cstate="print"/>
          <a:srcRect/>
          <a:stretch>
            <a:fillRect/>
          </a:stretch>
        </p:blipFill>
        <p:spPr bwMode="auto">
          <a:xfrm>
            <a:off x="5651500" y="1196975"/>
            <a:ext cx="2898775" cy="4414838"/>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4"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23850" y="3416300"/>
            <a:ext cx="8496300" cy="341630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¿Cuántas clases de whisky escocés existen?</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Hay dos </a:t>
            </a:r>
            <a:r>
              <a:rPr lang="es-ES" sz="2400" b="1" i="1" dirty="0" err="1">
                <a:solidFill>
                  <a:schemeClr val="bg1"/>
                </a:solidFill>
                <a:latin typeface="Georgia" pitchFamily="18" charset="0"/>
              </a:rPr>
              <a:t>sólamente</a:t>
            </a:r>
            <a:r>
              <a:rPr lang="es-ES" sz="2400" b="1" i="1" dirty="0">
                <a:solidFill>
                  <a:schemeClr val="bg1"/>
                </a:solidFill>
                <a:latin typeface="Georgia" pitchFamily="18" charset="0"/>
              </a:rPr>
              <a:t>: El de malta y el de grano.                     El primero sólo se hace de cebada malteada                             y el segundo es la mezcla de varias maltas.                             El whisky de una sola malta (single </a:t>
            </a:r>
            <a:r>
              <a:rPr lang="es-ES" sz="2400" b="1" i="1" dirty="0" err="1">
                <a:solidFill>
                  <a:schemeClr val="bg1"/>
                </a:solidFill>
                <a:latin typeface="Georgia" pitchFamily="18" charset="0"/>
              </a:rPr>
              <a:t>malt</a:t>
            </a:r>
            <a:r>
              <a:rPr lang="es-ES" sz="2400" b="1" i="1" dirty="0">
                <a:solidFill>
                  <a:schemeClr val="bg1"/>
                </a:solidFill>
                <a:latin typeface="Georgia" pitchFamily="18" charset="0"/>
              </a:rPr>
              <a:t>)                                 se produce en una destilería. El de grano mezcla                    el producido de varias destilerías.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6" descr="20071114083024-banner-whisky"/>
          <p:cNvPicPr>
            <a:picLocks noChangeAspect="1" noChangeArrowheads="1"/>
          </p:cNvPicPr>
          <p:nvPr/>
        </p:nvPicPr>
        <p:blipFill>
          <a:blip r:embed="rId2" cstate="print"/>
          <a:srcRect/>
          <a:stretch>
            <a:fillRect/>
          </a:stretch>
        </p:blipFill>
        <p:spPr bwMode="auto">
          <a:xfrm>
            <a:off x="3352800" y="404813"/>
            <a:ext cx="2438400" cy="2438400"/>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492500" y="1625600"/>
            <a:ext cx="5256213" cy="41084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¿Cuál de los dos                                            se consume más, el de malta                        o el de grano?</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El whisky mezclado ocupa                el 95% del mercado mundial. Los escoceses de una sola malta sólo representan el 5%.                      Uno de cada 50 empleos depende de esta industria.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6" descr="8543831-vaso-de-whisky-sobre-un-fondo-negro-bienvenida-en-un-vaso-de-whisky-whisky-con-hielo"/>
          <p:cNvPicPr>
            <a:picLocks noChangeAspect="1" noChangeArrowheads="1"/>
          </p:cNvPicPr>
          <p:nvPr/>
        </p:nvPicPr>
        <p:blipFill>
          <a:blip r:embed="rId2" cstate="print"/>
          <a:srcRect/>
          <a:stretch>
            <a:fillRect/>
          </a:stretch>
        </p:blipFill>
        <p:spPr bwMode="auto">
          <a:xfrm>
            <a:off x="468313" y="1484313"/>
            <a:ext cx="3027362" cy="4535487"/>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611188" y="3805238"/>
            <a:ext cx="7921625" cy="26479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¿O</a:t>
            </a:r>
            <a:r>
              <a:rPr lang="es-ES" b="1" dirty="0">
                <a:solidFill>
                  <a:srgbClr val="FFFF66"/>
                </a:solidFill>
              </a:rPr>
              <a:t> </a:t>
            </a:r>
            <a:r>
              <a:rPr lang="es-ES" sz="2400" b="1" i="1" dirty="0">
                <a:solidFill>
                  <a:srgbClr val="FFFF66"/>
                </a:solidFill>
                <a:latin typeface="Georgia" pitchFamily="18" charset="0"/>
              </a:rPr>
              <a:t>sea, que marcas que conocemos                                    como </a:t>
            </a:r>
            <a:r>
              <a:rPr lang="es-ES" sz="2400" b="1" i="1" dirty="0" err="1">
                <a:solidFill>
                  <a:srgbClr val="FFFF66"/>
                </a:solidFill>
                <a:latin typeface="Georgia" pitchFamily="18" charset="0"/>
              </a:rPr>
              <a:t>Johnnie</a:t>
            </a:r>
            <a:r>
              <a:rPr lang="es-ES" sz="2400" b="1" i="1" dirty="0">
                <a:solidFill>
                  <a:srgbClr val="FFFF66"/>
                </a:solidFill>
                <a:latin typeface="Georgia" pitchFamily="18" charset="0"/>
              </a:rPr>
              <a:t> Walker, </a:t>
            </a:r>
            <a:r>
              <a:rPr lang="es-ES" sz="2400" b="1" i="1" dirty="0" err="1">
                <a:solidFill>
                  <a:srgbClr val="FFFF66"/>
                </a:solidFill>
                <a:latin typeface="Georgia" pitchFamily="18" charset="0"/>
              </a:rPr>
              <a:t>Buchanan’s</a:t>
            </a:r>
            <a:r>
              <a:rPr lang="es-ES" sz="2400" b="1" i="1" dirty="0">
                <a:solidFill>
                  <a:srgbClr val="FFFF66"/>
                </a:solidFill>
                <a:latin typeface="Georgia" pitchFamily="18" charset="0"/>
              </a:rPr>
              <a:t> y </a:t>
            </a:r>
            <a:r>
              <a:rPr lang="es-ES" sz="2400" b="1" i="1" dirty="0" err="1">
                <a:solidFill>
                  <a:srgbClr val="FFFF66"/>
                </a:solidFill>
                <a:latin typeface="Georgia" pitchFamily="18" charset="0"/>
              </a:rPr>
              <a:t>Old</a:t>
            </a:r>
            <a:r>
              <a:rPr lang="es-ES" sz="2400" b="1" i="1" dirty="0">
                <a:solidFill>
                  <a:srgbClr val="FFFF66"/>
                </a:solidFill>
                <a:latin typeface="Georgia" pitchFamily="18" charset="0"/>
              </a:rPr>
              <a:t> </a:t>
            </a:r>
            <a:r>
              <a:rPr lang="es-ES" sz="2400" b="1" i="1" dirty="0" err="1">
                <a:solidFill>
                  <a:srgbClr val="FFFF66"/>
                </a:solidFill>
                <a:latin typeface="Georgia" pitchFamily="18" charset="0"/>
              </a:rPr>
              <a:t>Parr</a:t>
            </a:r>
            <a:r>
              <a:rPr lang="es-ES" sz="2400" b="1" i="1" dirty="0">
                <a:solidFill>
                  <a:srgbClr val="FFFF66"/>
                </a:solidFill>
                <a:latin typeface="Georgia" pitchFamily="18" charset="0"/>
              </a:rPr>
              <a:t>, entre otras, son producto de mezclas?</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Exactamente. La gran mayoría de whiskys,                       a la larga, son la suma de varios whiskys.</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12" descr="whisky"/>
          <p:cNvPicPr>
            <a:picLocks noChangeAspect="1" noChangeArrowheads="1"/>
          </p:cNvPicPr>
          <p:nvPr/>
        </p:nvPicPr>
        <p:blipFill>
          <a:blip r:embed="rId2" cstate="print"/>
          <a:srcRect/>
          <a:stretch>
            <a:fillRect/>
          </a:stretch>
        </p:blipFill>
        <p:spPr bwMode="auto">
          <a:xfrm>
            <a:off x="2627313" y="836613"/>
            <a:ext cx="3810000" cy="2562225"/>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39552" y="548680"/>
            <a:ext cx="8064500" cy="5934075"/>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¿Desde cuándo existe la práctica de la mezcla                    o </a:t>
            </a:r>
            <a:r>
              <a:rPr lang="es-ES" sz="2400" b="1" i="1" dirty="0" err="1">
                <a:solidFill>
                  <a:srgbClr val="FFFF66"/>
                </a:solidFill>
                <a:latin typeface="Georgia" pitchFamily="18" charset="0"/>
              </a:rPr>
              <a:t>blend</a:t>
            </a:r>
            <a:r>
              <a:rPr lang="es-ES" sz="2400" b="1" i="1" dirty="0">
                <a:solidFill>
                  <a:srgbClr val="FFFF66"/>
                </a:solidFill>
                <a:latin typeface="Georgia" pitchFamily="18" charset="0"/>
              </a:rPr>
              <a:t>?</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lnSpc>
                <a:spcPct val="130000"/>
              </a:lnSpc>
            </a:pPr>
            <a:r>
              <a:rPr lang="es-ES" sz="2400" b="1" i="1" dirty="0">
                <a:solidFill>
                  <a:schemeClr val="bg1"/>
                </a:solidFill>
                <a:latin typeface="Georgia" pitchFamily="18" charset="0"/>
              </a:rPr>
              <a:t>El pionero de esta práctica fue Andrew </a:t>
            </a:r>
            <a:r>
              <a:rPr lang="es-ES" sz="2400" b="1" i="1" dirty="0" err="1">
                <a:solidFill>
                  <a:schemeClr val="bg1"/>
                </a:solidFill>
                <a:latin typeface="Georgia" pitchFamily="18" charset="0"/>
              </a:rPr>
              <a:t>Usher</a:t>
            </a:r>
            <a:r>
              <a:rPr lang="es-ES" sz="2400" b="1" i="1" dirty="0">
                <a:solidFill>
                  <a:schemeClr val="bg1"/>
                </a:solidFill>
                <a:latin typeface="Georgia" pitchFamily="18" charset="0"/>
              </a:rPr>
              <a:t>                  en Edimburgo, a comienzos de 1860. Todo surgió porque el whisky de malta tenía un sabor muy fuerte y no era una bebida ideal para todos los días. Al practicar las mezclas, su sabor se hizo más “digerible” e hizo que su consumo fuera posible a diario y en cualquier ocasión.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lnSpc>
                <a:spcPct val="130000"/>
              </a:lnSpc>
            </a:pP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23528" y="620688"/>
            <a:ext cx="8424863" cy="60007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¿Cuántas destilerías hay en Escocia y por qué el sabor del whisky cambia tanto entre una y otra?</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Hay más de cien destilerías en Escocia y cada una de ellas produce sus propias maltas. Unas están en                    “las tierras altas”, que están arriba de una línea imaginaria entre Dundee y </a:t>
            </a:r>
            <a:r>
              <a:rPr lang="es-ES" sz="2400" b="1" i="1" dirty="0" err="1">
                <a:solidFill>
                  <a:schemeClr val="bg1"/>
                </a:solidFill>
                <a:latin typeface="Georgia" pitchFamily="18" charset="0"/>
              </a:rPr>
              <a:t>Greewock</a:t>
            </a:r>
            <a:r>
              <a:rPr lang="es-ES" sz="2400" b="1" i="1" dirty="0">
                <a:solidFill>
                  <a:schemeClr val="bg1"/>
                </a:solidFill>
                <a:latin typeface="Georgia" pitchFamily="18" charset="0"/>
              </a:rPr>
              <a:t> (puntos extremos al este y el oeste del país);                                      las “tierras bajas”, debajo de esa línea;                        otras, en el valle del río </a:t>
            </a:r>
            <a:r>
              <a:rPr lang="es-ES" sz="2400" b="1" i="1" dirty="0" err="1">
                <a:solidFill>
                  <a:schemeClr val="bg1"/>
                </a:solidFill>
                <a:latin typeface="Georgia" pitchFamily="18" charset="0"/>
              </a:rPr>
              <a:t>Spey</a:t>
            </a:r>
            <a:r>
              <a:rPr lang="es-ES" sz="2400" b="1" i="1" dirty="0">
                <a:solidFill>
                  <a:schemeClr val="bg1"/>
                </a:solidFill>
                <a:latin typeface="Georgia" pitchFamily="18" charset="0"/>
              </a:rPr>
              <a:t>, y otras, en </a:t>
            </a:r>
            <a:r>
              <a:rPr lang="es-ES" sz="2400" b="1" i="1" dirty="0" err="1">
                <a:solidFill>
                  <a:schemeClr val="bg1"/>
                </a:solidFill>
                <a:latin typeface="Georgia" pitchFamily="18" charset="0"/>
              </a:rPr>
              <a:t>Islay</a:t>
            </a:r>
            <a:r>
              <a:rPr lang="es-ES" sz="2400" b="1" i="1" dirty="0">
                <a:solidFill>
                  <a:schemeClr val="bg1"/>
                </a:solidFill>
                <a:latin typeface="Georgia" pitchFamily="18" charset="0"/>
              </a:rPr>
              <a:t>,               una isla pequeña al oeste. Cada una tiene                              su manera de “tostar” el grano y el agua                            es muy diferente en cada lugar.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755650" y="4094163"/>
            <a:ext cx="7704138" cy="2647950"/>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¿Cuándo un whisky se vuelve de lujo?                   ¿Cuándo es mucho mejor que otros whiskys?</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r>
              <a:rPr lang="es-ES" sz="2400" b="1" i="1">
                <a:solidFill>
                  <a:schemeClr val="bg1"/>
                </a:solidFill>
                <a:latin typeface="Georgia" pitchFamily="18" charset="0"/>
              </a:rPr>
              <a:t>La clave está en mezclar cuidadosamente varios whiskys de muchos años                                          de añejamiento.</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ANd9GcTaCt5hZ_jGbSkWBRRPbslgW7t-zLiFLMh0QQQbv394R8jpOI9P"/>
          <p:cNvPicPr>
            <a:picLocks noChangeAspect="1" noChangeArrowheads="1"/>
          </p:cNvPicPr>
          <p:nvPr/>
        </p:nvPicPr>
        <p:blipFill>
          <a:blip r:embed="rId2" cstate="print"/>
          <a:srcRect/>
          <a:stretch>
            <a:fillRect/>
          </a:stretch>
        </p:blipFill>
        <p:spPr bwMode="auto">
          <a:xfrm>
            <a:off x="1763713" y="714375"/>
            <a:ext cx="5472112" cy="2859088"/>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467544" y="2465103"/>
            <a:ext cx="8208144" cy="4524315"/>
          </a:xfrm>
          <a:prstGeom prst="rect">
            <a:avLst/>
          </a:prstGeom>
          <a:noFill/>
          <a:ln w="9525">
            <a:noFill/>
            <a:miter lim="800000"/>
            <a:headEnd/>
            <a:tailEnd/>
          </a:ln>
        </p:spPr>
        <p:txBody>
          <a:bodyPr wrap="square" anchor="ctr">
            <a:spAutoFit/>
          </a:bodyPr>
          <a:lstStyle/>
          <a:p>
            <a:pPr algn="ctr"/>
            <a:r>
              <a:rPr lang="es-ES" sz="2400" b="1" i="1" dirty="0">
                <a:solidFill>
                  <a:srgbClr val="FFFF66"/>
                </a:solidFill>
                <a:latin typeface="Georgia" pitchFamily="18" charset="0"/>
              </a:rPr>
              <a:t>¿Cómo se llevan a cabo esas mezclas,                             cómo se miden, cuánto porcentaje hay de malta             y cuánto de grano?</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Es como con la Coca-Cola: Nunca se sabrá la fórmula. Cada marca tiene su secreto sobre las proporciones o los porcentajes, pero una mezcla promedio parte de diez whiskys diferentes                         y puede llegar hasta 50.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6" descr="400_F_681624_o678vj2CzIj2C8nbFhVwE2hVRFgzna"/>
          <p:cNvPicPr>
            <a:picLocks noChangeAspect="1" noChangeArrowheads="1"/>
          </p:cNvPicPr>
          <p:nvPr/>
        </p:nvPicPr>
        <p:blipFill>
          <a:blip r:embed="rId2" cstate="print"/>
          <a:srcRect/>
          <a:stretch>
            <a:fillRect/>
          </a:stretch>
        </p:blipFill>
        <p:spPr bwMode="auto">
          <a:xfrm>
            <a:off x="2309573" y="476250"/>
            <a:ext cx="1687751" cy="1800622"/>
          </a:xfrm>
          <a:prstGeom prst="rect">
            <a:avLst/>
          </a:prstGeom>
          <a:noFill/>
          <a:ln w="9525">
            <a:noFill/>
            <a:miter lim="800000"/>
            <a:headEnd/>
            <a:tailEnd/>
          </a:ln>
        </p:spPr>
      </p:pic>
      <p:pic>
        <p:nvPicPr>
          <p:cNvPr id="4" name="Picture 7" descr="400_F_681624_o678vj2CzIj2C8nbFhVwE2hVRFgzna"/>
          <p:cNvPicPr>
            <a:picLocks noChangeAspect="1" noChangeArrowheads="1"/>
          </p:cNvPicPr>
          <p:nvPr/>
        </p:nvPicPr>
        <p:blipFill>
          <a:blip r:embed="rId2" cstate="print"/>
          <a:srcRect/>
          <a:stretch>
            <a:fillRect/>
          </a:stretch>
        </p:blipFill>
        <p:spPr bwMode="auto">
          <a:xfrm rot="3023668">
            <a:off x="5266684" y="418503"/>
            <a:ext cx="1687752" cy="1800622"/>
          </a:xfrm>
          <a:prstGeom prst="rect">
            <a:avLst/>
          </a:prstGeom>
          <a:noFill/>
          <a:ln w="9525">
            <a:noFill/>
            <a:miter lim="800000"/>
            <a:headEnd/>
            <a:tailEnd/>
          </a:ln>
        </p:spPr>
      </p:pic>
      <p:pic>
        <p:nvPicPr>
          <p:cNvPr id="5"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776696" y="2372782"/>
            <a:ext cx="8043454" cy="4524315"/>
          </a:xfrm>
          <a:prstGeom prst="rect">
            <a:avLst/>
          </a:prstGeom>
          <a:noFill/>
          <a:ln w="9525">
            <a:noFill/>
            <a:miter lim="800000"/>
            <a:headEnd/>
            <a:tailEnd/>
          </a:ln>
        </p:spPr>
        <p:txBody>
          <a:bodyPr wrap="square" anchor="ctr">
            <a:spAutoFit/>
          </a:bodyPr>
          <a:lstStyle/>
          <a:p>
            <a:pPr algn="ctr"/>
            <a:r>
              <a:rPr lang="es-ES" sz="2400" b="1" i="1">
                <a:solidFill>
                  <a:srgbClr val="FFFF66"/>
                </a:solidFill>
                <a:latin typeface="Georgia" pitchFamily="18" charset="0"/>
              </a:rPr>
              <a:t>Cuando uno ve en la etiqueta que dice 8, 12 ó 18 años, ¿Eso quiere decir que todos los whiskys                  que hacen parte de la mezcla tienen esa edad?</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r>
              <a:rPr lang="es-ES" sz="2400" b="1" i="1">
                <a:solidFill>
                  <a:schemeClr val="bg1"/>
                </a:solidFill>
                <a:latin typeface="Georgia" pitchFamily="18" charset="0"/>
              </a:rPr>
              <a:t>No. Esa etiqueta se refiere a la edad mínima que tiene el más joven de todos los whiskys que hacen parte de la mezcla que se ofrece en la botella.                      Si dice 12 años es porque el más joven                                debe tener al menos esa edad.</a:t>
            </a:r>
            <a:br>
              <a:rPr lang="es-ES" sz="2400" b="1" i="1">
                <a:solidFill>
                  <a:schemeClr val="bg1"/>
                </a:solidFill>
                <a:latin typeface="Georgia" pitchFamily="18" charset="0"/>
              </a:rPr>
            </a:br>
            <a:endParaRPr lang="es-ES" sz="2400" b="1" i="1">
              <a:solidFill>
                <a:schemeClr val="bg1"/>
              </a:solidFill>
              <a:latin typeface="Georgia" pitchFamily="18" charset="0"/>
            </a:endParaRPr>
          </a:p>
          <a:p>
            <a:pPr algn="ctr"/>
            <a:r>
              <a:rPr lang="es-ES" sz="2400" b="1" i="1">
                <a:solidFill>
                  <a:schemeClr val="bg1"/>
                </a:solidFill>
                <a:latin typeface="Georgia" pitchFamily="18" charset="0"/>
              </a:rP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ad2f42003_280x197_scaled_0404023001312334437"/>
          <p:cNvPicPr>
            <a:picLocks noChangeAspect="1" noChangeArrowheads="1"/>
          </p:cNvPicPr>
          <p:nvPr/>
        </p:nvPicPr>
        <p:blipFill>
          <a:blip r:embed="rId2" cstate="print"/>
          <a:srcRect/>
          <a:stretch>
            <a:fillRect/>
          </a:stretch>
        </p:blipFill>
        <p:spPr bwMode="auto">
          <a:xfrm>
            <a:off x="3059832" y="549276"/>
            <a:ext cx="3028231" cy="1766878"/>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39552" y="3501008"/>
            <a:ext cx="8207375" cy="3046988"/>
          </a:xfrm>
          <a:prstGeom prst="rect">
            <a:avLst/>
          </a:prstGeom>
          <a:noFill/>
          <a:ln w="9525">
            <a:noFill/>
            <a:miter lim="800000"/>
            <a:headEnd/>
            <a:tailEnd/>
          </a:ln>
        </p:spPr>
        <p:txBody>
          <a:bodyPr wrap="square" anchor="ctr">
            <a:spAutoFit/>
          </a:bodyPr>
          <a:lstStyle/>
          <a:p>
            <a:pPr algn="ctr"/>
            <a:r>
              <a:rPr lang="es-ES" sz="2400" b="1" i="1" dirty="0">
                <a:solidFill>
                  <a:srgbClr val="FFFF66"/>
                </a:solidFill>
                <a:latin typeface="Georgia" pitchFamily="18" charset="0"/>
              </a:rPr>
              <a:t>¿Cuál es la edad mínima de un whisky?</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Por ley, en Escocia ningún whisky puede tener menos de tres años y deben añejarse en barriles de roble que no excedan los 700 litros                              de capacidad.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eaLnBrk="0" hangingPunct="0"/>
            <a:endParaRPr lang="es-ES" sz="2400" b="1" i="1" dirty="0">
              <a:solidFill>
                <a:schemeClr val="bg1"/>
              </a:solidFill>
              <a:latin typeface="Georgia" pitchFamily="18" charset="0"/>
            </a:endParaRPr>
          </a:p>
        </p:txBody>
      </p:sp>
      <p:pic>
        <p:nvPicPr>
          <p:cNvPr id="3" name="Picture 6" descr="imagen"/>
          <p:cNvPicPr>
            <a:picLocks noChangeAspect="1" noChangeArrowheads="1"/>
          </p:cNvPicPr>
          <p:nvPr/>
        </p:nvPicPr>
        <p:blipFill>
          <a:blip r:embed="rId2" cstate="print"/>
          <a:srcRect/>
          <a:stretch>
            <a:fillRect/>
          </a:stretch>
        </p:blipFill>
        <p:spPr bwMode="auto">
          <a:xfrm>
            <a:off x="1547813" y="333376"/>
            <a:ext cx="6096000" cy="2718314"/>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23528" y="1196752"/>
            <a:ext cx="8569325" cy="467360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Si uno compra un whisky que dice en la etiqueta de la botella “12 años” y lo guarda un par de años más,                                   ¿el whisky se sigue añejando?</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lnSpc>
                <a:spcPct val="120000"/>
              </a:lnSpc>
            </a:pPr>
            <a:r>
              <a:rPr lang="es-ES" sz="2400" b="1" i="1" dirty="0">
                <a:solidFill>
                  <a:schemeClr val="bg1"/>
                </a:solidFill>
                <a:latin typeface="Georgia" pitchFamily="18" charset="0"/>
              </a:rPr>
              <a:t>No, la botella no añeja, ese proceso sólo ocurre                     en la barrica. No vaya a cometer el error de guardarlo en un armario de su vivienda para</a:t>
            </a:r>
          </a:p>
          <a:p>
            <a:pPr algn="ctr">
              <a:lnSpc>
                <a:spcPct val="120000"/>
              </a:lnSpc>
            </a:pPr>
            <a:r>
              <a:rPr lang="es-ES" sz="2400" b="1" i="1" dirty="0">
                <a:solidFill>
                  <a:schemeClr val="bg1"/>
                </a:solidFill>
                <a:latin typeface="Georgia" pitchFamily="18" charset="0"/>
              </a:rPr>
              <a:t>ver si le sabe mejor en unos meses.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lnSpc>
                <a:spcPct val="120000"/>
              </a:lnSpc>
            </a:pP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39750" y="1917700"/>
            <a:ext cx="3959225" cy="3743325"/>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¿Es cierto que los escoceses no toman Buchanan’s?</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r>
              <a:rPr lang="es-ES" sz="2400" b="1" i="1">
                <a:solidFill>
                  <a:schemeClr val="bg1"/>
                </a:solidFill>
                <a:latin typeface="Georgia" pitchFamily="18" charset="0"/>
              </a:rPr>
              <a:t>Esta marca sólo se distribuye en América Latina y en el mercado hispano de Estados Unidos.</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1289416585685-69646810_1-Fotos-de-Whisky-Buchanans-12-anios-1-caja-12-botellas"/>
          <p:cNvPicPr>
            <a:picLocks noChangeAspect="1" noChangeArrowheads="1"/>
          </p:cNvPicPr>
          <p:nvPr/>
        </p:nvPicPr>
        <p:blipFill>
          <a:blip r:embed="rId2" cstate="print"/>
          <a:srcRect/>
          <a:stretch>
            <a:fillRect/>
          </a:stretch>
        </p:blipFill>
        <p:spPr bwMode="auto">
          <a:xfrm>
            <a:off x="5219700" y="1557338"/>
            <a:ext cx="3381375" cy="3810000"/>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468313" y="3244850"/>
            <a:ext cx="8207375" cy="4524375"/>
          </a:xfrm>
          <a:prstGeom prst="rect">
            <a:avLst/>
          </a:prstGeom>
          <a:noFill/>
          <a:ln w="9525">
            <a:noFill/>
            <a:miter lim="800000"/>
            <a:headEnd/>
            <a:tailEnd/>
          </a:ln>
        </p:spPr>
        <p:txBody>
          <a:bodyPr anchor="ctr">
            <a:spAutoFit/>
          </a:bodyPr>
          <a:lstStyle/>
          <a:p>
            <a:pPr algn="ctr"/>
            <a:endParaRPr lang="es-ES" sz="2400" b="1" i="1">
              <a:solidFill>
                <a:srgbClr val="FFFF66"/>
              </a:solidFill>
              <a:latin typeface="Georgia" pitchFamily="18" charset="0"/>
            </a:endParaRPr>
          </a:p>
          <a:p>
            <a:pPr algn="ctr"/>
            <a:r>
              <a:rPr lang="es-ES" sz="2400" b="1" i="1">
                <a:solidFill>
                  <a:schemeClr val="bg1"/>
                </a:solidFill>
                <a:latin typeface="Georgia" pitchFamily="18" charset="0"/>
              </a:rPr>
              <a:t>Maureen Robinson es una de las pocas mujeres master blender que existen hoy en día.</a:t>
            </a:r>
          </a:p>
          <a:p>
            <a:pPr algn="ctr"/>
            <a:r>
              <a:rPr lang="es-ES" sz="2400" b="1" i="1">
                <a:solidFill>
                  <a:schemeClr val="bg1"/>
                </a:solidFill>
                <a:latin typeface="Georgia" pitchFamily="18" charset="0"/>
              </a:rPr>
              <a:t>Y ella - química de profesión y con un sentido del olfato muy desarrollado - creó esta mezcla que lleva su sello. Actualmente vive en Edimburgo y le damos este dato sobre ella: jamás se ha emborrachado. Mucho olfato, mucho buche, pero poco de mandarse un “fondo blanco”. </a:t>
            </a:r>
            <a:br>
              <a:rPr lang="es-ES" sz="2400" b="1" i="1">
                <a:solidFill>
                  <a:schemeClr val="bg1"/>
                </a:solidFill>
                <a:latin typeface="Georgia" pitchFamily="18" charset="0"/>
              </a:rPr>
            </a:br>
            <a:endParaRPr lang="es-ES" sz="2400" b="1" i="1">
              <a:solidFill>
                <a:schemeClr val="bg1"/>
              </a:solidFill>
              <a:latin typeface="Georgia" pitchFamily="18" charset="0"/>
            </a:endParaRPr>
          </a:p>
          <a:p>
            <a:pPr algn="ctr"/>
            <a:r>
              <a:rPr lang="es-ES" sz="2400" b="1" i="1">
                <a:solidFill>
                  <a:schemeClr val="bg1"/>
                </a:solidFill>
                <a:latin typeface="Georgia" pitchFamily="18" charset="0"/>
              </a:rP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wis4rr"/>
          <p:cNvPicPr>
            <a:picLocks noChangeAspect="1" noChangeArrowheads="1"/>
          </p:cNvPicPr>
          <p:nvPr/>
        </p:nvPicPr>
        <p:blipFill>
          <a:blip r:embed="rId2" cstate="print"/>
          <a:srcRect/>
          <a:stretch>
            <a:fillRect/>
          </a:stretch>
        </p:blipFill>
        <p:spPr bwMode="auto">
          <a:xfrm>
            <a:off x="827088" y="404813"/>
            <a:ext cx="4032250" cy="3021012"/>
          </a:xfrm>
          <a:prstGeom prst="rect">
            <a:avLst/>
          </a:prstGeom>
          <a:noFill/>
          <a:ln w="9525">
            <a:noFill/>
            <a:miter lim="800000"/>
            <a:headEnd/>
            <a:tailEnd/>
          </a:ln>
        </p:spPr>
      </p:pic>
      <p:sp>
        <p:nvSpPr>
          <p:cNvPr id="4" name="Rectangle 7"/>
          <p:cNvSpPr>
            <a:spLocks noChangeArrowheads="1"/>
          </p:cNvSpPr>
          <p:nvPr/>
        </p:nvSpPr>
        <p:spPr bwMode="auto">
          <a:xfrm>
            <a:off x="5221288" y="692150"/>
            <a:ext cx="3527425" cy="2647950"/>
          </a:xfrm>
          <a:prstGeom prst="rect">
            <a:avLst/>
          </a:prstGeom>
          <a:noFill/>
          <a:ln w="9525">
            <a:noFill/>
            <a:miter lim="800000"/>
            <a:headEnd/>
            <a:tailEnd/>
          </a:ln>
        </p:spPr>
        <p:txBody>
          <a:bodyPr>
            <a:spAutoFit/>
          </a:bodyPr>
          <a:lstStyle/>
          <a:p>
            <a:pPr algn="ctr"/>
            <a:r>
              <a:rPr lang="es-ES" sz="2400" b="1" i="1">
                <a:solidFill>
                  <a:srgbClr val="FFFF66"/>
                </a:solidFill>
                <a:latin typeface="Georgia" pitchFamily="18" charset="0"/>
              </a:rPr>
              <a:t>¿Quién es                     Maureen Robinson, cuya firma                          está estampada en               el Buchanan’s Red Seal? </a:t>
            </a:r>
            <a:br>
              <a:rPr lang="es-ES" sz="2400" b="1" i="1">
                <a:solidFill>
                  <a:srgbClr val="FFFF66"/>
                </a:solidFill>
                <a:latin typeface="Georgia" pitchFamily="18" charset="0"/>
              </a:rPr>
            </a:br>
            <a:endParaRPr lang="es-ES" sz="2400" b="1" i="1">
              <a:solidFill>
                <a:srgbClr val="FFFF66"/>
              </a:solidFill>
              <a:latin typeface="Georgia" pitchFamily="18" charset="0"/>
            </a:endParaRPr>
          </a:p>
        </p:txBody>
      </p:sp>
      <p:pic>
        <p:nvPicPr>
          <p:cNvPr id="5"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468313" y="1595438"/>
            <a:ext cx="8135937" cy="43878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¿Qué es un </a:t>
            </a:r>
            <a:r>
              <a:rPr lang="es-ES" sz="2400" b="1" i="1" dirty="0" err="1">
                <a:solidFill>
                  <a:srgbClr val="FFFF66"/>
                </a:solidFill>
                <a:latin typeface="Georgia" pitchFamily="18" charset="0"/>
              </a:rPr>
              <a:t>master</a:t>
            </a:r>
            <a:r>
              <a:rPr lang="es-ES" sz="2400" b="1" i="1" dirty="0">
                <a:solidFill>
                  <a:srgbClr val="FFFF66"/>
                </a:solidFill>
                <a:latin typeface="Georgia" pitchFamily="18" charset="0"/>
              </a:rPr>
              <a:t> </a:t>
            </a:r>
            <a:r>
              <a:rPr lang="es-ES" sz="2400" b="1" i="1" dirty="0" err="1">
                <a:solidFill>
                  <a:srgbClr val="FFFF66"/>
                </a:solidFill>
                <a:latin typeface="Georgia" pitchFamily="18" charset="0"/>
              </a:rPr>
              <a:t>blender</a:t>
            </a:r>
            <a:r>
              <a:rPr lang="es-ES" sz="2400" b="1" i="1" dirty="0">
                <a:solidFill>
                  <a:srgbClr val="FFFF66"/>
                </a:solidFill>
                <a:latin typeface="Georgia" pitchFamily="18" charset="0"/>
              </a:rPr>
              <a:t>?</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endParaRPr lang="es-ES" sz="2400" b="1" i="1" dirty="0">
              <a:solidFill>
                <a:schemeClr val="bg1"/>
              </a:solidFill>
              <a:latin typeface="Georgia" pitchFamily="18" charset="0"/>
            </a:endParaRPr>
          </a:p>
          <a:p>
            <a:pPr algn="ctr">
              <a:lnSpc>
                <a:spcPct val="125000"/>
              </a:lnSpc>
            </a:pPr>
            <a:r>
              <a:rPr lang="es-ES" sz="2400" b="1" i="1" dirty="0">
                <a:solidFill>
                  <a:schemeClr val="bg1"/>
                </a:solidFill>
                <a:latin typeface="Georgia" pitchFamily="18" charset="0"/>
              </a:rPr>
              <a:t>Es un maestro mezclador.                                                     Es quien se dedica a probar maltas                    diariamente para luego mezclarlas                                                y crear whiskys. El olfato es su principal herramienta de trabajo y dura años                                en lograr esa virtud.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755576" y="622300"/>
            <a:ext cx="7705725" cy="623570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¿Cuál es la diferencia entre el whisky                             y el bourbon? </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lnSpc>
                <a:spcPct val="115000"/>
              </a:lnSpc>
            </a:pPr>
            <a:r>
              <a:rPr lang="es-ES" sz="2400" b="1" i="1" dirty="0">
                <a:solidFill>
                  <a:schemeClr val="bg1"/>
                </a:solidFill>
                <a:latin typeface="Georgia" pitchFamily="18" charset="0"/>
              </a:rPr>
              <a:t>El bourbon es whisky, pero hecho en los Estados Unidos de Norteamérica. Su nombre viene de una población donde se produjo originariamente: Bourbon County (Kentucky). Está hecho principalmente de maíz, se añeja en barricas nuevas, traídas de Escocia, que luego vuelven a su país de origen para ser usadas otra vez. El </a:t>
            </a:r>
            <a:r>
              <a:rPr lang="es-ES" sz="2400" b="1" i="1" dirty="0" err="1">
                <a:solidFill>
                  <a:schemeClr val="bg1"/>
                </a:solidFill>
                <a:latin typeface="Georgia" pitchFamily="18" charset="0"/>
              </a:rPr>
              <a:t>scotch</a:t>
            </a:r>
            <a:r>
              <a:rPr lang="es-ES" sz="2400" b="1" i="1" dirty="0">
                <a:solidFill>
                  <a:schemeClr val="bg1"/>
                </a:solidFill>
                <a:latin typeface="Georgia" pitchFamily="18" charset="0"/>
              </a:rPr>
              <a:t> se añeja en barricas que primero añejaron bourbon.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lnSpc>
                <a:spcPct val="115000"/>
              </a:lnSpc>
            </a:pP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5536" y="836712"/>
            <a:ext cx="8497887" cy="5815012"/>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¿Por qué el whisky es tan propio de Escocia?       ¿Acaso no se puede hacer en otro país?</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lnSpc>
                <a:spcPct val="115000"/>
              </a:lnSpc>
            </a:pPr>
            <a:r>
              <a:rPr lang="es-ES" sz="2400" b="1" i="1" dirty="0">
                <a:solidFill>
                  <a:schemeClr val="bg1"/>
                </a:solidFill>
                <a:latin typeface="Georgia" pitchFamily="18" charset="0"/>
              </a:rPr>
              <a:t>Poder hacerse, se puede. De hecho, muchos países tratan de hacer su propio </a:t>
            </a:r>
            <a:r>
              <a:rPr lang="es-ES" sz="2400" b="1" i="1" dirty="0" err="1">
                <a:solidFill>
                  <a:schemeClr val="bg1"/>
                </a:solidFill>
                <a:latin typeface="Georgia" pitchFamily="18" charset="0"/>
              </a:rPr>
              <a:t>scotch</a:t>
            </a:r>
            <a:r>
              <a:rPr lang="es-ES" sz="2400" b="1" i="1" dirty="0">
                <a:solidFill>
                  <a:schemeClr val="bg1"/>
                </a:solidFill>
                <a:latin typeface="Georgia" pitchFamily="18" charset="0"/>
              </a:rPr>
              <a:t>, pero el resultado no es igual. Escocia tiene una calidad de agua única y un clima que permite que en el proceso de maduración la temperatura  sea estable (no hay que olvidar que son muchos años en barriles).</a:t>
            </a:r>
          </a:p>
          <a:p>
            <a:pPr algn="ctr">
              <a:lnSpc>
                <a:spcPct val="115000"/>
              </a:lnSpc>
            </a:pPr>
            <a:r>
              <a:rPr lang="es-ES" sz="2400" b="1" i="1" dirty="0">
                <a:solidFill>
                  <a:schemeClr val="bg1"/>
                </a:solidFill>
                <a:latin typeface="Georgia" pitchFamily="18" charset="0"/>
              </a:rPr>
              <a:t>El exceso de sol es muy perjudicial para la maduración del whisky.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lnSpc>
                <a:spcPct val="115000"/>
              </a:lnSpc>
            </a:pP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5288" y="908050"/>
            <a:ext cx="4321175" cy="5394325"/>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¿Se pueden hacer cócteles con whisky?</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lnSpc>
                <a:spcPct val="115000"/>
              </a:lnSpc>
            </a:pPr>
            <a:endParaRPr lang="es-ES" sz="2400" b="1" i="1">
              <a:solidFill>
                <a:schemeClr val="bg1"/>
              </a:solidFill>
              <a:latin typeface="Georgia" pitchFamily="18" charset="0"/>
            </a:endParaRPr>
          </a:p>
          <a:p>
            <a:pPr algn="ctr">
              <a:lnSpc>
                <a:spcPct val="115000"/>
              </a:lnSpc>
            </a:pPr>
            <a:r>
              <a:rPr lang="es-ES" sz="2400" b="1" i="1">
                <a:solidFill>
                  <a:schemeClr val="bg1"/>
                </a:solidFill>
                <a:latin typeface="Georgia" pitchFamily="18" charset="0"/>
              </a:rPr>
              <a:t>Por supuesto. Hay varios famosos: El whisky sour, por ejemplo, que se hace normalmente con dos shots de escocés, un shot de sumo de limón, uno          de zumo de naranja                  y azúcar.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Coctel_Whisky_Sour"/>
          <p:cNvPicPr>
            <a:picLocks noChangeAspect="1" noChangeArrowheads="1"/>
          </p:cNvPicPr>
          <p:nvPr/>
        </p:nvPicPr>
        <p:blipFill>
          <a:blip r:embed="rId2" cstate="print"/>
          <a:srcRect/>
          <a:stretch>
            <a:fillRect/>
          </a:stretch>
        </p:blipFill>
        <p:spPr bwMode="auto">
          <a:xfrm>
            <a:off x="4932363" y="1125538"/>
            <a:ext cx="3714750" cy="4681537"/>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5288" y="3841750"/>
            <a:ext cx="8353425" cy="3784600"/>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¿Cuál es la copa ideal para tomar whisky?</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r>
              <a:rPr lang="es-ES" sz="2400" b="1" i="1">
                <a:solidFill>
                  <a:schemeClr val="bg1"/>
                </a:solidFill>
                <a:latin typeface="Georgia" pitchFamily="18" charset="0"/>
              </a:rPr>
              <a:t>Una copa no muy alta, ancha en la parte de abajo y angosta en la boca. Esta copa es ideal para catas, principalmente. No lo tome en un vaso de plástico ni en el tarro de mermelada que ha lavado y que usa para tomarse el zumo de naranja. </a:t>
            </a:r>
            <a:br>
              <a:rPr lang="es-ES" sz="2400" b="1" i="1">
                <a:solidFill>
                  <a:schemeClr val="bg1"/>
                </a:solidFill>
                <a:latin typeface="Georgia" pitchFamily="18" charset="0"/>
              </a:rPr>
            </a:br>
            <a:endParaRPr lang="es-ES" sz="2400" b="1" i="1">
              <a:solidFill>
                <a:schemeClr val="bg1"/>
              </a:solidFill>
              <a:latin typeface="Georgia" pitchFamily="18" charset="0"/>
            </a:endParaRPr>
          </a:p>
          <a:p>
            <a:pPr algn="ctr"/>
            <a:r>
              <a:rPr lang="es-ES" sz="2400" b="1" i="1">
                <a:solidFill>
                  <a:schemeClr val="bg1"/>
                </a:solidFill>
                <a:latin typeface="Georgia" pitchFamily="18" charset="0"/>
              </a:rP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whisky-01.jpg"/>
          <p:cNvPicPr>
            <a:picLocks noChangeAspect="1" noChangeArrowheads="1"/>
          </p:cNvPicPr>
          <p:nvPr/>
        </p:nvPicPr>
        <p:blipFill>
          <a:blip r:embed="rId2" cstate="print"/>
          <a:srcRect/>
          <a:stretch>
            <a:fillRect/>
          </a:stretch>
        </p:blipFill>
        <p:spPr bwMode="auto">
          <a:xfrm>
            <a:off x="2411413" y="692150"/>
            <a:ext cx="4286250" cy="2619375"/>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5288" y="3768725"/>
            <a:ext cx="8424862" cy="3784600"/>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¿Es un error mezclarlo con Red Bull o Coca-Cola?</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r>
              <a:rPr lang="es-ES" sz="2400" b="1" i="1">
                <a:solidFill>
                  <a:schemeClr val="bg1"/>
                </a:solidFill>
                <a:latin typeface="Georgia" pitchFamily="18" charset="0"/>
              </a:rPr>
              <a:t>Los expertos son muy diplomáticos con                                      la respuesta. Si le sabe bien y no le da pena,                          puede echarle hasta masato.                                                        Al final, lo importante es que quien lo tome,                                lo disfrute como prefiera. </a:t>
            </a:r>
            <a:br>
              <a:rPr lang="es-ES" sz="2400" b="1" i="1">
                <a:solidFill>
                  <a:schemeClr val="bg1"/>
                </a:solidFill>
                <a:latin typeface="Georgia" pitchFamily="18" charset="0"/>
              </a:rPr>
            </a:br>
            <a:endParaRPr lang="es-ES" sz="2400" b="1" i="1">
              <a:solidFill>
                <a:schemeClr val="bg1"/>
              </a:solidFill>
              <a:latin typeface="Georgia" pitchFamily="18" charset="0"/>
            </a:endParaRPr>
          </a:p>
          <a:p>
            <a:pPr algn="ctr"/>
            <a:r>
              <a:rPr lang="es-ES" sz="2400" b="1" i="1">
                <a:solidFill>
                  <a:schemeClr val="bg1"/>
                </a:solidFill>
                <a:latin typeface="Georgia" pitchFamily="18" charset="0"/>
              </a:rP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6" descr="4764375whiskycola"/>
          <p:cNvPicPr>
            <a:picLocks noChangeAspect="1" noChangeArrowheads="1"/>
          </p:cNvPicPr>
          <p:nvPr/>
        </p:nvPicPr>
        <p:blipFill>
          <a:blip r:embed="rId2" cstate="print"/>
          <a:srcRect/>
          <a:stretch>
            <a:fillRect/>
          </a:stretch>
        </p:blipFill>
        <p:spPr bwMode="auto">
          <a:xfrm>
            <a:off x="2700338" y="260350"/>
            <a:ext cx="3384550" cy="3195638"/>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6875" y="630238"/>
            <a:ext cx="8351838" cy="600075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Pero si la decisión dependiera de un experto,                      ¿cuál es la mejor manera de tomarse                                     un whisky fino?</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r>
              <a:rPr lang="es-ES" sz="2400" b="1" i="1" dirty="0">
                <a:solidFill>
                  <a:schemeClr val="bg1"/>
                </a:solidFill>
                <a:latin typeface="Georgia" pitchFamily="18" charset="0"/>
              </a:rPr>
              <a:t>Si realmente quiere saborearlo, degustarlo                             e intentar sentir eso que llaman “aromas” y “finales”, lo recomendable es servir primero                       un vaso de agua aparte, muy frío, y tomar un poco, incluso hacer un buche si quiere.                                             Esto es para refrescar la boca y la garganta.                                                 El segundo paso es tomar un sorbo puro de whisky para sentir la calidad. Le sugerimos que lo haga solo en su casa, con amigos como mucho, no se                                le ocurra hacer buches de agua delante                                        de la dama con la que está saliendo.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23528" y="1041400"/>
            <a:ext cx="8423275" cy="5816600"/>
          </a:xfrm>
          <a:prstGeom prst="rect">
            <a:avLst/>
          </a:prstGeom>
          <a:noFill/>
          <a:ln w="9525">
            <a:noFill/>
            <a:miter lim="800000"/>
            <a:headEnd/>
            <a:tailEnd/>
          </a:ln>
        </p:spPr>
        <p:txBody>
          <a:bodyPr anchor="ctr">
            <a:spAutoFit/>
          </a:bodyPr>
          <a:lstStyle/>
          <a:p>
            <a:pPr algn="ctr"/>
            <a:r>
              <a:rPr lang="es-ES" sz="2400" b="1" i="1" dirty="0">
                <a:solidFill>
                  <a:srgbClr val="FFFF66"/>
                </a:solidFill>
                <a:latin typeface="Georgia" pitchFamily="18" charset="0"/>
              </a:rPr>
              <a:t>¿Qué se entiende por las “piernas” del whisky?</a:t>
            </a:r>
            <a:br>
              <a:rPr lang="es-ES" sz="2400" b="1" i="1" dirty="0">
                <a:solidFill>
                  <a:srgbClr val="FFFF66"/>
                </a:solidFill>
                <a:latin typeface="Georgia" pitchFamily="18" charset="0"/>
              </a:rPr>
            </a:br>
            <a:endParaRPr lang="es-ES" sz="2400" b="1" i="1" dirty="0">
              <a:solidFill>
                <a:srgbClr val="FFFF66"/>
              </a:solidFill>
              <a:latin typeface="Georgia" pitchFamily="18" charset="0"/>
            </a:endParaRPr>
          </a:p>
          <a:p>
            <a:pPr algn="ctr">
              <a:lnSpc>
                <a:spcPct val="115000"/>
              </a:lnSpc>
            </a:pPr>
            <a:r>
              <a:rPr lang="es-ES" sz="2400" b="1" i="1" dirty="0">
                <a:solidFill>
                  <a:schemeClr val="bg1"/>
                </a:solidFill>
                <a:latin typeface="Georgia" pitchFamily="18" charset="0"/>
              </a:rPr>
              <a:t>Cuando usted sirve un poco de whisky en un vaso transparente, lo toma y lo pone de nuevo verticalmente, verá que el licor se pega a los lados. Esas marcas que quedan son las piernas, que dejan ver la fortaleza alcohólica y la viscosidad                                            del whisky. Los de mayor cuerpo tienen las piernas más largas, obviamente. Y los de menor cuerpo tienen piernas menos prominentes,                                     como también es lógico.</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a:p>
            <a:pPr algn="ctr"/>
            <a:r>
              <a:rPr lang="es-ES" sz="2400" b="1" i="1" dirty="0">
                <a:solidFill>
                  <a:schemeClr val="bg1"/>
                </a:solidFill>
                <a:latin typeface="Georgia" pitchFamily="18" charset="0"/>
              </a:rPr>
              <a:t/>
            </a:r>
            <a:br>
              <a:rPr lang="es-ES" sz="2400" b="1" i="1" dirty="0">
                <a:solidFill>
                  <a:schemeClr val="bg1"/>
                </a:solidFill>
                <a:latin typeface="Georgia" pitchFamily="18" charset="0"/>
              </a:rPr>
            </a:br>
            <a:endParaRPr lang="es-ES" sz="2400" b="1" i="1" dirty="0">
              <a:solidFill>
                <a:schemeClr val="bg1"/>
              </a:solidFill>
              <a:latin typeface="Georgia" pitchFamily="18" charset="0"/>
            </a:endParaRPr>
          </a:p>
        </p:txBody>
      </p:sp>
      <p:pic>
        <p:nvPicPr>
          <p:cNvPr id="3" name="Picture 9" descr="C:\Users\Usuario\Desktop\descargas\zzzzzzzzMARCOS\DEGADINESSSS\0_e41da_bad0c0a3_XL[1].png"/>
          <p:cNvPicPr>
            <a:picLocks noChangeAspect="1" noChangeArrowheads="1"/>
          </p:cNvPicPr>
          <p:nvPr/>
        </p:nvPicPr>
        <p:blipFill>
          <a:blip r:embed="rId2"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95288" y="3055938"/>
            <a:ext cx="8424862" cy="4765675"/>
          </a:xfrm>
          <a:prstGeom prst="rect">
            <a:avLst/>
          </a:prstGeom>
          <a:noFill/>
          <a:ln w="9525">
            <a:noFill/>
            <a:miter lim="800000"/>
            <a:headEnd/>
            <a:tailEnd/>
          </a:ln>
        </p:spPr>
        <p:txBody>
          <a:bodyPr anchor="ctr">
            <a:spAutoFit/>
          </a:bodyPr>
          <a:lstStyle/>
          <a:p>
            <a:pPr algn="ctr"/>
            <a:r>
              <a:rPr lang="es-ES" sz="2400" b="1" i="1">
                <a:solidFill>
                  <a:srgbClr val="FFFF66"/>
                </a:solidFill>
                <a:latin typeface="Georgia" pitchFamily="18" charset="0"/>
              </a:rPr>
              <a:t>¿Cuál es la colección más grande de whisky? </a:t>
            </a:r>
            <a:br>
              <a:rPr lang="es-ES" sz="2400" b="1" i="1">
                <a:solidFill>
                  <a:srgbClr val="FFFF66"/>
                </a:solidFill>
                <a:latin typeface="Georgia" pitchFamily="18" charset="0"/>
              </a:rPr>
            </a:br>
            <a:endParaRPr lang="es-ES" sz="2400" b="1" i="1">
              <a:solidFill>
                <a:srgbClr val="FFFF66"/>
              </a:solidFill>
              <a:latin typeface="Georgia" pitchFamily="18" charset="0"/>
            </a:endParaRPr>
          </a:p>
          <a:p>
            <a:pPr algn="ctr">
              <a:lnSpc>
                <a:spcPct val="120000"/>
              </a:lnSpc>
            </a:pPr>
            <a:r>
              <a:rPr lang="es-ES" sz="2400" b="1" i="1">
                <a:solidFill>
                  <a:schemeClr val="bg1"/>
                </a:solidFill>
                <a:latin typeface="Georgia" pitchFamily="18" charset="0"/>
              </a:rPr>
              <a:t>Un brasileño, Claive Vidiz, estuvo 35 años recorriendo el mundo para comprar whiskys.                    La colección tiene 3.384 botellas y fue llevada                    desde São Paulo a Escocia, por Diageo, para exhibirla como lo que es: un museo del whisky. Para quien visite Edimburgo, está en la Milla Real.</a:t>
            </a:r>
            <a:br>
              <a:rPr lang="es-ES" sz="2400" b="1" i="1">
                <a:solidFill>
                  <a:schemeClr val="bg1"/>
                </a:solidFill>
                <a:latin typeface="Georgia" pitchFamily="18" charset="0"/>
              </a:rPr>
            </a:br>
            <a:endParaRPr lang="es-ES" sz="2400" b="1" i="1">
              <a:solidFill>
                <a:schemeClr val="bg1"/>
              </a:solidFill>
              <a:latin typeface="Georgia" pitchFamily="18" charset="0"/>
            </a:endParaRPr>
          </a:p>
          <a:p>
            <a:pPr algn="ctr">
              <a:lnSpc>
                <a:spcPct val="120000"/>
              </a:lnSpc>
            </a:pPr>
            <a:r>
              <a:rPr lang="es-ES" sz="2400" b="1" i="1">
                <a:solidFill>
                  <a:schemeClr val="bg1"/>
                </a:solidFill>
                <a:latin typeface="Georgia" pitchFamily="18" charset="0"/>
              </a:rPr>
              <a:t/>
            </a:r>
            <a:br>
              <a:rPr lang="es-ES" sz="2400" b="1" i="1">
                <a:solidFill>
                  <a:schemeClr val="bg1"/>
                </a:solidFill>
                <a:latin typeface="Georgia" pitchFamily="18" charset="0"/>
              </a:rPr>
            </a:br>
            <a:endParaRPr lang="es-ES" sz="2400" b="1" i="1">
              <a:solidFill>
                <a:schemeClr val="bg1"/>
              </a:solidFill>
              <a:latin typeface="Georgia" pitchFamily="18" charset="0"/>
            </a:endParaRPr>
          </a:p>
        </p:txBody>
      </p:sp>
      <p:pic>
        <p:nvPicPr>
          <p:cNvPr id="3" name="Picture 9" descr="Scotch+Whisky+Experience">
            <a:hlinkClick r:id="rId2"/>
          </p:cNvPr>
          <p:cNvPicPr>
            <a:picLocks noChangeAspect="1" noChangeArrowheads="1"/>
          </p:cNvPicPr>
          <p:nvPr/>
        </p:nvPicPr>
        <p:blipFill>
          <a:blip r:embed="rId3" cstate="print"/>
          <a:srcRect/>
          <a:stretch>
            <a:fillRect/>
          </a:stretch>
        </p:blipFill>
        <p:spPr bwMode="auto">
          <a:xfrm>
            <a:off x="5508625" y="404813"/>
            <a:ext cx="3017838" cy="2263775"/>
          </a:xfrm>
          <a:prstGeom prst="rect">
            <a:avLst/>
          </a:prstGeom>
          <a:noFill/>
          <a:ln w="9525">
            <a:noFill/>
            <a:miter lim="800000"/>
            <a:headEnd/>
            <a:tailEnd/>
          </a:ln>
        </p:spPr>
      </p:pic>
      <p:pic>
        <p:nvPicPr>
          <p:cNvPr id="4" name="Picture 11" descr="ANd9GcQOHUItXi5LVCS9musMhnw1D3HGMA60CBJzAwXq2vtp5ftdcj6vXQ"/>
          <p:cNvPicPr>
            <a:picLocks noChangeAspect="1" noChangeArrowheads="1"/>
          </p:cNvPicPr>
          <p:nvPr/>
        </p:nvPicPr>
        <p:blipFill>
          <a:blip r:embed="rId4" cstate="print"/>
          <a:srcRect/>
          <a:stretch>
            <a:fillRect/>
          </a:stretch>
        </p:blipFill>
        <p:spPr bwMode="auto">
          <a:xfrm>
            <a:off x="1476375" y="549275"/>
            <a:ext cx="2879725" cy="2130425"/>
          </a:xfrm>
          <a:prstGeom prst="rect">
            <a:avLst/>
          </a:prstGeom>
          <a:noFill/>
          <a:ln w="9525">
            <a:noFill/>
            <a:miter lim="800000"/>
            <a:headEnd/>
            <a:tailEnd/>
          </a:ln>
        </p:spPr>
      </p:pic>
      <p:pic>
        <p:nvPicPr>
          <p:cNvPr id="5" name="Picture 9" descr="C:\Users\Usuario\Desktop\descargas\zzzzzzzzMARCOS\DEGADINESSSS\0_e41da_bad0c0a3_XL[1].png"/>
          <p:cNvPicPr>
            <a:picLocks noChangeAspect="1" noChangeArrowheads="1"/>
          </p:cNvPicPr>
          <p:nvPr/>
        </p:nvPicPr>
        <p:blipFill>
          <a:blip r:embed="rId5"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2"/>
          <p:cNvSpPr>
            <a:spLocks noChangeArrowheads="1"/>
          </p:cNvSpPr>
          <p:nvPr/>
        </p:nvSpPr>
        <p:spPr bwMode="auto">
          <a:xfrm>
            <a:off x="195263" y="5872163"/>
            <a:ext cx="8948737" cy="762000"/>
          </a:xfrm>
          <a:prstGeom prst="rect">
            <a:avLst/>
          </a:prstGeom>
          <a:noFill/>
          <a:ln w="9525">
            <a:noFill/>
            <a:miter lim="800000"/>
            <a:headEnd/>
            <a:tailEnd/>
          </a:ln>
        </p:spPr>
        <p:txBody>
          <a:bodyPr wrap="square">
            <a:spAutoFit/>
          </a:bodyPr>
          <a:lstStyle/>
          <a:p>
            <a:pPr algn="ctr"/>
            <a:r>
              <a:rPr lang="es-CL" sz="4400" b="1" i="1">
                <a:solidFill>
                  <a:srgbClr val="FFFF66"/>
                </a:solidFill>
                <a:latin typeface="Georgia" pitchFamily="18" charset="0"/>
              </a:rPr>
              <a:t>¡Salud!</a:t>
            </a:r>
            <a:endParaRPr lang="es-ES" sz="4400" b="1" i="1">
              <a:solidFill>
                <a:srgbClr val="FFFF66"/>
              </a:solidFill>
              <a:latin typeface="Georgia" pitchFamily="18" charset="0"/>
            </a:endParaRPr>
          </a:p>
        </p:txBody>
      </p:sp>
      <p:pic>
        <p:nvPicPr>
          <p:cNvPr id="3" name="Picture 15" descr="whisky"/>
          <p:cNvPicPr>
            <a:picLocks noChangeAspect="1" noChangeArrowheads="1"/>
          </p:cNvPicPr>
          <p:nvPr/>
        </p:nvPicPr>
        <p:blipFill>
          <a:blip r:embed="rId2" cstate="print"/>
          <a:srcRect/>
          <a:stretch>
            <a:fillRect/>
          </a:stretch>
        </p:blipFill>
        <p:spPr bwMode="auto">
          <a:xfrm>
            <a:off x="1547813" y="569913"/>
            <a:ext cx="5568103" cy="4949825"/>
          </a:xfrm>
          <a:prstGeom prst="rect">
            <a:avLst/>
          </a:prstGeom>
          <a:noFill/>
          <a:ln w="9525">
            <a:noFill/>
            <a:miter lim="800000"/>
            <a:headEnd/>
            <a:tailEnd/>
          </a:ln>
        </p:spPr>
      </p:pic>
      <p:pic>
        <p:nvPicPr>
          <p:cNvPr id="4" name="Picture 9" descr="C:\Users\Usuario\Desktop\descargas\zzzzzzzzMARCOS\DEGADINESSSS\0_e41da_bad0c0a3_XL[1].png"/>
          <p:cNvPicPr>
            <a:picLocks noChangeAspect="1" noChangeArrowheads="1"/>
          </p:cNvPicPr>
          <p:nvPr/>
        </p:nvPicPr>
        <p:blipFill>
          <a:blip r:embed="rId3" cstate="print"/>
          <a:srcRect/>
          <a:stretch>
            <a:fillRect/>
          </a:stretch>
        </p:blipFill>
        <p:spPr bwMode="auto">
          <a:xfrm rot="5400000">
            <a:off x="1106744" y="-1106745"/>
            <a:ext cx="6930512" cy="914400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TotalTime>
  <Words>495</Words>
  <Application>Microsoft Office PowerPoint</Application>
  <PresentationFormat>Presentación en pantalla (4:3)</PresentationFormat>
  <Paragraphs>80</Paragraphs>
  <Slides>26</Slides>
  <Notes>0</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5</cp:revision>
  <dcterms:created xsi:type="dcterms:W3CDTF">2014-07-03T17:35:22Z</dcterms:created>
  <dcterms:modified xsi:type="dcterms:W3CDTF">2014-09-04T12:01:40Z</dcterms:modified>
</cp:coreProperties>
</file>