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9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Layouts/slideLayout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110"/>
  </p:notesMasterIdLst>
  <p:sldIdLst>
    <p:sldId id="344" r:id="rId3"/>
    <p:sldId id="380" r:id="rId4"/>
    <p:sldId id="381" r:id="rId5"/>
    <p:sldId id="330" r:id="rId6"/>
    <p:sldId id="268" r:id="rId7"/>
    <p:sldId id="267" r:id="rId8"/>
    <p:sldId id="331" r:id="rId9"/>
    <p:sldId id="343" r:id="rId10"/>
    <p:sldId id="280" r:id="rId11"/>
    <p:sldId id="348" r:id="rId12"/>
    <p:sldId id="338" r:id="rId13"/>
    <p:sldId id="263" r:id="rId14"/>
    <p:sldId id="334" r:id="rId15"/>
    <p:sldId id="282" r:id="rId16"/>
    <p:sldId id="264" r:id="rId17"/>
    <p:sldId id="265" r:id="rId18"/>
    <p:sldId id="260" r:id="rId19"/>
    <p:sldId id="273" r:id="rId20"/>
    <p:sldId id="272" r:id="rId21"/>
    <p:sldId id="354" r:id="rId22"/>
    <p:sldId id="271" r:id="rId23"/>
    <p:sldId id="261" r:id="rId24"/>
    <p:sldId id="258" r:id="rId25"/>
    <p:sldId id="367" r:id="rId26"/>
    <p:sldId id="371" r:id="rId27"/>
    <p:sldId id="370" r:id="rId28"/>
    <p:sldId id="270" r:id="rId29"/>
    <p:sldId id="359" r:id="rId30"/>
    <p:sldId id="266" r:id="rId31"/>
    <p:sldId id="262" r:id="rId32"/>
    <p:sldId id="279" r:id="rId33"/>
    <p:sldId id="352" r:id="rId34"/>
    <p:sldId id="353" r:id="rId35"/>
    <p:sldId id="281" r:id="rId36"/>
    <p:sldId id="259" r:id="rId37"/>
    <p:sldId id="383" r:id="rId38"/>
    <p:sldId id="351" r:id="rId39"/>
    <p:sldId id="360" r:id="rId40"/>
    <p:sldId id="328" r:id="rId41"/>
    <p:sldId id="329" r:id="rId42"/>
    <p:sldId id="327" r:id="rId43"/>
    <p:sldId id="368" r:id="rId44"/>
    <p:sldId id="374" r:id="rId45"/>
    <p:sldId id="375" r:id="rId46"/>
    <p:sldId id="361" r:id="rId47"/>
    <p:sldId id="376" r:id="rId48"/>
    <p:sldId id="379" r:id="rId49"/>
    <p:sldId id="276" r:id="rId50"/>
    <p:sldId id="373" r:id="rId51"/>
    <p:sldId id="378" r:id="rId52"/>
    <p:sldId id="304" r:id="rId53"/>
    <p:sldId id="303" r:id="rId54"/>
    <p:sldId id="357" r:id="rId55"/>
    <p:sldId id="355" r:id="rId56"/>
    <p:sldId id="302" r:id="rId57"/>
    <p:sldId id="301" r:id="rId58"/>
    <p:sldId id="384" r:id="rId59"/>
    <p:sldId id="356" r:id="rId60"/>
    <p:sldId id="362" r:id="rId61"/>
    <p:sldId id="364" r:id="rId62"/>
    <p:sldId id="377" r:id="rId63"/>
    <p:sldId id="275" r:id="rId64"/>
    <p:sldId id="299" r:id="rId65"/>
    <p:sldId id="358" r:id="rId66"/>
    <p:sldId id="300" r:id="rId67"/>
    <p:sldId id="298" r:id="rId68"/>
    <p:sldId id="314" r:id="rId69"/>
    <p:sldId id="297" r:id="rId70"/>
    <p:sldId id="365" r:id="rId71"/>
    <p:sldId id="366" r:id="rId72"/>
    <p:sldId id="295" r:id="rId73"/>
    <p:sldId id="294" r:id="rId74"/>
    <p:sldId id="292" r:id="rId75"/>
    <p:sldId id="289" r:id="rId76"/>
    <p:sldId id="291" r:id="rId77"/>
    <p:sldId id="293" r:id="rId78"/>
    <p:sldId id="290" r:id="rId79"/>
    <p:sldId id="288" r:id="rId80"/>
    <p:sldId id="287" r:id="rId81"/>
    <p:sldId id="269" r:id="rId82"/>
    <p:sldId id="307" r:id="rId83"/>
    <p:sldId id="286" r:id="rId84"/>
    <p:sldId id="305" r:id="rId85"/>
    <p:sldId id="306" r:id="rId86"/>
    <p:sldId id="285" r:id="rId87"/>
    <p:sldId id="274" r:id="rId88"/>
    <p:sldId id="310" r:id="rId89"/>
    <p:sldId id="311" r:id="rId90"/>
    <p:sldId id="313" r:id="rId91"/>
    <p:sldId id="283" r:id="rId92"/>
    <p:sldId id="312" r:id="rId93"/>
    <p:sldId id="309" r:id="rId94"/>
    <p:sldId id="316" r:id="rId95"/>
    <p:sldId id="315" r:id="rId96"/>
    <p:sldId id="318" r:id="rId97"/>
    <p:sldId id="317" r:id="rId98"/>
    <p:sldId id="308" r:id="rId99"/>
    <p:sldId id="349" r:id="rId100"/>
    <p:sldId id="350" r:id="rId101"/>
    <p:sldId id="319" r:id="rId102"/>
    <p:sldId id="321" r:id="rId103"/>
    <p:sldId id="322" r:id="rId104"/>
    <p:sldId id="278" r:id="rId105"/>
    <p:sldId id="385" r:id="rId106"/>
    <p:sldId id="382" r:id="rId107"/>
    <p:sldId id="256" r:id="rId108"/>
    <p:sldId id="347" r:id="rId10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LP3XgiQ0YYGVLBKG0MT/A" hashData="mGOGNx+LTCc5oHw87rJD3A5YLj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0000"/>
    <a:srgbClr val="7E0000"/>
    <a:srgbClr val="7A0000"/>
    <a:srgbClr val="E2CA9A"/>
    <a:srgbClr val="996600"/>
    <a:srgbClr val="700000"/>
    <a:srgbClr val="920000"/>
    <a:srgbClr val="000099"/>
    <a:srgbClr val="751116"/>
    <a:srgbClr val="A2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1886" autoAdjust="0"/>
    <p:restoredTop sz="98521" autoAdjust="0"/>
  </p:normalViewPr>
  <p:slideViewPr>
    <p:cSldViewPr>
      <p:cViewPr>
        <p:scale>
          <a:sx n="60" d="100"/>
          <a:sy n="60" d="100"/>
        </p:scale>
        <p:origin x="-426" y="-29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07" Type="http://schemas.openxmlformats.org/officeDocument/2006/relationships/slide" Target="slides/slide105.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4A8253A-449F-43C4-8617-69F1FCFD6AD2}" type="datetimeFigureOut">
              <a:rPr lang="es-ES" smtClean="0"/>
              <a:pPr/>
              <a:t>18/07/2013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EED661-2267-4276-BEEB-A4F2E61BECC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CEED661-2267-4276-BEEB-A4F2E61BECC2}" type="slidenum">
              <a:rPr lang="es-ES" smtClean="0"/>
              <a:pPr/>
              <a:t>55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CEED661-2267-4276-BEEB-A4F2E61BECC2}" type="slidenum">
              <a:rPr lang="es-ES" smtClean="0"/>
              <a:pPr/>
              <a:t>96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B199FE2-8CA5-4213-862E-0407321E8A29}" type="datetimeFigureOut">
              <a:rPr lang="es-ES" smtClean="0"/>
              <a:pPr/>
              <a:t>18/07/2013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8FCCF9-6374-49FB-9B24-AE8C9FB0E708}" type="slidenum">
              <a:rPr lang="es-ES" smtClean="0"/>
              <a:pPr/>
              <a:t>‹Nº›</a:t>
            </a:fld>
            <a:endParaRPr lang="es-ES"/>
          </a:p>
        </p:txBody>
      </p:sp>
    </p:spTree>
  </p:cSld>
  <p:clrMapOvr>
    <a:masterClrMapping/>
  </p:clrMapOvr>
  <p:transition spd="slow" advTm="8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199FE2-8CA5-4213-862E-0407321E8A29}" type="datetimeFigureOut">
              <a:rPr lang="es-ES" smtClean="0"/>
              <a:pPr/>
              <a:t>18/07/2013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8FCCF9-6374-49FB-9B24-AE8C9FB0E708}" type="slidenum">
              <a:rPr lang="es-ES" smtClean="0"/>
              <a:pPr/>
              <a:t>‹Nº›</a:t>
            </a:fld>
            <a:endParaRPr lang="es-ES"/>
          </a:p>
        </p:txBody>
      </p:sp>
    </p:spTree>
  </p:cSld>
  <p:clrMapOvr>
    <a:masterClrMapping/>
  </p:clrMapOvr>
  <p:transition spd="slow" advTm="8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B199FE2-8CA5-4213-862E-0407321E8A29}" type="datetimeFigureOut">
              <a:rPr lang="es-ES" smtClean="0"/>
              <a:pPr/>
              <a:t>18/07/2013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8FCCF9-6374-49FB-9B24-AE8C9FB0E708}" type="slidenum">
              <a:rPr lang="es-ES" smtClean="0"/>
              <a:pPr/>
              <a:t>‹Nº›</a:t>
            </a:fld>
            <a:endParaRPr lang="es-ES"/>
          </a:p>
        </p:txBody>
      </p:sp>
    </p:spTree>
  </p:cSld>
  <p:clrMapOvr>
    <a:masterClrMapping/>
  </p:clrMapOvr>
  <p:transition spd="slow" advTm="8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B199FE2-8CA5-4213-862E-0407321E8A29}" type="datetimeFigureOut">
              <a:rPr lang="es-ES" smtClean="0"/>
              <a:pPr/>
              <a:t>18/07/2013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28FCCF9-6374-49FB-9B24-AE8C9FB0E708}" type="slidenum">
              <a:rPr lang="es-ES" smtClean="0"/>
              <a:pPr/>
              <a:t>‹Nº›</a:t>
            </a:fld>
            <a:endParaRPr lang="es-ES"/>
          </a:p>
        </p:txBody>
      </p:sp>
    </p:spTree>
  </p:cSld>
  <p:clrMapOvr>
    <a:masterClrMapping/>
  </p:clrMapOvr>
  <p:transition spd="slow" advTm="8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B199FE2-8CA5-4213-862E-0407321E8A29}" type="datetimeFigureOut">
              <a:rPr lang="es-ES" smtClean="0"/>
              <a:pPr/>
              <a:t>18/07/2013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28FCCF9-6374-49FB-9B24-AE8C9FB0E708}" type="slidenum">
              <a:rPr lang="es-ES" smtClean="0"/>
              <a:pPr/>
              <a:t>‹Nº›</a:t>
            </a:fld>
            <a:endParaRPr lang="es-ES"/>
          </a:p>
        </p:txBody>
      </p:sp>
    </p:spTree>
  </p:cSld>
  <p:clrMapOvr>
    <a:masterClrMapping/>
  </p:clrMapOvr>
  <p:transition spd="slow" advTm="8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B199FE2-8CA5-4213-862E-0407321E8A29}" type="datetimeFigureOut">
              <a:rPr lang="es-ES" smtClean="0"/>
              <a:pPr/>
              <a:t>18/07/2013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28FCCF9-6374-49FB-9B24-AE8C9FB0E708}" type="slidenum">
              <a:rPr lang="es-ES" smtClean="0"/>
              <a:pPr/>
              <a:t>‹Nº›</a:t>
            </a:fld>
            <a:endParaRPr lang="es-ES"/>
          </a:p>
        </p:txBody>
      </p:sp>
    </p:spTree>
  </p:cSld>
  <p:clrMapOvr>
    <a:masterClrMapping/>
  </p:clrMapOvr>
  <p:transition spd="slow" advTm="8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B199FE2-8CA5-4213-862E-0407321E8A29}" type="datetimeFigureOut">
              <a:rPr lang="es-ES" smtClean="0"/>
              <a:pPr/>
              <a:t>18/07/2013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28FCCF9-6374-49FB-9B24-AE8C9FB0E708}" type="slidenum">
              <a:rPr lang="es-ES" smtClean="0"/>
              <a:pPr/>
              <a:t>‹Nº›</a:t>
            </a:fld>
            <a:endParaRPr lang="es-ES"/>
          </a:p>
        </p:txBody>
      </p:sp>
    </p:spTree>
  </p:cSld>
  <p:clrMapOvr>
    <a:masterClrMapping/>
  </p:clrMapOvr>
  <p:transition spd="slow" advTm="8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B199FE2-8CA5-4213-862E-0407321E8A29}" type="datetimeFigureOut">
              <a:rPr lang="es-ES" smtClean="0"/>
              <a:pPr/>
              <a:t>18/07/2013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28FCCF9-6374-49FB-9B24-AE8C9FB0E708}" type="slidenum">
              <a:rPr lang="es-ES" smtClean="0"/>
              <a:pPr/>
              <a:t>‹Nº›</a:t>
            </a:fld>
            <a:endParaRPr lang="es-ES"/>
          </a:p>
        </p:txBody>
      </p:sp>
    </p:spTree>
  </p:cSld>
  <p:clrMapOvr>
    <a:masterClrMapping/>
  </p:clrMapOvr>
  <p:transition spd="slow" advTm="8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B199FE2-8CA5-4213-862E-0407321E8A29}" type="datetimeFigureOut">
              <a:rPr lang="es-ES" smtClean="0"/>
              <a:pPr/>
              <a:t>18/07/2013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28FCCF9-6374-49FB-9B24-AE8C9FB0E708}" type="slidenum">
              <a:rPr lang="es-ES" smtClean="0"/>
              <a:pPr/>
              <a:t>‹Nº›</a:t>
            </a:fld>
            <a:endParaRPr lang="es-ES"/>
          </a:p>
        </p:txBody>
      </p:sp>
    </p:spTree>
  </p:cSld>
  <p:clrMapOvr>
    <a:masterClrMapping/>
  </p:clrMapOvr>
  <p:transition spd="slow" advTm="8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199FE2-8CA5-4213-862E-0407321E8A29}" type="datetimeFigureOut">
              <a:rPr lang="es-ES" smtClean="0"/>
              <a:pPr/>
              <a:t>18/07/2013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8FCCF9-6374-49FB-9B24-AE8C9FB0E708}" type="slidenum">
              <a:rPr lang="es-ES" smtClean="0"/>
              <a:pPr/>
              <a:t>‹Nº›</a:t>
            </a:fld>
            <a:endParaRPr lang="es-ES"/>
          </a:p>
        </p:txBody>
      </p:sp>
    </p:spTree>
  </p:cSld>
  <p:clrMapOvr>
    <a:masterClrMapping/>
  </p:clrMapOvr>
  <p:transition spd="slow" advTm="8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199FE2-8CA5-4213-862E-0407321E8A29}" type="datetimeFigureOut">
              <a:rPr lang="es-ES" smtClean="0"/>
              <a:pPr/>
              <a:t>18/07/2013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8FCCF9-6374-49FB-9B24-AE8C9FB0E708}" type="slidenum">
              <a:rPr lang="es-ES" smtClean="0"/>
              <a:pPr/>
              <a:t>‹Nº›</a:t>
            </a:fld>
            <a:endParaRPr lang="es-ES"/>
          </a:p>
        </p:txBody>
      </p:sp>
    </p:spTree>
  </p:cSld>
  <p:clrMapOvr>
    <a:masterClrMapping/>
  </p:clrMapOvr>
  <p:transition spd="slow" advTm="8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BE46B69-C939-43BA-AEB8-F2A18E840022}" type="slidenum">
              <a:rPr lang="es-ES_tradnl"/>
              <a:pPr/>
              <a:t>‹Nº›</a:t>
            </a:fld>
            <a:endParaRPr lang="es-ES_tradnl"/>
          </a:p>
        </p:txBody>
      </p:sp>
    </p:spTree>
  </p:cSld>
  <p:clrMapOvr>
    <a:masterClrMapping/>
  </p:clrMapOvr>
  <p:transition spd="slow" advTm="8000">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99FE2-8CA5-4213-862E-0407321E8A29}" type="datetimeFigureOut">
              <a:rPr lang="es-ES" smtClean="0"/>
              <a:pPr/>
              <a:t>18/07/2013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8FCCF9-6374-49FB-9B24-AE8C9FB0E70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86F000A-9AE1-42B7-A1F0-CEE7A2D0F82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comb/>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hyperlink" Target="http://cartasenlanoche.blogspot.com.es/2012/03/cartas-de-salvador-dali-federico-garcia.html" TargetMode="External"/><Relationship Id="rId2" Type="http://schemas.openxmlformats.org/officeDocument/2006/relationships/image" Target="../media/image107.jpeg"/><Relationship Id="rId1" Type="http://schemas.openxmlformats.org/officeDocument/2006/relationships/slideLayout" Target="../slideLayouts/slideLayout2.xml"/><Relationship Id="rId6" Type="http://schemas.openxmlformats.org/officeDocument/2006/relationships/hyperlink" Target="http://youtu.be/7SROZ8Xvi58" TargetMode="External"/><Relationship Id="rId5" Type="http://schemas.openxmlformats.org/officeDocument/2006/relationships/hyperlink" Target="http://es.wikipedia.org/wiki/Amanda_Lear" TargetMode="External"/><Relationship Id="rId4" Type="http://schemas.openxmlformats.org/officeDocument/2006/relationships/hyperlink" Target="http://www.elperiodicodearagon.com/noticias/sociedad/amanda-lear-fui-amante-de-dali-con-permiso-de-gala-_155690.html" TargetMode="External"/></Relationships>
</file>

<file path=ppt/slides/_rels/slide106.xml.rels><?xml version="1.0" encoding="UTF-8" standalone="yes"?>
<Relationships xmlns="http://schemas.openxmlformats.org/package/2006/relationships"><Relationship Id="rId8" Type="http://schemas.openxmlformats.org/officeDocument/2006/relationships/image" Target="../media/image113.png"/><Relationship Id="rId3" Type="http://schemas.openxmlformats.org/officeDocument/2006/relationships/image" Target="../media/image107.jpeg"/><Relationship Id="rId7" Type="http://schemas.openxmlformats.org/officeDocument/2006/relationships/image" Target="../media/image112.png"/><Relationship Id="rId2" Type="http://schemas.openxmlformats.org/officeDocument/2006/relationships/image" Target="../media/image108.jpeg"/><Relationship Id="rId1" Type="http://schemas.openxmlformats.org/officeDocument/2006/relationships/slideLayout" Target="../slideLayouts/slideLayout1.xml"/><Relationship Id="rId6" Type="http://schemas.openxmlformats.org/officeDocument/2006/relationships/image" Target="../media/image111.png"/><Relationship Id="rId5" Type="http://schemas.openxmlformats.org/officeDocument/2006/relationships/image" Target="../media/image110.png"/><Relationship Id="rId4" Type="http://schemas.openxmlformats.org/officeDocument/2006/relationships/image" Target="../media/image109.gif"/></Relationships>
</file>

<file path=ppt/slides/_rels/slide10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14.png"/><Relationship Id="rId7" Type="http://schemas.openxmlformats.org/officeDocument/2006/relationships/image" Target="../media/image11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1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1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40000"/>
          </a:solidFill>
          <a:scene3d>
            <a:camera prst="orthographicFront"/>
            <a:lightRig rig="threePt" dir="t"/>
          </a:scene3d>
          <a:sp3d>
            <a:bevelT prst="angle"/>
          </a:sp3d>
        </p:spPr>
        <p:txBody>
          <a:bodyPr/>
          <a:lstStyle/>
          <a:p>
            <a:endParaRPr lang="es-ES" dirty="0"/>
          </a:p>
        </p:txBody>
      </p:sp>
      <p:sp>
        <p:nvSpPr>
          <p:cNvPr id="6" name="5 CuadroTexto"/>
          <p:cNvSpPr txBox="1"/>
          <p:nvPr/>
        </p:nvSpPr>
        <p:spPr>
          <a:xfrm>
            <a:off x="6643703" y="6215082"/>
            <a:ext cx="2500298" cy="307777"/>
          </a:xfrm>
          <a:prstGeom prst="rect">
            <a:avLst/>
          </a:prstGeom>
          <a:noFill/>
        </p:spPr>
        <p:txBody>
          <a:bodyPr wrap="square" rtlCol="0">
            <a:spAutoFit/>
          </a:bodyPr>
          <a:lstStyle/>
          <a:p>
            <a:r>
              <a:rPr lang="es-ES" sz="1400" b="1" dirty="0" smtClean="0">
                <a:solidFill>
                  <a:schemeClr val="bg1"/>
                </a:solidFill>
                <a:latin typeface="Script MT Bold" pitchFamily="66" charset="0"/>
              </a:rPr>
              <a:t>Esta es una creación de </a:t>
            </a:r>
            <a:r>
              <a:rPr lang="es-ES" sz="1400" b="1" dirty="0" err="1" smtClean="0">
                <a:solidFill>
                  <a:schemeClr val="bg1"/>
                </a:solidFill>
                <a:latin typeface="Script MT Bold" pitchFamily="66" charset="0"/>
              </a:rPr>
              <a:t>Jaz-Pac</a:t>
            </a:r>
            <a:endParaRPr lang="es-ES" sz="1400" b="1" dirty="0">
              <a:solidFill>
                <a:schemeClr val="bg1"/>
              </a:solidFill>
              <a:latin typeface="Script MT Bold" pitchFamily="66" charset="0"/>
            </a:endParaRPr>
          </a:p>
        </p:txBody>
      </p:sp>
      <p:pic>
        <p:nvPicPr>
          <p:cNvPr id="11" name="10 Imagen" descr="dali_by_DaVinciReincarnated.png"/>
          <p:cNvPicPr>
            <a:picLocks noChangeAspect="1"/>
          </p:cNvPicPr>
          <p:nvPr/>
        </p:nvPicPr>
        <p:blipFill>
          <a:blip r:embed="rId3">
            <a:lum contrast="40000"/>
          </a:blip>
          <a:srcRect b="33333"/>
          <a:stretch>
            <a:fillRect/>
          </a:stretch>
        </p:blipFill>
        <p:spPr>
          <a:xfrm>
            <a:off x="0" y="0"/>
            <a:ext cx="5791504" cy="4929222"/>
          </a:xfrm>
          <a:prstGeom prst="rect">
            <a:avLst/>
          </a:prstGeom>
        </p:spPr>
      </p:pic>
      <p:pic>
        <p:nvPicPr>
          <p:cNvPr id="10" name="9 Imagen" descr="palitra.gif"/>
          <p:cNvPicPr>
            <a:picLocks noChangeAspect="1"/>
          </p:cNvPicPr>
          <p:nvPr/>
        </p:nvPicPr>
        <p:blipFill>
          <a:blip r:embed="rId4"/>
          <a:stretch>
            <a:fillRect/>
          </a:stretch>
        </p:blipFill>
        <p:spPr>
          <a:xfrm rot="5400000">
            <a:off x="5066906" y="361970"/>
            <a:ext cx="3857652" cy="3848044"/>
          </a:xfrm>
          <a:prstGeom prst="rect">
            <a:avLst/>
          </a:prstGeom>
        </p:spPr>
      </p:pic>
      <p:pic>
        <p:nvPicPr>
          <p:cNvPr id="12" name="11 Imagen" descr="brush-23619_640.png"/>
          <p:cNvPicPr>
            <a:picLocks noChangeAspect="1"/>
          </p:cNvPicPr>
          <p:nvPr/>
        </p:nvPicPr>
        <p:blipFill>
          <a:blip r:embed="rId5"/>
          <a:srcRect b="7819"/>
          <a:stretch>
            <a:fillRect/>
          </a:stretch>
        </p:blipFill>
        <p:spPr>
          <a:xfrm rot="8762241">
            <a:off x="7100987" y="2364761"/>
            <a:ext cx="1230525" cy="2268626"/>
          </a:xfrm>
          <a:prstGeom prst="rect">
            <a:avLst/>
          </a:prstGeom>
          <a:effectLst>
            <a:softEdge rad="31750"/>
          </a:effectLst>
        </p:spPr>
      </p:pic>
      <p:pic>
        <p:nvPicPr>
          <p:cNvPr id="13" name="12 Imagen" descr="dali_by_DaVinciReincarnated.png"/>
          <p:cNvPicPr>
            <a:picLocks noChangeAspect="1"/>
          </p:cNvPicPr>
          <p:nvPr/>
        </p:nvPicPr>
        <p:blipFill>
          <a:blip r:embed="rId3">
            <a:lum contrast="40000"/>
          </a:blip>
          <a:srcRect l="14628" t="66668" r="-15699"/>
          <a:stretch>
            <a:fillRect/>
          </a:stretch>
        </p:blipFill>
        <p:spPr>
          <a:xfrm rot="20659262">
            <a:off x="1993797" y="3880937"/>
            <a:ext cx="5429288" cy="2285968"/>
          </a:xfrm>
          <a:prstGeom prst="rect">
            <a:avLst/>
          </a:prstGeom>
        </p:spPr>
      </p:pic>
    </p:spTree>
  </p:cSld>
  <p:clrMapOvr>
    <a:masterClrMapping/>
  </p:clrMapOvr>
  <p:transition spd="slow" advTm="14000">
    <p:zoom/>
    <p:sndAc>
      <p:stSnd loop="1">
        <p:snd r:embed="rId2" name="PAINTINGS SERGE MARSHENNIKOV ★ SMOOTH JAZ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3000"/>
                            </p:stCondLst>
                            <p:childTnLst>
                              <p:par>
                                <p:cTn id="10" presetID="17" presetClass="entr" presetSubtype="8"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2000" fill="hold"/>
                                        <p:tgtEl>
                                          <p:spTgt spid="13"/>
                                        </p:tgtEl>
                                        <p:attrNameLst>
                                          <p:attrName>ppt_x</p:attrName>
                                        </p:attrNameLst>
                                      </p:cBhvr>
                                      <p:tavLst>
                                        <p:tav tm="0">
                                          <p:val>
                                            <p:strVal val="#ppt_x-#ppt_w/2"/>
                                          </p:val>
                                        </p:tav>
                                        <p:tav tm="100000">
                                          <p:val>
                                            <p:strVal val="#ppt_x"/>
                                          </p:val>
                                        </p:tav>
                                      </p:tavLst>
                                    </p:anim>
                                    <p:anim calcmode="lin" valueType="num">
                                      <p:cBhvr>
                                        <p:cTn id="13" dur="2000" fill="hold"/>
                                        <p:tgtEl>
                                          <p:spTgt spid="13"/>
                                        </p:tgtEl>
                                        <p:attrNameLst>
                                          <p:attrName>ppt_y</p:attrName>
                                        </p:attrNameLst>
                                      </p:cBhvr>
                                      <p:tavLst>
                                        <p:tav tm="0">
                                          <p:val>
                                            <p:strVal val="#ppt_y"/>
                                          </p:val>
                                        </p:tav>
                                        <p:tav tm="100000">
                                          <p:val>
                                            <p:strVal val="#ppt_y"/>
                                          </p:val>
                                        </p:tav>
                                      </p:tavLst>
                                    </p:anim>
                                    <p:anim calcmode="lin" valueType="num">
                                      <p:cBhvr>
                                        <p:cTn id="14" dur="2000" fill="hold"/>
                                        <p:tgtEl>
                                          <p:spTgt spid="13"/>
                                        </p:tgtEl>
                                        <p:attrNameLst>
                                          <p:attrName>ppt_w</p:attrName>
                                        </p:attrNameLst>
                                      </p:cBhvr>
                                      <p:tavLst>
                                        <p:tav tm="0">
                                          <p:val>
                                            <p:fltVal val="0"/>
                                          </p:val>
                                        </p:tav>
                                        <p:tav tm="100000">
                                          <p:val>
                                            <p:strVal val="#ppt_w"/>
                                          </p:val>
                                        </p:tav>
                                      </p:tavLst>
                                    </p:anim>
                                    <p:anim calcmode="lin" valueType="num">
                                      <p:cBhvr>
                                        <p:cTn id="15" dur="2000" fill="hold"/>
                                        <p:tgtEl>
                                          <p:spTgt spid="13"/>
                                        </p:tgtEl>
                                        <p:attrNameLst>
                                          <p:attrName>ppt_h</p:attrName>
                                        </p:attrNameLst>
                                      </p:cBhvr>
                                      <p:tavLst>
                                        <p:tav tm="0">
                                          <p:val>
                                            <p:strVal val="#ppt_h"/>
                                          </p:val>
                                        </p:tav>
                                        <p:tav tm="100000">
                                          <p:val>
                                            <p:strVal val="#ppt_h"/>
                                          </p:val>
                                        </p:tav>
                                      </p:tavLst>
                                    </p:anim>
                                  </p:childTnLst>
                                </p:cTn>
                              </p:par>
                              <p:par>
                                <p:cTn id="16" presetID="15"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1000" fill="hold"/>
                                        <p:tgtEl>
                                          <p:spTgt spid="10"/>
                                        </p:tgtEl>
                                        <p:attrNameLst>
                                          <p:attrName>ppt_w</p:attrName>
                                        </p:attrNameLst>
                                      </p:cBhvr>
                                      <p:tavLst>
                                        <p:tav tm="0">
                                          <p:val>
                                            <p:fltVal val="0"/>
                                          </p:val>
                                        </p:tav>
                                        <p:tav tm="100000">
                                          <p:val>
                                            <p:strVal val="#ppt_w"/>
                                          </p:val>
                                        </p:tav>
                                      </p:tavLst>
                                    </p:anim>
                                    <p:anim calcmode="lin" valueType="num">
                                      <p:cBhvr>
                                        <p:cTn id="19" dur="1000" fill="hold"/>
                                        <p:tgtEl>
                                          <p:spTgt spid="10"/>
                                        </p:tgtEl>
                                        <p:attrNameLst>
                                          <p:attrName>ppt_h</p:attrName>
                                        </p:attrNameLst>
                                      </p:cBhvr>
                                      <p:tavLst>
                                        <p:tav tm="0">
                                          <p:val>
                                            <p:fltVal val="0"/>
                                          </p:val>
                                        </p:tav>
                                        <p:tav tm="100000">
                                          <p:val>
                                            <p:strVal val="#ppt_h"/>
                                          </p:val>
                                        </p:tav>
                                      </p:tavLst>
                                    </p:anim>
                                    <p:anim calcmode="lin" valueType="num">
                                      <p:cBhvr>
                                        <p:cTn id="20"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5000"/>
                            </p:stCondLst>
                            <p:childTnLst>
                              <p:par>
                                <p:cTn id="23" presetID="10" presetClass="entr" presetSubtype="0"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2000"/>
                                        <p:tgtEl>
                                          <p:spTgt spid="12"/>
                                        </p:tgtEl>
                                      </p:cBhvr>
                                    </p:animEffect>
                                  </p:childTnLst>
                                </p:cTn>
                              </p:par>
                              <p:par>
                                <p:cTn id="26" presetID="0" presetClass="path" presetSubtype="0" repeatCount="indefinite" accel="50000" decel="50000" fill="hold" nodeType="withEffect">
                                  <p:stCondLst>
                                    <p:cond delay="0"/>
                                  </p:stCondLst>
                                  <p:childTnLst>
                                    <p:animMotion origin="layout" path="M -0.03907 -0.08333 C -0.07032 -0.01296 -0.10157 0.05741 -0.12865 0.04167 C -0.15573 0.02593 -0.20157 -0.13565 -0.20157 -0.17778 C -0.20157 -0.21991 -0.15643 -0.21204 -0.12865 -0.21111 C -0.10087 -0.21018 -0.0474 -0.18518 -0.0349 -0.17222 C -0.0224 -0.15926 -0.03802 -0.14629 -0.05365 -0.13333 " pathEditMode="relative" rAng="0" ptsTypes="aaaaaA">
                                      <p:cBhvr>
                                        <p:cTn id="27" dur="2000" fill="hold"/>
                                        <p:tgtEl>
                                          <p:spTgt spid="12"/>
                                        </p:tgtEl>
                                        <p:attrNameLst>
                                          <p:attrName>ppt_x</p:attrName>
                                          <p:attrName>ppt_y</p:attrName>
                                        </p:attrNameLst>
                                      </p:cBhvr>
                                      <p:rCtr x="-73" y="2"/>
                                    </p:animMotion>
                                  </p:childTnLst>
                                </p:cTn>
                              </p:par>
                            </p:childTnLst>
                          </p:cTn>
                        </p:par>
                        <p:par>
                          <p:cTn id="28" fill="hold">
                            <p:stCondLst>
                              <p:cond delay="7000"/>
                            </p:stCondLst>
                            <p:childTnLst>
                              <p:par>
                                <p:cTn id="29" presetID="35" presetClass="entr" presetSubtype="0" fill="hold" nodeType="after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Effect transition="in" filter="fade">
                                      <p:cBhvr>
                                        <p:cTn id="31" dur="2000"/>
                                        <p:tgtEl>
                                          <p:spTgt spid="6">
                                            <p:txEl>
                                              <p:pRg st="0" end="0"/>
                                            </p:txEl>
                                          </p:spTgt>
                                        </p:tgtEl>
                                      </p:cBhvr>
                                    </p:animEffect>
                                    <p:anim calcmode="lin" valueType="num">
                                      <p:cBhvr>
                                        <p:cTn id="32" dur="2000" fill="hold"/>
                                        <p:tgtEl>
                                          <p:spTgt spid="6">
                                            <p:txEl>
                                              <p:pRg st="0" end="0"/>
                                            </p:txEl>
                                          </p:spTgt>
                                        </p:tgtEl>
                                        <p:attrNameLst>
                                          <p:attrName>style.rotation</p:attrName>
                                        </p:attrNameLst>
                                      </p:cBhvr>
                                      <p:tavLst>
                                        <p:tav tm="0">
                                          <p:val>
                                            <p:fltVal val="720"/>
                                          </p:val>
                                        </p:tav>
                                        <p:tav tm="100000">
                                          <p:val>
                                            <p:fltVal val="0"/>
                                          </p:val>
                                        </p:tav>
                                      </p:tavLst>
                                    </p:anim>
                                    <p:anim calcmode="lin" valueType="num">
                                      <p:cBhvr>
                                        <p:cTn id="33" dur="2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34" dur="2000" fill="hold"/>
                                        <p:tgtEl>
                                          <p:spTgt spid="6">
                                            <p:txEl>
                                              <p:pRg st="0" end="0"/>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285720" y="285728"/>
            <a:ext cx="8572560" cy="6286544"/>
          </a:xfrm>
          <a:prstGeom prst="rect">
            <a:avLst/>
          </a:prstGeom>
          <a:solidFill>
            <a:srgbClr val="92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4167"/>
            </a:avLst>
          </a:prstGeom>
          <a:blipFill dpi="0" rotWithShape="1">
            <a:blip r:embed="rId2"/>
            <a:srcRect/>
            <a:tile tx="0" ty="0" sx="100000" sy="100000" flip="none" algn="tl"/>
          </a:blipFill>
          <a:ln>
            <a:noFill/>
          </a:ln>
          <a:scene3d>
            <a:camera prst="orthographicFront"/>
            <a:lightRig rig="threePt" dir="t"/>
          </a:scene3d>
          <a:sp3d>
            <a:bevelT w="171450" h="1270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500034" y="785794"/>
            <a:ext cx="8072494" cy="6001643"/>
          </a:xfrm>
          <a:prstGeom prst="rect">
            <a:avLst/>
          </a:prstGeom>
          <a:noFill/>
        </p:spPr>
        <p:txBody>
          <a:bodyPr wrap="square" rtlCol="0">
            <a:spAutoFit/>
          </a:bodyPr>
          <a:lstStyle/>
          <a:p>
            <a:r>
              <a:rPr lang="es-ES" sz="2400" dirty="0" smtClean="0"/>
              <a:t>Por la red circulan infinidad de </a:t>
            </a:r>
            <a:r>
              <a:rPr lang="es-ES" sz="2400" dirty="0" err="1" smtClean="0"/>
              <a:t>pps</a:t>
            </a:r>
            <a:r>
              <a:rPr lang="es-ES" sz="2400" dirty="0" smtClean="0"/>
              <a:t> . dedicados a Dalí, pero que las pinturas que figuran como de Dalí en su gran mayoría no lo son, incluso bastantes de ellos no contienen ni una sola pintura de Dalí . La gran mayoría de las pinturas pertenecen a Vladimir </a:t>
            </a:r>
            <a:r>
              <a:rPr lang="es-ES" sz="2400" dirty="0" err="1" smtClean="0"/>
              <a:t>Kush</a:t>
            </a:r>
            <a:r>
              <a:rPr lang="es-ES" sz="2400" dirty="0" smtClean="0"/>
              <a:t> , pintor ruso admirador de Dalí  e  influenciado por su pintura, les mostramos 2 pinturas de las que figuran como de Dalí.</a:t>
            </a:r>
            <a:br>
              <a:rPr lang="es-ES" sz="2400" dirty="0" smtClean="0"/>
            </a:br>
            <a:r>
              <a:rPr lang="es-ES" sz="2400" dirty="0" smtClean="0"/>
              <a:t>Esto nos llevó a hacer este </a:t>
            </a:r>
            <a:r>
              <a:rPr lang="es-ES" sz="2400" dirty="0" err="1" smtClean="0"/>
              <a:t>pps</a:t>
            </a:r>
            <a:r>
              <a:rPr lang="es-ES" sz="2400" dirty="0" smtClean="0"/>
              <a:t> . como reivindicación de la verdadera pintura de Dalí . Todas las obras aquí presentadas son de la autoría de Dalí . Hemos hecho constar título de la obra y fecha . No indicamos en que museo están porque puede no ser exacto debido a los posibles cambio de propiedad y más perteneciendo bastantes de ellas a colecciones privadas</a:t>
            </a:r>
            <a:r>
              <a:rPr lang="es-ES" sz="2400" dirty="0" smtClean="0"/>
              <a:t>.</a:t>
            </a:r>
          </a:p>
          <a:p>
            <a:r>
              <a:rPr lang="es-ES" sz="2400" dirty="0" smtClean="0">
                <a:solidFill>
                  <a:schemeClr val="accent3">
                    <a:lumMod val="60000"/>
                    <a:lumOff val="40000"/>
                  </a:schemeClr>
                </a:solidFill>
                <a:effectLst>
                  <a:outerShdw blurRad="38100" dist="38100" dir="2700000" algn="tl">
                    <a:srgbClr val="000000">
                      <a:alpha val="43137"/>
                    </a:srgbClr>
                  </a:outerShdw>
                </a:effectLst>
              </a:rPr>
              <a:t> </a:t>
            </a:r>
            <a:r>
              <a:rPr lang="es-ES" sz="2400" dirty="0" smtClean="0">
                <a:solidFill>
                  <a:schemeClr val="accent3">
                    <a:lumMod val="60000"/>
                    <a:lumOff val="40000"/>
                  </a:schemeClr>
                </a:solidFill>
                <a:effectLst>
                  <a:outerShdw blurRad="38100" dist="38100" dir="2700000" algn="tl">
                    <a:srgbClr val="000000">
                      <a:alpha val="43137"/>
                    </a:srgbClr>
                  </a:outerShdw>
                </a:effectLst>
              </a:rPr>
              <a:t>                                                                         </a:t>
            </a:r>
            <a:r>
              <a:rPr lang="es-ES" sz="2400" dirty="0" smtClean="0">
                <a:solidFill>
                  <a:schemeClr val="accent3">
                    <a:lumMod val="60000"/>
                    <a:lumOff val="40000"/>
                  </a:schemeClr>
                </a:solidFill>
                <a:effectLst>
                  <a:outerShdw blurRad="38100" dist="38100" dir="2700000" algn="tl">
                    <a:srgbClr val="000000">
                      <a:alpha val="43137"/>
                    </a:srgbClr>
                  </a:outerShdw>
                </a:effectLst>
                <a:latin typeface="Matura MT Script Capitals" pitchFamily="66" charset="0"/>
              </a:rPr>
              <a:t>Jazmín y </a:t>
            </a:r>
            <a:r>
              <a:rPr lang="es-ES" sz="2400" dirty="0" err="1" smtClean="0">
                <a:solidFill>
                  <a:schemeClr val="accent3">
                    <a:lumMod val="60000"/>
                    <a:lumOff val="40000"/>
                  </a:schemeClr>
                </a:solidFill>
                <a:effectLst>
                  <a:outerShdw blurRad="38100" dist="38100" dir="2700000" algn="tl">
                    <a:srgbClr val="000000">
                      <a:alpha val="43137"/>
                    </a:srgbClr>
                  </a:outerShdw>
                </a:effectLst>
                <a:latin typeface="Matura MT Script Capitals" pitchFamily="66" charset="0"/>
              </a:rPr>
              <a:t>Pacolmo</a:t>
            </a:r>
            <a:endParaRPr lang="es-ES" sz="2400" dirty="0" smtClean="0">
              <a:solidFill>
                <a:schemeClr val="accent3">
                  <a:lumMod val="60000"/>
                  <a:lumOff val="40000"/>
                </a:schemeClr>
              </a:solidFill>
              <a:effectLst>
                <a:outerShdw blurRad="38100" dist="38100" dir="2700000" algn="tl">
                  <a:srgbClr val="000000">
                    <a:alpha val="43137"/>
                  </a:srgbClr>
                </a:outerShdw>
              </a:effectLst>
              <a:latin typeface="Matura MT Script Capitals" pitchFamily="66" charset="0"/>
            </a:endParaRPr>
          </a:p>
          <a:p>
            <a:endParaRPr lang="es-ES" sz="2400" dirty="0"/>
          </a:p>
        </p:txBody>
      </p:sp>
    </p:spTree>
  </p:cSld>
  <p:clrMapOvr>
    <a:masterClrMapping/>
  </p:clrMapOvr>
  <p:transition spd="slow" advTm="30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ladimir kush.jpg"/>
          <p:cNvPicPr>
            <a:picLocks noGrp="1" noChangeAspect="1"/>
          </p:cNvPicPr>
          <p:nvPr>
            <p:ph idx="1"/>
          </p:nvPr>
        </p:nvPicPr>
        <p:blipFill>
          <a:blip r:embed="rId2"/>
          <a:stretch>
            <a:fillRect/>
          </a:stretch>
        </p:blipFill>
        <p:spPr>
          <a:xfrm>
            <a:off x="214282" y="928670"/>
            <a:ext cx="4214842" cy="5929330"/>
          </a:xfrm>
          <a:prstGeom prst="rect">
            <a:avLst/>
          </a:prstGeom>
          <a:ln w="38100" cap="sq">
            <a:solidFill>
              <a:schemeClr val="tx1">
                <a:lumMod val="75000"/>
              </a:schemeClr>
            </a:solidFill>
            <a:prstDash val="solid"/>
            <a:miter lim="800000"/>
          </a:ln>
          <a:effectLst>
            <a:outerShdw blurRad="50800" dist="38100" dir="2700000" algn="tl" rotWithShape="0">
              <a:srgbClr val="000000">
                <a:alpha val="43000"/>
              </a:srgbClr>
            </a:outerShdw>
          </a:effectLst>
        </p:spPr>
      </p:pic>
      <p:pic>
        <p:nvPicPr>
          <p:cNvPr id="5" name="4 Imagen" descr="vladimir kush-.jpg"/>
          <p:cNvPicPr>
            <a:picLocks noChangeAspect="1"/>
          </p:cNvPicPr>
          <p:nvPr/>
        </p:nvPicPr>
        <p:blipFill>
          <a:blip r:embed="rId3"/>
          <a:stretch>
            <a:fillRect/>
          </a:stretch>
        </p:blipFill>
        <p:spPr>
          <a:xfrm>
            <a:off x="4786314" y="928670"/>
            <a:ext cx="4143404" cy="5929330"/>
          </a:xfrm>
          <a:prstGeom prst="rect">
            <a:avLst/>
          </a:prstGeom>
          <a:ln w="38100" cap="sq">
            <a:solidFill>
              <a:schemeClr val="tx1">
                <a:lumMod val="75000"/>
              </a:schemeClr>
            </a:solidFill>
            <a:prstDash val="solid"/>
            <a:miter lim="800000"/>
          </a:ln>
          <a:effectLst>
            <a:outerShdw blurRad="50800" dist="38100" dir="2700000" algn="tl" rotWithShape="0">
              <a:srgbClr val="000000">
                <a:alpha val="43000"/>
              </a:srgbClr>
            </a:outerShdw>
          </a:effectLst>
        </p:spPr>
      </p:pic>
      <p:sp>
        <p:nvSpPr>
          <p:cNvPr id="6" name="5 CuadroTexto"/>
          <p:cNvSpPr txBox="1"/>
          <p:nvPr/>
        </p:nvSpPr>
        <p:spPr>
          <a:xfrm>
            <a:off x="3000364" y="285728"/>
            <a:ext cx="2986715" cy="400110"/>
          </a:xfrm>
          <a:prstGeom prst="rect">
            <a:avLst/>
          </a:prstGeom>
          <a:noFill/>
        </p:spPr>
        <p:txBody>
          <a:bodyPr wrap="none" rtlCol="0">
            <a:spAutoFit/>
          </a:bodyPr>
          <a:lstStyle/>
          <a:p>
            <a:r>
              <a:rPr lang="es-ES" sz="2000" b="1" dirty="0" smtClean="0">
                <a:solidFill>
                  <a:schemeClr val="accent3">
                    <a:lumMod val="60000"/>
                    <a:lumOff val="40000"/>
                  </a:schemeClr>
                </a:solidFill>
                <a:effectLst>
                  <a:outerShdw blurRad="38100" dist="38100" dir="2700000" algn="tl">
                    <a:srgbClr val="000000">
                      <a:alpha val="43137"/>
                    </a:srgbClr>
                  </a:outerShdw>
                </a:effectLst>
              </a:rPr>
              <a:t>Obras  De   Vladimir  </a:t>
            </a:r>
            <a:r>
              <a:rPr lang="es-ES" sz="2000" b="1" dirty="0" err="1" smtClean="0">
                <a:solidFill>
                  <a:schemeClr val="accent3">
                    <a:lumMod val="60000"/>
                    <a:lumOff val="40000"/>
                  </a:schemeClr>
                </a:solidFill>
                <a:effectLst>
                  <a:outerShdw blurRad="38100" dist="38100" dir="2700000" algn="tl">
                    <a:srgbClr val="000000">
                      <a:alpha val="43137"/>
                    </a:srgbClr>
                  </a:outerShdw>
                </a:effectLst>
              </a:rPr>
              <a:t>Kush</a:t>
            </a:r>
            <a:endParaRPr lang="es-ES" sz="2000" b="1" dirty="0">
              <a:solidFill>
                <a:schemeClr val="accent3">
                  <a:lumMod val="60000"/>
                  <a:lumOff val="40000"/>
                </a:schemeClr>
              </a:solidFill>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10" name="9 Rectángulo"/>
          <p:cNvSpPr/>
          <p:nvPr/>
        </p:nvSpPr>
        <p:spPr>
          <a:xfrm>
            <a:off x="0" y="0"/>
            <a:ext cx="9144000" cy="6858000"/>
          </a:xfrm>
          <a:prstGeom prst="rect">
            <a:avLst/>
          </a:prstGeom>
          <a:solidFill>
            <a:srgbClr val="000099"/>
          </a:solidFill>
          <a:scene3d>
            <a:camera prst="orthographicFront"/>
            <a:lightRig rig="threePt" dir="t"/>
          </a:scene3d>
          <a:sp3d>
            <a:bevelT w="177800" h="1778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uadroTexto"/>
          <p:cNvSpPr txBox="1"/>
          <p:nvPr/>
        </p:nvSpPr>
        <p:spPr>
          <a:xfrm>
            <a:off x="285720" y="214290"/>
            <a:ext cx="8643998" cy="6801862"/>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  </a:t>
            </a:r>
            <a:r>
              <a:rPr lang="es-ES" sz="2000" b="1" dirty="0" smtClean="0">
                <a:effectLst>
                  <a:outerShdw blurRad="38100" dist="38100" dir="2700000" algn="tl">
                    <a:srgbClr val="000000">
                      <a:alpha val="43137"/>
                    </a:srgbClr>
                  </a:outerShdw>
                </a:effectLst>
                <a:latin typeface="Algerian" pitchFamily="82" charset="0"/>
              </a:rPr>
              <a:t>Salvador   Felipe  Jacinto  Dalí </a:t>
            </a:r>
          </a:p>
          <a:p>
            <a:endParaRPr lang="es-ES" sz="2000" b="1" dirty="0" smtClean="0">
              <a:effectLst>
                <a:outerShdw blurRad="38100" dist="38100" dir="2700000" algn="tl">
                  <a:srgbClr val="000000">
                    <a:alpha val="43137"/>
                  </a:srgbClr>
                </a:outerShdw>
              </a:effectLst>
              <a:latin typeface="Agency FB" pitchFamily="34" charset="0"/>
            </a:endParaRPr>
          </a:p>
          <a:p>
            <a:r>
              <a:rPr lang="es-ES" b="1" dirty="0" smtClean="0">
                <a:effectLst>
                  <a:outerShdw blurRad="38100" dist="38100" dir="2700000" algn="tl">
                    <a:srgbClr val="000000">
                      <a:alpha val="43137"/>
                    </a:srgbClr>
                  </a:outerShdw>
                </a:effectLst>
              </a:rPr>
              <a:t>Salvador Felipe Jacinto Dalí i </a:t>
            </a:r>
            <a:r>
              <a:rPr lang="es-ES" b="1" dirty="0" err="1" smtClean="0">
                <a:effectLst>
                  <a:outerShdw blurRad="38100" dist="38100" dir="2700000" algn="tl">
                    <a:srgbClr val="000000">
                      <a:alpha val="43137"/>
                    </a:srgbClr>
                  </a:outerShdw>
                </a:effectLst>
              </a:rPr>
              <a:t>Domènech</a:t>
            </a:r>
            <a:r>
              <a:rPr lang="es-ES" b="1" dirty="0" smtClean="0">
                <a:effectLst>
                  <a:outerShdw blurRad="38100" dist="38100" dir="2700000" algn="tl">
                    <a:srgbClr val="000000">
                      <a:alpha val="43137"/>
                    </a:srgbClr>
                  </a:outerShdw>
                </a:effectLst>
              </a:rPr>
              <a:t>, marqués de Dalí y de </a:t>
            </a:r>
            <a:r>
              <a:rPr lang="es-ES" b="1" dirty="0" err="1" smtClean="0">
                <a:effectLst>
                  <a:outerShdw blurRad="38100" dist="38100" dir="2700000" algn="tl">
                    <a:srgbClr val="000000">
                      <a:alpha val="43137"/>
                    </a:srgbClr>
                  </a:outerShdw>
                </a:effectLst>
              </a:rPr>
              <a:t>Púbol</a:t>
            </a:r>
            <a:r>
              <a:rPr lang="es-ES" b="1" dirty="0" smtClean="0">
                <a:effectLst>
                  <a:outerShdw blurRad="38100" dist="38100" dir="2700000" algn="tl">
                    <a:srgbClr val="000000">
                      <a:alpha val="43137"/>
                    </a:srgbClr>
                  </a:outerShdw>
                </a:effectLst>
              </a:rPr>
              <a:t> (Figueras, 11 de mayo de 1904 – ibídem, 23 de enero de 1989) fue un pintor, escultor, grabador, escenógrafo y escritor español, considerado uno de los máximos representantes del surrealismo.</a:t>
            </a:r>
          </a:p>
          <a:p>
            <a:r>
              <a:rPr lang="es-ES" b="1" dirty="0" smtClean="0">
                <a:effectLst>
                  <a:outerShdw blurRad="38100" dist="38100" dir="2700000" algn="tl">
                    <a:srgbClr val="000000">
                      <a:alpha val="43137"/>
                    </a:srgbClr>
                  </a:outerShdw>
                </a:effectLst>
              </a:rPr>
              <a:t>Dalí es conocido por sus impactantes y oníricas imágenes surrealistas. Sus habilidades pictóricas se suelen atribuir a la influencia y admiración por el arte renacentista. También fue un experto dibujante. Los recursos plásticos dalinianos también abordaron el cine, la escultura y la fotografía, lo cual le condujo a numerosas colaboraciones con otros artistas audiovisuales. Tuvo la habilidad de forjar un estilo marcadamente personal y reconocible, que en realidad era muy ecléctico y que «vampirizó» innovaciones ajenas. Una de sus obras más célebres es La persistencia de la memoria, el famoso cuadro de los «relojes blandos», realizado en 1931.</a:t>
            </a:r>
          </a:p>
          <a:p>
            <a:r>
              <a:rPr lang="es-ES" b="1" dirty="0" smtClean="0">
                <a:effectLst>
                  <a:outerShdw blurRad="38100" dist="38100" dir="2700000" algn="tl">
                    <a:srgbClr val="000000">
                      <a:alpha val="43137"/>
                    </a:srgbClr>
                  </a:outerShdw>
                </a:effectLst>
              </a:rPr>
              <a:t>Como artista extremadamente imaginativo, manifestó una notable tendencia al narcisismo y la megalomanía, cuyo objeto era atraer la atención pública. Esta conducta irritaba a quienes apreciaban su arte y justificaba a sus críticos, que rechazaban sus conductas excéntricas como un reclamo publicitario ocasionalmente más llamativo que su producción artística. Dalí atribuía su «amor por todo lo que es dorado y resulta excesivo, su pasión por el lujo y su amor por la moda oriental» a un autoproclamado «linaje arábigo», que remontaba sus raíces a los tiempos de la dominación árabe de la península ibérica.</a:t>
            </a:r>
          </a:p>
          <a:p>
            <a:r>
              <a:rPr lang="es-ES" b="1" dirty="0" smtClean="0">
                <a:effectLst>
                  <a:outerShdw blurRad="38100" dist="38100" dir="2700000" algn="tl">
                    <a:srgbClr val="000000">
                      <a:alpha val="43137"/>
                    </a:srgbClr>
                  </a:outerShdw>
                </a:effectLst>
              </a:rPr>
              <a:t/>
            </a:r>
            <a:br>
              <a:rPr lang="es-ES" b="1"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   </a:t>
            </a:r>
            <a:endParaRPr lang="es-ES" sz="1600" dirty="0">
              <a:effectLst>
                <a:outerShdw blurRad="38100" dist="38100" dir="2700000" algn="tl">
                  <a:srgbClr val="000000">
                    <a:alpha val="43137"/>
                  </a:srgbClr>
                </a:outerShdw>
              </a:effectLst>
            </a:endParaRPr>
          </a:p>
        </p:txBody>
      </p:sp>
    </p:spTree>
  </p:cSld>
  <p:clrMapOvr>
    <a:masterClrMapping/>
  </p:clrMapOvr>
  <p:transition spd="slow" advTm="58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5" name="4 Imagen" descr="03-Brassai-pintores-34vfmm-dalc3ad-pintando-en-1939-dreams-qwriting-org1.jpg"/>
          <p:cNvPicPr>
            <a:picLocks noChangeAspect="1"/>
          </p:cNvPicPr>
          <p:nvPr/>
        </p:nvPicPr>
        <p:blipFill>
          <a:blip r:embed="rId2"/>
          <a:stretch>
            <a:fillRect/>
          </a:stretch>
        </p:blipFill>
        <p:spPr>
          <a:xfrm>
            <a:off x="428596" y="212210"/>
            <a:ext cx="5715040" cy="635188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7 CuadroTexto"/>
          <p:cNvSpPr txBox="1"/>
          <p:nvPr/>
        </p:nvSpPr>
        <p:spPr>
          <a:xfrm>
            <a:off x="7286644" y="5786454"/>
            <a:ext cx="745717" cy="369332"/>
          </a:xfrm>
          <a:prstGeom prst="rect">
            <a:avLst/>
          </a:prstGeom>
          <a:noFill/>
        </p:spPr>
        <p:txBody>
          <a:bodyPr wrap="none" rtlCol="0">
            <a:spAutoFit/>
          </a:bodyPr>
          <a:lstStyle/>
          <a:p>
            <a:r>
              <a:rPr lang="es-ES" dirty="0" smtClean="0"/>
              <a:t>-1939-</a:t>
            </a:r>
            <a:endParaRPr lang="es-ES" dirty="0"/>
          </a:p>
        </p:txBody>
      </p:sp>
    </p:spTree>
  </p:cSld>
  <p:clrMapOvr>
    <a:masterClrMapping/>
  </p:clrMapOvr>
  <p:transition spd="slow" advTm="8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233large.jpg"/>
          <p:cNvPicPr>
            <a:picLocks noGrp="1" noChangeAspect="1"/>
          </p:cNvPicPr>
          <p:nvPr>
            <p:ph idx="1"/>
          </p:nvPr>
        </p:nvPicPr>
        <p:blipFill>
          <a:blip r:embed="rId2"/>
          <a:srcRect l="5097" t="4166" r="4906" b="1836"/>
          <a:stretch>
            <a:fillRect/>
          </a:stretch>
        </p:blipFill>
        <p:spPr>
          <a:xfrm>
            <a:off x="285720" y="285728"/>
            <a:ext cx="4786378" cy="6215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5 CuadroTexto"/>
          <p:cNvSpPr txBox="1"/>
          <p:nvPr/>
        </p:nvSpPr>
        <p:spPr>
          <a:xfrm>
            <a:off x="5357818" y="2214554"/>
            <a:ext cx="3429024" cy="3785652"/>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“A los seis años quería ser cocinero. A los siete quería ser Napoleón. Mi ambición no ha hecho más que crecer ahora sólo quiero ser Salvador Dalí y nada más. Por otra parte, esto es muy difícil, ya que, a medida que me acerco a Salvador Dalí, él se aleja de mí”</a:t>
            </a:r>
          </a:p>
          <a:p>
            <a:pPr algn="ctr"/>
            <a:endParaRPr lang="es-ES" sz="2000" b="1" dirty="0" smtClean="0">
              <a:effectLst>
                <a:outerShdw blurRad="38100" dist="38100" dir="2700000" algn="tl">
                  <a:srgbClr val="000000">
                    <a:alpha val="43137"/>
                  </a:srgbClr>
                </a:outerShdw>
              </a:effectLst>
            </a:endParaRPr>
          </a:p>
          <a:p>
            <a:endParaRPr lang="es-ES" sz="2000" b="1" dirty="0">
              <a:effectLst>
                <a:outerShdw blurRad="38100" dist="38100" dir="2700000" algn="tl">
                  <a:srgbClr val="000000">
                    <a:alpha val="43137"/>
                  </a:srgbClr>
                </a:outerShdw>
              </a:effectLst>
            </a:endParaRPr>
          </a:p>
        </p:txBody>
      </p:sp>
    </p:spTree>
  </p:cSld>
  <p:clrMapOvr>
    <a:masterClrMapping/>
  </p:clrMapOvr>
  <p:transition spd="slow" advTm="16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10" name="9 Rectángulo"/>
          <p:cNvSpPr/>
          <p:nvPr/>
        </p:nvSpPr>
        <p:spPr>
          <a:xfrm>
            <a:off x="0" y="0"/>
            <a:ext cx="9144000" cy="6858000"/>
          </a:xfrm>
          <a:prstGeom prst="rect">
            <a:avLst/>
          </a:prstGeom>
          <a:solidFill>
            <a:srgbClr val="000099"/>
          </a:solidFill>
          <a:scene3d>
            <a:camera prst="orthographicFront"/>
            <a:lightRig rig="threePt" dir="t"/>
          </a:scene3d>
          <a:sp3d>
            <a:bevelT w="177800" h="1778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500034" y="302359"/>
            <a:ext cx="8072494" cy="6463308"/>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rPr>
              <a:t>Salvador Dalí nació a las 8:45 horas del 11 de mayo de 1904, en el número 20 de la calle </a:t>
            </a:r>
            <a:r>
              <a:rPr lang="es-ES" b="1" dirty="0" err="1" smtClean="0">
                <a:effectLst>
                  <a:outerShdw blurRad="38100" dist="38100" dir="2700000" algn="tl">
                    <a:srgbClr val="000000">
                      <a:alpha val="43137"/>
                    </a:srgbClr>
                  </a:outerShdw>
                </a:effectLst>
              </a:rPr>
              <a:t>Monturiol</a:t>
            </a:r>
            <a:r>
              <a:rPr lang="es-ES" b="1" dirty="0" smtClean="0">
                <a:effectLst>
                  <a:outerShdw blurRad="38100" dist="38100" dir="2700000" algn="tl">
                    <a:srgbClr val="000000">
                      <a:alpha val="43137"/>
                    </a:srgbClr>
                  </a:outerShdw>
                </a:effectLst>
              </a:rPr>
              <a:t>, en Figueras, provincia de Gerona, en la comarca catalana del </a:t>
            </a:r>
            <a:r>
              <a:rPr lang="es-ES" b="1" dirty="0" err="1" smtClean="0">
                <a:effectLst>
                  <a:outerShdw blurRad="38100" dist="38100" dir="2700000" algn="tl">
                    <a:srgbClr val="000000">
                      <a:alpha val="43137"/>
                    </a:srgbClr>
                  </a:outerShdw>
                </a:effectLst>
              </a:rPr>
              <a:t>Ampurdán</a:t>
            </a:r>
            <a:r>
              <a:rPr lang="es-ES" b="1" dirty="0" smtClean="0">
                <a:effectLst>
                  <a:outerShdw blurRad="38100" dist="38100" dir="2700000" algn="tl">
                    <a:srgbClr val="000000">
                      <a:alpha val="43137"/>
                    </a:srgbClr>
                  </a:outerShdw>
                </a:effectLst>
              </a:rPr>
              <a:t>, cerca de la frontera con Francia. El hermano mayor de Dalí, también llamado Salvador (nacido el 12 de octubre de 1901 y bautizado como Salvador Galo Anselmo), había muerto de un «catarro </a:t>
            </a:r>
            <a:r>
              <a:rPr lang="es-ES" b="1" dirty="0" err="1" smtClean="0">
                <a:effectLst>
                  <a:outerShdw blurRad="38100" dist="38100" dir="2700000" algn="tl">
                    <a:srgbClr val="000000">
                      <a:alpha val="43137"/>
                    </a:srgbClr>
                  </a:outerShdw>
                </a:effectLst>
              </a:rPr>
              <a:t>gastroenterítico</a:t>
            </a:r>
            <a:r>
              <a:rPr lang="es-ES" b="1" dirty="0" smtClean="0">
                <a:effectLst>
                  <a:outerShdw blurRad="38100" dist="38100" dir="2700000" algn="tl">
                    <a:srgbClr val="000000">
                      <a:alpha val="43137"/>
                    </a:srgbClr>
                  </a:outerShdw>
                </a:effectLst>
              </a:rPr>
              <a:t> infeccioso» unos nueve meses antes (el 1 de agosto de 1903). Esto marcó mucho al artista posteriormente, quien llegó a tener una crisis de personalidad, al creer que él era la copia de su hermano muerto. Su padre, Salvador Dalí i Cusí, era abogado de clase media y notario, de carácter estricto suavizado por su mujer Felipa </a:t>
            </a:r>
            <a:r>
              <a:rPr lang="es-ES" b="1" dirty="0" err="1" smtClean="0">
                <a:effectLst>
                  <a:outerShdw blurRad="38100" dist="38100" dir="2700000" algn="tl">
                    <a:srgbClr val="000000">
                      <a:alpha val="43137"/>
                    </a:srgbClr>
                  </a:outerShdw>
                </a:effectLst>
              </a:rPr>
              <a:t>Domènech</a:t>
            </a:r>
            <a:r>
              <a:rPr lang="es-ES" b="1" dirty="0" smtClean="0">
                <a:effectLst>
                  <a:outerShdw blurRad="38100" dist="38100" dir="2700000" algn="tl">
                    <a:srgbClr val="000000">
                      <a:alpha val="43137"/>
                    </a:srgbClr>
                  </a:outerShdw>
                </a:effectLst>
              </a:rPr>
              <a:t> i </a:t>
            </a:r>
            <a:r>
              <a:rPr lang="es-ES" b="1" dirty="0" err="1" smtClean="0">
                <a:effectLst>
                  <a:outerShdw blurRad="38100" dist="38100" dir="2700000" algn="tl">
                    <a:srgbClr val="000000">
                      <a:alpha val="43137"/>
                    </a:srgbClr>
                  </a:outerShdw>
                </a:effectLst>
              </a:rPr>
              <a:t>Ferrés</a:t>
            </a:r>
            <a:r>
              <a:rPr lang="es-ES" b="1" dirty="0" smtClean="0">
                <a:effectLst>
                  <a:outerShdw blurRad="38100" dist="38100" dir="2700000" algn="tl">
                    <a:srgbClr val="000000">
                      <a:alpha val="43137"/>
                    </a:srgbClr>
                  </a:outerShdw>
                </a:effectLst>
              </a:rPr>
              <a:t>, quien alentaba los intereses artísticos del joven Salvador. Con cinco años, sus padres lo llevaron a la tumba de su hermano y le dijeron que él era su reencarnación, una idea que él llegó a creer. De su hermano, Dalí dijo:</a:t>
            </a:r>
          </a:p>
          <a:p>
            <a:r>
              <a:rPr lang="es-ES" b="1" dirty="0" smtClean="0">
                <a:effectLst>
                  <a:outerShdw blurRad="38100" dist="38100" dir="2700000" algn="tl">
                    <a:srgbClr val="000000">
                      <a:alpha val="43137"/>
                    </a:srgbClr>
                  </a:outerShdw>
                </a:effectLst>
              </a:rPr>
              <a:t>...nos parecíamos como dos gotas de agua, pero dábamos reflejos diferentes... Mi hermano era probablemente una primera visión de mí mismo, pero según una concepción demasiado absoluta.</a:t>
            </a:r>
          </a:p>
          <a:p>
            <a:r>
              <a:rPr lang="es-ES" b="1" dirty="0" smtClean="0">
                <a:effectLst>
                  <a:outerShdw blurRad="38100" dist="38100" dir="2700000" algn="tl">
                    <a:srgbClr val="000000">
                      <a:alpha val="43137"/>
                    </a:srgbClr>
                  </a:outerShdw>
                </a:effectLst>
              </a:rPr>
              <a:t>Dalí también tuvo una hermana, Ana María, cuatro años más joven que </a:t>
            </a:r>
            <a:r>
              <a:rPr lang="es-ES" b="1" dirty="0" err="1" smtClean="0">
                <a:effectLst>
                  <a:outerShdw blurRad="38100" dist="38100" dir="2700000" algn="tl">
                    <a:srgbClr val="000000">
                      <a:alpha val="43137"/>
                    </a:srgbClr>
                  </a:outerShdw>
                </a:effectLst>
              </a:rPr>
              <a:t>él.En</a:t>
            </a:r>
            <a:r>
              <a:rPr lang="es-ES" b="1" dirty="0" smtClean="0">
                <a:effectLst>
                  <a:outerShdw blurRad="38100" dist="38100" dir="2700000" algn="tl">
                    <a:srgbClr val="000000">
                      <a:alpha val="43137"/>
                    </a:srgbClr>
                  </a:outerShdw>
                </a:effectLst>
              </a:rPr>
              <a:t> 1949 ella publicó un libro sobre su hermano, titulado </a:t>
            </a:r>
            <a:r>
              <a:rPr lang="es-ES" b="1" i="1" dirty="0" smtClean="0">
                <a:effectLst>
                  <a:outerShdw blurRad="38100" dist="38100" dir="2700000" algn="tl">
                    <a:srgbClr val="000000">
                      <a:alpha val="43137"/>
                    </a:srgbClr>
                  </a:outerShdw>
                </a:effectLst>
              </a:rPr>
              <a:t>Dalí visto por su hermana</a:t>
            </a:r>
            <a:r>
              <a:rPr lang="es-ES" b="1" dirty="0" smtClean="0">
                <a:effectLst>
                  <a:outerShdw blurRad="38100" dist="38100" dir="2700000" algn="tl">
                    <a:srgbClr val="000000">
                      <a:alpha val="43137"/>
                    </a:srgbClr>
                  </a:outerShdw>
                </a:effectLst>
              </a:rPr>
              <a:t>. En su infancia, Dalí trabó amistad con futuros jugadores del F.C. Barcelona, como Emilio </a:t>
            </a:r>
            <a:r>
              <a:rPr lang="es-ES" b="1" dirty="0" err="1" smtClean="0">
                <a:effectLst>
                  <a:outerShdw blurRad="38100" dist="38100" dir="2700000" algn="tl">
                    <a:srgbClr val="000000">
                      <a:alpha val="43137"/>
                    </a:srgbClr>
                  </a:outerShdw>
                </a:effectLst>
              </a:rPr>
              <a:t>Sagi</a:t>
            </a:r>
            <a:r>
              <a:rPr lang="es-ES" b="1" dirty="0" smtClean="0">
                <a:effectLst>
                  <a:outerShdw blurRad="38100" dist="38100" dir="2700000" algn="tl">
                    <a:srgbClr val="000000">
                      <a:alpha val="43137"/>
                    </a:srgbClr>
                  </a:outerShdw>
                </a:effectLst>
              </a:rPr>
              <a:t> Liñán o Josep </a:t>
            </a:r>
            <a:r>
              <a:rPr lang="es-ES" b="1" dirty="0" err="1" smtClean="0">
                <a:effectLst>
                  <a:outerShdw blurRad="38100" dist="38100" dir="2700000" algn="tl">
                    <a:srgbClr val="000000">
                      <a:alpha val="43137"/>
                    </a:srgbClr>
                  </a:outerShdw>
                </a:effectLst>
              </a:rPr>
              <a:t>Samitier</a:t>
            </a:r>
            <a:r>
              <a:rPr lang="es-ES" b="1" dirty="0" smtClean="0">
                <a:effectLst>
                  <a:outerShdw blurRad="38100" dist="38100" dir="2700000" algn="tl">
                    <a:srgbClr val="000000">
                      <a:alpha val="43137"/>
                    </a:srgbClr>
                  </a:outerShdw>
                </a:effectLst>
              </a:rPr>
              <a:t>. En época de vacaciones, en el floreciente </a:t>
            </a:r>
            <a:r>
              <a:rPr lang="es-ES" b="1" dirty="0" err="1" smtClean="0">
                <a:effectLst>
                  <a:outerShdw blurRad="38100" dist="38100" dir="2700000" algn="tl">
                    <a:srgbClr val="000000">
                      <a:alpha val="43137"/>
                    </a:srgbClr>
                  </a:outerShdw>
                </a:effectLst>
              </a:rPr>
              <a:t>Cadaqués</a:t>
            </a:r>
            <a:r>
              <a:rPr lang="es-ES" b="1" dirty="0" smtClean="0">
                <a:effectLst>
                  <a:outerShdw blurRad="38100" dist="38100" dir="2700000" algn="tl">
                    <a:srgbClr val="000000">
                      <a:alpha val="43137"/>
                    </a:srgbClr>
                  </a:outerShdw>
                </a:effectLst>
              </a:rPr>
              <a:t>, el trío pasaba mucho tiempo jugando al fútbol.</a:t>
            </a:r>
            <a:r>
              <a:rPr lang="es-ES" b="1" i="1" baseline="30000" dirty="0" smtClean="0">
                <a:effectLst>
                  <a:outerShdw blurRad="38100" dist="38100" dir="2700000" algn="tl">
                    <a:srgbClr val="000000">
                      <a:alpha val="43137"/>
                    </a:srgbClr>
                  </a:outerShdw>
                </a:effectLst>
              </a:rPr>
              <a:t/>
            </a:r>
            <a:br>
              <a:rPr lang="es-ES" b="1" i="1" baseline="30000" dirty="0" smtClean="0">
                <a:effectLst>
                  <a:outerShdw blurRad="38100" dist="38100" dir="2700000" algn="tl">
                    <a:srgbClr val="000000">
                      <a:alpha val="43137"/>
                    </a:srgbClr>
                  </a:outerShdw>
                </a:effectLst>
              </a:rPr>
            </a:br>
            <a:endParaRPr lang="es-ES" b="1" dirty="0" smtClean="0">
              <a:effectLst>
                <a:outerShdw blurRad="38100" dist="38100" dir="2700000" algn="tl">
                  <a:srgbClr val="000000">
                    <a:alpha val="43137"/>
                  </a:srgbClr>
                </a:outerShdw>
              </a:effectLst>
            </a:endParaRPr>
          </a:p>
          <a:p>
            <a:endParaRPr lang="es-ES" b="1" dirty="0">
              <a:effectLst>
                <a:outerShdw blurRad="38100" dist="38100" dir="2700000" algn="tl">
                  <a:srgbClr val="000000">
                    <a:alpha val="43137"/>
                  </a:srgbClr>
                </a:outerShdw>
              </a:effectLst>
            </a:endParaRPr>
          </a:p>
        </p:txBody>
      </p:sp>
    </p:spTree>
  </p:cSld>
  <p:clrMapOvr>
    <a:masterClrMapping/>
  </p:clrMapOvr>
  <p:transition spd="slow" advTm="85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10" name="9 Rectángulo"/>
          <p:cNvSpPr/>
          <p:nvPr/>
        </p:nvSpPr>
        <p:spPr>
          <a:xfrm>
            <a:off x="0" y="0"/>
            <a:ext cx="9144000" cy="6858000"/>
          </a:xfrm>
          <a:prstGeom prst="rect">
            <a:avLst/>
          </a:prstGeom>
          <a:solidFill>
            <a:srgbClr val="7A0000"/>
          </a:solidFill>
          <a:ln>
            <a:noFill/>
          </a:ln>
          <a:scene3d>
            <a:camera prst="orthographicFront"/>
            <a:lightRig rig="threePt" dir="t"/>
          </a:scene3d>
          <a:sp3d>
            <a:bevelT w="177800" h="1778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DOC0041.jpg"/>
          <p:cNvPicPr>
            <a:picLocks noChangeAspect="1"/>
          </p:cNvPicPr>
          <p:nvPr/>
        </p:nvPicPr>
        <p:blipFill>
          <a:blip r:embed="rId2"/>
          <a:stretch>
            <a:fillRect/>
          </a:stretch>
        </p:blipFill>
        <p:spPr>
          <a:xfrm>
            <a:off x="2428860" y="285728"/>
            <a:ext cx="4429156"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16-salvador-dali.jpg"/>
          <p:cNvPicPr>
            <a:picLocks noGrp="1" noChangeAspect="1"/>
          </p:cNvPicPr>
          <p:nvPr>
            <p:ph idx="1"/>
          </p:nvPr>
        </p:nvPicPr>
        <p:blipFill>
          <a:blip r:embed="rId2"/>
          <a:stretch>
            <a:fillRect/>
          </a:stretch>
        </p:blipFill>
        <p:spPr>
          <a:xfrm>
            <a:off x="428596" y="214290"/>
            <a:ext cx="4843512" cy="61569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572132" y="4000504"/>
            <a:ext cx="3071834" cy="2031325"/>
          </a:xfrm>
          <a:prstGeom prst="rect">
            <a:avLst/>
          </a:prstGeom>
          <a:noFill/>
        </p:spPr>
        <p:txBody>
          <a:bodyPr wrap="square" rtlCol="0">
            <a:spAutoFit/>
          </a:bodyPr>
          <a:lstStyle/>
          <a:p>
            <a:pPr algn="ctr"/>
            <a:r>
              <a:rPr lang="es-ES" b="1" dirty="0" smtClean="0"/>
              <a:t/>
            </a:r>
            <a:br>
              <a:rPr lang="es-ES" b="1" dirty="0" smtClean="0"/>
            </a:br>
            <a:r>
              <a:rPr lang="es-ES" b="1" dirty="0" smtClean="0">
                <a:effectLst>
                  <a:outerShdw blurRad="38100" dist="38100" dir="2700000" algn="tl">
                    <a:srgbClr val="000000">
                      <a:alpha val="43137"/>
                    </a:srgbClr>
                  </a:outerShdw>
                </a:effectLst>
              </a:rPr>
              <a:t>Dalí fue expulsado de la Academia en 1926, poco antes de sus exámenes finales, por afirmar que no había nadie en ésta en condiciones de examinarlo</a:t>
            </a:r>
            <a:endParaRPr lang="es-ES" b="1" dirty="0">
              <a:effectLst>
                <a:outerShdw blurRad="38100" dist="38100" dir="2700000" algn="tl">
                  <a:srgbClr val="000000">
                    <a:alpha val="43137"/>
                  </a:srgbClr>
                </a:outerShdw>
              </a:effectLst>
            </a:endParaRPr>
          </a:p>
        </p:txBody>
      </p:sp>
    </p:spTree>
  </p:cSld>
  <p:clrMapOvr>
    <a:masterClrMapping/>
  </p:clrMapOvr>
  <p:transition spd="slow" advTm="14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10" name="9 Rectángulo"/>
          <p:cNvSpPr/>
          <p:nvPr/>
        </p:nvSpPr>
        <p:spPr>
          <a:xfrm>
            <a:off x="0" y="0"/>
            <a:ext cx="9144000" cy="6858000"/>
          </a:xfrm>
          <a:prstGeom prst="rect">
            <a:avLst/>
          </a:prstGeom>
          <a:solidFill>
            <a:srgbClr val="000099"/>
          </a:solidFill>
          <a:scene3d>
            <a:camera prst="orthographicFront"/>
            <a:lightRig rig="threePt" dir="t"/>
          </a:scene3d>
          <a:sp3d>
            <a:bevelT w="177800" h="1778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285720" y="0"/>
            <a:ext cx="8643998" cy="7325082"/>
          </a:xfrm>
          <a:prstGeom prst="rect">
            <a:avLst/>
          </a:prstGeom>
          <a:noFill/>
        </p:spPr>
        <p:txBody>
          <a:bodyPr wrap="square" rtlCol="0">
            <a:spAutoFit/>
          </a:bodyPr>
          <a:lstStyle/>
          <a:p>
            <a:r>
              <a:rPr lang="es-ES" sz="2000" dirty="0" smtClean="0"/>
              <a:t> </a:t>
            </a:r>
          </a:p>
          <a:p>
            <a:r>
              <a:rPr lang="es-ES" b="1" dirty="0" smtClean="0">
                <a:effectLst>
                  <a:outerShdw blurRad="38100" dist="38100" dir="2700000" algn="tl">
                    <a:srgbClr val="000000">
                      <a:alpha val="43137"/>
                    </a:srgbClr>
                  </a:outerShdw>
                </a:effectLst>
              </a:rPr>
              <a:t>En 1916 descubrió la pintura contemporánea durante una visita familiar a  </a:t>
            </a:r>
            <a:r>
              <a:rPr lang="es-ES" b="1" dirty="0" err="1" smtClean="0">
                <a:effectLst>
                  <a:outerShdw blurRad="38100" dist="38100" dir="2700000" algn="tl">
                    <a:srgbClr val="000000">
                      <a:alpha val="43137"/>
                    </a:srgbClr>
                  </a:outerShdw>
                </a:effectLst>
              </a:rPr>
              <a:t>Cadaqués</a:t>
            </a:r>
            <a:r>
              <a:rPr lang="es-ES" b="1" dirty="0" smtClean="0">
                <a:effectLst>
                  <a:outerShdw blurRad="38100" dist="38100" dir="2700000" algn="tl">
                    <a:srgbClr val="000000">
                      <a:alpha val="43137"/>
                    </a:srgbClr>
                  </a:outerShdw>
                </a:effectLst>
              </a:rPr>
              <a:t>, donde conoció a la familia de Ramón  </a:t>
            </a:r>
            <a:r>
              <a:rPr lang="es-ES" b="1" dirty="0" err="1" smtClean="0">
                <a:effectLst>
                  <a:outerShdw blurRad="38100" dist="38100" dir="2700000" algn="tl">
                    <a:srgbClr val="000000">
                      <a:alpha val="43137"/>
                    </a:srgbClr>
                  </a:outerShdw>
                </a:effectLst>
              </a:rPr>
              <a:t>Pichot</a:t>
            </a:r>
            <a:r>
              <a:rPr lang="es-ES" b="1" dirty="0" smtClean="0">
                <a:effectLst>
                  <a:outerShdw blurRad="38100" dist="38100" dir="2700000" algn="tl">
                    <a:srgbClr val="000000">
                      <a:alpha val="43137"/>
                    </a:srgbClr>
                  </a:outerShdw>
                </a:effectLst>
              </a:rPr>
              <a:t>, un artista local que viajaba regularmente a París, la capital del arte del momento. Siguiendo los consejos de  </a:t>
            </a:r>
            <a:r>
              <a:rPr lang="es-ES" b="1" dirty="0" err="1" smtClean="0">
                <a:effectLst>
                  <a:outerShdw blurRad="38100" dist="38100" dir="2700000" algn="tl">
                    <a:srgbClr val="000000">
                      <a:alpha val="43137"/>
                    </a:srgbClr>
                  </a:outerShdw>
                </a:effectLst>
              </a:rPr>
              <a:t>Pichot</a:t>
            </a:r>
            <a:r>
              <a:rPr lang="es-ES" b="1" dirty="0" smtClean="0">
                <a:effectLst>
                  <a:outerShdw blurRad="38100" dist="38100" dir="2700000" algn="tl">
                    <a:srgbClr val="000000">
                      <a:alpha val="43137"/>
                    </a:srgbClr>
                  </a:outerShdw>
                </a:effectLst>
              </a:rPr>
              <a:t>, su padre lo envió a clases de pintura con el maestro Juan Núñez. Al  año siguiente, su padre organizó una exposición de sus dibujos al carboncillo en la casa familiar. En 1919, con catorce años, Dalí participó en una exposición colectiva de artistas locales en el teatro municipal de Figueras y en otra en Barcelona, auspiciada por la Universidad, en la que recibió el premio Rector de la Universidad.</a:t>
            </a:r>
          </a:p>
          <a:p>
            <a:r>
              <a:rPr lang="es-ES" b="1" dirty="0" smtClean="0">
                <a:effectLst>
                  <a:outerShdw blurRad="38100" dist="38100" dir="2700000" algn="tl">
                    <a:srgbClr val="000000">
                      <a:alpha val="43137"/>
                    </a:srgbClr>
                  </a:outerShdw>
                </a:effectLst>
              </a:rPr>
              <a:t>En 1919, cuando cursaba sexto de bachillerato en el instituto Ramón  </a:t>
            </a:r>
            <a:r>
              <a:rPr lang="es-ES" b="1" dirty="0" err="1" smtClean="0">
                <a:effectLst>
                  <a:outerShdw blurRad="38100" dist="38100" dir="2700000" algn="tl">
                    <a:srgbClr val="000000">
                      <a:alpha val="43137"/>
                    </a:srgbClr>
                  </a:outerShdw>
                </a:effectLst>
              </a:rPr>
              <a:t>Muntaner</a:t>
            </a:r>
            <a:r>
              <a:rPr lang="es-ES" b="1" dirty="0" smtClean="0">
                <a:effectLst>
                  <a:outerShdw blurRad="38100" dist="38100" dir="2700000" algn="tl">
                    <a:srgbClr val="000000">
                      <a:alpha val="43137"/>
                    </a:srgbClr>
                  </a:outerShdw>
                </a:effectLst>
              </a:rPr>
              <a:t>, editaron entre varios amigos la revista mensual </a:t>
            </a:r>
            <a:r>
              <a:rPr lang="es-ES" b="1" dirty="0" err="1" smtClean="0">
                <a:effectLst>
                  <a:outerShdw blurRad="38100" dist="38100" dir="2700000" algn="tl">
                    <a:srgbClr val="000000">
                      <a:alpha val="43137"/>
                    </a:srgbClr>
                  </a:outerShdw>
                </a:effectLst>
              </a:rPr>
              <a:t>Studium</a:t>
            </a:r>
            <a:r>
              <a:rPr lang="es-ES" b="1" dirty="0" smtClean="0">
                <a:effectLst>
                  <a:outerShdw blurRad="38100" dist="38100" dir="2700000" algn="tl">
                    <a:srgbClr val="000000">
                      <a:alpha val="43137"/>
                    </a:srgbClr>
                  </a:outerShdw>
                </a:effectLst>
              </a:rPr>
              <a:t> . Había ilustraciones, textos poéticos y una serie de artículos sobre pintores como Goya, Velázquez o Leonardo da Vinci.</a:t>
            </a:r>
          </a:p>
          <a:p>
            <a:r>
              <a:rPr lang="es-ES" b="1" dirty="0" smtClean="0">
                <a:effectLst>
                  <a:outerShdw blurRad="38100" dist="38100" dir="2700000" algn="tl">
                    <a:srgbClr val="000000">
                      <a:alpha val="43137"/>
                    </a:srgbClr>
                  </a:outerShdw>
                </a:effectLst>
              </a:rPr>
              <a:t>En febrero de 1921 su madre murió a consecuencia de un cáncer de útero. Dalí tenía 16 años. Sobre la muerte de su madre diría más tarde que fue «el golpe más fuerte que he recibido en mi vida. La adoraba. No podía resignarme a la pérdida del ser con quien contaba para hacer invisibles las inevitables manchas de mi alma...». Tras su muerte, el padre de Dalí contrajo matrimonio con la hermana de su esposa fallecida. Dalí nunca aprobó este hecho.</a:t>
            </a:r>
          </a:p>
          <a:p>
            <a:r>
              <a:rPr lang="es-ES" b="1" dirty="0" smtClean="0">
                <a:effectLst>
                  <a:outerShdw blurRad="38100" dist="38100" dir="2700000" algn="tl">
                    <a:srgbClr val="000000">
                      <a:alpha val="43137"/>
                    </a:srgbClr>
                  </a:outerShdw>
                </a:effectLst>
              </a:rPr>
              <a:t>Personajes importantes en la vida de Dalí fueron Gala , Federico García Lorca y Amanda Lear .</a:t>
            </a:r>
          </a:p>
          <a:p>
            <a:r>
              <a:rPr lang="es-ES" b="1" dirty="0" smtClean="0">
                <a:effectLst>
                  <a:outerShdw blurRad="38100" dist="38100" dir="2700000" algn="tl">
                    <a:srgbClr val="000000">
                      <a:alpha val="43137"/>
                    </a:srgbClr>
                  </a:outerShdw>
                </a:effectLst>
              </a:rPr>
              <a:t>“Al final del </a:t>
            </a:r>
            <a:r>
              <a:rPr lang="es-ES" b="1" dirty="0" err="1" smtClean="0">
                <a:effectLst>
                  <a:outerShdw blurRad="38100" dist="38100" dir="2700000" algn="tl">
                    <a:srgbClr val="000000">
                      <a:alpha val="43137"/>
                    </a:srgbClr>
                  </a:outerShdw>
                </a:effectLst>
              </a:rPr>
              <a:t>pps</a:t>
            </a:r>
            <a:r>
              <a:rPr lang="es-ES" b="1" dirty="0" smtClean="0">
                <a:effectLst>
                  <a:outerShdw blurRad="38100" dist="38100" dir="2700000" algn="tl">
                    <a:srgbClr val="000000">
                      <a:alpha val="43137"/>
                    </a:srgbClr>
                  </a:outerShdw>
                </a:effectLst>
              </a:rPr>
              <a:t> les facilitamos enlaces para que el que lo desee  pueda apreciar la relación entre ellos “</a:t>
            </a:r>
          </a:p>
          <a:p>
            <a:r>
              <a:rPr lang="es-ES" b="1" dirty="0" smtClean="0">
                <a:effectLst>
                  <a:outerShdw blurRad="38100" dist="38100" dir="2700000" algn="tl">
                    <a:srgbClr val="000000">
                      <a:alpha val="43137"/>
                    </a:srgbClr>
                  </a:outerShdw>
                </a:effectLst>
              </a:rPr>
              <a:t> </a:t>
            </a:r>
          </a:p>
          <a:p>
            <a:endParaRPr lang="es-ES" b="1" dirty="0" smtClean="0">
              <a:effectLst>
                <a:outerShdw blurRad="38100" dist="38100" dir="2700000" algn="tl">
                  <a:srgbClr val="000000">
                    <a:alpha val="43137"/>
                  </a:srgbClr>
                </a:outerShdw>
              </a:effectLst>
            </a:endParaRPr>
          </a:p>
          <a:p>
            <a:endParaRPr lang="es-ES" b="1" dirty="0">
              <a:effectLst>
                <a:outerShdw blurRad="38100" dist="38100" dir="2700000" algn="tl">
                  <a:srgbClr val="000000">
                    <a:alpha val="43137"/>
                  </a:srgbClr>
                </a:outerShdw>
              </a:effectLst>
            </a:endParaRPr>
          </a:p>
        </p:txBody>
      </p:sp>
    </p:spTree>
  </p:cSld>
  <p:clrMapOvr>
    <a:masterClrMapping/>
  </p:clrMapOvr>
  <p:transition spd="slow" advTm="85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10" name="9 Rectángulo"/>
          <p:cNvSpPr/>
          <p:nvPr/>
        </p:nvSpPr>
        <p:spPr>
          <a:xfrm>
            <a:off x="0" y="0"/>
            <a:ext cx="9144000" cy="6858000"/>
          </a:xfrm>
          <a:prstGeom prst="rect">
            <a:avLst/>
          </a:prstGeom>
          <a:solidFill>
            <a:srgbClr val="700000"/>
          </a:solidFill>
          <a:scene3d>
            <a:camera prst="orthographicFront"/>
            <a:lightRig rig="threePt" dir="t"/>
          </a:scene3d>
          <a:sp3d>
            <a:bevelT w="1778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 name="5 Imagen" descr="VanVechtenCarlGalaDali119341.jpg"/>
          <p:cNvPicPr>
            <a:picLocks noChangeAspect="1"/>
          </p:cNvPicPr>
          <p:nvPr/>
        </p:nvPicPr>
        <p:blipFill>
          <a:blip r:embed="rId2"/>
          <a:stretch>
            <a:fillRect/>
          </a:stretch>
        </p:blipFill>
        <p:spPr>
          <a:xfrm>
            <a:off x="3286116" y="357166"/>
            <a:ext cx="4714908"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12 CuadroTexto"/>
          <p:cNvSpPr txBox="1"/>
          <p:nvPr/>
        </p:nvSpPr>
        <p:spPr>
          <a:xfrm>
            <a:off x="714348" y="5357826"/>
            <a:ext cx="2294218" cy="1015663"/>
          </a:xfrm>
          <a:prstGeom prst="rect">
            <a:avLst/>
          </a:prstGeom>
          <a:noFill/>
        </p:spPr>
        <p:txBody>
          <a:bodyPr wrap="none" rtlCol="0">
            <a:spAutoFit/>
          </a:bodyPr>
          <a:lstStyle/>
          <a:p>
            <a:r>
              <a:rPr lang="es-ES" sz="6000" dirty="0" smtClean="0">
                <a:solidFill>
                  <a:sysClr val="windowText" lastClr="000000"/>
                </a:solidFill>
                <a:latin typeface="Algerian" pitchFamily="82" charset="0"/>
              </a:rPr>
              <a:t>Gala</a:t>
            </a:r>
            <a:endParaRPr lang="es-ES" sz="6000" dirty="0">
              <a:solidFill>
                <a:sysClr val="windowText" lastClr="000000"/>
              </a:solidFill>
              <a:latin typeface="Algerian" pitchFamily="82" charset="0"/>
            </a:endParaRPr>
          </a:p>
        </p:txBody>
      </p:sp>
    </p:spTree>
  </p:cSld>
  <p:clrMapOvr>
    <a:masterClrMapping/>
  </p:clrMapOvr>
  <p:transition spd="slow" advTm="8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besodalig.jpg"/>
          <p:cNvPicPr>
            <a:picLocks noGrp="1" noChangeAspect="1"/>
          </p:cNvPicPr>
          <p:nvPr>
            <p:ph idx="1"/>
          </p:nvPr>
        </p:nvPicPr>
        <p:blipFill>
          <a:blip r:embed="rId2"/>
          <a:srcRect l="9562" t="4166" r="1351" b="8984"/>
          <a:stretch>
            <a:fillRect/>
          </a:stretch>
        </p:blipFill>
        <p:spPr>
          <a:xfrm>
            <a:off x="500034" y="428604"/>
            <a:ext cx="5491796" cy="58579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10 CuadroTexto"/>
          <p:cNvSpPr txBox="1"/>
          <p:nvPr/>
        </p:nvSpPr>
        <p:spPr>
          <a:xfrm>
            <a:off x="5857884" y="4714884"/>
            <a:ext cx="3286116"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En 1979 ,con 75 años Dalí continuaba manifestando </a:t>
            </a:r>
          </a:p>
          <a:p>
            <a:pPr algn="ctr"/>
            <a:r>
              <a:rPr lang="es-ES" sz="2000" b="1" dirty="0" smtClean="0">
                <a:effectLst>
                  <a:outerShdw blurRad="38100" dist="38100" dir="2700000" algn="tl">
                    <a:srgbClr val="000000">
                      <a:alpha val="43137"/>
                    </a:srgbClr>
                  </a:outerShdw>
                </a:effectLst>
              </a:rPr>
              <a:t>su amor por Gala</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2000" fill="hold"/>
                                        <p:tgtEl>
                                          <p:spTgt spid="11"/>
                                        </p:tgtEl>
                                        <p:attrNameLst>
                                          <p:attrName>ppt_w</p:attrName>
                                        </p:attrNameLst>
                                      </p:cBhvr>
                                      <p:tavLst>
                                        <p:tav tm="0">
                                          <p:val>
                                            <p:fltVal val="0"/>
                                          </p:val>
                                        </p:tav>
                                        <p:tav tm="100000">
                                          <p:val>
                                            <p:strVal val="#ppt_w"/>
                                          </p:val>
                                        </p:tav>
                                      </p:tavLst>
                                    </p:anim>
                                    <p:anim calcmode="lin" valueType="num">
                                      <p:cBhvr>
                                        <p:cTn id="8"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10" name="9 Rectángulo"/>
          <p:cNvSpPr/>
          <p:nvPr/>
        </p:nvSpPr>
        <p:spPr>
          <a:xfrm>
            <a:off x="0" y="0"/>
            <a:ext cx="9144000" cy="6858000"/>
          </a:xfrm>
          <a:prstGeom prst="rect">
            <a:avLst/>
          </a:prstGeom>
          <a:solidFill>
            <a:srgbClr val="000099"/>
          </a:solidFill>
          <a:scene3d>
            <a:camera prst="orthographicFront"/>
            <a:lightRig rig="threePt" dir="t"/>
          </a:scene3d>
          <a:sp3d>
            <a:bevelT w="177800" h="1778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357158" y="285728"/>
            <a:ext cx="8358278" cy="6340197"/>
          </a:xfrm>
          <a:prstGeom prst="rect">
            <a:avLst/>
          </a:prstGeom>
          <a:noFill/>
        </p:spPr>
        <p:txBody>
          <a:bodyPr wrap="square" rtlCol="0">
            <a:spAutoFit/>
          </a:bodyPr>
          <a:lstStyle/>
          <a:p>
            <a:r>
              <a:rPr lang="es-ES" sz="1400" b="1" dirty="0" smtClean="0">
                <a:effectLst>
                  <a:outerShdw blurRad="38100" dist="38100" dir="2700000" algn="tl">
                    <a:srgbClr val="000000">
                      <a:alpha val="43137"/>
                    </a:srgbClr>
                  </a:outerShdw>
                </a:effectLst>
              </a:rPr>
              <a:t>Gala </a:t>
            </a:r>
            <a:r>
              <a:rPr lang="es-ES" sz="1400" b="1" dirty="0" err="1" smtClean="0">
                <a:effectLst>
                  <a:outerShdw blurRad="38100" dist="38100" dir="2700000" algn="tl">
                    <a:srgbClr val="000000">
                      <a:alpha val="43137"/>
                    </a:srgbClr>
                  </a:outerShdw>
                </a:effectLst>
              </a:rPr>
              <a:t>Eluard</a:t>
            </a:r>
            <a:r>
              <a:rPr lang="es-ES" sz="1400" b="1" dirty="0" smtClean="0">
                <a:effectLst>
                  <a:outerShdw blurRad="38100" dist="38100" dir="2700000" algn="tl">
                    <a:srgbClr val="000000">
                      <a:alpha val="43137"/>
                    </a:srgbClr>
                  </a:outerShdw>
                </a:effectLst>
              </a:rPr>
              <a:t> Dalí (7 de septiembre de 1894, Kazán - 10 de junio de 1982, </a:t>
            </a:r>
            <a:r>
              <a:rPr lang="es-ES" sz="1400" b="1" dirty="0" err="1" smtClean="0">
                <a:effectLst>
                  <a:outerShdw blurRad="38100" dist="38100" dir="2700000" algn="tl">
                    <a:srgbClr val="000000">
                      <a:alpha val="43137"/>
                    </a:srgbClr>
                  </a:outerShdw>
                </a:effectLst>
              </a:rPr>
              <a:t>Portlligat</a:t>
            </a:r>
            <a:r>
              <a:rPr lang="es-ES" sz="1400" b="1" dirty="0" smtClean="0">
                <a:effectLst>
                  <a:outerShdw blurRad="38100" dist="38100" dir="2700000" algn="tl">
                    <a:srgbClr val="000000">
                      <a:alpha val="43137"/>
                    </a:srgbClr>
                  </a:outerShdw>
                </a:effectLst>
              </a:rPr>
              <a:t>) fue musa de varios artistas y la mujer de Salvador Dalí. Su nombre de nacimiento fue Elena </a:t>
            </a:r>
            <a:r>
              <a:rPr lang="es-ES" sz="1400" b="1" dirty="0" err="1" smtClean="0">
                <a:effectLst>
                  <a:outerShdw blurRad="38100" dist="38100" dir="2700000" algn="tl">
                    <a:srgbClr val="000000">
                      <a:alpha val="43137"/>
                    </a:srgbClr>
                  </a:outerShdw>
                </a:effectLst>
              </a:rPr>
              <a:t>Dimitrievna</a:t>
            </a:r>
            <a:r>
              <a:rPr lang="es-ES" sz="1400" b="1" dirty="0" smtClean="0">
                <a:effectLst>
                  <a:outerShdw blurRad="38100" dist="38100" dir="2700000" algn="tl">
                    <a:srgbClr val="000000">
                      <a:alpha val="43137"/>
                    </a:srgbClr>
                  </a:outerShdw>
                </a:effectLst>
              </a:rPr>
              <a:t> Diakonova.</a:t>
            </a:r>
            <a:r>
              <a:rPr lang="es-ES" sz="1400" b="1" baseline="30000" dirty="0" smtClean="0">
                <a:effectLst>
                  <a:outerShdw blurRad="38100" dist="38100" dir="2700000" algn="tl">
                    <a:srgbClr val="000000">
                      <a:alpha val="43137"/>
                    </a:srgbClr>
                  </a:outerShdw>
                </a:effectLst>
              </a:rPr>
              <a:t>1</a:t>
            </a:r>
            <a:endParaRPr lang="es-ES" sz="1400" b="1" dirty="0" smtClean="0">
              <a:effectLst>
                <a:outerShdw blurRad="38100" dist="38100" dir="2700000" algn="tl">
                  <a:srgbClr val="000000">
                    <a:alpha val="43137"/>
                  </a:srgbClr>
                </a:outerShdw>
              </a:effectLst>
            </a:endParaRPr>
          </a:p>
          <a:p>
            <a:r>
              <a:rPr lang="es-ES" sz="1400" b="1" dirty="0" smtClean="0">
                <a:effectLst>
                  <a:outerShdw blurRad="38100" dist="38100" dir="2700000" algn="tl">
                    <a:srgbClr val="000000">
                      <a:alpha val="43137"/>
                    </a:srgbClr>
                  </a:outerShdw>
                </a:effectLst>
              </a:rPr>
              <a:t>Nació en una familia de intelectuales de Kazán (Rusia) y vivió durante un breve período de tiempo en </a:t>
            </a:r>
            <a:r>
              <a:rPr lang="es-ES" sz="1400" b="1" dirty="0" err="1" smtClean="0">
                <a:effectLst>
                  <a:outerShdw blurRad="38100" dist="38100" dir="2700000" algn="tl">
                    <a:srgbClr val="000000">
                      <a:alpha val="43137"/>
                    </a:srgbClr>
                  </a:outerShdw>
                </a:effectLst>
              </a:rPr>
              <a:t>Pokrovskoie</a:t>
            </a:r>
            <a:r>
              <a:rPr lang="es-ES" sz="1400" b="1" dirty="0" smtClean="0">
                <a:effectLst>
                  <a:outerShdw blurRad="38100" dist="38100" dir="2700000" algn="tl">
                    <a:srgbClr val="000000">
                      <a:alpha val="43137"/>
                    </a:srgbClr>
                  </a:outerShdw>
                </a:effectLst>
              </a:rPr>
              <a:t>. En 1913 fue internada, por culpa de la tuberculosis, en un sanatorio de </a:t>
            </a:r>
            <a:r>
              <a:rPr lang="es-ES" sz="1400" b="1" dirty="0" err="1" smtClean="0">
                <a:effectLst>
                  <a:outerShdw blurRad="38100" dist="38100" dir="2700000" algn="tl">
                    <a:srgbClr val="000000">
                      <a:alpha val="43137"/>
                    </a:srgbClr>
                  </a:outerShdw>
                </a:effectLst>
              </a:rPr>
              <a:t>Clavadel</a:t>
            </a:r>
            <a:r>
              <a:rPr lang="es-ES" sz="1400" b="1" dirty="0" smtClean="0">
                <a:effectLst>
                  <a:outerShdw blurRad="38100" dist="38100" dir="2700000" algn="tl">
                    <a:srgbClr val="000000">
                      <a:alpha val="43137"/>
                    </a:srgbClr>
                  </a:outerShdw>
                </a:effectLst>
              </a:rPr>
              <a:t> (Suiza). Tenía 19 años y, durante aquella época, conoció al que sería su primer marido: Paul </a:t>
            </a:r>
            <a:r>
              <a:rPr lang="es-ES" sz="1400" b="1" dirty="0" err="1" smtClean="0">
                <a:effectLst>
                  <a:outerShdw blurRad="38100" dist="38100" dir="2700000" algn="tl">
                    <a:srgbClr val="000000">
                      <a:alpha val="43137"/>
                    </a:srgbClr>
                  </a:outerShdw>
                </a:effectLst>
              </a:rPr>
              <a:t>Éluard</a:t>
            </a:r>
            <a:r>
              <a:rPr lang="es-ES" sz="1400" b="1" dirty="0" smtClean="0">
                <a:effectLst>
                  <a:outerShdw blurRad="38100" dist="38100" dir="2700000" algn="tl">
                    <a:srgbClr val="000000">
                      <a:alpha val="43137"/>
                    </a:srgbClr>
                  </a:outerShdw>
                </a:effectLst>
              </a:rPr>
              <a:t>, con el que tiempo después se trasladó a París y con el que tuvo una hija llamada </a:t>
            </a:r>
            <a:r>
              <a:rPr lang="es-ES" sz="1400" b="1" dirty="0" err="1" smtClean="0">
                <a:effectLst>
                  <a:outerShdw blurRad="38100" dist="38100" dir="2700000" algn="tl">
                    <a:srgbClr val="000000">
                      <a:alpha val="43137"/>
                    </a:srgbClr>
                  </a:outerShdw>
                </a:effectLst>
              </a:rPr>
              <a:t>Cécile</a:t>
            </a:r>
            <a:r>
              <a:rPr lang="es-ES" sz="1400" b="1" dirty="0" smtClean="0">
                <a:effectLst>
                  <a:outerShdw blurRad="38100" dist="38100" dir="2700000" algn="tl">
                    <a:srgbClr val="000000">
                      <a:alpha val="43137"/>
                    </a:srgbClr>
                  </a:outerShdw>
                </a:effectLst>
              </a:rPr>
              <a:t>. Fue iniciada en el surrealismo por Salvador Dalí y fue musa de Louis Aragón, Marx </a:t>
            </a:r>
            <a:r>
              <a:rPr lang="es-ES" sz="1400" b="1" dirty="0" err="1" smtClean="0">
                <a:effectLst>
                  <a:outerShdw blurRad="38100" dist="38100" dir="2700000" algn="tl">
                    <a:srgbClr val="000000">
                      <a:alpha val="43137"/>
                    </a:srgbClr>
                  </a:outerShdw>
                </a:effectLst>
              </a:rPr>
              <a:t>Ernst</a:t>
            </a:r>
            <a:r>
              <a:rPr lang="es-ES" sz="1400" b="1" dirty="0" smtClean="0">
                <a:effectLst>
                  <a:outerShdw blurRad="38100" dist="38100" dir="2700000" algn="tl">
                    <a:srgbClr val="000000">
                      <a:alpha val="43137"/>
                    </a:srgbClr>
                  </a:outerShdw>
                </a:effectLst>
              </a:rPr>
              <a:t> o André </a:t>
            </a:r>
            <a:r>
              <a:rPr lang="es-ES" sz="1400" b="1" dirty="0" err="1" smtClean="0">
                <a:effectLst>
                  <a:outerShdw blurRad="38100" dist="38100" dir="2700000" algn="tl">
                    <a:srgbClr val="000000">
                      <a:alpha val="43137"/>
                    </a:srgbClr>
                  </a:outerShdw>
                </a:effectLst>
              </a:rPr>
              <a:t>Breton</a:t>
            </a:r>
            <a:r>
              <a:rPr lang="es-ES" sz="1400" b="1" dirty="0" smtClean="0">
                <a:effectLst>
                  <a:outerShdw blurRad="38100" dist="38100" dir="2700000" algn="tl">
                    <a:srgbClr val="000000">
                      <a:alpha val="43137"/>
                    </a:srgbClr>
                  </a:outerShdw>
                </a:effectLst>
              </a:rPr>
              <a:t>, el ideólogo del surrealismo que más tarde la despreció.</a:t>
            </a:r>
          </a:p>
          <a:p>
            <a:r>
              <a:rPr lang="es-ES" sz="1400" b="1" dirty="0" smtClean="0">
                <a:effectLst>
                  <a:outerShdw blurRad="38100" dist="38100" dir="2700000" algn="tl">
                    <a:srgbClr val="000000">
                      <a:alpha val="43137"/>
                    </a:srgbClr>
                  </a:outerShdw>
                </a:effectLst>
              </a:rPr>
              <a:t>El matrimonio viajó, junto a unos amigos, a </a:t>
            </a:r>
            <a:r>
              <a:rPr lang="es-ES" sz="1400" b="1" dirty="0" err="1" smtClean="0">
                <a:effectLst>
                  <a:outerShdw blurRad="38100" dist="38100" dir="2700000" algn="tl">
                    <a:srgbClr val="000000">
                      <a:alpha val="43137"/>
                    </a:srgbClr>
                  </a:outerShdw>
                </a:effectLst>
              </a:rPr>
              <a:t>Cadaqués</a:t>
            </a:r>
            <a:r>
              <a:rPr lang="es-ES" sz="1400" b="1" dirty="0" smtClean="0">
                <a:effectLst>
                  <a:outerShdw blurRad="38100" dist="38100" dir="2700000" algn="tl">
                    <a:srgbClr val="000000">
                      <a:alpha val="43137"/>
                    </a:srgbClr>
                  </a:outerShdw>
                </a:effectLst>
              </a:rPr>
              <a:t> (Gerona) y conocieron a Dalí. A pesar de que él era once años menor que ella, ambos se enamoraron e iniciaron una polémica relación. Se casaron en 1932 y, poco después, ella fue sometida a una histerectomía. Después de la operación, Dalí y Gala volvieron a casarse. Esta vez por el rito católico en el Santuario de los ángeles (Gerona). Fue la musa de Dalí, quién solía decir que ella fue «la única que lo salvó de la locura y de una muerte temprana». Más allá de su genialidad, Dalí era un hombre problemático, inseguro y desorganizado y fue Gala quien actuó como su agente e intermediaria entre el genio y el mundo real. Al dedicarse a dichos menesteres, la mujer hirió muchas sensibilidades y fue acusada de materialista. Tuvo también numerosas relaciones extramatrimoniales, a las que Dalí nunca se opuso. Tal vez porque estaba fascinado por el morbo del </a:t>
            </a:r>
            <a:r>
              <a:rPr lang="es-ES" sz="1400" b="1" dirty="0" err="1" smtClean="0">
                <a:effectLst>
                  <a:outerShdw blurRad="38100" dist="38100" dir="2700000" algn="tl">
                    <a:srgbClr val="000000">
                      <a:alpha val="43137"/>
                    </a:srgbClr>
                  </a:outerShdw>
                </a:effectLst>
              </a:rPr>
              <a:t>candaulismo</a:t>
            </a:r>
            <a:r>
              <a:rPr lang="es-ES" sz="1400" b="1" dirty="0" smtClean="0">
                <a:effectLst>
                  <a:outerShdw blurRad="38100" dist="38100" dir="2700000" algn="tl">
                    <a:srgbClr val="000000">
                      <a:alpha val="43137"/>
                    </a:srgbClr>
                  </a:outerShdw>
                </a:effectLst>
              </a:rPr>
              <a:t>, una </a:t>
            </a:r>
            <a:r>
              <a:rPr lang="es-ES" sz="1400" b="1" dirty="0" err="1" smtClean="0">
                <a:effectLst>
                  <a:outerShdw blurRad="38100" dist="38100" dir="2700000" algn="tl">
                    <a:srgbClr val="000000">
                      <a:alpha val="43137"/>
                    </a:srgbClr>
                  </a:outerShdw>
                </a:effectLst>
              </a:rPr>
              <a:t>parafília</a:t>
            </a:r>
            <a:r>
              <a:rPr lang="es-ES" sz="1400" b="1" dirty="0" smtClean="0">
                <a:effectLst>
                  <a:outerShdw blurRad="38100" dist="38100" dir="2700000" algn="tl">
                    <a:srgbClr val="000000">
                      <a:alpha val="43137"/>
                    </a:srgbClr>
                  </a:outerShdw>
                </a:effectLst>
              </a:rPr>
              <a:t> similar al voyerismo. Fue una mecenas para jóvenes artistas y en sus últimos años hacía regalos caros a quien se asociaba con ella. Ganó para sí misma la posición más elevada en el panteón de Dalí. Es con frecuencia el objeto del trabajo pictórico de Dalí: en su obra, Gala adopta distintos roles, como el de virgen cristiana en la pintura La Virgen de Port </a:t>
            </a:r>
            <a:r>
              <a:rPr lang="es-ES" sz="1400" b="1" dirty="0" err="1" smtClean="0">
                <a:effectLst>
                  <a:outerShdw blurRad="38100" dist="38100" dir="2700000" algn="tl">
                    <a:srgbClr val="000000">
                      <a:alpha val="43137"/>
                    </a:srgbClr>
                  </a:outerShdw>
                </a:effectLst>
              </a:rPr>
              <a:t>Lligat</a:t>
            </a:r>
            <a:r>
              <a:rPr lang="es-ES" sz="1400" b="1" dirty="0" smtClean="0">
                <a:effectLst>
                  <a:outerShdw blurRad="38100" dist="38100" dir="2700000" algn="tl">
                    <a:srgbClr val="000000">
                      <a:alpha val="43137"/>
                    </a:srgbClr>
                  </a:outerShdw>
                </a:effectLst>
              </a:rPr>
              <a:t>. Las numerosas pinturas que hizo Dalí de ella muestran el profundo amor que le profesaba. Algunas de éstas son ejemplos sobresalientes de la representación de modelos femeninos de mediana edad en la pintura occidental.</a:t>
            </a:r>
          </a:p>
          <a:p>
            <a:r>
              <a:rPr lang="es-ES" sz="1400" b="1" dirty="0" smtClean="0">
                <a:effectLst>
                  <a:outerShdw blurRad="38100" dist="38100" dir="2700000" algn="tl">
                    <a:srgbClr val="000000">
                      <a:alpha val="43137"/>
                    </a:srgbClr>
                  </a:outerShdw>
                </a:effectLst>
              </a:rPr>
              <a:t>Murió en Port </a:t>
            </a:r>
            <a:r>
              <a:rPr lang="es-ES" sz="1400" b="1" dirty="0" err="1" smtClean="0">
                <a:effectLst>
                  <a:outerShdw blurRad="38100" dist="38100" dir="2700000" algn="tl">
                    <a:srgbClr val="000000">
                      <a:alpha val="43137"/>
                    </a:srgbClr>
                  </a:outerShdw>
                </a:effectLst>
              </a:rPr>
              <a:t>Lligat</a:t>
            </a:r>
            <a:r>
              <a:rPr lang="es-ES" sz="1400" b="1" dirty="0" smtClean="0">
                <a:effectLst>
                  <a:outerShdw blurRad="38100" dist="38100" dir="2700000" algn="tl">
                    <a:srgbClr val="000000">
                      <a:alpha val="43137"/>
                    </a:srgbClr>
                  </a:outerShdw>
                </a:effectLst>
              </a:rPr>
              <a:t> en 1982 y fue trasladada al castillo de </a:t>
            </a:r>
            <a:r>
              <a:rPr lang="es-ES" sz="1400" b="1" dirty="0" err="1" smtClean="0">
                <a:effectLst>
                  <a:outerShdw blurRad="38100" dist="38100" dir="2700000" algn="tl">
                    <a:srgbClr val="000000">
                      <a:alpha val="43137"/>
                    </a:srgbClr>
                  </a:outerShdw>
                </a:effectLst>
              </a:rPr>
              <a:t>Púbol</a:t>
            </a:r>
            <a:r>
              <a:rPr lang="es-ES" sz="1400" b="1" dirty="0" smtClean="0">
                <a:effectLst>
                  <a:outerShdw blurRad="38100" dist="38100" dir="2700000" algn="tl">
                    <a:srgbClr val="000000">
                      <a:alpha val="43137"/>
                    </a:srgbClr>
                  </a:outerShdw>
                </a:effectLst>
              </a:rPr>
              <a:t> (Bajo </a:t>
            </a:r>
            <a:r>
              <a:rPr lang="es-ES" sz="1400" b="1" dirty="0" err="1" smtClean="0">
                <a:effectLst>
                  <a:outerShdw blurRad="38100" dist="38100" dir="2700000" algn="tl">
                    <a:srgbClr val="000000">
                      <a:alpha val="43137"/>
                    </a:srgbClr>
                  </a:outerShdw>
                </a:effectLst>
              </a:rPr>
              <a:t>Ampurdán</a:t>
            </a:r>
            <a:r>
              <a:rPr lang="es-ES" sz="1400" b="1" dirty="0" smtClean="0">
                <a:effectLst>
                  <a:outerShdw blurRad="38100" dist="38100" dir="2700000" algn="tl">
                    <a:srgbClr val="000000">
                      <a:alpha val="43137"/>
                    </a:srgbClr>
                  </a:outerShdw>
                </a:effectLst>
              </a:rPr>
              <a:t>), que Dalí había comprado para ella con la intención de ser embalsamada y enterrada en una de las dos criptas que preparó durante las obras de restauración. Ambas criptas fueron deliberadamente construidas una junto a la otra. Allí se trasladó el genio para pasar sus últimos años de vida y no separarse de su musa, deseando ocupar la cripta vacía al lado de Gala, algo que finalmente no ocurrió.</a:t>
            </a:r>
          </a:p>
          <a:p>
            <a:endParaRPr lang="es-ES" sz="1400" b="1" dirty="0">
              <a:effectLst>
                <a:outerShdw blurRad="38100" dist="38100" dir="2700000" algn="tl">
                  <a:srgbClr val="000000">
                    <a:alpha val="43137"/>
                  </a:srgbClr>
                </a:outerShdw>
              </a:effectLst>
            </a:endParaRPr>
          </a:p>
        </p:txBody>
      </p:sp>
    </p:spTree>
  </p:cSld>
  <p:clrMapOvr>
    <a:masterClrMapping/>
  </p:clrMapOvr>
  <p:transition spd="slow" advTm="95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_dali_808d6107.jpg"/>
          <p:cNvPicPr>
            <a:picLocks noGrp="1" noChangeAspect="1"/>
          </p:cNvPicPr>
          <p:nvPr>
            <p:ph idx="1"/>
          </p:nvPr>
        </p:nvPicPr>
        <p:blipFill>
          <a:blip r:embed="rId2"/>
          <a:stretch>
            <a:fillRect/>
          </a:stretch>
        </p:blipFill>
        <p:spPr>
          <a:xfrm>
            <a:off x="285720" y="285728"/>
            <a:ext cx="4790981" cy="63579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5 CuadroTexto"/>
          <p:cNvSpPr txBox="1"/>
          <p:nvPr/>
        </p:nvSpPr>
        <p:spPr>
          <a:xfrm>
            <a:off x="5214942" y="3357562"/>
            <a:ext cx="3571899" cy="317009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“Creo que soy mejor escritor que pintor. Y en esto coincidía con mi padre. Lo importante de mi escritura no es el estilo, ni la sintaxis, ni los recursos discursivos; lo importante de mi escritura es sencillamente lo que digo, y eso llegará el día en que será aceptado.”</a:t>
            </a:r>
          </a:p>
          <a:p>
            <a:endParaRPr lang="es-ES" sz="2000" b="1" dirty="0">
              <a:effectLst>
                <a:outerShdw blurRad="38100" dist="38100" dir="2700000" algn="tl">
                  <a:srgbClr val="000000">
                    <a:alpha val="43137"/>
                  </a:srgbClr>
                </a:outerShdw>
              </a:effectLst>
            </a:endParaRPr>
          </a:p>
        </p:txBody>
      </p:sp>
    </p:spTree>
  </p:cSld>
  <p:clrMapOvr>
    <a:masterClrMapping/>
  </p:clrMapOvr>
  <p:transition spd="slow" advTm="14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1328799366_dali_gala.jpg"/>
          <p:cNvPicPr>
            <a:picLocks noGrp="1" noChangeAspect="1"/>
          </p:cNvPicPr>
          <p:nvPr>
            <p:ph idx="1"/>
          </p:nvPr>
        </p:nvPicPr>
        <p:blipFill>
          <a:blip r:embed="rId2">
            <a:lum contrast="10000"/>
          </a:blip>
          <a:stretch>
            <a:fillRect/>
          </a:stretch>
        </p:blipFill>
        <p:spPr>
          <a:xfrm>
            <a:off x="357158" y="337274"/>
            <a:ext cx="8429684" cy="61339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000628" y="4143380"/>
            <a:ext cx="1785950" cy="1938992"/>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“Una pintura es una fotografía hecha a mano”</a:t>
            </a:r>
          </a:p>
          <a:p>
            <a:endParaRPr lang="es-ES" sz="2000" dirty="0"/>
          </a:p>
        </p:txBody>
      </p:sp>
    </p:spTree>
  </p:cSld>
  <p:clrMapOvr>
    <a:masterClrMapping/>
  </p:clrMapOvr>
  <p:transition spd="slow" advTm="10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707px-Dali_Allan_Warren.jpg"/>
          <p:cNvPicPr>
            <a:picLocks noGrp="1" noChangeAspect="1"/>
          </p:cNvPicPr>
          <p:nvPr>
            <p:ph idx="1"/>
          </p:nvPr>
        </p:nvPicPr>
        <p:blipFill>
          <a:blip r:embed="rId2"/>
          <a:stretch>
            <a:fillRect/>
          </a:stretch>
        </p:blipFill>
        <p:spPr>
          <a:xfrm>
            <a:off x="379495" y="428604"/>
            <a:ext cx="5376463" cy="60722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715008" y="4303455"/>
            <a:ext cx="3214710" cy="2554545"/>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“Seré un genio, y el mundo me admirará. Quizá seré despreciado e incomprendido, pero seré un genio, un gran genio, porque estoy seguro de ello”</a:t>
            </a:r>
          </a:p>
          <a:p>
            <a:pPr algn="ctr"/>
            <a:endParaRPr lang="es-ES" sz="2000" b="1" dirty="0"/>
          </a:p>
        </p:txBody>
      </p:sp>
    </p:spTree>
  </p:cSld>
  <p:clrMapOvr>
    <a:masterClrMapping/>
  </p:clrMapOvr>
  <p:transition spd="slow" advTm="11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dali_on_set_of_spellbound.jpg"/>
          <p:cNvPicPr>
            <a:picLocks noGrp="1" noChangeAspect="1"/>
          </p:cNvPicPr>
          <p:nvPr>
            <p:ph idx="1"/>
          </p:nvPr>
        </p:nvPicPr>
        <p:blipFill>
          <a:blip r:embed="rId2"/>
          <a:stretch>
            <a:fillRect/>
          </a:stretch>
        </p:blipFill>
        <p:spPr>
          <a:xfrm>
            <a:off x="3571868" y="250033"/>
            <a:ext cx="5357818" cy="62507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5 CuadroTexto"/>
          <p:cNvSpPr txBox="1"/>
          <p:nvPr/>
        </p:nvSpPr>
        <p:spPr>
          <a:xfrm>
            <a:off x="714348" y="4786322"/>
            <a:ext cx="2643206" cy="1631216"/>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“Lo menos que puede pedirse a una escultura es que no se mueva.”</a:t>
            </a:r>
          </a:p>
          <a:p>
            <a:pPr algn="ct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dali-gala.jpg"/>
          <p:cNvPicPr>
            <a:picLocks noGrp="1" noChangeAspect="1"/>
          </p:cNvPicPr>
          <p:nvPr>
            <p:ph idx="1"/>
          </p:nvPr>
        </p:nvPicPr>
        <p:blipFill>
          <a:blip r:embed="rId2"/>
          <a:stretch>
            <a:fillRect/>
          </a:stretch>
        </p:blipFill>
        <p:spPr>
          <a:xfrm>
            <a:off x="928662" y="428604"/>
            <a:ext cx="7299671" cy="60722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7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dalí-gala2-historias-juan-carlos-boveri.jpg"/>
          <p:cNvPicPr>
            <a:picLocks noGrp="1" noChangeAspect="1"/>
          </p:cNvPicPr>
          <p:nvPr>
            <p:ph idx="1"/>
          </p:nvPr>
        </p:nvPicPr>
        <p:blipFill>
          <a:blip r:embed="rId2"/>
          <a:stretch>
            <a:fillRect/>
          </a:stretch>
        </p:blipFill>
        <p:spPr>
          <a:xfrm>
            <a:off x="428596" y="357166"/>
            <a:ext cx="8239183" cy="6179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214282" y="571480"/>
            <a:ext cx="2643174" cy="2677656"/>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“El mal gusto es creativo. Es el dominio </a:t>
            </a:r>
          </a:p>
          <a:p>
            <a:pPr algn="ctr"/>
            <a:r>
              <a:rPr lang="es-ES" sz="2400" b="1" dirty="0" smtClean="0">
                <a:effectLst>
                  <a:outerShdw blurRad="38100" dist="38100" dir="2700000" algn="tl">
                    <a:srgbClr val="000000">
                      <a:alpha val="43137"/>
                    </a:srgbClr>
                  </a:outerShdw>
                </a:effectLst>
              </a:rPr>
              <a:t>de la biología sobre la inteligencia.”</a:t>
            </a:r>
          </a:p>
          <a:p>
            <a:pPr algn="ctr"/>
            <a:endParaRPr lang="es-ES" sz="2400" b="1" dirty="0">
              <a:effectLst>
                <a:outerShdw blurRad="38100" dist="38100" dir="2700000" algn="tl">
                  <a:srgbClr val="000000">
                    <a:alpha val="43137"/>
                  </a:srgbClr>
                </a:outerShdw>
              </a:effectLst>
            </a:endParaRPr>
          </a:p>
        </p:txBody>
      </p:sp>
    </p:spTree>
  </p:cSld>
  <p:clrMapOvr>
    <a:masterClrMapping/>
  </p:clrMapOvr>
  <p:transition spd="slow" advTm="11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7" name="6 Imagen" descr="1971.jpg"/>
          <p:cNvPicPr>
            <a:picLocks noChangeAspect="1"/>
          </p:cNvPicPr>
          <p:nvPr/>
        </p:nvPicPr>
        <p:blipFill>
          <a:blip r:embed="rId2"/>
          <a:stretch>
            <a:fillRect/>
          </a:stretch>
        </p:blipFill>
        <p:spPr>
          <a:xfrm>
            <a:off x="2500298" y="214290"/>
            <a:ext cx="4571998"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7 CuadroTexto"/>
          <p:cNvSpPr txBox="1"/>
          <p:nvPr/>
        </p:nvSpPr>
        <p:spPr>
          <a:xfrm>
            <a:off x="928662" y="5929330"/>
            <a:ext cx="795411" cy="369332"/>
          </a:xfrm>
          <a:prstGeom prst="rect">
            <a:avLst/>
          </a:prstGeom>
          <a:noFill/>
        </p:spPr>
        <p:txBody>
          <a:bodyPr wrap="none" rtlCol="0">
            <a:spAutoFit/>
          </a:bodyPr>
          <a:lstStyle/>
          <a:p>
            <a:r>
              <a:rPr lang="es-ES" dirty="0" smtClean="0"/>
              <a:t>- 1971 -</a:t>
            </a:r>
            <a:endParaRPr lang="es-ES" dirty="0"/>
          </a:p>
        </p:txBody>
      </p:sp>
    </p:spTree>
  </p:cSld>
  <p:clrMapOvr>
    <a:masterClrMapping/>
  </p:clrMapOvr>
  <p:transition spd="slow" advTm="6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dali-y-gala.jpg"/>
          <p:cNvPicPr>
            <a:picLocks noGrp="1" noChangeAspect="1"/>
          </p:cNvPicPr>
          <p:nvPr>
            <p:ph idx="1"/>
          </p:nvPr>
        </p:nvPicPr>
        <p:blipFill>
          <a:blip r:embed="rId2"/>
          <a:stretch>
            <a:fillRect/>
          </a:stretch>
        </p:blipFill>
        <p:spPr>
          <a:xfrm>
            <a:off x="357158" y="228806"/>
            <a:ext cx="8501122" cy="56291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5 CuadroTexto"/>
          <p:cNvSpPr txBox="1"/>
          <p:nvPr/>
        </p:nvSpPr>
        <p:spPr>
          <a:xfrm>
            <a:off x="2786050" y="5934670"/>
            <a:ext cx="4000528" cy="984885"/>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“El que quiere interesar a los demás tiene que provocarlos.”</a:t>
            </a:r>
          </a:p>
          <a:p>
            <a:pPr algn="ctr"/>
            <a:endParaRPr lang="es-ES" b="1" dirty="0">
              <a:effectLst>
                <a:outerShdw blurRad="38100" dist="38100" dir="2700000" algn="tl">
                  <a:srgbClr val="000000">
                    <a:alpha val="43137"/>
                  </a:srgbClr>
                </a:outerShdw>
              </a:effectLst>
            </a:endParaRPr>
          </a:p>
        </p:txBody>
      </p:sp>
    </p:spTree>
  </p:cSld>
  <p:clrMapOvr>
    <a:masterClrMapping/>
  </p:clrMapOvr>
  <p:transition spd="slow" advTm="10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Dali%20Atomicus_gr.jpg"/>
          <p:cNvPicPr>
            <a:picLocks noGrp="1" noChangeAspect="1"/>
          </p:cNvPicPr>
          <p:nvPr>
            <p:ph idx="1"/>
          </p:nvPr>
        </p:nvPicPr>
        <p:blipFill>
          <a:blip r:embed="rId2"/>
          <a:stretch>
            <a:fillRect/>
          </a:stretch>
        </p:blipFill>
        <p:spPr>
          <a:xfrm>
            <a:off x="428596" y="267867"/>
            <a:ext cx="8358246" cy="62686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7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latin typeface="Berlin Sans FB" pitchFamily="34" charset="0"/>
            </a:endParaRPr>
          </a:p>
        </p:txBody>
      </p:sp>
      <p:pic>
        <p:nvPicPr>
          <p:cNvPr id="4" name="3 Marcador de contenido" descr="tumblr_l1t8icSpCG1qzzxybo1_500.jpg"/>
          <p:cNvPicPr>
            <a:picLocks noGrp="1" noChangeAspect="1"/>
          </p:cNvPicPr>
          <p:nvPr>
            <p:ph idx="1"/>
          </p:nvPr>
        </p:nvPicPr>
        <p:blipFill>
          <a:blip r:embed="rId2"/>
          <a:stretch>
            <a:fillRect/>
          </a:stretch>
        </p:blipFill>
        <p:spPr>
          <a:xfrm>
            <a:off x="285720" y="214290"/>
            <a:ext cx="5402491" cy="63539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5 CuadroTexto"/>
          <p:cNvSpPr txBox="1"/>
          <p:nvPr/>
        </p:nvSpPr>
        <p:spPr>
          <a:xfrm>
            <a:off x="5715008" y="5072074"/>
            <a:ext cx="3214710" cy="1292662"/>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ea typeface="Arial Unicode MS" pitchFamily="34" charset="-128"/>
                <a:cs typeface="Arial Unicode MS" pitchFamily="34" charset="-128"/>
              </a:rPr>
              <a:t>“El tiempo es una de las pocas cosas importantes que nos quedan.”</a:t>
            </a:r>
          </a:p>
          <a:p>
            <a:pPr algn="ctr"/>
            <a:endParaRPr lang="es-ES" b="1" dirty="0">
              <a:effectLst>
                <a:outerShdw blurRad="38100" dist="38100" dir="2700000" algn="tl">
                  <a:srgbClr val="000000">
                    <a:alpha val="43137"/>
                  </a:srgbClr>
                </a:outerShdw>
              </a:effectLst>
              <a:ea typeface="Arial Unicode MS" pitchFamily="34" charset="-128"/>
              <a:cs typeface="Arial Unicode MS" pitchFamily="34" charset="-128"/>
            </a:endParaRPr>
          </a:p>
        </p:txBody>
      </p:sp>
    </p:spTree>
  </p:cSld>
  <p:clrMapOvr>
    <a:masterClrMapping/>
  </p:clrMapOvr>
  <p:transition spd="slow" advTm="10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latin typeface="Berlin Sans FB" pitchFamily="34" charset="0"/>
            </a:endParaRPr>
          </a:p>
        </p:txBody>
      </p:sp>
      <p:pic>
        <p:nvPicPr>
          <p:cNvPr id="7" name="6 Imagen" descr="img045 - copia.jpg"/>
          <p:cNvPicPr>
            <a:picLocks noChangeAspect="1"/>
          </p:cNvPicPr>
          <p:nvPr/>
        </p:nvPicPr>
        <p:blipFill>
          <a:blip r:embed="rId2"/>
          <a:stretch>
            <a:fillRect/>
          </a:stretch>
        </p:blipFill>
        <p:spPr>
          <a:xfrm>
            <a:off x="1643042" y="214290"/>
            <a:ext cx="5942724" cy="64294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latin typeface="Berlin Sans FB" pitchFamily="34" charset="0"/>
            </a:endParaRPr>
          </a:p>
        </p:txBody>
      </p:sp>
      <p:pic>
        <p:nvPicPr>
          <p:cNvPr id="3" name="2 Imagen" descr="img046.jpg"/>
          <p:cNvPicPr>
            <a:picLocks noChangeAspect="1"/>
          </p:cNvPicPr>
          <p:nvPr/>
        </p:nvPicPr>
        <p:blipFill>
          <a:blip r:embed="rId2"/>
          <a:srcRect t="3297" r="2577"/>
          <a:stretch>
            <a:fillRect/>
          </a:stretch>
        </p:blipFill>
        <p:spPr>
          <a:xfrm>
            <a:off x="428596" y="324580"/>
            <a:ext cx="8215370" cy="61762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latin typeface="Berlin Sans FB" pitchFamily="34" charset="0"/>
            </a:endParaRPr>
          </a:p>
        </p:txBody>
      </p:sp>
      <p:pic>
        <p:nvPicPr>
          <p:cNvPr id="3" name="2 Imagen" descr="img048.jpg"/>
          <p:cNvPicPr>
            <a:picLocks noChangeAspect="1"/>
          </p:cNvPicPr>
          <p:nvPr/>
        </p:nvPicPr>
        <p:blipFill>
          <a:blip r:embed="rId2"/>
          <a:stretch>
            <a:fillRect/>
          </a:stretch>
        </p:blipFill>
        <p:spPr>
          <a:xfrm>
            <a:off x="571472" y="357166"/>
            <a:ext cx="7858180" cy="60887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Dali-y-Gala-en-Cadaques.jpg"/>
          <p:cNvPicPr>
            <a:picLocks noGrp="1" noChangeAspect="1"/>
          </p:cNvPicPr>
          <p:nvPr>
            <p:ph idx="1"/>
          </p:nvPr>
        </p:nvPicPr>
        <p:blipFill>
          <a:blip r:embed="rId2"/>
          <a:stretch>
            <a:fillRect/>
          </a:stretch>
        </p:blipFill>
        <p:spPr>
          <a:xfrm>
            <a:off x="285720" y="1071546"/>
            <a:ext cx="8501122" cy="49292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pic>
        <p:nvPicPr>
          <p:cNvPr id="3" name="2 Imagen" descr="dali y su hermanaana maria en cadaques-1925-26.jpg"/>
          <p:cNvPicPr>
            <a:picLocks noChangeAspect="1"/>
          </p:cNvPicPr>
          <p:nvPr/>
        </p:nvPicPr>
        <p:blipFill>
          <a:blip r:embed="rId2"/>
          <a:stretch>
            <a:fillRect/>
          </a:stretch>
        </p:blipFill>
        <p:spPr>
          <a:xfrm>
            <a:off x="1428728" y="214290"/>
            <a:ext cx="6399219" cy="59483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3 CuadroTexto"/>
          <p:cNvSpPr txBox="1"/>
          <p:nvPr/>
        </p:nvSpPr>
        <p:spPr>
          <a:xfrm>
            <a:off x="1643042" y="6215082"/>
            <a:ext cx="5715040" cy="400110"/>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rPr>
              <a:t>Dalí y su  hermana Ana María en </a:t>
            </a:r>
            <a:r>
              <a:rPr lang="es-ES" sz="2000" b="1" dirty="0" err="1" smtClean="0">
                <a:effectLst>
                  <a:outerShdw blurRad="38100" dist="38100" dir="2700000" algn="tl">
                    <a:srgbClr val="000000">
                      <a:alpha val="43137"/>
                    </a:srgbClr>
                  </a:outerShdw>
                </a:effectLst>
              </a:rPr>
              <a:t>Cadaques</a:t>
            </a:r>
            <a:r>
              <a:rPr lang="es-ES" sz="2000" b="1" dirty="0" smtClean="0">
                <a:effectLst>
                  <a:outerShdw blurRad="38100" dist="38100" dir="2700000" algn="tl">
                    <a:srgbClr val="000000">
                      <a:alpha val="43137"/>
                    </a:srgbClr>
                  </a:outerShdw>
                </a:effectLst>
              </a:rPr>
              <a:t> -1925-26</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260px-Amanda-Lear.jpg"/>
          <p:cNvPicPr>
            <a:picLocks noGrp="1" noChangeAspect="1"/>
          </p:cNvPicPr>
          <p:nvPr>
            <p:ph idx="1"/>
          </p:nvPr>
        </p:nvPicPr>
        <p:blipFill>
          <a:blip r:embed="rId2"/>
          <a:stretch>
            <a:fillRect/>
          </a:stretch>
        </p:blipFill>
        <p:spPr>
          <a:xfrm>
            <a:off x="428596" y="285728"/>
            <a:ext cx="4610686"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429256" y="5643578"/>
            <a:ext cx="3214742" cy="584775"/>
          </a:xfrm>
          <a:prstGeom prst="rect">
            <a:avLst/>
          </a:prstGeom>
          <a:noFill/>
        </p:spPr>
        <p:txBody>
          <a:bodyPr wrap="square" rtlCol="0">
            <a:spAutoFit/>
          </a:bodyPr>
          <a:lstStyle/>
          <a:p>
            <a:r>
              <a:rPr lang="es-ES" sz="3200" dirty="0" smtClean="0">
                <a:effectLst>
                  <a:outerShdw blurRad="38100" dist="38100" dir="2700000" algn="tl">
                    <a:srgbClr val="000000">
                      <a:alpha val="43137"/>
                    </a:srgbClr>
                  </a:outerShdw>
                </a:effectLst>
                <a:latin typeface="Algerian" pitchFamily="82" charset="0"/>
              </a:rPr>
              <a:t>Amanda  Lear</a:t>
            </a:r>
            <a:endParaRPr lang="es-ES" sz="3200" dirty="0">
              <a:effectLst>
                <a:outerShdw blurRad="38100" dist="38100" dir="2700000" algn="tl">
                  <a:srgbClr val="000000">
                    <a:alpha val="43137"/>
                  </a:srgbClr>
                </a:outerShdw>
              </a:effectLst>
              <a:latin typeface="Algerian" pitchFamily="82" charset="0"/>
            </a:endParaRPr>
          </a:p>
        </p:txBody>
      </p:sp>
    </p:spTree>
  </p:cSld>
  <p:clrMapOvr>
    <a:masterClrMapping/>
  </p:clrMapOvr>
  <p:transition spd="slow" advTm="8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7" name="6 Imagen" descr="1328283087_extras_albumes_0_1024.jpg"/>
          <p:cNvPicPr>
            <a:picLocks noChangeAspect="1"/>
          </p:cNvPicPr>
          <p:nvPr/>
        </p:nvPicPr>
        <p:blipFill>
          <a:blip r:embed="rId2"/>
          <a:stretch>
            <a:fillRect/>
          </a:stretch>
        </p:blipFill>
        <p:spPr>
          <a:xfrm>
            <a:off x="357158" y="357166"/>
            <a:ext cx="8358246" cy="60989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7 CuadroTexto"/>
          <p:cNvSpPr txBox="1"/>
          <p:nvPr/>
        </p:nvSpPr>
        <p:spPr>
          <a:xfrm>
            <a:off x="3286116" y="5572140"/>
            <a:ext cx="1825500" cy="1015663"/>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Dalí pintando </a:t>
            </a:r>
          </a:p>
          <a:p>
            <a:pPr algn="ctr"/>
            <a:r>
              <a:rPr lang="es-ES" sz="2000" b="1" dirty="0" smtClean="0">
                <a:effectLst>
                  <a:outerShdw blurRad="38100" dist="38100" dir="2700000" algn="tl">
                    <a:srgbClr val="000000">
                      <a:alpha val="43137"/>
                    </a:srgbClr>
                  </a:outerShdw>
                </a:effectLst>
              </a:rPr>
              <a:t>a Amanda Lear</a:t>
            </a:r>
          </a:p>
          <a:p>
            <a:endParaRPr lang="es-ES" sz="2000" dirty="0"/>
          </a:p>
        </p:txBody>
      </p:sp>
    </p:spTree>
  </p:cSld>
  <p:clrMapOvr>
    <a:masterClrMapping/>
  </p:clrMapOvr>
  <p:transition spd="slow" advTm="900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pic>
        <p:nvPicPr>
          <p:cNvPr id="3" name="2 Imagen" descr="abanico-collage realizado por amanda lear bajo supervision de dali.para inauguracion del museo teatro.jpg"/>
          <p:cNvPicPr>
            <a:picLocks noChangeAspect="1"/>
          </p:cNvPicPr>
          <p:nvPr/>
        </p:nvPicPr>
        <p:blipFill>
          <a:blip r:embed="rId2"/>
          <a:stretch>
            <a:fillRect/>
          </a:stretch>
        </p:blipFill>
        <p:spPr>
          <a:xfrm>
            <a:off x="428596" y="285728"/>
            <a:ext cx="8358246" cy="53966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3 CuadroTexto"/>
          <p:cNvSpPr txBox="1"/>
          <p:nvPr/>
        </p:nvSpPr>
        <p:spPr>
          <a:xfrm>
            <a:off x="928662" y="5786454"/>
            <a:ext cx="7601760"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Abanico-collage realizado por Amanda Lear bajo supervisión de Dalí</a:t>
            </a:r>
          </a:p>
          <a:p>
            <a:pPr algn="ctr"/>
            <a:r>
              <a:rPr lang="es-ES" sz="2000" b="1" dirty="0" smtClean="0">
                <a:effectLst>
                  <a:outerShdw blurRad="38100" dist="38100" dir="2700000" algn="tl">
                    <a:srgbClr val="000000">
                      <a:alpha val="43137"/>
                    </a:srgbClr>
                  </a:outerShdw>
                </a:effectLst>
              </a:rPr>
              <a:t>para inauguración del museo teatro</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pic>
        <p:nvPicPr>
          <p:cNvPr id="7" name="6 Imagen" descr="Amanda-et-Dali.jpg"/>
          <p:cNvPicPr>
            <a:picLocks noChangeAspect="1"/>
          </p:cNvPicPr>
          <p:nvPr/>
        </p:nvPicPr>
        <p:blipFill>
          <a:blip r:embed="rId2"/>
          <a:stretch>
            <a:fillRect/>
          </a:stretch>
        </p:blipFill>
        <p:spPr>
          <a:xfrm>
            <a:off x="357158" y="285728"/>
            <a:ext cx="8501122" cy="56436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3 CuadroTexto"/>
          <p:cNvSpPr txBox="1"/>
          <p:nvPr/>
        </p:nvSpPr>
        <p:spPr>
          <a:xfrm>
            <a:off x="2714612" y="6000768"/>
            <a:ext cx="3141373" cy="646331"/>
          </a:xfrm>
          <a:prstGeom prst="rect">
            <a:avLst/>
          </a:prstGeom>
          <a:noFill/>
        </p:spPr>
        <p:txBody>
          <a:bodyPr wrap="none" rtlCol="0">
            <a:spAutoFit/>
          </a:bodyPr>
          <a:lstStyle/>
          <a:p>
            <a:r>
              <a:rPr lang="es-ES" b="1" dirty="0" smtClean="0"/>
              <a:t>Salvador Dalí  y Amanda  Lear</a:t>
            </a:r>
          </a:p>
          <a:p>
            <a:endParaRPr lang="es-ES" dirty="0"/>
          </a:p>
        </p:txBody>
      </p:sp>
    </p:spTree>
  </p:cSld>
  <p:clrMapOvr>
    <a:masterClrMapping/>
  </p:clrMapOvr>
  <p:transition spd="slow" advTm="8000">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pic>
        <p:nvPicPr>
          <p:cNvPr id="3" name="2 Imagen" descr="Dali-con-Walt-Disney_ampliacion.jpg"/>
          <p:cNvPicPr>
            <a:picLocks noChangeAspect="1"/>
          </p:cNvPicPr>
          <p:nvPr/>
        </p:nvPicPr>
        <p:blipFill>
          <a:blip r:embed="rId2"/>
          <a:stretch>
            <a:fillRect/>
          </a:stretch>
        </p:blipFill>
        <p:spPr>
          <a:xfrm>
            <a:off x="857224" y="214290"/>
            <a:ext cx="7286676" cy="63579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1285852" y="428604"/>
            <a:ext cx="3079689" cy="707886"/>
          </a:xfrm>
          <a:prstGeom prst="rect">
            <a:avLst/>
          </a:prstGeom>
          <a:noFill/>
        </p:spPr>
        <p:txBody>
          <a:bodyPr wrap="none" rtlCol="0">
            <a:spAutoFit/>
          </a:bodyPr>
          <a:lstStyle/>
          <a:p>
            <a:r>
              <a:rPr lang="es-ES" sz="2000" dirty="0" smtClean="0">
                <a:solidFill>
                  <a:schemeClr val="bg1"/>
                </a:solidFill>
                <a:effectLst>
                  <a:outerShdw blurRad="38100" dist="38100" dir="2700000" algn="tl">
                    <a:srgbClr val="000000">
                      <a:alpha val="43137"/>
                    </a:srgbClr>
                  </a:outerShdw>
                </a:effectLst>
                <a:latin typeface="Algerian" pitchFamily="82" charset="0"/>
              </a:rPr>
              <a:t>Dalí  con Walt Disney</a:t>
            </a:r>
            <a:r>
              <a:rPr lang="es-ES" sz="2000" dirty="0" smtClean="0">
                <a:effectLst>
                  <a:outerShdw blurRad="38100" dist="38100" dir="2700000" algn="tl">
                    <a:srgbClr val="000000">
                      <a:alpha val="43137"/>
                    </a:srgbClr>
                  </a:outerShdw>
                </a:effectLst>
                <a:latin typeface="Algerian" pitchFamily="82" charset="0"/>
              </a:rPr>
              <a:t> </a:t>
            </a:r>
          </a:p>
          <a:p>
            <a:endParaRPr lang="es-ES" sz="20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pic>
        <p:nvPicPr>
          <p:cNvPr id="4" name="3 Marcador de contenido" descr="_dali_808d6107.jpg.GARCIA LORCA -DALI.jpg"/>
          <p:cNvPicPr>
            <a:picLocks noGrp="1" noChangeAspect="1"/>
          </p:cNvPicPr>
          <p:nvPr>
            <p:ph idx="1"/>
          </p:nvPr>
        </p:nvPicPr>
        <p:blipFill>
          <a:blip r:embed="rId2"/>
          <a:stretch>
            <a:fillRect/>
          </a:stretch>
        </p:blipFill>
        <p:spPr>
          <a:xfrm>
            <a:off x="928662" y="357166"/>
            <a:ext cx="4586844" cy="61436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9 CuadroTexto"/>
          <p:cNvSpPr txBox="1"/>
          <p:nvPr/>
        </p:nvSpPr>
        <p:spPr>
          <a:xfrm>
            <a:off x="5572132" y="4786322"/>
            <a:ext cx="3307317" cy="1292662"/>
          </a:xfrm>
          <a:prstGeom prst="rect">
            <a:avLst/>
          </a:prstGeom>
          <a:noFill/>
        </p:spPr>
        <p:txBody>
          <a:bodyPr wrap="none" rtlCol="0">
            <a:spAutoFit/>
          </a:bodyPr>
          <a:lstStyle/>
          <a:p>
            <a:pPr algn="ctr"/>
            <a:r>
              <a:rPr lang="es-ES" sz="2000" dirty="0" smtClean="0">
                <a:latin typeface="Algerian" pitchFamily="82" charset="0"/>
              </a:rPr>
              <a:t>Federico García Lorca </a:t>
            </a:r>
          </a:p>
          <a:p>
            <a:pPr algn="ctr"/>
            <a:r>
              <a:rPr lang="es-ES" sz="2000" dirty="0" smtClean="0">
                <a:latin typeface="Algerian" pitchFamily="82" charset="0"/>
              </a:rPr>
              <a:t>y </a:t>
            </a:r>
          </a:p>
          <a:p>
            <a:pPr algn="ctr"/>
            <a:r>
              <a:rPr lang="es-ES" sz="2000" dirty="0" smtClean="0">
                <a:latin typeface="Algerian" pitchFamily="82" charset="0"/>
              </a:rPr>
              <a:t>Salvador Dalí</a:t>
            </a:r>
          </a:p>
          <a:p>
            <a:pPr algn="ctr"/>
            <a:endParaRPr lang="es-ES" dirty="0">
              <a:latin typeface="Algerian" pitchFamily="82" charset="0"/>
            </a:endParaRPr>
          </a:p>
        </p:txBody>
      </p:sp>
    </p:spTree>
  </p:cSld>
  <p:clrMapOvr>
    <a:masterClrMapping/>
  </p:clrMapOvr>
  <p:transition spd="slow" advTm="10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pic>
        <p:nvPicPr>
          <p:cNvPr id="4" name="3 Marcador de contenido" descr="dali-g.lorca.jpg"/>
          <p:cNvPicPr>
            <a:picLocks noGrp="1" noChangeAspect="1"/>
          </p:cNvPicPr>
          <p:nvPr>
            <p:ph idx="1"/>
          </p:nvPr>
        </p:nvPicPr>
        <p:blipFill>
          <a:blip r:embed="rId2"/>
          <a:stretch>
            <a:fillRect/>
          </a:stretch>
        </p:blipFill>
        <p:spPr>
          <a:xfrm>
            <a:off x="3929058" y="285728"/>
            <a:ext cx="4643470" cy="61436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1" name="20 CuadroTexto"/>
          <p:cNvSpPr txBox="1"/>
          <p:nvPr/>
        </p:nvSpPr>
        <p:spPr>
          <a:xfrm>
            <a:off x="285720" y="4929198"/>
            <a:ext cx="3304111" cy="1015663"/>
          </a:xfrm>
          <a:prstGeom prst="rect">
            <a:avLst/>
          </a:prstGeom>
          <a:noFill/>
        </p:spPr>
        <p:txBody>
          <a:bodyPr wrap="none" rtlCol="0">
            <a:spAutoFit/>
          </a:bodyPr>
          <a:lstStyle/>
          <a:p>
            <a:pPr algn="ctr"/>
            <a:r>
              <a:rPr lang="es-ES" sz="2000" dirty="0" smtClean="0">
                <a:latin typeface="Algerian" pitchFamily="82" charset="0"/>
              </a:rPr>
              <a:t>Federico García Lorca </a:t>
            </a:r>
          </a:p>
          <a:p>
            <a:pPr algn="ctr"/>
            <a:r>
              <a:rPr lang="es-ES" sz="2000" dirty="0" smtClean="0">
                <a:latin typeface="Algerian" pitchFamily="82" charset="0"/>
              </a:rPr>
              <a:t>Y</a:t>
            </a:r>
          </a:p>
          <a:p>
            <a:pPr algn="ctr"/>
            <a:r>
              <a:rPr lang="es-ES" sz="2000" dirty="0" smtClean="0">
                <a:latin typeface="Algerian" pitchFamily="82" charset="0"/>
              </a:rPr>
              <a:t> Salvador Dalí</a:t>
            </a:r>
            <a:endParaRPr lang="es-ES" sz="2000" dirty="0">
              <a:latin typeface="Algerian" pitchFamily="82" charset="0"/>
            </a:endParaRPr>
          </a:p>
        </p:txBody>
      </p:sp>
    </p:spTree>
  </p:cSld>
  <p:clrMapOvr>
    <a:masterClrMapping/>
  </p:clrMapOvr>
  <p:transition spd="slow" advTm="10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E2CA9A"/>
          </a:solidFill>
        </p:spPr>
        <p:txBody>
          <a:bodyPr/>
          <a:lstStyle/>
          <a:p>
            <a:endParaRPr lang="es-ES" dirty="0"/>
          </a:p>
        </p:txBody>
      </p:sp>
      <p:pic>
        <p:nvPicPr>
          <p:cNvPr id="10" name="9 Imagen" descr="Imagen1.jpg"/>
          <p:cNvPicPr>
            <a:picLocks noChangeAspect="1"/>
          </p:cNvPicPr>
          <p:nvPr/>
        </p:nvPicPr>
        <p:blipFill>
          <a:blip r:embed="rId2">
            <a:lum bright="10000"/>
          </a:blip>
          <a:stretch>
            <a:fillRect/>
          </a:stretch>
        </p:blipFill>
        <p:spPr>
          <a:xfrm>
            <a:off x="5938" y="0"/>
            <a:ext cx="9138062" cy="6858000"/>
          </a:xfrm>
          <a:prstGeom prst="rect">
            <a:avLst/>
          </a:prstGeom>
        </p:spPr>
      </p:pic>
      <p:sp>
        <p:nvSpPr>
          <p:cNvPr id="11" name="10 CuadroTexto"/>
          <p:cNvSpPr txBox="1"/>
          <p:nvPr/>
        </p:nvSpPr>
        <p:spPr>
          <a:xfrm>
            <a:off x="357158" y="500042"/>
            <a:ext cx="8572560" cy="5724644"/>
          </a:xfrm>
          <a:prstGeom prst="rect">
            <a:avLst/>
          </a:prstGeom>
          <a:noFill/>
        </p:spPr>
        <p:txBody>
          <a:bodyPr wrap="square" rtlCol="0">
            <a:spAutoFit/>
          </a:bodyPr>
          <a:lstStyle/>
          <a:p>
            <a:r>
              <a:rPr lang="es-ES" b="1" dirty="0" smtClean="0">
                <a:solidFill>
                  <a:schemeClr val="bg1"/>
                </a:solidFill>
              </a:rPr>
              <a:t>En esta carta de Dalí dirigida a García Lorca se aprecia la personalidad de Dalí</a:t>
            </a:r>
          </a:p>
          <a:p>
            <a:endParaRPr lang="es-ES" sz="1400" b="1" dirty="0" smtClean="0">
              <a:solidFill>
                <a:schemeClr val="bg1"/>
              </a:solidFill>
            </a:endParaRPr>
          </a:p>
          <a:p>
            <a:r>
              <a:rPr lang="es-ES" sz="1400" b="1" dirty="0" err="1" smtClean="0">
                <a:solidFill>
                  <a:schemeClr val="bg1"/>
                </a:solidFill>
              </a:rPr>
              <a:t>Cadaqués</a:t>
            </a:r>
            <a:r>
              <a:rPr lang="es-ES" sz="1400" b="1" dirty="0" smtClean="0">
                <a:solidFill>
                  <a:schemeClr val="bg1"/>
                </a:solidFill>
              </a:rPr>
              <a:t>, septiembre, 1926</a:t>
            </a:r>
          </a:p>
          <a:p>
            <a:r>
              <a:rPr lang="es-ES" sz="1200" b="1" dirty="0" smtClean="0">
                <a:solidFill>
                  <a:schemeClr val="bg1"/>
                </a:solidFill>
              </a:rPr>
              <a:t>Querido Federico:</a:t>
            </a:r>
          </a:p>
          <a:p>
            <a:r>
              <a:rPr lang="es-ES" sz="1400" b="1" dirty="0" smtClean="0">
                <a:solidFill>
                  <a:schemeClr val="bg1"/>
                </a:solidFill>
              </a:rPr>
              <a:t>Te escribo lleno de una gran serenidad y de tu santa calma; verás: ya hace un poco de mal tiempo en este bendito septiembre, llueve, hace viento, ancla un barco en el puerto; eso hace sentir más el interior, y los ruidos suaves de los trabajos suaves y quietos en los interiores ... Mi hermana cose ropa blanca a mi lado cerca de la ventana, en la cocina se hacen confituras y se habla de poner uvas a secar; yo he pintado toda. la tarde, 7 olas duras y frías como son las del mar ... mañana pintaré 7 mas; estoy tranquilo porque las he pintado bien, además cada vez el mar se parece más al que yo pinto. Resulta también que san Sebastián es el patrón de </a:t>
            </a:r>
            <a:r>
              <a:rPr lang="es-ES" sz="1400" b="1" dirty="0" err="1" smtClean="0">
                <a:solidFill>
                  <a:schemeClr val="bg1"/>
                </a:solidFill>
              </a:rPr>
              <a:t>Cadaqués</a:t>
            </a:r>
            <a:r>
              <a:rPr lang="es-ES" sz="1400" b="1" dirty="0" smtClean="0">
                <a:solidFill>
                  <a:schemeClr val="bg1"/>
                </a:solidFill>
              </a:rPr>
              <a:t> ,¿ te acuerdas de la ermita de San Sebastián en la montaña de </a:t>
            </a:r>
            <a:r>
              <a:rPr lang="es-ES" sz="1400" b="1" dirty="0" err="1" smtClean="0">
                <a:solidFill>
                  <a:schemeClr val="bg1"/>
                </a:solidFill>
              </a:rPr>
              <a:t>Peni</a:t>
            </a:r>
            <a:r>
              <a:rPr lang="es-ES" sz="1400" b="1" dirty="0" smtClean="0">
                <a:solidFill>
                  <a:schemeClr val="bg1"/>
                </a:solidFill>
              </a:rPr>
              <a:t> ?  Pues bien, hay una historia que me ha contado la Lidia, una historia de San Sebastián que prueba lo atado que esta a la columna, y la seguridad de lo intacto de su espalda. ¿No habías pensado en lo sin herir del culo de San Sebastián? Pero dejo eso y voy a contestarte tu carta de situaciones, como ¡viejos! amigos que ya somos. Tú no harás oposiciones a nada, convence a tu padre que te deje vivir tranquilamente sin esas preocupaciones de aseguramientos de porvenir, trabajo, esfuerzo personal y demás cosas ... , publica tus libros, eso te puede dar fama ... América, etc., con un nombre real y no legendario como ahora, todo Dios te estrenará lo que hagas, etc., etc.</a:t>
            </a:r>
          </a:p>
          <a:p>
            <a:r>
              <a:rPr lang="es-ES" sz="1400" b="1" dirty="0" smtClean="0">
                <a:solidFill>
                  <a:schemeClr val="bg1"/>
                </a:solidFill>
              </a:rPr>
              <a:t>... Yo sueño en irme a Bruselas para copiar a los holandeses en el museo; mi padre esta contento del proyecto ... ¿Venir a Granada? No te quiero engañar, no puedo; por Navidad pienso hacer mi exposición en Barcelona, que será algo gordo; hijo; tengo que trabajar esos meses como ahora, todo el santo día sin pensar en Nada Más. ¡Tú no puedes darte cuenta de cómo me he entregado a mis cuadros, con que cariño pinto mis ventanas abiertas al mar con rocas, mis cestas de pan, mis niñas cosiendo, mis peces, mis, cielos como esculturas!</a:t>
            </a:r>
          </a:p>
          <a:p>
            <a:r>
              <a:rPr lang="es-ES" sz="1400" b="1" dirty="0" smtClean="0">
                <a:solidFill>
                  <a:schemeClr val="bg1"/>
                </a:solidFill>
              </a:rPr>
              <a:t>Adiós, te quiero mucho, algún día volveremos a vemos, ¡que bien lo pasaremos!</a:t>
            </a:r>
          </a:p>
          <a:p>
            <a:r>
              <a:rPr lang="es-ES" sz="1400" b="1" dirty="0" smtClean="0">
                <a:solidFill>
                  <a:schemeClr val="bg1"/>
                </a:solidFill>
              </a:rPr>
              <a:t>Escribe. Adiós, adiós. Me voy a mis cuadros de mi corazón.</a:t>
            </a:r>
            <a:endParaRPr lang="es-ES" sz="1200" b="1" dirty="0" smtClean="0">
              <a:solidFill>
                <a:schemeClr val="bg1"/>
              </a:solidFill>
            </a:endParaRPr>
          </a:p>
          <a:p>
            <a:r>
              <a:rPr lang="es-ES" sz="1400" b="1" dirty="0" smtClean="0">
                <a:solidFill>
                  <a:schemeClr val="bg1"/>
                </a:solidFill>
              </a:rPr>
              <a:t> </a:t>
            </a:r>
          </a:p>
          <a:p>
            <a:endParaRPr lang="es-ES" sz="1400" b="1" dirty="0"/>
          </a:p>
        </p:txBody>
      </p:sp>
      <p:pic>
        <p:nvPicPr>
          <p:cNvPr id="1026" name="Picture 2" descr="D:\MIS DOCUMENTOS\ppsx\PPSXE\ppsxter\dali-signature.png"/>
          <p:cNvPicPr>
            <a:picLocks noChangeAspect="1" noChangeArrowheads="1"/>
          </p:cNvPicPr>
          <p:nvPr/>
        </p:nvPicPr>
        <p:blipFill>
          <a:blip r:embed="rId3">
            <a:lum bright="-40000" contrast="40000"/>
          </a:blip>
          <a:srcRect/>
          <a:stretch>
            <a:fillRect/>
          </a:stretch>
        </p:blipFill>
        <p:spPr bwMode="auto">
          <a:xfrm>
            <a:off x="4714876" y="5429264"/>
            <a:ext cx="2928958" cy="1018087"/>
          </a:xfrm>
          <a:prstGeom prst="rect">
            <a:avLst/>
          </a:prstGeom>
          <a:noFill/>
        </p:spPr>
      </p:pic>
    </p:spTree>
  </p:cSld>
  <p:clrMapOvr>
    <a:masterClrMapping/>
  </p:clrMapOvr>
  <p:transition spd="slow" advTm="7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2000" fill="hold"/>
                                        <p:tgtEl>
                                          <p:spTgt spid="1026"/>
                                        </p:tgtEl>
                                        <p:attrNameLst>
                                          <p:attrName>ppt_x</p:attrName>
                                        </p:attrNameLst>
                                      </p:cBhvr>
                                      <p:tavLst>
                                        <p:tav tm="0">
                                          <p:val>
                                            <p:strVal val="#ppt_x-#ppt_w/2"/>
                                          </p:val>
                                        </p:tav>
                                        <p:tav tm="100000">
                                          <p:val>
                                            <p:strVal val="#ppt_x"/>
                                          </p:val>
                                        </p:tav>
                                      </p:tavLst>
                                    </p:anim>
                                    <p:anim calcmode="lin" valueType="num">
                                      <p:cBhvr>
                                        <p:cTn id="8" dur="2000" fill="hold"/>
                                        <p:tgtEl>
                                          <p:spTgt spid="1026"/>
                                        </p:tgtEl>
                                        <p:attrNameLst>
                                          <p:attrName>ppt_y</p:attrName>
                                        </p:attrNameLst>
                                      </p:cBhvr>
                                      <p:tavLst>
                                        <p:tav tm="0">
                                          <p:val>
                                            <p:strVal val="#ppt_y"/>
                                          </p:val>
                                        </p:tav>
                                        <p:tav tm="100000">
                                          <p:val>
                                            <p:strVal val="#ppt_y"/>
                                          </p:val>
                                        </p:tav>
                                      </p:tavLst>
                                    </p:anim>
                                    <p:anim calcmode="lin" valueType="num">
                                      <p:cBhvr>
                                        <p:cTn id="9" dur="2000" fill="hold"/>
                                        <p:tgtEl>
                                          <p:spTgt spid="1026"/>
                                        </p:tgtEl>
                                        <p:attrNameLst>
                                          <p:attrName>ppt_w</p:attrName>
                                        </p:attrNameLst>
                                      </p:cBhvr>
                                      <p:tavLst>
                                        <p:tav tm="0">
                                          <p:val>
                                            <p:fltVal val="0"/>
                                          </p:val>
                                        </p:tav>
                                        <p:tav tm="100000">
                                          <p:val>
                                            <p:strVal val="#ppt_w"/>
                                          </p:val>
                                        </p:tav>
                                      </p:tavLst>
                                    </p:anim>
                                    <p:anim calcmode="lin" valueType="num">
                                      <p:cBhvr>
                                        <p:cTn id="10"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lum contrast="20000"/>
            </a:blip>
            <a:srcRect/>
            <a:tile tx="0" ty="0" sx="100000" sy="100000" flip="none" algn="tl"/>
          </a:blipFill>
          <a:scene3d>
            <a:camera prst="orthographicFront"/>
            <a:lightRig rig="threePt" dir="t"/>
          </a:scene3d>
          <a:sp3d>
            <a:bevelT w="177800" h="184150" prst="convex"/>
          </a:sp3d>
        </p:spPr>
        <p:txBody>
          <a:bodyPr/>
          <a:lstStyle/>
          <a:p>
            <a:endParaRPr lang="es-ES" dirty="0"/>
          </a:p>
        </p:txBody>
      </p:sp>
      <p:pic>
        <p:nvPicPr>
          <p:cNvPr id="5" name="4 Imagen" descr="1024px-StPetersburgDaliMuseumSignature.jpg"/>
          <p:cNvPicPr>
            <a:picLocks noChangeAspect="1"/>
          </p:cNvPicPr>
          <p:nvPr/>
        </p:nvPicPr>
        <p:blipFill>
          <a:blip r:embed="rId3"/>
          <a:srcRect l="3125" t="2330" r="2343" b="3774"/>
          <a:stretch>
            <a:fillRect/>
          </a:stretch>
        </p:blipFill>
        <p:spPr>
          <a:xfrm>
            <a:off x="285720" y="1071546"/>
            <a:ext cx="8501122" cy="464347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w="152400" h="50800" prst="softRound"/>
          </a:sp3d>
        </p:spPr>
      </p:pic>
    </p:spTree>
  </p:cSld>
  <p:clrMapOvr>
    <a:masterClrMapping/>
  </p:clrMapOvr>
  <p:transition spd="slow" advTm="8000">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pic>
        <p:nvPicPr>
          <p:cNvPr id="3" name="2 Imagen" descr="construccion del teatro-museo.jpg"/>
          <p:cNvPicPr>
            <a:picLocks noChangeAspect="1"/>
          </p:cNvPicPr>
          <p:nvPr/>
        </p:nvPicPr>
        <p:blipFill>
          <a:blip r:embed="rId2"/>
          <a:stretch>
            <a:fillRect/>
          </a:stretch>
        </p:blipFill>
        <p:spPr>
          <a:xfrm>
            <a:off x="928662" y="285728"/>
            <a:ext cx="4071935" cy="61862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3 CuadroTexto"/>
          <p:cNvSpPr txBox="1"/>
          <p:nvPr/>
        </p:nvSpPr>
        <p:spPr>
          <a:xfrm>
            <a:off x="5214942" y="5286388"/>
            <a:ext cx="3214710" cy="646331"/>
          </a:xfrm>
          <a:prstGeom prst="rect">
            <a:avLst/>
          </a:prstGeom>
          <a:noFill/>
        </p:spPr>
        <p:txBody>
          <a:bodyPr wrap="square" rtlCol="0">
            <a:spAutoFit/>
          </a:bodyPr>
          <a:lstStyle/>
          <a:p>
            <a:pPr algn="ctr"/>
            <a:r>
              <a:rPr lang="es-ES" b="1" dirty="0" smtClean="0">
                <a:effectLst>
                  <a:outerShdw blurRad="38100" dist="38100" dir="2700000" algn="tl">
                    <a:srgbClr val="000000">
                      <a:alpha val="43137"/>
                    </a:srgbClr>
                  </a:outerShdw>
                </a:effectLst>
              </a:rPr>
              <a:t>Dalí y Gala supervisando </a:t>
            </a:r>
          </a:p>
          <a:p>
            <a:pPr algn="ctr"/>
            <a:r>
              <a:rPr lang="es-ES" b="1" dirty="0" smtClean="0">
                <a:effectLst>
                  <a:outerShdw blurRad="38100" dist="38100" dir="2700000" algn="tl">
                    <a:srgbClr val="000000">
                      <a:alpha val="43137"/>
                    </a:srgbClr>
                  </a:outerShdw>
                </a:effectLst>
              </a:rPr>
              <a:t>construcción  del teatro-museo</a:t>
            </a:r>
            <a:endParaRPr lang="es-ES" b="1" dirty="0">
              <a:effectLst>
                <a:outerShdw blurRad="38100" dist="38100" dir="2700000" algn="tl">
                  <a:srgbClr val="000000">
                    <a:alpha val="43137"/>
                  </a:srgbClr>
                </a:outerShdw>
              </a:effectLst>
            </a:endParaRPr>
          </a:p>
        </p:txBody>
      </p:sp>
    </p:spTree>
  </p:cSld>
  <p:clrMapOvr>
    <a:masterClrMapping/>
  </p:clrMapOvr>
  <p:transition spd="slow" advTm="9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0061227-Figueres_Teatre-Museu_Dalí_MQ.jpg"/>
          <p:cNvPicPr>
            <a:picLocks noGrp="1" noChangeAspect="1"/>
          </p:cNvPicPr>
          <p:nvPr>
            <p:ph idx="1"/>
          </p:nvPr>
        </p:nvPicPr>
        <p:blipFill>
          <a:blip r:embed="rId2">
            <a:lum contrast="20000"/>
          </a:blip>
          <a:stretch>
            <a:fillRect/>
          </a:stretch>
        </p:blipFill>
        <p:spPr>
          <a:xfrm>
            <a:off x="0" y="0"/>
            <a:ext cx="9144000" cy="6858000"/>
          </a:xfrm>
          <a:scene3d>
            <a:camera prst="orthographicFront"/>
            <a:lightRig rig="threePt" dir="t"/>
          </a:scene3d>
          <a:sp3d>
            <a:bevelT w="177800" h="177800" prst="convex"/>
          </a:sp3d>
        </p:spPr>
      </p:pic>
    </p:spTree>
  </p:cSld>
  <p:clrMapOvr>
    <a:masterClrMapping/>
  </p:clrMapOvr>
  <p:transition spd="slow" advTm="8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aliMuseum1.jpg"/>
          <p:cNvPicPr>
            <a:picLocks noGrp="1" noChangeAspect="1"/>
          </p:cNvPicPr>
          <p:nvPr>
            <p:ph idx="1"/>
          </p:nvPr>
        </p:nvPicPr>
        <p:blipFill>
          <a:blip r:embed="rId2">
            <a:lum contrast="10000"/>
          </a:blip>
          <a:stretch>
            <a:fillRect/>
          </a:stretch>
        </p:blipFill>
        <p:spPr>
          <a:xfrm>
            <a:off x="0" y="0"/>
            <a:ext cx="9144000" cy="6858000"/>
          </a:xfrm>
          <a:scene3d>
            <a:camera prst="orthographicFront"/>
            <a:lightRig rig="threePt" dir="t"/>
          </a:scene3d>
          <a:sp3d>
            <a:bevelT w="177800" h="177800" prst="convex"/>
          </a:sp3d>
        </p:spPr>
      </p:pic>
    </p:spTree>
  </p:cSld>
  <p:clrMapOvr>
    <a:masterClrMapping/>
  </p:clrMapOvr>
  <p:transition spd="slow" advTm="8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0000"/>
          </a:solidFill>
          <a:scene3d>
            <a:camera prst="orthographicFront"/>
            <a:lightRig rig="threePt" dir="t"/>
          </a:scene3d>
          <a:sp3d>
            <a:bevelT w="177800" h="177800" prst="convex"/>
          </a:sp3d>
        </p:spPr>
        <p:txBody>
          <a:bodyPr/>
          <a:lstStyle/>
          <a:p>
            <a:endParaRPr lang="es-ES" dirty="0"/>
          </a:p>
        </p:txBody>
      </p:sp>
      <p:pic>
        <p:nvPicPr>
          <p:cNvPr id="4" name="3 Marcador de contenido" descr="Museu%20dali.jpg"/>
          <p:cNvPicPr>
            <a:picLocks noGrp="1" noChangeAspect="1"/>
          </p:cNvPicPr>
          <p:nvPr>
            <p:ph idx="1"/>
          </p:nvPr>
        </p:nvPicPr>
        <p:blipFill>
          <a:blip r:embed="rId2">
            <a:lum contrast="20000"/>
          </a:blip>
          <a:stretch>
            <a:fillRect/>
          </a:stretch>
        </p:blipFill>
        <p:spPr>
          <a:xfrm>
            <a:off x="1500166" y="285728"/>
            <a:ext cx="6179155" cy="62445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latin typeface="Berlin Sans FB" pitchFamily="34" charset="0"/>
            </a:endParaRPr>
          </a:p>
        </p:txBody>
      </p:sp>
      <p:pic>
        <p:nvPicPr>
          <p:cNvPr id="3" name="2 Imagen" descr="img040.jpg"/>
          <p:cNvPicPr>
            <a:picLocks noChangeAspect="1"/>
          </p:cNvPicPr>
          <p:nvPr/>
        </p:nvPicPr>
        <p:blipFill>
          <a:blip r:embed="rId2"/>
          <a:stretch>
            <a:fillRect/>
          </a:stretch>
        </p:blipFill>
        <p:spPr>
          <a:xfrm>
            <a:off x="285720" y="285728"/>
            <a:ext cx="8554580" cy="62926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latin typeface="Berlin Sans FB" pitchFamily="34" charset="0"/>
            </a:endParaRPr>
          </a:p>
        </p:txBody>
      </p:sp>
      <p:pic>
        <p:nvPicPr>
          <p:cNvPr id="3" name="2 Imagen" descr="museo dali.jpg"/>
          <p:cNvPicPr>
            <a:picLocks noChangeAspect="1"/>
          </p:cNvPicPr>
          <p:nvPr/>
        </p:nvPicPr>
        <p:blipFill>
          <a:blip r:embed="rId2"/>
          <a:srcRect t="3125" b="3125"/>
          <a:stretch>
            <a:fillRect/>
          </a:stretch>
        </p:blipFill>
        <p:spPr>
          <a:xfrm>
            <a:off x="285721" y="214290"/>
            <a:ext cx="8501122"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latin typeface="Berlin Sans FB" pitchFamily="34" charset="0"/>
            </a:endParaRPr>
          </a:p>
        </p:txBody>
      </p:sp>
      <p:pic>
        <p:nvPicPr>
          <p:cNvPr id="3" name="2 Imagen" descr="img041.jpg"/>
          <p:cNvPicPr>
            <a:picLocks noChangeAspect="1"/>
          </p:cNvPicPr>
          <p:nvPr/>
        </p:nvPicPr>
        <p:blipFill>
          <a:blip r:embed="rId2"/>
          <a:srcRect b="3125"/>
          <a:stretch>
            <a:fillRect/>
          </a:stretch>
        </p:blipFill>
        <p:spPr>
          <a:xfrm>
            <a:off x="285720" y="285728"/>
            <a:ext cx="8481561" cy="6215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pic>
        <p:nvPicPr>
          <p:cNvPr id="3" name="2 Imagen" descr="img037.jpg"/>
          <p:cNvPicPr>
            <a:picLocks noChangeAspect="1"/>
          </p:cNvPicPr>
          <p:nvPr/>
        </p:nvPicPr>
        <p:blipFill>
          <a:blip r:embed="rId2"/>
          <a:srcRect l="1695" b="3507"/>
          <a:stretch>
            <a:fillRect/>
          </a:stretch>
        </p:blipFill>
        <p:spPr>
          <a:xfrm>
            <a:off x="428596" y="285728"/>
            <a:ext cx="8286809" cy="6215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latin typeface="Berlin Sans FB" pitchFamily="34" charset="0"/>
            </a:endParaRPr>
          </a:p>
        </p:txBody>
      </p:sp>
      <p:sp>
        <p:nvSpPr>
          <p:cNvPr id="6" name="5 CuadroTexto"/>
          <p:cNvSpPr txBox="1"/>
          <p:nvPr/>
        </p:nvSpPr>
        <p:spPr>
          <a:xfrm>
            <a:off x="5715008" y="4143380"/>
            <a:ext cx="3071834" cy="224676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"Cama de 230x160x50 realizada por encargo de Napoleón III y al parecer proveniente de uno de los burdeles más reputado y selecto del París de antaño."</a:t>
            </a:r>
            <a:endParaRPr lang="es-ES" sz="2000" dirty="0">
              <a:effectLst>
                <a:outerShdw blurRad="38100" dist="38100" dir="2700000" algn="tl">
                  <a:srgbClr val="000000">
                    <a:alpha val="43137"/>
                  </a:srgbClr>
                </a:outerShdw>
              </a:effectLst>
            </a:endParaRPr>
          </a:p>
        </p:txBody>
      </p:sp>
      <p:pic>
        <p:nvPicPr>
          <p:cNvPr id="5" name="4 Imagen" descr="Imagen2.jpg"/>
          <p:cNvPicPr>
            <a:picLocks noChangeAspect="1"/>
          </p:cNvPicPr>
          <p:nvPr/>
        </p:nvPicPr>
        <p:blipFill>
          <a:blip r:embed="rId2"/>
          <a:srcRect l="1270" t="1124" r="3446" b="4494"/>
          <a:stretch>
            <a:fillRect/>
          </a:stretch>
        </p:blipFill>
        <p:spPr>
          <a:xfrm>
            <a:off x="285720" y="214290"/>
            <a:ext cx="5500726" cy="630368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14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latin typeface="Berlin Sans FB" pitchFamily="34" charset="0"/>
            </a:endParaRPr>
          </a:p>
        </p:txBody>
      </p:sp>
      <p:pic>
        <p:nvPicPr>
          <p:cNvPr id="3" name="2 Imagen" descr="img043.jpg"/>
          <p:cNvPicPr>
            <a:picLocks noChangeAspect="1"/>
          </p:cNvPicPr>
          <p:nvPr/>
        </p:nvPicPr>
        <p:blipFill>
          <a:blip r:embed="rId2"/>
          <a:srcRect l="1554" r="2864" b="3125"/>
          <a:stretch>
            <a:fillRect/>
          </a:stretch>
        </p:blipFill>
        <p:spPr>
          <a:xfrm>
            <a:off x="1571604" y="285728"/>
            <a:ext cx="5786478" cy="6215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ramka-photoshop-39.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w="165100" prst="coolSlant"/>
          </a:sp3d>
        </p:spPr>
      </p:pic>
      <p:sp>
        <p:nvSpPr>
          <p:cNvPr id="5" name="4 CuadroTexto"/>
          <p:cNvSpPr txBox="1"/>
          <p:nvPr/>
        </p:nvSpPr>
        <p:spPr>
          <a:xfrm rot="280627">
            <a:off x="1740060" y="1266853"/>
            <a:ext cx="4044697" cy="954107"/>
          </a:xfrm>
          <a:prstGeom prst="rect">
            <a:avLst/>
          </a:prstGeom>
          <a:noFill/>
        </p:spPr>
        <p:txBody>
          <a:bodyPr wrap="none" rtlCol="0">
            <a:spAutoFit/>
          </a:bodyPr>
          <a:lstStyle/>
          <a:p>
            <a:pPr algn="ctr"/>
            <a:r>
              <a:rPr lang="es-ES" sz="2800" dirty="0" smtClean="0">
                <a:solidFill>
                  <a:schemeClr val="bg1"/>
                </a:solidFill>
                <a:latin typeface="Showcard Gothic" pitchFamily="82" charset="0"/>
              </a:rPr>
              <a:t>OBRA    PICTORICA   DE </a:t>
            </a:r>
          </a:p>
          <a:p>
            <a:pPr algn="ctr"/>
            <a:r>
              <a:rPr lang="es-ES" sz="2800" dirty="0" smtClean="0">
                <a:solidFill>
                  <a:schemeClr val="bg1"/>
                </a:solidFill>
                <a:latin typeface="Showcard Gothic" pitchFamily="82" charset="0"/>
              </a:rPr>
              <a:t> SALVADOR   DALI</a:t>
            </a:r>
            <a:endParaRPr lang="es-ES" sz="2800" dirty="0">
              <a:solidFill>
                <a:schemeClr val="bg1"/>
              </a:solidFill>
              <a:latin typeface="Showcard Gothic" pitchFamily="82" charset="0"/>
            </a:endParaRPr>
          </a:p>
        </p:txBody>
      </p:sp>
      <p:pic>
        <p:nvPicPr>
          <p:cNvPr id="1026" name="Picture 2" descr="D:\MIS DOCUMENTOS\ppsx\PPSXE\ppsxter\SIGNATURE SALVADOR DALI - BLACK - JPEG - HD.jpg"/>
          <p:cNvPicPr>
            <a:picLocks noChangeAspect="1" noChangeArrowheads="1"/>
          </p:cNvPicPr>
          <p:nvPr/>
        </p:nvPicPr>
        <p:blipFill>
          <a:blip r:embed="rId3" cstate="print"/>
          <a:srcRect/>
          <a:stretch>
            <a:fillRect/>
          </a:stretch>
        </p:blipFill>
        <p:spPr bwMode="auto">
          <a:xfrm rot="21242441">
            <a:off x="948418" y="2659820"/>
            <a:ext cx="5811653" cy="2302868"/>
          </a:xfrm>
          <a:prstGeom prst="rect">
            <a:avLst/>
          </a:prstGeom>
          <a:noFill/>
          <a:effectLst>
            <a:softEdge rad="31750"/>
          </a:effectLst>
          <a:scene3d>
            <a:camera prst="orthographicFront"/>
            <a:lightRig rig="threePt" dir="t"/>
          </a:scene3d>
          <a:sp3d>
            <a:bevelT w="165100" prst="coolSlant"/>
          </a:sp3d>
        </p:spPr>
      </p:pic>
    </p:spTree>
  </p:cSld>
  <p:clrMapOvr>
    <a:masterClrMapping/>
  </p:clrMapOvr>
  <p:transition spd="slow" advTm="10000">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latin typeface="Berlin Sans FB" pitchFamily="34" charset="0"/>
            </a:endParaRPr>
          </a:p>
        </p:txBody>
      </p:sp>
      <p:pic>
        <p:nvPicPr>
          <p:cNvPr id="3" name="2 Imagen" descr="img047.jpg"/>
          <p:cNvPicPr>
            <a:picLocks noChangeAspect="1"/>
          </p:cNvPicPr>
          <p:nvPr/>
        </p:nvPicPr>
        <p:blipFill>
          <a:blip r:embed="rId2" cstate="print"/>
          <a:stretch>
            <a:fillRect/>
          </a:stretch>
        </p:blipFill>
        <p:spPr>
          <a:xfrm>
            <a:off x="285720" y="214290"/>
            <a:ext cx="4799864" cy="624354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3 CuadroTexto"/>
          <p:cNvSpPr txBox="1"/>
          <p:nvPr/>
        </p:nvSpPr>
        <p:spPr>
          <a:xfrm>
            <a:off x="5143504" y="5072074"/>
            <a:ext cx="3786214"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Gala de espalda mirando un espejo invisible</a:t>
            </a:r>
          </a:p>
          <a:p>
            <a:pPr algn="ctr"/>
            <a:r>
              <a:rPr lang="es-ES" sz="2000" b="1" dirty="0" smtClean="0">
                <a:effectLst>
                  <a:outerShdw blurRad="38100" dist="38100" dir="2700000" algn="tl">
                    <a:srgbClr val="000000">
                      <a:alpha val="43137"/>
                    </a:srgbClr>
                  </a:outerShdw>
                </a:effectLst>
              </a:rPr>
              <a:t>-1960-</a:t>
            </a:r>
            <a:endParaRPr lang="es-ES" sz="2000" b="1" dirty="0">
              <a:effectLst>
                <a:outerShdw blurRad="38100" dist="38100" dir="2700000" algn="tl">
                  <a:srgbClr val="000000">
                    <a:alpha val="43137"/>
                  </a:srgbClr>
                </a:outerShdw>
              </a:effectLst>
            </a:endParaRPr>
          </a:p>
        </p:txBody>
      </p:sp>
    </p:spTree>
  </p:cSld>
  <p:clrMapOvr>
    <a:masterClrMapping/>
  </p:clrMapOvr>
  <p:transition spd="slow" advTm="9000">
    <p:comb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latin typeface="Berlin Sans FB" pitchFamily="34" charset="0"/>
            </a:endParaRPr>
          </a:p>
        </p:txBody>
      </p:sp>
      <p:pic>
        <p:nvPicPr>
          <p:cNvPr id="3" name="2 Imagen" descr="img051.jpg"/>
          <p:cNvPicPr>
            <a:picLocks noChangeAspect="1"/>
          </p:cNvPicPr>
          <p:nvPr/>
        </p:nvPicPr>
        <p:blipFill>
          <a:blip r:embed="rId2"/>
          <a:stretch>
            <a:fillRect/>
          </a:stretch>
        </p:blipFill>
        <p:spPr>
          <a:xfrm>
            <a:off x="357158" y="285728"/>
            <a:ext cx="8429684"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7 CuadroTexto"/>
          <p:cNvSpPr txBox="1"/>
          <p:nvPr/>
        </p:nvSpPr>
        <p:spPr>
          <a:xfrm>
            <a:off x="428596" y="357166"/>
            <a:ext cx="4416594"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Figura </a:t>
            </a:r>
            <a:r>
              <a:rPr lang="es-ES" sz="2000" b="1" dirty="0" err="1" smtClean="0">
                <a:effectLst>
                  <a:outerShdw blurRad="38100" dist="38100" dir="2700000" algn="tl">
                    <a:srgbClr val="000000">
                      <a:alpha val="43137"/>
                    </a:srgbClr>
                  </a:outerShdw>
                </a:effectLst>
              </a:rPr>
              <a:t>rinoceróntica</a:t>
            </a:r>
            <a:r>
              <a:rPr lang="es-ES" sz="2000" b="1" dirty="0" smtClean="0">
                <a:effectLst>
                  <a:outerShdw blurRad="38100" dist="38100" dir="2700000" algn="tl">
                    <a:srgbClr val="000000">
                      <a:alpha val="43137"/>
                    </a:srgbClr>
                  </a:outerShdw>
                </a:effectLst>
              </a:rPr>
              <a:t> de </a:t>
            </a:r>
            <a:r>
              <a:rPr lang="es-ES" sz="2000" b="1" dirty="0" err="1" smtClean="0">
                <a:effectLst>
                  <a:outerShdw blurRad="38100" dist="38100" dir="2700000" algn="tl">
                    <a:srgbClr val="000000">
                      <a:alpha val="43137"/>
                    </a:srgbClr>
                  </a:outerShdw>
                </a:effectLst>
              </a:rPr>
              <a:t>ilisos</a:t>
            </a:r>
            <a:r>
              <a:rPr lang="es-ES" sz="2000" b="1" dirty="0" smtClean="0">
                <a:effectLst>
                  <a:outerShdw blurRad="38100" dist="38100" dir="2700000" algn="tl">
                    <a:srgbClr val="000000">
                      <a:alpha val="43137"/>
                    </a:srgbClr>
                  </a:outerShdw>
                </a:effectLst>
              </a:rPr>
              <a:t> de filias </a:t>
            </a:r>
          </a:p>
          <a:p>
            <a:pPr algn="ctr"/>
            <a:r>
              <a:rPr lang="es-ES" sz="2000" b="1" dirty="0" smtClean="0">
                <a:effectLst>
                  <a:outerShdw blurRad="38100" dist="38100" dir="2700000" algn="tl">
                    <a:srgbClr val="000000">
                      <a:alpha val="43137"/>
                    </a:srgbClr>
                  </a:outerShdw>
                </a:effectLst>
              </a:rPr>
              <a:t>-1954-</a:t>
            </a:r>
            <a:endParaRPr lang="es-ES" sz="2000" b="1" dirty="0">
              <a:effectLst>
                <a:outerShdw blurRad="38100" dist="38100" dir="2700000" algn="tl">
                  <a:srgbClr val="000000">
                    <a:alpha val="43137"/>
                  </a:srgbClr>
                </a:outerShdw>
              </a:effectLst>
            </a:endParaRPr>
          </a:p>
        </p:txBody>
      </p:sp>
    </p:spTree>
  </p:cSld>
  <p:clrMapOvr>
    <a:masterClrMapping/>
  </p:clrMapOvr>
  <p:transition spd="slow" advTm="9000">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sp>
        <p:nvSpPr>
          <p:cNvPr id="5" name="4 CuadroTexto"/>
          <p:cNvSpPr txBox="1"/>
          <p:nvPr/>
        </p:nvSpPr>
        <p:spPr>
          <a:xfrm>
            <a:off x="5786446" y="5000636"/>
            <a:ext cx="2786082" cy="1631216"/>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Descubrimiento </a:t>
            </a:r>
          </a:p>
          <a:p>
            <a:pPr algn="ctr"/>
            <a:r>
              <a:rPr lang="es-ES" sz="2000" b="1" dirty="0" smtClean="0">
                <a:effectLst>
                  <a:outerShdw blurRad="38100" dist="38100" dir="2700000" algn="tl">
                    <a:srgbClr val="000000">
                      <a:alpha val="43137"/>
                    </a:srgbClr>
                  </a:outerShdw>
                </a:effectLst>
              </a:rPr>
              <a:t>de América</a:t>
            </a:r>
          </a:p>
          <a:p>
            <a:pPr algn="ctr"/>
            <a:r>
              <a:rPr lang="es-ES" sz="2000" b="1" dirty="0" smtClean="0">
                <a:effectLst>
                  <a:outerShdw blurRad="38100" dist="38100" dir="2700000" algn="tl">
                    <a:srgbClr val="000000">
                      <a:alpha val="43137"/>
                    </a:srgbClr>
                  </a:outerShdw>
                </a:effectLst>
              </a:rPr>
              <a:t>Cristóbal Colón </a:t>
            </a:r>
          </a:p>
          <a:p>
            <a:pPr algn="ctr"/>
            <a:r>
              <a:rPr lang="es-ES" sz="2000" b="1" dirty="0" smtClean="0">
                <a:effectLst>
                  <a:outerShdw blurRad="38100" dist="38100" dir="2700000" algn="tl">
                    <a:srgbClr val="000000">
                      <a:alpha val="43137"/>
                    </a:srgbClr>
                  </a:outerShdw>
                </a:effectLst>
              </a:rPr>
              <a:t>(El sueño de Cristóbal Colón ) 1956-59</a:t>
            </a:r>
            <a:endParaRPr lang="es-ES" sz="2000" b="1" dirty="0">
              <a:effectLst>
                <a:outerShdw blurRad="38100" dist="38100" dir="2700000" algn="tl">
                  <a:srgbClr val="000000">
                    <a:alpha val="43137"/>
                  </a:srgbClr>
                </a:outerShdw>
              </a:effectLst>
            </a:endParaRPr>
          </a:p>
        </p:txBody>
      </p:sp>
      <p:pic>
        <p:nvPicPr>
          <p:cNvPr id="6" name="5 Imagen" descr="img050.jpg"/>
          <p:cNvPicPr>
            <a:picLocks noChangeAspect="1"/>
          </p:cNvPicPr>
          <p:nvPr/>
        </p:nvPicPr>
        <p:blipFill>
          <a:blip r:embed="rId2"/>
          <a:stretch>
            <a:fillRect/>
          </a:stretch>
        </p:blipFill>
        <p:spPr>
          <a:xfrm>
            <a:off x="428596" y="285728"/>
            <a:ext cx="5161358" cy="6215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10000">
    <p:comb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3Salvador-Dali-Crucifixion-Hypercubic-Body.jpg"/>
          <p:cNvPicPr>
            <a:picLocks noGrp="1" noChangeAspect="1"/>
          </p:cNvPicPr>
          <p:nvPr>
            <p:ph idx="1"/>
          </p:nvPr>
        </p:nvPicPr>
        <p:blipFill>
          <a:blip r:embed="rId2"/>
          <a:stretch>
            <a:fillRect/>
          </a:stretch>
        </p:blipFill>
        <p:spPr>
          <a:xfrm>
            <a:off x="571472" y="214290"/>
            <a:ext cx="4737216" cy="62865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857884" y="5286388"/>
            <a:ext cx="2786082"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Corpus  </a:t>
            </a:r>
            <a:r>
              <a:rPr lang="es-ES" sz="2000" b="1" dirty="0" err="1" smtClean="0">
                <a:effectLst>
                  <a:outerShdw blurRad="38100" dist="38100" dir="2700000" algn="tl">
                    <a:srgbClr val="000000">
                      <a:alpha val="43137"/>
                    </a:srgbClr>
                  </a:outerShdw>
                </a:effectLst>
              </a:rPr>
              <a:t>hypercubus</a:t>
            </a:r>
            <a:endParaRPr lang="es-ES" sz="2000" b="1" dirty="0" smtClean="0">
              <a:effectLst>
                <a:outerShdw blurRad="38100" dist="38100" dir="2700000" algn="tl">
                  <a:srgbClr val="000000">
                    <a:alpha val="43137"/>
                  </a:srgbClr>
                </a:outerShdw>
              </a:effectLst>
            </a:endParaRPr>
          </a:p>
          <a:p>
            <a:pPr algn="ctr"/>
            <a:r>
              <a:rPr lang="es-ES" sz="2000" b="1" dirty="0" smtClean="0">
                <a:effectLst>
                  <a:outerShdw blurRad="38100" dist="38100" dir="2700000" algn="tl">
                    <a:srgbClr val="000000">
                      <a:alpha val="43137"/>
                    </a:srgbClr>
                  </a:outerShdw>
                </a:effectLst>
              </a:rPr>
              <a:t>(</a:t>
            </a:r>
            <a:r>
              <a:rPr lang="es-ES" sz="2000" b="1" dirty="0" err="1" smtClean="0">
                <a:effectLst>
                  <a:outerShdw blurRad="38100" dist="38100" dir="2700000" algn="tl">
                    <a:srgbClr val="000000">
                      <a:alpha val="43137"/>
                    </a:srgbClr>
                  </a:outerShdw>
                </a:effectLst>
              </a:rPr>
              <a:t>Crucificción</a:t>
            </a:r>
            <a:r>
              <a:rPr lang="es-ES" sz="2000" b="1" dirty="0" smtClean="0">
                <a:effectLst>
                  <a:outerShdw blurRad="38100" dist="38100" dir="2700000" algn="tl">
                    <a:srgbClr val="000000">
                      <a:alpha val="43137"/>
                    </a:srgbClr>
                  </a:outerShdw>
                </a:effectLst>
              </a:rPr>
              <a:t>)</a:t>
            </a:r>
          </a:p>
          <a:p>
            <a:pPr algn="ctr"/>
            <a:r>
              <a:rPr lang="es-ES" sz="2000" b="1" dirty="0" smtClean="0">
                <a:effectLst>
                  <a:outerShdw blurRad="38100" dist="38100" dir="2700000" algn="tl">
                    <a:srgbClr val="000000">
                      <a:alpha val="43137"/>
                    </a:srgbClr>
                  </a:outerShdw>
                </a:effectLst>
              </a:rPr>
              <a:t>1954</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pic>
        <p:nvPicPr>
          <p:cNvPr id="3" name="2 Imagen" descr="el hombre invisible-1929.jpg"/>
          <p:cNvPicPr>
            <a:picLocks noChangeAspect="1"/>
          </p:cNvPicPr>
          <p:nvPr/>
        </p:nvPicPr>
        <p:blipFill>
          <a:blip r:embed="rId2"/>
          <a:srcRect r="3333" b="2272"/>
          <a:stretch>
            <a:fillRect/>
          </a:stretch>
        </p:blipFill>
        <p:spPr>
          <a:xfrm>
            <a:off x="571472" y="285728"/>
            <a:ext cx="4143404" cy="61436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3 CuadroTexto"/>
          <p:cNvSpPr txBox="1"/>
          <p:nvPr/>
        </p:nvSpPr>
        <p:spPr>
          <a:xfrm>
            <a:off x="5786446" y="5857892"/>
            <a:ext cx="2092239" cy="646331"/>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rPr>
              <a:t>El Hombre Invisible</a:t>
            </a:r>
          </a:p>
          <a:p>
            <a:pPr algn="ctr"/>
            <a:r>
              <a:rPr lang="es-ES" b="1" dirty="0" smtClean="0">
                <a:effectLst>
                  <a:outerShdw blurRad="38100" dist="38100" dir="2700000" algn="tl">
                    <a:srgbClr val="000000">
                      <a:alpha val="43137"/>
                    </a:srgbClr>
                  </a:outerShdw>
                </a:effectLst>
              </a:rPr>
              <a:t>- 1929 -</a:t>
            </a:r>
            <a:endParaRPr lang="es-ES"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pic>
        <p:nvPicPr>
          <p:cNvPr id="5" name="4 Imagen" descr="img039.jpg"/>
          <p:cNvPicPr>
            <a:picLocks noChangeAspect="1"/>
          </p:cNvPicPr>
          <p:nvPr/>
        </p:nvPicPr>
        <p:blipFill>
          <a:blip r:embed="rId2"/>
          <a:stretch>
            <a:fillRect/>
          </a:stretch>
        </p:blipFill>
        <p:spPr>
          <a:xfrm>
            <a:off x="285721" y="285728"/>
            <a:ext cx="8501122" cy="6215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3 CuadroTexto"/>
          <p:cNvSpPr txBox="1"/>
          <p:nvPr/>
        </p:nvSpPr>
        <p:spPr>
          <a:xfrm>
            <a:off x="3428992" y="714356"/>
            <a:ext cx="2000264" cy="646331"/>
          </a:xfrm>
          <a:prstGeom prst="rect">
            <a:avLst/>
          </a:prstGeom>
          <a:noFill/>
        </p:spPr>
        <p:txBody>
          <a:bodyPr wrap="square" rtlCol="0">
            <a:spAutoFit/>
          </a:bodyPr>
          <a:lstStyle/>
          <a:p>
            <a:pPr algn="ctr"/>
            <a:r>
              <a:rPr lang="es-ES" b="1" dirty="0" smtClean="0">
                <a:effectLst>
                  <a:outerShdw blurRad="38100" dist="38100" dir="2700000" algn="tl">
                    <a:srgbClr val="000000">
                      <a:alpha val="43137"/>
                    </a:srgbClr>
                  </a:outerShdw>
                </a:effectLst>
              </a:rPr>
              <a:t>Singularidades</a:t>
            </a:r>
          </a:p>
          <a:p>
            <a:pPr algn="ctr"/>
            <a:r>
              <a:rPr lang="es-ES" b="1" dirty="0" smtClean="0">
                <a:effectLst>
                  <a:outerShdw blurRad="38100" dist="38100" dir="2700000" algn="tl">
                    <a:srgbClr val="000000">
                      <a:alpha val="43137"/>
                    </a:srgbClr>
                  </a:outerShdw>
                </a:effectLst>
              </a:rPr>
              <a:t>-1935-36-</a:t>
            </a:r>
            <a:endParaRPr lang="es-ES"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3Salvador-Dali-el torero alucilógeno1968-70.jpg"/>
          <p:cNvPicPr>
            <a:picLocks noGrp="1" noChangeAspect="1"/>
          </p:cNvPicPr>
          <p:nvPr>
            <p:ph idx="1"/>
          </p:nvPr>
        </p:nvPicPr>
        <p:blipFill>
          <a:blip r:embed="rId3"/>
          <a:stretch>
            <a:fillRect/>
          </a:stretch>
        </p:blipFill>
        <p:spPr>
          <a:xfrm>
            <a:off x="571472" y="285728"/>
            <a:ext cx="4714908" cy="62865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857884" y="5429264"/>
            <a:ext cx="2540375"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El Torero </a:t>
            </a:r>
            <a:r>
              <a:rPr lang="es-ES" sz="2000" b="1" dirty="0" err="1" smtClean="0">
                <a:effectLst>
                  <a:outerShdw blurRad="38100" dist="38100" dir="2700000" algn="tl">
                    <a:srgbClr val="000000">
                      <a:alpha val="43137"/>
                    </a:srgbClr>
                  </a:outerShdw>
                </a:effectLst>
              </a:rPr>
              <a:t>Alucilógeno</a:t>
            </a:r>
            <a:endParaRPr lang="es-ES" sz="2000" b="1" dirty="0" smtClean="0">
              <a:effectLst>
                <a:outerShdw blurRad="38100" dist="38100" dir="2700000" algn="tl">
                  <a:srgbClr val="000000">
                    <a:alpha val="43137"/>
                  </a:srgbClr>
                </a:outerShdw>
              </a:effectLst>
            </a:endParaRPr>
          </a:p>
          <a:p>
            <a:pPr algn="ctr"/>
            <a:r>
              <a:rPr lang="es-ES" sz="2000" b="1" dirty="0" smtClean="0">
                <a:effectLst>
                  <a:outerShdw blurRad="38100" dist="38100" dir="2700000" algn="tl">
                    <a:srgbClr val="000000">
                      <a:alpha val="43137"/>
                    </a:srgbClr>
                  </a:outerShdw>
                </a:effectLst>
              </a:rPr>
              <a:t>- 1968-70 -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3Salvador-Dali-jirafa en llamas-1936-37.jpg"/>
          <p:cNvPicPr>
            <a:picLocks noGrp="1" noChangeAspect="1"/>
          </p:cNvPicPr>
          <p:nvPr>
            <p:ph idx="1"/>
          </p:nvPr>
        </p:nvPicPr>
        <p:blipFill>
          <a:blip r:embed="rId2"/>
          <a:stretch>
            <a:fillRect/>
          </a:stretch>
        </p:blipFill>
        <p:spPr>
          <a:xfrm>
            <a:off x="3714744" y="285728"/>
            <a:ext cx="4857784" cy="62971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6 CuadroTexto"/>
          <p:cNvSpPr txBox="1"/>
          <p:nvPr/>
        </p:nvSpPr>
        <p:spPr>
          <a:xfrm>
            <a:off x="928662" y="5715016"/>
            <a:ext cx="1900841" cy="1015663"/>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Jirafa en llamas</a:t>
            </a:r>
          </a:p>
          <a:p>
            <a:pPr algn="ctr"/>
            <a:r>
              <a:rPr lang="es-ES" sz="2000" b="1" dirty="0" smtClean="0">
                <a:effectLst>
                  <a:outerShdw blurRad="38100" dist="38100" dir="2700000" algn="tl">
                    <a:srgbClr val="000000">
                      <a:alpha val="43137"/>
                    </a:srgbClr>
                  </a:outerShdw>
                </a:effectLst>
              </a:rPr>
              <a:t>-1936-37-</a:t>
            </a:r>
          </a:p>
          <a:p>
            <a:endParaRPr lang="es-ES" sz="2000" dirty="0"/>
          </a:p>
        </p:txBody>
      </p:sp>
    </p:spTree>
  </p:cSld>
  <p:clrMapOvr>
    <a:masterClrMapping/>
  </p:clrMapOvr>
  <p:transition spd="slow" advTm="8000">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7" name="6 Imagen" descr="el juego lugrube-1929.jpg"/>
          <p:cNvPicPr>
            <a:picLocks noChangeAspect="1"/>
          </p:cNvPicPr>
          <p:nvPr/>
        </p:nvPicPr>
        <p:blipFill>
          <a:blip r:embed="rId2"/>
          <a:stretch>
            <a:fillRect/>
          </a:stretch>
        </p:blipFill>
        <p:spPr>
          <a:xfrm>
            <a:off x="4143372" y="285728"/>
            <a:ext cx="4402336"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7 CuadroTexto"/>
          <p:cNvSpPr txBox="1"/>
          <p:nvPr/>
        </p:nvSpPr>
        <p:spPr>
          <a:xfrm>
            <a:off x="1071538" y="5643578"/>
            <a:ext cx="1842172" cy="646331"/>
          </a:xfrm>
          <a:prstGeom prst="rect">
            <a:avLst/>
          </a:prstGeom>
          <a:noFill/>
        </p:spPr>
        <p:txBody>
          <a:bodyPr wrap="none" rtlCol="0">
            <a:spAutoFit/>
          </a:bodyPr>
          <a:lstStyle/>
          <a:p>
            <a:pPr algn="ctr"/>
            <a:r>
              <a:rPr lang="es-ES" b="1" dirty="0" smtClean="0">
                <a:effectLst>
                  <a:outerShdw blurRad="38100" dist="38100" dir="2700000" algn="tl">
                    <a:srgbClr val="000000">
                      <a:alpha val="43137"/>
                    </a:srgbClr>
                  </a:outerShdw>
                </a:effectLst>
              </a:rPr>
              <a:t>El juego  </a:t>
            </a:r>
            <a:r>
              <a:rPr lang="es-ES" b="1" dirty="0" err="1" smtClean="0">
                <a:effectLst>
                  <a:outerShdw blurRad="38100" dist="38100" dir="2700000" algn="tl">
                    <a:srgbClr val="000000">
                      <a:alpha val="43137"/>
                    </a:srgbClr>
                  </a:outerShdw>
                </a:effectLst>
              </a:rPr>
              <a:t>lugrube</a:t>
            </a:r>
            <a:endParaRPr lang="es-ES" b="1" dirty="0" smtClean="0">
              <a:effectLst>
                <a:outerShdw blurRad="38100" dist="38100" dir="2700000" algn="tl">
                  <a:srgbClr val="000000">
                    <a:alpha val="43137"/>
                  </a:srgbClr>
                </a:outerShdw>
              </a:effectLst>
            </a:endParaRPr>
          </a:p>
          <a:p>
            <a:pPr algn="ctr"/>
            <a:r>
              <a:rPr lang="es-ES" b="1" dirty="0" smtClean="0">
                <a:effectLst>
                  <a:outerShdw blurRad="38100" dist="38100" dir="2700000" algn="tl">
                    <a:srgbClr val="000000">
                      <a:alpha val="43137"/>
                    </a:srgbClr>
                  </a:outerShdw>
                </a:effectLst>
              </a:rPr>
              <a:t>-1929-</a:t>
            </a:r>
            <a:endParaRPr lang="es-ES"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pic>
        <p:nvPicPr>
          <p:cNvPr id="3" name="2 Imagen" descr="escritorioantropomorfico-1036.jpg"/>
          <p:cNvPicPr>
            <a:picLocks noChangeAspect="1"/>
          </p:cNvPicPr>
          <p:nvPr/>
        </p:nvPicPr>
        <p:blipFill>
          <a:blip r:embed="rId2"/>
          <a:stretch>
            <a:fillRect/>
          </a:stretch>
        </p:blipFill>
        <p:spPr>
          <a:xfrm>
            <a:off x="357158" y="428604"/>
            <a:ext cx="8358246" cy="51523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3 CuadroTexto"/>
          <p:cNvSpPr txBox="1"/>
          <p:nvPr/>
        </p:nvSpPr>
        <p:spPr>
          <a:xfrm>
            <a:off x="3214678" y="5786454"/>
            <a:ext cx="3060453" cy="707886"/>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rPr>
              <a:t>Escritorio antropomórfico</a:t>
            </a:r>
          </a:p>
          <a:p>
            <a:r>
              <a:rPr lang="es-ES" sz="2000" b="1" dirty="0" smtClean="0">
                <a:effectLst>
                  <a:outerShdw blurRad="38100" dist="38100" dir="2700000" algn="tl">
                    <a:srgbClr val="000000">
                      <a:alpha val="43137"/>
                    </a:srgbClr>
                  </a:outerShdw>
                </a:effectLst>
              </a:rPr>
              <a:t>                 -1036-</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sp>
        <p:nvSpPr>
          <p:cNvPr id="4" name="3 CuadroTexto"/>
          <p:cNvSpPr txBox="1"/>
          <p:nvPr/>
        </p:nvSpPr>
        <p:spPr>
          <a:xfrm>
            <a:off x="7143768" y="5072074"/>
            <a:ext cx="1785950" cy="923330"/>
          </a:xfrm>
          <a:prstGeom prst="rect">
            <a:avLst/>
          </a:prstGeom>
          <a:noFill/>
        </p:spPr>
        <p:txBody>
          <a:bodyPr wrap="square" rtlCol="0">
            <a:spAutoFit/>
          </a:bodyPr>
          <a:lstStyle/>
          <a:p>
            <a:pPr algn="ctr"/>
            <a:r>
              <a:rPr lang="es-ES" b="1" dirty="0" smtClean="0">
                <a:effectLst>
                  <a:outerShdw blurRad="38100" dist="38100" dir="2700000" algn="tl">
                    <a:srgbClr val="000000">
                      <a:alpha val="43137"/>
                    </a:srgbClr>
                  </a:outerShdw>
                </a:effectLst>
              </a:rPr>
              <a:t>Naturaleza muerta viviente</a:t>
            </a:r>
          </a:p>
          <a:p>
            <a:pPr algn="ctr"/>
            <a:r>
              <a:rPr lang="es-ES" b="1" dirty="0" smtClean="0">
                <a:effectLst>
                  <a:outerShdw blurRad="38100" dist="38100" dir="2700000" algn="tl">
                    <a:srgbClr val="000000">
                      <a:alpha val="43137"/>
                    </a:srgbClr>
                  </a:outerShdw>
                </a:effectLst>
              </a:rPr>
              <a:t>- 1956 -</a:t>
            </a:r>
          </a:p>
        </p:txBody>
      </p:sp>
      <p:pic>
        <p:nvPicPr>
          <p:cNvPr id="5" name="4 Imagen" descr="naturaleza muerta viviente-1956.jpg"/>
          <p:cNvPicPr>
            <a:picLocks noChangeAspect="1"/>
          </p:cNvPicPr>
          <p:nvPr/>
        </p:nvPicPr>
        <p:blipFill>
          <a:blip r:embed="rId2"/>
          <a:srcRect b="2353"/>
          <a:stretch>
            <a:fillRect/>
          </a:stretch>
        </p:blipFill>
        <p:spPr>
          <a:xfrm>
            <a:off x="357158" y="285728"/>
            <a:ext cx="6755091" cy="63579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sp>
        <p:nvSpPr>
          <p:cNvPr id="6" name="5 CuadroTexto"/>
          <p:cNvSpPr txBox="1"/>
          <p:nvPr/>
        </p:nvSpPr>
        <p:spPr>
          <a:xfrm>
            <a:off x="928662" y="5715016"/>
            <a:ext cx="2799164" cy="707886"/>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rPr>
              <a:t>la separación del átomo</a:t>
            </a:r>
          </a:p>
          <a:p>
            <a:r>
              <a:rPr lang="es-ES" sz="2000" b="1" dirty="0" smtClean="0">
                <a:effectLst>
                  <a:outerShdw blurRad="38100" dist="38100" dir="2700000" algn="tl">
                    <a:srgbClr val="000000">
                      <a:alpha val="43137"/>
                    </a:srgbClr>
                  </a:outerShdw>
                </a:effectLst>
              </a:rPr>
              <a:t>                 - 1947 -</a:t>
            </a:r>
            <a:endParaRPr lang="es-ES" sz="2000" b="1" dirty="0">
              <a:effectLst>
                <a:outerShdw blurRad="38100" dist="38100" dir="2700000" algn="tl">
                  <a:srgbClr val="000000">
                    <a:alpha val="43137"/>
                  </a:srgbClr>
                </a:outerShdw>
              </a:effectLst>
            </a:endParaRPr>
          </a:p>
        </p:txBody>
      </p:sp>
      <p:pic>
        <p:nvPicPr>
          <p:cNvPr id="5" name="4 Imagen" descr="la separacion del atomo-1947.jpg"/>
          <p:cNvPicPr>
            <a:picLocks noChangeAspect="1"/>
          </p:cNvPicPr>
          <p:nvPr/>
        </p:nvPicPr>
        <p:blipFill>
          <a:blip r:embed="rId2"/>
          <a:stretch>
            <a:fillRect/>
          </a:stretch>
        </p:blipFill>
        <p:spPr>
          <a:xfrm>
            <a:off x="4643438" y="357166"/>
            <a:ext cx="4009430" cy="6215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latin typeface="Berlin Sans FB" pitchFamily="34" charset="0"/>
            </a:endParaRPr>
          </a:p>
        </p:txBody>
      </p:sp>
      <p:pic>
        <p:nvPicPr>
          <p:cNvPr id="3" name="2 Imagen" descr="img052.jpg"/>
          <p:cNvPicPr>
            <a:picLocks noChangeAspect="1"/>
          </p:cNvPicPr>
          <p:nvPr/>
        </p:nvPicPr>
        <p:blipFill>
          <a:blip r:embed="rId2"/>
          <a:stretch>
            <a:fillRect/>
          </a:stretch>
        </p:blipFill>
        <p:spPr>
          <a:xfrm>
            <a:off x="357158" y="357166"/>
            <a:ext cx="8429652" cy="62099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4714876" y="5072074"/>
            <a:ext cx="2395207"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Galatea de las estrellas</a:t>
            </a:r>
          </a:p>
          <a:p>
            <a:pPr algn="ctr"/>
            <a:r>
              <a:rPr lang="es-ES" sz="2000" b="1" dirty="0" smtClean="0">
                <a:effectLst>
                  <a:outerShdw blurRad="38100" dist="38100" dir="2700000" algn="tl">
                    <a:srgbClr val="000000">
                      <a:alpha val="43137"/>
                    </a:srgbClr>
                  </a:outerShdw>
                </a:effectLst>
              </a:rPr>
              <a:t>-1952-</a:t>
            </a:r>
            <a:endParaRPr lang="es-ES"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3SalvadorDal-LedaAtomica-1949.jpg"/>
          <p:cNvPicPr>
            <a:picLocks noGrp="1" noChangeAspect="1"/>
          </p:cNvPicPr>
          <p:nvPr>
            <p:ph idx="1"/>
          </p:nvPr>
        </p:nvPicPr>
        <p:blipFill>
          <a:blip r:embed="rId2"/>
          <a:stretch>
            <a:fillRect/>
          </a:stretch>
        </p:blipFill>
        <p:spPr>
          <a:xfrm>
            <a:off x="571472" y="285728"/>
            <a:ext cx="4589643" cy="62722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5 CuadroTexto"/>
          <p:cNvSpPr txBox="1"/>
          <p:nvPr/>
        </p:nvSpPr>
        <p:spPr>
          <a:xfrm>
            <a:off x="6072198" y="5357826"/>
            <a:ext cx="1665841"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Leda Atómica</a:t>
            </a:r>
          </a:p>
          <a:p>
            <a:pPr algn="ctr"/>
            <a:r>
              <a:rPr lang="es-ES" sz="2000" b="1" dirty="0" smtClean="0">
                <a:effectLst>
                  <a:outerShdw blurRad="38100" dist="38100" dir="2700000" algn="tl">
                    <a:srgbClr val="000000">
                      <a:alpha val="43137"/>
                    </a:srgbClr>
                  </a:outerShdw>
                </a:effectLst>
              </a:rPr>
              <a:t>-1949-</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1925_01 Female Nude 1925.jpg"/>
          <p:cNvPicPr>
            <a:picLocks noGrp="1" noChangeAspect="1"/>
          </p:cNvPicPr>
          <p:nvPr>
            <p:ph idx="1"/>
          </p:nvPr>
        </p:nvPicPr>
        <p:blipFill>
          <a:blip r:embed="rId2"/>
          <a:stretch>
            <a:fillRect/>
          </a:stretch>
        </p:blipFill>
        <p:spPr>
          <a:xfrm>
            <a:off x="1000100" y="285728"/>
            <a:ext cx="7062291" cy="63093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1357290" y="5857892"/>
            <a:ext cx="1901483" cy="707886"/>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rPr>
              <a:t>Mujer Desnuda </a:t>
            </a:r>
          </a:p>
          <a:p>
            <a:pPr algn="ctr"/>
            <a:r>
              <a:rPr lang="es-ES" sz="2000" b="1" dirty="0" smtClean="0">
                <a:effectLst>
                  <a:outerShdw blurRad="38100" dist="38100" dir="2700000" algn="tl">
                    <a:srgbClr val="000000">
                      <a:alpha val="43137"/>
                    </a:srgbClr>
                  </a:outerShdw>
                </a:effectLst>
              </a:rPr>
              <a:t>- 1925-</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A20000"/>
          </a:solidFill>
          <a:scene3d>
            <a:camera prst="orthographicFront"/>
            <a:lightRig rig="threePt" dir="t"/>
          </a:scene3d>
          <a:sp3d>
            <a:bevelT w="177800" h="177800" prst="convex"/>
          </a:sp3d>
        </p:spPr>
        <p:txBody>
          <a:bodyPr/>
          <a:lstStyle/>
          <a:p>
            <a:endParaRPr lang="es-ES" dirty="0"/>
          </a:p>
        </p:txBody>
      </p:sp>
      <p:pic>
        <p:nvPicPr>
          <p:cNvPr id="3" name="2 Imagen" descr="el caballero de la muerte-1935.jpg"/>
          <p:cNvPicPr>
            <a:picLocks noChangeAspect="1"/>
          </p:cNvPicPr>
          <p:nvPr/>
        </p:nvPicPr>
        <p:blipFill>
          <a:blip r:embed="rId2"/>
          <a:srcRect r="2980" b="1149"/>
          <a:stretch>
            <a:fillRect/>
          </a:stretch>
        </p:blipFill>
        <p:spPr>
          <a:xfrm>
            <a:off x="3643306" y="285728"/>
            <a:ext cx="5159145" cy="61436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3 CuadroTexto"/>
          <p:cNvSpPr txBox="1"/>
          <p:nvPr/>
        </p:nvSpPr>
        <p:spPr>
          <a:xfrm>
            <a:off x="428596" y="5715016"/>
            <a:ext cx="2621230" cy="646331"/>
          </a:xfrm>
          <a:prstGeom prst="rect">
            <a:avLst/>
          </a:prstGeom>
          <a:noFill/>
        </p:spPr>
        <p:txBody>
          <a:bodyPr wrap="none" rtlCol="0">
            <a:spAutoFit/>
          </a:bodyPr>
          <a:lstStyle/>
          <a:p>
            <a:r>
              <a:rPr lang="es-ES" b="1" dirty="0" smtClean="0">
                <a:effectLst>
                  <a:outerShdw blurRad="38100" dist="38100" dir="2700000" algn="tl">
                    <a:srgbClr val="000000">
                      <a:alpha val="43137"/>
                    </a:srgbClr>
                  </a:outerShdw>
                </a:effectLst>
              </a:rPr>
              <a:t>El caballero de la muerte</a:t>
            </a:r>
          </a:p>
          <a:p>
            <a:pPr algn="ctr"/>
            <a:r>
              <a:rPr lang="es-ES" b="1" dirty="0" smtClean="0">
                <a:effectLst>
                  <a:outerShdw blurRad="38100" dist="38100" dir="2700000" algn="tl">
                    <a:srgbClr val="000000">
                      <a:alpha val="43137"/>
                    </a:srgbClr>
                  </a:outerShdw>
                </a:effectLst>
              </a:rPr>
              <a:t>- 1935 -</a:t>
            </a:r>
            <a:endParaRPr lang="es-ES"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85  el gran masturbador  1929.jpg"/>
          <p:cNvPicPr>
            <a:picLocks noGrp="1" noChangeAspect="1"/>
          </p:cNvPicPr>
          <p:nvPr>
            <p:ph idx="1"/>
          </p:nvPr>
        </p:nvPicPr>
        <p:blipFill>
          <a:blip r:embed="rId2"/>
          <a:stretch>
            <a:fillRect/>
          </a:stretch>
        </p:blipFill>
        <p:spPr>
          <a:xfrm>
            <a:off x="0" y="0"/>
            <a:ext cx="9144000" cy="6857999"/>
          </a:xfrm>
          <a:scene3d>
            <a:camera prst="orthographicFront"/>
            <a:lightRig rig="threePt" dir="t"/>
          </a:scene3d>
          <a:sp3d>
            <a:bevelT prst="convex"/>
          </a:sp3d>
        </p:spPr>
      </p:pic>
      <p:sp>
        <p:nvSpPr>
          <p:cNvPr id="5" name="4 CuadroTexto"/>
          <p:cNvSpPr txBox="1"/>
          <p:nvPr/>
        </p:nvSpPr>
        <p:spPr>
          <a:xfrm>
            <a:off x="2500298" y="285728"/>
            <a:ext cx="2517036" cy="707886"/>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rPr>
              <a:t>El Gran Masturbador </a:t>
            </a:r>
          </a:p>
          <a:p>
            <a:r>
              <a:rPr lang="es-ES" sz="2000" b="1" dirty="0" smtClean="0">
                <a:effectLst>
                  <a:outerShdw blurRad="38100" dist="38100" dir="2700000" algn="tl">
                    <a:srgbClr val="000000">
                      <a:alpha val="43137"/>
                    </a:srgbClr>
                  </a:outerShdw>
                </a:effectLst>
              </a:rPr>
              <a:t>               - 1929-</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1949_02 The Madonna of Port Lligat _first version 1949.jpg"/>
          <p:cNvPicPr>
            <a:picLocks noGrp="1" noChangeAspect="1"/>
          </p:cNvPicPr>
          <p:nvPr>
            <p:ph idx="1"/>
          </p:nvPr>
        </p:nvPicPr>
        <p:blipFill>
          <a:blip r:embed="rId2"/>
          <a:stretch>
            <a:fillRect/>
          </a:stretch>
        </p:blipFill>
        <p:spPr>
          <a:xfrm>
            <a:off x="642910" y="281607"/>
            <a:ext cx="5004891" cy="62906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929322" y="5572140"/>
            <a:ext cx="2839239"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Madonna De Port </a:t>
            </a:r>
            <a:r>
              <a:rPr lang="es-ES" sz="2000" b="1" dirty="0" err="1" smtClean="0">
                <a:effectLst>
                  <a:outerShdw blurRad="38100" dist="38100" dir="2700000" algn="tl">
                    <a:srgbClr val="000000">
                      <a:alpha val="43137"/>
                    </a:srgbClr>
                  </a:outerShdw>
                </a:effectLst>
              </a:rPr>
              <a:t>Lligat</a:t>
            </a:r>
            <a:r>
              <a:rPr lang="es-ES" sz="2000" b="1" dirty="0" smtClean="0">
                <a:effectLst>
                  <a:outerShdw blurRad="38100" dist="38100" dir="2700000" algn="tl">
                    <a:srgbClr val="000000">
                      <a:alpha val="43137"/>
                    </a:srgbClr>
                  </a:outerShdw>
                </a:effectLst>
              </a:rPr>
              <a:t> </a:t>
            </a:r>
          </a:p>
          <a:p>
            <a:pPr algn="ctr"/>
            <a:r>
              <a:rPr lang="es-ES" sz="2000" b="1" dirty="0" smtClean="0">
                <a:effectLst>
                  <a:outerShdw blurRad="38100" dist="38100" dir="2700000" algn="tl">
                    <a:srgbClr val="000000">
                      <a:alpha val="43137"/>
                    </a:srgbClr>
                  </a:outerShdw>
                </a:effectLst>
              </a:rPr>
              <a:t>Primera Versión En 1949</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r>
              <a:rPr lang="es-ES" dirty="0" smtClean="0"/>
              <a:t/>
            </a:r>
            <a:br>
              <a:rPr lang="es-ES" dirty="0" smtClean="0"/>
            </a:br>
            <a:endParaRPr lang="es-ES" dirty="0"/>
          </a:p>
        </p:txBody>
      </p:sp>
      <p:pic>
        <p:nvPicPr>
          <p:cNvPr id="4" name="3 Marcador de contenido" descr="pic28  1950 la madonna de port lligat - copia.jpg"/>
          <p:cNvPicPr>
            <a:picLocks noGrp="1" noChangeAspect="1"/>
          </p:cNvPicPr>
          <p:nvPr>
            <p:ph idx="1"/>
          </p:nvPr>
        </p:nvPicPr>
        <p:blipFill>
          <a:blip r:embed="rId2"/>
          <a:stretch>
            <a:fillRect/>
          </a:stretch>
        </p:blipFill>
        <p:spPr>
          <a:xfrm>
            <a:off x="3714744" y="285728"/>
            <a:ext cx="4941988" cy="63106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642910" y="5357826"/>
            <a:ext cx="2839239" cy="1015663"/>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Madonna De Port </a:t>
            </a:r>
            <a:r>
              <a:rPr lang="es-ES" sz="2000" b="1" dirty="0" err="1" smtClean="0">
                <a:effectLst>
                  <a:outerShdw blurRad="38100" dist="38100" dir="2700000" algn="tl">
                    <a:srgbClr val="000000">
                      <a:alpha val="43137"/>
                    </a:srgbClr>
                  </a:outerShdw>
                </a:effectLst>
              </a:rPr>
              <a:t>Lligat</a:t>
            </a:r>
            <a:r>
              <a:rPr lang="es-ES" sz="2000" b="1" dirty="0" smtClean="0">
                <a:effectLst>
                  <a:outerShdw blurRad="38100" dist="38100" dir="2700000" algn="tl">
                    <a:srgbClr val="000000">
                      <a:alpha val="43137"/>
                    </a:srgbClr>
                  </a:outerShdw>
                </a:effectLst>
              </a:rPr>
              <a:t> </a:t>
            </a:r>
          </a:p>
          <a:p>
            <a:pPr algn="ctr"/>
            <a:r>
              <a:rPr lang="es-ES" sz="2000" b="1" dirty="0" smtClean="0">
                <a:effectLst>
                  <a:outerShdw blurRad="38100" dist="38100" dir="2700000" algn="tl">
                    <a:srgbClr val="000000">
                      <a:alpha val="43137"/>
                    </a:srgbClr>
                  </a:outerShdw>
                </a:effectLst>
              </a:rPr>
              <a:t>Segunda versión</a:t>
            </a:r>
          </a:p>
          <a:p>
            <a:pPr algn="ctr"/>
            <a:r>
              <a:rPr lang="es-ES" sz="2000" b="1" dirty="0" smtClean="0">
                <a:effectLst>
                  <a:outerShdw blurRad="38100" dist="38100" dir="2700000" algn="tl">
                    <a:srgbClr val="000000">
                      <a:alpha val="43137"/>
                    </a:srgbClr>
                  </a:outerShdw>
                </a:effectLst>
              </a:rPr>
              <a:t>- 1950 -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1954_03 DalH Nude 1954.jpg"/>
          <p:cNvPicPr>
            <a:picLocks noGrp="1" noChangeAspect="1"/>
          </p:cNvPicPr>
          <p:nvPr>
            <p:ph idx="1"/>
          </p:nvPr>
        </p:nvPicPr>
        <p:blipFill>
          <a:blip r:embed="rId2"/>
          <a:stretch>
            <a:fillRect/>
          </a:stretch>
        </p:blipFill>
        <p:spPr>
          <a:xfrm>
            <a:off x="3857620" y="214290"/>
            <a:ext cx="4650875" cy="63579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1071538" y="5429264"/>
            <a:ext cx="247184"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effectLst>
                  <a:outerShdw blurRad="76200" dist="50800" dir="5400000" algn="tl" rotWithShape="0">
                    <a:srgbClr val="000000">
                      <a:alpha val="65000"/>
                    </a:srgbClr>
                  </a:outerShdw>
                </a:effectLst>
              </a:rPr>
              <a:t> </a:t>
            </a:r>
            <a:endParaRPr lang="es-ES" sz="2000" dirty="0"/>
          </a:p>
        </p:txBody>
      </p:sp>
      <p:sp>
        <p:nvSpPr>
          <p:cNvPr id="6" name="5 CuadroTexto"/>
          <p:cNvSpPr txBox="1"/>
          <p:nvPr/>
        </p:nvSpPr>
        <p:spPr>
          <a:xfrm>
            <a:off x="1214414" y="5572140"/>
            <a:ext cx="1628972" cy="1015663"/>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rPr>
              <a:t>Desnudo Dalí</a:t>
            </a:r>
          </a:p>
          <a:p>
            <a:r>
              <a:rPr lang="es-ES" sz="2000" b="1" dirty="0" smtClean="0">
                <a:effectLst>
                  <a:outerShdw blurRad="38100" dist="38100" dir="2700000" algn="tl">
                    <a:srgbClr val="000000">
                      <a:alpha val="43137"/>
                    </a:srgbClr>
                  </a:outerShdw>
                </a:effectLst>
              </a:rPr>
              <a:t>       -  1954 -</a:t>
            </a:r>
          </a:p>
          <a:p>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sp>
        <p:nvSpPr>
          <p:cNvPr id="5" name="4 CuadroTexto"/>
          <p:cNvSpPr txBox="1"/>
          <p:nvPr/>
        </p:nvSpPr>
        <p:spPr>
          <a:xfrm>
            <a:off x="1071538" y="5429264"/>
            <a:ext cx="247184"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effectLst>
                  <a:outerShdw blurRad="76200" dist="50800" dir="5400000" algn="tl" rotWithShape="0">
                    <a:srgbClr val="000000">
                      <a:alpha val="65000"/>
                    </a:srgbClr>
                  </a:outerShdw>
                </a:effectLst>
              </a:rPr>
              <a:t> </a:t>
            </a:r>
            <a:endParaRPr lang="es-ES" sz="2000" b="1" dirty="0">
              <a:effectLst>
                <a:outerShdw blurRad="38100" dist="38100" dir="2700000" algn="tl">
                  <a:srgbClr val="000000">
                    <a:alpha val="43137"/>
                  </a:srgbClr>
                </a:outerShdw>
              </a:effectLst>
            </a:endParaRPr>
          </a:p>
        </p:txBody>
      </p:sp>
      <p:sp>
        <p:nvSpPr>
          <p:cNvPr id="8" name="7 Rectángulo"/>
          <p:cNvSpPr/>
          <p:nvPr/>
        </p:nvSpPr>
        <p:spPr>
          <a:xfrm>
            <a:off x="357158" y="4286256"/>
            <a:ext cx="2786082" cy="1323439"/>
          </a:xfrm>
          <a:prstGeom prst="rect">
            <a:avLst/>
          </a:prstGeom>
        </p:spPr>
        <p:txBody>
          <a:bodyPr wrap="square">
            <a:spAutoFit/>
          </a:bodyPr>
          <a:lstStyle/>
          <a:p>
            <a:pPr algn="ctr"/>
            <a:r>
              <a:rPr lang="es-ES" sz="2000" b="1" dirty="0" smtClean="0">
                <a:effectLst>
                  <a:outerShdw blurRad="38100" dist="38100" dir="2700000" algn="tl">
                    <a:srgbClr val="000000">
                      <a:alpha val="43137"/>
                    </a:srgbClr>
                  </a:outerShdw>
                </a:effectLst>
              </a:rPr>
              <a:t>Retrato de mi hermana y  figura Picassiana contrapuesta.</a:t>
            </a:r>
          </a:p>
          <a:p>
            <a:pPr algn="ctr"/>
            <a:r>
              <a:rPr lang="es-ES" sz="2000" b="1" dirty="0" smtClean="0">
                <a:effectLst>
                  <a:outerShdw blurRad="38100" dist="38100" dir="2700000" algn="tl">
                    <a:srgbClr val="000000">
                      <a:alpha val="43137"/>
                    </a:srgbClr>
                  </a:outerShdw>
                </a:effectLst>
              </a:rPr>
              <a:t>- 1923.1924 -</a:t>
            </a:r>
            <a:endParaRPr lang="es-ES" sz="2000" b="1" dirty="0">
              <a:effectLst>
                <a:outerShdw blurRad="38100" dist="38100" dir="2700000" algn="tl">
                  <a:srgbClr val="000000">
                    <a:alpha val="43137"/>
                  </a:srgbClr>
                </a:outerShdw>
              </a:effectLst>
            </a:endParaRPr>
          </a:p>
        </p:txBody>
      </p:sp>
      <p:pic>
        <p:nvPicPr>
          <p:cNvPr id="6" name="5 Imagen" descr="retrato de mi hermana y figura oicasssiana contrapuesta.1923.1924.jpg"/>
          <p:cNvPicPr>
            <a:picLocks noChangeAspect="1"/>
          </p:cNvPicPr>
          <p:nvPr/>
        </p:nvPicPr>
        <p:blipFill>
          <a:blip r:embed="rId2"/>
          <a:srcRect r="5468"/>
          <a:stretch>
            <a:fillRect/>
          </a:stretch>
        </p:blipFill>
        <p:spPr>
          <a:xfrm>
            <a:off x="4429124" y="285728"/>
            <a:ext cx="4371127"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dir="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sp>
        <p:nvSpPr>
          <p:cNvPr id="5" name="4 CuadroTexto"/>
          <p:cNvSpPr txBox="1"/>
          <p:nvPr/>
        </p:nvSpPr>
        <p:spPr>
          <a:xfrm>
            <a:off x="1071538" y="5429264"/>
            <a:ext cx="247184"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effectLst>
                  <a:outerShdw blurRad="76200" dist="50800" dir="5400000" algn="tl" rotWithShape="0">
                    <a:srgbClr val="000000">
                      <a:alpha val="65000"/>
                    </a:srgbClr>
                  </a:outerShdw>
                </a:effectLst>
              </a:rPr>
              <a:t> </a:t>
            </a:r>
            <a:endParaRPr lang="es-ES" sz="2000" b="1" dirty="0">
              <a:effectLst>
                <a:outerShdw blurRad="38100" dist="38100" dir="2700000" algn="tl">
                  <a:srgbClr val="000000">
                    <a:alpha val="43137"/>
                  </a:srgbClr>
                </a:outerShdw>
              </a:effectLst>
            </a:endParaRPr>
          </a:p>
        </p:txBody>
      </p:sp>
      <p:sp>
        <p:nvSpPr>
          <p:cNvPr id="6" name="5 CuadroTexto"/>
          <p:cNvSpPr txBox="1"/>
          <p:nvPr/>
        </p:nvSpPr>
        <p:spPr>
          <a:xfrm>
            <a:off x="5357818" y="5429264"/>
            <a:ext cx="2908168" cy="707886"/>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rPr>
              <a:t>Un diablo lógico-(</a:t>
            </a:r>
            <a:r>
              <a:rPr lang="es-ES" sz="2000" b="1" dirty="0" err="1" smtClean="0">
                <a:effectLst>
                  <a:outerShdw blurRad="38100" dist="38100" dir="2700000" algn="tl">
                    <a:srgbClr val="000000">
                      <a:alpha val="43137"/>
                    </a:srgbClr>
                  </a:outerShdw>
                </a:effectLst>
              </a:rPr>
              <a:t>lucifer</a:t>
            </a:r>
            <a:r>
              <a:rPr lang="es-ES" sz="2000" b="1" dirty="0" smtClean="0">
                <a:effectLst>
                  <a:outerShdw blurRad="38100" dist="38100" dir="2700000" algn="tl">
                    <a:srgbClr val="000000">
                      <a:alpha val="43137"/>
                    </a:srgbClr>
                  </a:outerShdw>
                </a:effectLst>
              </a:rPr>
              <a:t>)</a:t>
            </a:r>
          </a:p>
          <a:p>
            <a:r>
              <a:rPr lang="es-ES" sz="2000" b="1" smtClean="0">
                <a:effectLst>
                  <a:outerShdw blurRad="38100" dist="38100" dir="2700000" algn="tl">
                    <a:srgbClr val="000000">
                      <a:alpha val="43137"/>
                    </a:srgbClr>
                  </a:outerShdw>
                </a:effectLst>
              </a:rPr>
              <a:t>                    -1951-</a:t>
            </a:r>
            <a:endParaRPr lang="es-ES" sz="2000" b="1" dirty="0">
              <a:effectLst>
                <a:outerShdw blurRad="38100" dist="38100" dir="2700000" algn="tl">
                  <a:srgbClr val="000000">
                    <a:alpha val="43137"/>
                  </a:srgbClr>
                </a:outerShdw>
              </a:effectLst>
            </a:endParaRPr>
          </a:p>
        </p:txBody>
      </p:sp>
      <p:pic>
        <p:nvPicPr>
          <p:cNvPr id="7" name="6 Imagen" descr="un diablo logico-(lucifer)1951.jpg"/>
          <p:cNvPicPr>
            <a:picLocks noChangeAspect="1"/>
          </p:cNvPicPr>
          <p:nvPr/>
        </p:nvPicPr>
        <p:blipFill>
          <a:blip r:embed="rId2"/>
          <a:stretch>
            <a:fillRect/>
          </a:stretch>
        </p:blipFill>
        <p:spPr>
          <a:xfrm>
            <a:off x="571472" y="214290"/>
            <a:ext cx="4607719" cy="63579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dir="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6" name="5 Marcador de contenido" descr="1963_01 Portrait of My Dead Brother 1963.jpgretrato de mi hermano muerto.jpg"/>
          <p:cNvPicPr>
            <a:picLocks noGrp="1" noChangeAspect="1"/>
          </p:cNvPicPr>
          <p:nvPr>
            <p:ph idx="1"/>
          </p:nvPr>
        </p:nvPicPr>
        <p:blipFill>
          <a:blip r:embed="rId2"/>
          <a:stretch>
            <a:fillRect/>
          </a:stretch>
        </p:blipFill>
        <p:spPr>
          <a:xfrm>
            <a:off x="2693822" y="357166"/>
            <a:ext cx="6166676" cy="6215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357158" y="5143512"/>
            <a:ext cx="1604927" cy="1015663"/>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 Mi Hermano</a:t>
            </a:r>
          </a:p>
          <a:p>
            <a:pPr algn="ctr"/>
            <a:r>
              <a:rPr lang="es-ES" sz="2000" b="1" dirty="0" smtClean="0">
                <a:effectLst>
                  <a:outerShdw blurRad="38100" dist="38100" dir="2700000" algn="tl">
                    <a:srgbClr val="000000">
                      <a:alpha val="43137"/>
                    </a:srgbClr>
                  </a:outerShdw>
                </a:effectLst>
              </a:rPr>
              <a:t> Muerto</a:t>
            </a:r>
          </a:p>
          <a:p>
            <a:pPr algn="ctr"/>
            <a:r>
              <a:rPr lang="es-ES" sz="2000" b="1" dirty="0" smtClean="0">
                <a:effectLst>
                  <a:outerShdw blurRad="38100" dist="38100" dir="2700000" algn="tl">
                    <a:srgbClr val="000000">
                      <a:alpha val="43137"/>
                    </a:srgbClr>
                  </a:outerShdw>
                </a:effectLst>
              </a:rPr>
              <a:t>  - 1963 -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bevelB w="0"/>
          </a:sp3d>
        </p:spPr>
        <p:txBody>
          <a:bodyPr/>
          <a:lstStyle/>
          <a:p>
            <a:endParaRPr lang="es-ES" dirty="0"/>
          </a:p>
        </p:txBody>
      </p:sp>
      <p:pic>
        <p:nvPicPr>
          <p:cNvPr id="4" name="3 Marcador de contenido" descr="1973_14 The Prince of Sleep _El principe de ensueno 1973-79.jpg"/>
          <p:cNvPicPr>
            <a:picLocks noGrp="1" noChangeAspect="1"/>
          </p:cNvPicPr>
          <p:nvPr>
            <p:ph idx="1"/>
          </p:nvPr>
        </p:nvPicPr>
        <p:blipFill>
          <a:blip r:embed="rId2"/>
          <a:stretch>
            <a:fillRect/>
          </a:stretch>
        </p:blipFill>
        <p:spPr>
          <a:xfrm>
            <a:off x="3643306" y="214290"/>
            <a:ext cx="4662462" cy="64294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71472" y="5143512"/>
            <a:ext cx="2686954"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El Príncipe De Ensueño</a:t>
            </a:r>
          </a:p>
          <a:p>
            <a:pPr algn="ctr"/>
            <a:r>
              <a:rPr lang="es-ES" sz="2000" b="1" dirty="0" smtClean="0">
                <a:effectLst>
                  <a:outerShdw blurRad="38100" dist="38100" dir="2700000" algn="tl">
                    <a:srgbClr val="000000">
                      <a:alpha val="43137"/>
                    </a:srgbClr>
                  </a:outerShdw>
                </a:effectLst>
              </a:rPr>
              <a:t> - 1973-79 -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mantes%20pacientes 1970 acuarela,tinta y collage    56x76.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6" name="5 CuadroTexto"/>
          <p:cNvSpPr txBox="1"/>
          <p:nvPr/>
        </p:nvSpPr>
        <p:spPr>
          <a:xfrm>
            <a:off x="6215074" y="5572140"/>
            <a:ext cx="2311850" cy="1015663"/>
          </a:xfrm>
          <a:prstGeom prst="rect">
            <a:avLst/>
          </a:prstGeom>
          <a:noFill/>
        </p:spPr>
        <p:txBody>
          <a:bodyPr wrap="none" rtlCol="0">
            <a:spAutoFit/>
          </a:bodyPr>
          <a:lstStyle/>
          <a:p>
            <a:pPr algn="ctr"/>
            <a:r>
              <a:rPr lang="es-ES" sz="2000" b="1" dirty="0" smtClean="0">
                <a:solidFill>
                  <a:sysClr val="windowText" lastClr="000000"/>
                </a:solidFill>
                <a:effectLst>
                  <a:outerShdw blurRad="38100" dist="38100" dir="2700000" algn="tl">
                    <a:srgbClr val="000000">
                      <a:alpha val="43137"/>
                    </a:srgbClr>
                  </a:outerShdw>
                </a:effectLst>
              </a:rPr>
              <a:t>Pacientes Acuarela </a:t>
            </a:r>
          </a:p>
          <a:p>
            <a:pPr algn="ctr"/>
            <a:r>
              <a:rPr lang="es-ES" sz="2000" b="1" dirty="0" smtClean="0">
                <a:solidFill>
                  <a:sysClr val="windowText" lastClr="000000"/>
                </a:solidFill>
                <a:effectLst>
                  <a:outerShdw blurRad="38100" dist="38100" dir="2700000" algn="tl">
                    <a:srgbClr val="000000">
                      <a:alpha val="43137"/>
                    </a:srgbClr>
                  </a:outerShdw>
                </a:effectLst>
              </a:rPr>
              <a:t>Tinta Y Collage</a:t>
            </a:r>
          </a:p>
          <a:p>
            <a:pPr algn="ctr"/>
            <a:r>
              <a:rPr lang="es-ES" sz="2000" b="1" dirty="0" smtClean="0">
                <a:solidFill>
                  <a:sysClr val="windowText" lastClr="000000"/>
                </a:solidFill>
                <a:effectLst>
                  <a:outerShdw blurRad="38100" dist="38100" dir="2700000" algn="tl">
                    <a:srgbClr val="000000">
                      <a:alpha val="43137"/>
                    </a:srgbClr>
                  </a:outerShdw>
                </a:effectLst>
              </a:rPr>
              <a:t>- 1970 -</a:t>
            </a:r>
            <a:endParaRPr lang="es-ES" sz="2000" b="1" dirty="0">
              <a:solidFill>
                <a:sysClr val="windowText" lastClr="000000"/>
              </a:solidFill>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prst="angle"/>
          </a:sp3d>
        </p:spPr>
        <p:txBody>
          <a:bodyPr/>
          <a:lstStyle/>
          <a:p>
            <a:endParaRPr lang="es-ES" dirty="0"/>
          </a:p>
        </p:txBody>
      </p:sp>
      <p:pic>
        <p:nvPicPr>
          <p:cNvPr id="4" name="3 Marcador de contenido" descr="cristo-de-san-juan-de-la-cruz-1951-dali.jpg"/>
          <p:cNvPicPr>
            <a:picLocks noGrp="1" noChangeAspect="1"/>
          </p:cNvPicPr>
          <p:nvPr>
            <p:ph idx="1"/>
          </p:nvPr>
        </p:nvPicPr>
        <p:blipFill>
          <a:blip r:embed="rId2"/>
          <a:stretch>
            <a:fillRect/>
          </a:stretch>
        </p:blipFill>
        <p:spPr>
          <a:xfrm>
            <a:off x="738570" y="0"/>
            <a:ext cx="4467796" cy="67155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857884" y="5572140"/>
            <a:ext cx="2375970" cy="1015663"/>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Cristo De  San  Juan </a:t>
            </a:r>
          </a:p>
          <a:p>
            <a:pPr algn="ctr"/>
            <a:r>
              <a:rPr lang="es-ES" sz="2000" b="1" dirty="0" smtClean="0">
                <a:effectLst>
                  <a:outerShdw blurRad="38100" dist="38100" dir="2700000" algn="tl">
                    <a:srgbClr val="000000">
                      <a:alpha val="43137"/>
                    </a:srgbClr>
                  </a:outerShdw>
                </a:effectLst>
              </a:rPr>
              <a:t>De La Cruz</a:t>
            </a:r>
          </a:p>
          <a:p>
            <a:pPr algn="ctr"/>
            <a:r>
              <a:rPr lang="es-ES" sz="2000" b="1" dirty="0" smtClean="0">
                <a:effectLst>
                  <a:outerShdw blurRad="38100" dist="38100" dir="2700000" algn="tl">
                    <a:srgbClr val="000000">
                      <a:alpha val="43137"/>
                    </a:srgbClr>
                  </a:outerShdw>
                </a:effectLst>
              </a:rPr>
              <a:t>- 1951 -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ppartion del rostro y un frutero en una playa-1938.jpg"/>
          <p:cNvPicPr>
            <a:picLocks noGrp="1" noChangeAspect="1"/>
          </p:cNvPicPr>
          <p:nvPr>
            <p:ph idx="1"/>
          </p:nvPr>
        </p:nvPicPr>
        <p:blipFill>
          <a:blip r:embed="rId2"/>
          <a:stretch>
            <a:fillRect/>
          </a:stretch>
        </p:blipFill>
        <p:spPr>
          <a:xfrm>
            <a:off x="59146" y="0"/>
            <a:ext cx="9084854" cy="6858000"/>
          </a:xfrm>
          <a:scene3d>
            <a:camera prst="orthographicFront"/>
            <a:lightRig rig="threePt" dir="t"/>
          </a:scene3d>
          <a:sp3d>
            <a:bevelT prst="convex"/>
          </a:sp3d>
        </p:spPr>
      </p:pic>
      <p:sp>
        <p:nvSpPr>
          <p:cNvPr id="5" name="4 CuadroTexto"/>
          <p:cNvSpPr txBox="1"/>
          <p:nvPr/>
        </p:nvSpPr>
        <p:spPr>
          <a:xfrm>
            <a:off x="928662" y="5715016"/>
            <a:ext cx="3804247" cy="707886"/>
          </a:xfrm>
          <a:prstGeom prst="rect">
            <a:avLst/>
          </a:prstGeom>
          <a:noFill/>
        </p:spPr>
        <p:txBody>
          <a:bodyPr wrap="none" rtlCol="0">
            <a:spAutoFit/>
          </a:bodyPr>
          <a:lstStyle/>
          <a:p>
            <a:pPr algn="ctr"/>
            <a:r>
              <a:rPr lang="es-ES" sz="2000" b="1" dirty="0" smtClean="0">
                <a:solidFill>
                  <a:sysClr val="windowText" lastClr="000000"/>
                </a:solidFill>
                <a:effectLst>
                  <a:outerShdw blurRad="38100" dist="38100" dir="2700000" algn="tl">
                    <a:srgbClr val="000000">
                      <a:alpha val="43137"/>
                    </a:srgbClr>
                  </a:outerShdw>
                </a:effectLst>
              </a:rPr>
              <a:t>Rostro Y Un Frutero En Una Playa</a:t>
            </a:r>
          </a:p>
          <a:p>
            <a:pPr algn="ctr"/>
            <a:r>
              <a:rPr lang="es-ES" sz="2000" b="1" dirty="0" smtClean="0">
                <a:solidFill>
                  <a:sysClr val="windowText" lastClr="000000"/>
                </a:solidFill>
                <a:effectLst>
                  <a:outerShdw blurRad="38100" dist="38100" dir="2700000" algn="tl">
                    <a:srgbClr val="000000">
                      <a:alpha val="43137"/>
                    </a:srgbClr>
                  </a:outerShdw>
                </a:effectLst>
              </a:rPr>
              <a:t>- 1938 -</a:t>
            </a:r>
            <a:endParaRPr lang="es-ES" sz="2000" b="1" dirty="0">
              <a:solidFill>
                <a:sysClr val="windowText" lastClr="000000"/>
              </a:solidFill>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31930-01-The-Bleeding-Roses-1930.jpg"/>
          <p:cNvPicPr>
            <a:picLocks noGrp="1" noChangeAspect="1"/>
          </p:cNvPicPr>
          <p:nvPr>
            <p:ph idx="1"/>
          </p:nvPr>
        </p:nvPicPr>
        <p:blipFill>
          <a:blip r:embed="rId2">
            <a:lum bright="-10000" contrast="10000"/>
          </a:blip>
          <a:stretch>
            <a:fillRect/>
          </a:stretch>
        </p:blipFill>
        <p:spPr>
          <a:xfrm>
            <a:off x="3571868" y="285728"/>
            <a:ext cx="5061331" cy="62865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71472" y="5143512"/>
            <a:ext cx="2815194"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La  Sangría de  las Rosas</a:t>
            </a:r>
          </a:p>
          <a:p>
            <a:pPr algn="ctr"/>
            <a:r>
              <a:rPr lang="es-ES" sz="2000" b="1" dirty="0" smtClean="0">
                <a:effectLst>
                  <a:outerShdw blurRad="38100" dist="38100" dir="2700000" algn="tl">
                    <a:srgbClr val="000000">
                      <a:alpha val="43137"/>
                    </a:srgbClr>
                  </a:outerShdw>
                </a:effectLst>
              </a:rPr>
              <a:t>-1930 -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daqués de espaldas-1921.jpg"/>
          <p:cNvPicPr>
            <a:picLocks noGrp="1" noChangeAspect="1"/>
          </p:cNvPicPr>
          <p:nvPr>
            <p:ph idx="1"/>
          </p:nvPr>
        </p:nvPicPr>
        <p:blipFill>
          <a:blip r:embed="rId2">
            <a:lum bright="-10000"/>
          </a:blip>
          <a:stretch>
            <a:fillRect/>
          </a:stretch>
        </p:blipFill>
        <p:spPr>
          <a:xfrm>
            <a:off x="0" y="0"/>
            <a:ext cx="9144000" cy="6858000"/>
          </a:xfrm>
          <a:scene3d>
            <a:camera prst="orthographicFront"/>
            <a:lightRig rig="threePt" dir="t"/>
          </a:scene3d>
          <a:sp3d>
            <a:bevelT prst="convex"/>
          </a:sp3d>
        </p:spPr>
      </p:pic>
      <p:sp>
        <p:nvSpPr>
          <p:cNvPr id="5" name="4 CuadroTexto"/>
          <p:cNvSpPr txBox="1"/>
          <p:nvPr/>
        </p:nvSpPr>
        <p:spPr>
          <a:xfrm>
            <a:off x="3214678" y="6000768"/>
            <a:ext cx="2658100" cy="707886"/>
          </a:xfrm>
          <a:prstGeom prst="rect">
            <a:avLst/>
          </a:prstGeom>
          <a:noFill/>
        </p:spPr>
        <p:txBody>
          <a:bodyPr wrap="none" rtlCol="0">
            <a:spAutoFit/>
          </a:bodyPr>
          <a:lstStyle/>
          <a:p>
            <a:r>
              <a:rPr lang="es-ES" sz="2000" b="1" dirty="0" err="1" smtClean="0">
                <a:effectLst>
                  <a:outerShdw blurRad="38100" dist="38100" dir="2700000" algn="tl">
                    <a:srgbClr val="000000">
                      <a:alpha val="43137"/>
                    </a:srgbClr>
                  </a:outerShdw>
                </a:effectLst>
              </a:rPr>
              <a:t>Cadaqués</a:t>
            </a:r>
            <a:r>
              <a:rPr lang="es-ES" sz="2000" b="1" dirty="0" smtClean="0">
                <a:effectLst>
                  <a:outerShdw blurRad="38100" dist="38100" dir="2700000" algn="tl">
                    <a:srgbClr val="000000">
                      <a:alpha val="43137"/>
                    </a:srgbClr>
                  </a:outerShdw>
                </a:effectLst>
              </a:rPr>
              <a:t>  De Espaldas</a:t>
            </a:r>
          </a:p>
          <a:p>
            <a:pPr algn="ctr"/>
            <a:r>
              <a:rPr lang="es-ES" sz="2000" b="1" dirty="0" smtClean="0">
                <a:effectLst>
                  <a:outerShdw blurRad="38100" dist="38100" dir="2700000" algn="tl">
                    <a:srgbClr val="000000">
                      <a:alpha val="43137"/>
                    </a:srgbClr>
                  </a:outerShdw>
                </a:effectLst>
              </a:rPr>
              <a:t>-1921 -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prst="angle"/>
          </a:sp3d>
        </p:spPr>
        <p:txBody>
          <a:bodyPr/>
          <a:lstStyle/>
          <a:p>
            <a:endParaRPr lang="es-ES" dirty="0"/>
          </a:p>
        </p:txBody>
      </p:sp>
      <p:pic>
        <p:nvPicPr>
          <p:cNvPr id="4" name="3 Marcador de contenido" descr="dali3joven-virgen-autosodomizada-1954.jpg"/>
          <p:cNvPicPr>
            <a:picLocks noGrp="1" noChangeAspect="1"/>
          </p:cNvPicPr>
          <p:nvPr>
            <p:ph idx="1"/>
          </p:nvPr>
        </p:nvPicPr>
        <p:blipFill>
          <a:blip r:embed="rId2"/>
          <a:stretch>
            <a:fillRect/>
          </a:stretch>
        </p:blipFill>
        <p:spPr>
          <a:xfrm>
            <a:off x="3500430" y="93065"/>
            <a:ext cx="5192858" cy="655064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642910" y="4429132"/>
            <a:ext cx="2037737" cy="1015663"/>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Joven Virgen </a:t>
            </a:r>
          </a:p>
          <a:p>
            <a:pPr algn="ctr"/>
            <a:r>
              <a:rPr lang="es-ES" sz="2000" b="1" dirty="0" err="1" smtClean="0">
                <a:effectLst>
                  <a:outerShdw blurRad="38100" dist="38100" dir="2700000" algn="tl">
                    <a:srgbClr val="000000">
                      <a:alpha val="43137"/>
                    </a:srgbClr>
                  </a:outerShdw>
                </a:effectLst>
              </a:rPr>
              <a:t>Autosodomizada</a:t>
            </a:r>
            <a:endParaRPr lang="es-ES" sz="2000" b="1" dirty="0" smtClean="0">
              <a:effectLst>
                <a:outerShdw blurRad="38100" dist="38100" dir="2700000" algn="tl">
                  <a:srgbClr val="000000">
                    <a:alpha val="43137"/>
                  </a:srgbClr>
                </a:outerShdw>
              </a:effectLst>
            </a:endParaRPr>
          </a:p>
          <a:p>
            <a:pPr algn="ctr"/>
            <a:r>
              <a:rPr lang="es-ES" sz="2000" b="1" dirty="0" smtClean="0">
                <a:effectLst>
                  <a:outerShdw blurRad="38100" dist="38100" dir="2700000" algn="tl">
                    <a:srgbClr val="000000">
                      <a:alpha val="43137"/>
                    </a:srgbClr>
                  </a:outerShdw>
                </a:effectLst>
              </a:rPr>
              <a:t>-1954 -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sp>
        <p:nvSpPr>
          <p:cNvPr id="5" name="4 CuadroTexto"/>
          <p:cNvSpPr txBox="1"/>
          <p:nvPr/>
        </p:nvSpPr>
        <p:spPr>
          <a:xfrm>
            <a:off x="6786546" y="4357694"/>
            <a:ext cx="2357454"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Cesta de pan</a:t>
            </a:r>
          </a:p>
          <a:p>
            <a:pPr algn="ctr"/>
            <a:endParaRPr lang="es-ES" sz="2000" b="1" dirty="0" smtClean="0">
              <a:effectLst>
                <a:outerShdw blurRad="38100" dist="38100" dir="2700000" algn="tl">
                  <a:srgbClr val="000000">
                    <a:alpha val="43137"/>
                  </a:srgbClr>
                </a:outerShdw>
              </a:effectLst>
            </a:endParaRPr>
          </a:p>
          <a:p>
            <a:pPr algn="ctr"/>
            <a:r>
              <a:rPr lang="es-ES" sz="2000" b="1" dirty="0" smtClean="0">
                <a:effectLst>
                  <a:outerShdw blurRad="38100" dist="38100" dir="2700000" algn="tl">
                    <a:srgbClr val="000000">
                      <a:alpha val="43137"/>
                    </a:srgbClr>
                  </a:outerShdw>
                </a:effectLst>
              </a:rPr>
              <a:t>- 1945 -</a:t>
            </a:r>
            <a:endParaRPr lang="es-ES" sz="2000" b="1" dirty="0">
              <a:effectLst>
                <a:outerShdw blurRad="38100" dist="38100" dir="2700000" algn="tl">
                  <a:srgbClr val="000000">
                    <a:alpha val="43137"/>
                  </a:srgbClr>
                </a:outerShdw>
              </a:effectLst>
            </a:endParaRPr>
          </a:p>
        </p:txBody>
      </p:sp>
      <p:pic>
        <p:nvPicPr>
          <p:cNvPr id="7" name="6 Imagen" descr="img026.jpg"/>
          <p:cNvPicPr>
            <a:picLocks noChangeAspect="1"/>
          </p:cNvPicPr>
          <p:nvPr/>
        </p:nvPicPr>
        <p:blipFill>
          <a:blip r:embed="rId2"/>
          <a:stretch>
            <a:fillRect/>
          </a:stretch>
        </p:blipFill>
        <p:spPr>
          <a:xfrm>
            <a:off x="285720" y="285728"/>
            <a:ext cx="6929486" cy="62150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dir="ver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sp>
        <p:nvSpPr>
          <p:cNvPr id="5" name="4 CuadroTexto"/>
          <p:cNvSpPr txBox="1"/>
          <p:nvPr/>
        </p:nvSpPr>
        <p:spPr>
          <a:xfrm>
            <a:off x="5500694" y="5643578"/>
            <a:ext cx="2923710"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Gala Mira Al Mar</a:t>
            </a:r>
          </a:p>
          <a:p>
            <a:pPr algn="ctr"/>
            <a:r>
              <a:rPr lang="es-ES" sz="2000" b="1" dirty="0" smtClean="0">
                <a:effectLst>
                  <a:outerShdw blurRad="38100" dist="38100" dir="2700000" algn="tl">
                    <a:srgbClr val="000000">
                      <a:alpha val="43137"/>
                    </a:srgbClr>
                  </a:outerShdw>
                </a:effectLst>
              </a:rPr>
              <a:t>Mediterráneo  Lincoln</a:t>
            </a:r>
          </a:p>
          <a:p>
            <a:pPr algn="ctr"/>
            <a:r>
              <a:rPr lang="es-ES" sz="2000" b="1" dirty="0" smtClean="0">
                <a:effectLst>
                  <a:outerShdw blurRad="38100" dist="38100" dir="2700000" algn="tl">
                    <a:srgbClr val="000000">
                      <a:alpha val="43137"/>
                    </a:srgbClr>
                  </a:outerShdw>
                </a:effectLst>
              </a:rPr>
              <a:t>-1950 -</a:t>
            </a:r>
            <a:endParaRPr lang="es-ES" sz="2000" b="1" dirty="0">
              <a:effectLst>
                <a:outerShdw blurRad="38100" dist="38100" dir="2700000" algn="tl">
                  <a:srgbClr val="000000">
                    <a:alpha val="43137"/>
                  </a:srgbClr>
                </a:outerShdw>
              </a:effectLst>
            </a:endParaRPr>
          </a:p>
        </p:txBody>
      </p:sp>
      <p:pic>
        <p:nvPicPr>
          <p:cNvPr id="7" name="6 Imagen" descr="img049.jpg"/>
          <p:cNvPicPr>
            <a:picLocks noChangeAspect="1"/>
          </p:cNvPicPr>
          <p:nvPr/>
        </p:nvPicPr>
        <p:blipFill>
          <a:blip r:embed="rId2">
            <a:lum contrast="10000"/>
          </a:blip>
          <a:srcRect l="9365" t="5208"/>
          <a:stretch>
            <a:fillRect/>
          </a:stretch>
        </p:blipFill>
        <p:spPr>
          <a:xfrm>
            <a:off x="285720" y="357166"/>
            <a:ext cx="4839887" cy="6215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5 Imagen" descr="img037.jpg"/>
          <p:cNvPicPr>
            <a:picLocks noChangeAspect="1"/>
          </p:cNvPicPr>
          <p:nvPr/>
        </p:nvPicPr>
        <p:blipFill>
          <a:blip r:embed="rId3"/>
          <a:srcRect l="1695" b="3507"/>
          <a:stretch>
            <a:fillRect/>
          </a:stretch>
        </p:blipFill>
        <p:spPr>
          <a:xfrm>
            <a:off x="5357818" y="2428868"/>
            <a:ext cx="3545892" cy="30003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7 CuadroTexto"/>
          <p:cNvSpPr txBox="1"/>
          <p:nvPr/>
        </p:nvSpPr>
        <p:spPr>
          <a:xfrm>
            <a:off x="5429256" y="428604"/>
            <a:ext cx="3357586" cy="1631216"/>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El mismo cuadro, a una distancia  a más de 15 metros ubicado en un salón del Museo Dalí , esta es la visión que tiene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14000">
    <p:comb dir="ver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as letzte Abendmahl-1955.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3428992" y="5786454"/>
            <a:ext cx="1818126"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La última cena </a:t>
            </a:r>
          </a:p>
          <a:p>
            <a:pPr algn="ctr"/>
            <a:r>
              <a:rPr lang="es-ES" sz="2000" b="1" dirty="0" smtClean="0">
                <a:effectLst>
                  <a:outerShdw blurRad="38100" dist="38100" dir="2700000" algn="tl">
                    <a:srgbClr val="000000">
                      <a:alpha val="43137"/>
                    </a:srgbClr>
                  </a:outerShdw>
                </a:effectLst>
              </a:rPr>
              <a:t>  -1955 -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dali-sueño causado-por-el-vuelo-de-una-avispa-alrrededor-de-una-avispa-antes-de-despertar1944.jpg"/>
          <p:cNvPicPr>
            <a:picLocks noGrp="1" noChangeAspect="1"/>
          </p:cNvPicPr>
          <p:nvPr>
            <p:ph idx="1"/>
          </p:nvPr>
        </p:nvPicPr>
        <p:blipFill>
          <a:blip r:embed="rId2"/>
          <a:stretch>
            <a:fillRect/>
          </a:stretch>
        </p:blipFill>
        <p:spPr>
          <a:xfrm>
            <a:off x="227840" y="214290"/>
            <a:ext cx="5069871" cy="63579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643570" y="5000636"/>
            <a:ext cx="3143272" cy="1631216"/>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Dalí sueño causado por el vuelo de una avispa</a:t>
            </a:r>
          </a:p>
          <a:p>
            <a:pPr algn="ctr"/>
            <a:r>
              <a:rPr lang="es-ES" sz="2000" b="1" dirty="0" smtClean="0">
                <a:effectLst>
                  <a:outerShdw blurRad="38100" dist="38100" dir="2700000" algn="tl">
                    <a:srgbClr val="000000">
                      <a:alpha val="43137"/>
                    </a:srgbClr>
                  </a:outerShdw>
                </a:effectLst>
              </a:rPr>
              <a:t>Alrededor de una avispa </a:t>
            </a:r>
          </a:p>
          <a:p>
            <a:pPr algn="ctr"/>
            <a:r>
              <a:rPr lang="es-ES" sz="2000" b="1" dirty="0" smtClean="0">
                <a:effectLst>
                  <a:outerShdw blurRad="38100" dist="38100" dir="2700000" algn="tl">
                    <a:srgbClr val="000000">
                      <a:alpha val="43137"/>
                    </a:srgbClr>
                  </a:outerShdw>
                </a:effectLst>
              </a:rPr>
              <a:t>antes de despertar</a:t>
            </a:r>
          </a:p>
          <a:p>
            <a:pPr algn="ctr"/>
            <a:r>
              <a:rPr lang="es-ES" sz="2000" b="1" dirty="0" smtClean="0">
                <a:effectLst>
                  <a:outerShdw blurRad="38100" dist="38100" dir="2700000" algn="tl">
                    <a:srgbClr val="000000">
                      <a:alpha val="43137"/>
                    </a:srgbClr>
                  </a:outerShdw>
                </a:effectLst>
              </a:rPr>
              <a:t>- 1944 -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l farmacéutico del Ampurdán Buscando absolutamente nada-1936.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5072066" y="5572140"/>
            <a:ext cx="3759362" cy="1015663"/>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El Farmacéutico Del </a:t>
            </a:r>
            <a:r>
              <a:rPr lang="es-ES" sz="2000" b="1" dirty="0" err="1" smtClean="0">
                <a:effectLst>
                  <a:outerShdw blurRad="38100" dist="38100" dir="2700000" algn="tl">
                    <a:srgbClr val="000000">
                      <a:alpha val="43137"/>
                    </a:srgbClr>
                  </a:outerShdw>
                </a:effectLst>
              </a:rPr>
              <a:t>Ampurdán</a:t>
            </a:r>
            <a:endParaRPr lang="es-ES" sz="2000" b="1" dirty="0" smtClean="0">
              <a:effectLst>
                <a:outerShdw blurRad="38100" dist="38100" dir="2700000" algn="tl">
                  <a:srgbClr val="000000">
                    <a:alpha val="43137"/>
                  </a:srgbClr>
                </a:outerShdw>
              </a:effectLst>
            </a:endParaRPr>
          </a:p>
          <a:p>
            <a:r>
              <a:rPr lang="es-ES" sz="2000" b="1" dirty="0" smtClean="0">
                <a:effectLst>
                  <a:outerShdw blurRad="38100" dist="38100" dir="2700000" algn="tl">
                    <a:srgbClr val="000000">
                      <a:alpha val="43137"/>
                    </a:srgbClr>
                  </a:outerShdw>
                </a:effectLst>
              </a:rPr>
              <a:t> Buscando Absolutamente Nada</a:t>
            </a:r>
          </a:p>
          <a:p>
            <a:pPr algn="ctr"/>
            <a:r>
              <a:rPr lang="es-ES" sz="2000" b="1" dirty="0" smtClean="0">
                <a:effectLst>
                  <a:outerShdw blurRad="38100" dist="38100" dir="2700000" algn="tl">
                    <a:srgbClr val="000000">
                      <a:alpha val="43137"/>
                    </a:srgbClr>
                  </a:outerShdw>
                </a:effectLst>
              </a:rPr>
              <a:t>-1936 -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El Consejo Ecuménico-1960.jpg"/>
          <p:cNvPicPr>
            <a:picLocks noGrp="1" noChangeAspect="1"/>
          </p:cNvPicPr>
          <p:nvPr>
            <p:ph idx="1"/>
          </p:nvPr>
        </p:nvPicPr>
        <p:blipFill>
          <a:blip r:embed="rId2"/>
          <a:stretch>
            <a:fillRect/>
          </a:stretch>
        </p:blipFill>
        <p:spPr>
          <a:xfrm>
            <a:off x="214282" y="214290"/>
            <a:ext cx="5429288" cy="63727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6000760" y="5643578"/>
            <a:ext cx="2560316" cy="707886"/>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rPr>
              <a:t>El Consejo Ecuménico</a:t>
            </a:r>
          </a:p>
          <a:p>
            <a:pPr algn="ctr"/>
            <a:r>
              <a:rPr lang="es-ES" sz="2000" b="1" dirty="0" smtClean="0">
                <a:effectLst>
                  <a:outerShdw blurRad="38100" dist="38100" dir="2700000" algn="tl">
                    <a:srgbClr val="000000">
                      <a:alpha val="43137"/>
                    </a:srgbClr>
                  </a:outerShdw>
                </a:effectLst>
              </a:rPr>
              <a:t>-1960 -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l rostro de la guerra-1940.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285720" y="5929330"/>
            <a:ext cx="2648482"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El Rostro De La Guerra</a:t>
            </a:r>
          </a:p>
          <a:p>
            <a:pPr algn="ctr"/>
            <a:r>
              <a:rPr lang="es-ES" sz="2000" b="1" dirty="0" smtClean="0">
                <a:effectLst>
                  <a:outerShdw blurRad="38100" dist="38100" dir="2700000" algn="tl">
                    <a:srgbClr val="000000">
                      <a:alpha val="43137"/>
                    </a:srgbClr>
                  </a:outerShdw>
                </a:effectLst>
              </a:rPr>
              <a:t>-1940-</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Escena de cabaret-1922.jpg"/>
          <p:cNvPicPr>
            <a:picLocks noGrp="1" noChangeAspect="1"/>
          </p:cNvPicPr>
          <p:nvPr>
            <p:ph idx="1"/>
          </p:nvPr>
        </p:nvPicPr>
        <p:blipFill>
          <a:blip r:embed="rId2"/>
          <a:stretch>
            <a:fillRect/>
          </a:stretch>
        </p:blipFill>
        <p:spPr>
          <a:xfrm>
            <a:off x="428596" y="285728"/>
            <a:ext cx="4858033" cy="61396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6143636" y="5857892"/>
            <a:ext cx="2148345"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Escena de cabaret</a:t>
            </a:r>
          </a:p>
          <a:p>
            <a:pPr algn="ctr"/>
            <a:r>
              <a:rPr lang="es-ES" sz="2000" b="1" dirty="0" smtClean="0">
                <a:effectLst>
                  <a:outerShdw blurRad="38100" dist="38100" dir="2700000" algn="tl">
                    <a:srgbClr val="000000">
                      <a:alpha val="43137"/>
                    </a:srgbClr>
                  </a:outerShdw>
                </a:effectLst>
              </a:rPr>
              <a:t>-1922 -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presiones de africa-1938-39.jpg"/>
          <p:cNvPicPr>
            <a:picLocks noGrp="1" noChangeAspect="1"/>
          </p:cNvPicPr>
          <p:nvPr>
            <p:ph idx="1"/>
          </p:nvPr>
        </p:nvPicPr>
        <p:blipFill>
          <a:blip r:embed="rId2"/>
          <a:stretch>
            <a:fillRect/>
          </a:stretch>
        </p:blipFill>
        <p:spPr>
          <a:xfrm>
            <a:off x="35718" y="0"/>
            <a:ext cx="9072563" cy="6858000"/>
          </a:xfrm>
          <a:scene3d>
            <a:camera prst="orthographicFront"/>
            <a:lightRig rig="threePt" dir="t"/>
          </a:scene3d>
          <a:sp3d>
            <a:bevelT prst="convex"/>
          </a:sp3d>
        </p:spPr>
      </p:pic>
      <p:sp>
        <p:nvSpPr>
          <p:cNvPr id="5" name="4 CuadroTexto"/>
          <p:cNvSpPr txBox="1"/>
          <p:nvPr/>
        </p:nvSpPr>
        <p:spPr>
          <a:xfrm>
            <a:off x="4786314" y="5857892"/>
            <a:ext cx="2606804" cy="1015663"/>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rPr>
              <a:t>Impresiones De </a:t>
            </a:r>
            <a:r>
              <a:rPr lang="es-ES" sz="2000" b="1" dirty="0" err="1" smtClean="0">
                <a:effectLst>
                  <a:outerShdw blurRad="38100" dist="38100" dir="2700000" algn="tl">
                    <a:srgbClr val="000000">
                      <a:alpha val="43137"/>
                    </a:srgbClr>
                  </a:outerShdw>
                </a:effectLst>
              </a:rPr>
              <a:t>Africa</a:t>
            </a:r>
            <a:endParaRPr lang="es-ES" sz="2000" b="1" dirty="0" smtClean="0">
              <a:effectLst>
                <a:outerShdw blurRad="38100" dist="38100" dir="2700000" algn="tl">
                  <a:srgbClr val="000000">
                    <a:alpha val="43137"/>
                  </a:srgbClr>
                </a:outerShdw>
              </a:effectLst>
            </a:endParaRPr>
          </a:p>
          <a:p>
            <a:pPr algn="ctr"/>
            <a:r>
              <a:rPr lang="es-ES" sz="2000" b="1" dirty="0" smtClean="0">
                <a:effectLst>
                  <a:outerShdw blurRad="38100" dist="38100" dir="2700000" algn="tl">
                    <a:srgbClr val="000000">
                      <a:alpha val="43137"/>
                    </a:srgbClr>
                  </a:outerShdw>
                </a:effectLst>
              </a:rPr>
              <a:t>-1938-39 -</a:t>
            </a:r>
          </a:p>
          <a:p>
            <a:pPr algn="ct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Galatea-con esferas1952  65X54.jpg"/>
          <p:cNvPicPr>
            <a:picLocks noGrp="1" noChangeAspect="1"/>
          </p:cNvPicPr>
          <p:nvPr>
            <p:ph idx="1"/>
          </p:nvPr>
        </p:nvPicPr>
        <p:blipFill>
          <a:blip r:embed="rId2"/>
          <a:stretch>
            <a:fillRect/>
          </a:stretch>
        </p:blipFill>
        <p:spPr>
          <a:xfrm>
            <a:off x="285720" y="285728"/>
            <a:ext cx="5231921"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929322" y="5715016"/>
            <a:ext cx="2319866" cy="707886"/>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rPr>
              <a:t>Galatea con esferas</a:t>
            </a:r>
          </a:p>
          <a:p>
            <a:pPr algn="ctr"/>
            <a:r>
              <a:rPr lang="es-ES" sz="2000" b="1" dirty="0" smtClean="0">
                <a:effectLst>
                  <a:outerShdw blurRad="38100" dist="38100" dir="2700000" algn="tl">
                    <a:srgbClr val="000000">
                      <a:alpha val="43137"/>
                    </a:srgbClr>
                  </a:outerShdw>
                </a:effectLst>
              </a:rPr>
              <a:t>- 1952-</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 Batalla de Teutan-1061-62.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4714876" y="5857892"/>
            <a:ext cx="2384884"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La Batalla de Tetuán</a:t>
            </a:r>
          </a:p>
          <a:p>
            <a:pPr algn="ctr"/>
            <a:r>
              <a:rPr lang="es-ES" sz="2000" b="1" dirty="0" smtClean="0">
                <a:effectLst>
                  <a:outerShdw blurRad="38100" dist="38100" dir="2700000" algn="tl">
                    <a:srgbClr val="000000">
                      <a:alpha val="43137"/>
                    </a:srgbClr>
                  </a:outerShdw>
                </a:effectLst>
              </a:rPr>
              <a:t>-1961-62 -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sp>
        <p:nvSpPr>
          <p:cNvPr id="5" name="4 CuadroTexto"/>
          <p:cNvSpPr txBox="1"/>
          <p:nvPr/>
        </p:nvSpPr>
        <p:spPr>
          <a:xfrm>
            <a:off x="6357950" y="5786454"/>
            <a:ext cx="1189749" cy="707886"/>
          </a:xfrm>
          <a:prstGeom prst="rect">
            <a:avLst/>
          </a:prstGeom>
          <a:noFill/>
        </p:spPr>
        <p:txBody>
          <a:bodyPr wrap="none" rtlCol="0">
            <a:spAutoFit/>
          </a:bodyPr>
          <a:lstStyle/>
          <a:p>
            <a:r>
              <a:rPr lang="es-ES" sz="2000" b="1" dirty="0" err="1" smtClean="0">
                <a:effectLst>
                  <a:outerShdw blurRad="38100" dist="38100" dir="2700000" algn="tl">
                    <a:srgbClr val="000000">
                      <a:alpha val="43137"/>
                    </a:srgbClr>
                  </a:outerShdw>
                </a:effectLst>
              </a:rPr>
              <a:t>Galarina</a:t>
            </a:r>
            <a:endParaRPr lang="es-ES" sz="2000" b="1" dirty="0" smtClean="0">
              <a:effectLst>
                <a:outerShdw blurRad="38100" dist="38100" dir="2700000" algn="tl">
                  <a:srgbClr val="000000">
                    <a:alpha val="43137"/>
                  </a:srgbClr>
                </a:outerShdw>
              </a:effectLst>
            </a:endParaRPr>
          </a:p>
          <a:p>
            <a:r>
              <a:rPr lang="es-ES" sz="2000" b="1" dirty="0" smtClean="0">
                <a:effectLst>
                  <a:outerShdw blurRad="38100" dist="38100" dir="2700000" algn="tl">
                    <a:srgbClr val="000000">
                      <a:alpha val="43137"/>
                    </a:srgbClr>
                  </a:outerShdw>
                </a:effectLst>
              </a:rPr>
              <a:t>-1944-45 -</a:t>
            </a:r>
            <a:endParaRPr lang="es-ES" sz="2000" b="1" dirty="0">
              <a:effectLst>
                <a:outerShdw blurRad="38100" dist="38100" dir="2700000" algn="tl">
                  <a:srgbClr val="000000">
                    <a:alpha val="43137"/>
                  </a:srgbClr>
                </a:outerShdw>
              </a:effectLst>
            </a:endParaRPr>
          </a:p>
        </p:txBody>
      </p:sp>
      <p:pic>
        <p:nvPicPr>
          <p:cNvPr id="7" name="6 Imagen" descr="img038.jpg"/>
          <p:cNvPicPr>
            <a:picLocks noChangeAspect="1"/>
          </p:cNvPicPr>
          <p:nvPr/>
        </p:nvPicPr>
        <p:blipFill>
          <a:blip r:embed="rId2"/>
          <a:srcRect r="3670"/>
          <a:stretch>
            <a:fillRect/>
          </a:stretch>
        </p:blipFill>
        <p:spPr>
          <a:xfrm>
            <a:off x="357158" y="285728"/>
            <a:ext cx="5072098" cy="62865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slow" advTm="8000">
    <p:comb dir="vert"/>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 tentación de St.Anthony-1946.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convex"/>
          </a:sp3d>
        </p:spPr>
      </p:pic>
      <p:sp>
        <p:nvSpPr>
          <p:cNvPr id="5" name="4 CuadroTexto"/>
          <p:cNvSpPr txBox="1"/>
          <p:nvPr/>
        </p:nvSpPr>
        <p:spPr>
          <a:xfrm>
            <a:off x="5643570" y="5786454"/>
            <a:ext cx="3212033"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La Tentación De </a:t>
            </a:r>
            <a:r>
              <a:rPr lang="es-ES" sz="2000" b="1" dirty="0" err="1" smtClean="0">
                <a:effectLst>
                  <a:outerShdw blurRad="38100" dist="38100" dir="2700000" algn="tl">
                    <a:srgbClr val="000000">
                      <a:alpha val="43137"/>
                    </a:srgbClr>
                  </a:outerShdw>
                </a:effectLst>
              </a:rPr>
              <a:t>St.Anthony</a:t>
            </a:r>
            <a:endParaRPr lang="es-ES" sz="2000" b="1" dirty="0" smtClean="0">
              <a:effectLst>
                <a:outerShdw blurRad="38100" dist="38100" dir="2700000" algn="tl">
                  <a:srgbClr val="000000">
                    <a:alpha val="43137"/>
                  </a:srgbClr>
                </a:outerShdw>
              </a:effectLst>
            </a:endParaRPr>
          </a:p>
          <a:p>
            <a:pPr algn="ctr"/>
            <a:r>
              <a:rPr lang="es-ES" sz="2000" b="1" dirty="0" smtClean="0">
                <a:effectLst>
                  <a:outerShdw blurRad="38100" dist="38100" dir="2700000" algn="tl">
                    <a:srgbClr val="000000">
                      <a:alpha val="43137"/>
                    </a:srgbClr>
                  </a:outerShdw>
                </a:effectLst>
              </a:rPr>
              <a:t>-1946 -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a_Persistencia_de_la-Memoria_1931_Salvador_Dali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479214" y="6000768"/>
            <a:ext cx="3615092" cy="707886"/>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rPr>
              <a:t>La Persistencia  de  la Memoria </a:t>
            </a:r>
          </a:p>
          <a:p>
            <a:pPr algn="ctr"/>
            <a:r>
              <a:rPr lang="es-ES" sz="2000" b="1" dirty="0" smtClean="0">
                <a:effectLst>
                  <a:outerShdw blurRad="38100" dist="38100" dir="2700000" algn="tl">
                    <a:srgbClr val="000000">
                      <a:alpha val="43137"/>
                    </a:srgbClr>
                  </a:outerShdw>
                </a:effectLst>
              </a:rPr>
              <a:t>- 1931 -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ercado de esclavos con la Appartion del busto invisible de Voltaire-1940.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convex"/>
          </a:sp3d>
        </p:spPr>
      </p:pic>
      <p:sp>
        <p:nvSpPr>
          <p:cNvPr id="5" name="4 CuadroTexto"/>
          <p:cNvSpPr txBox="1"/>
          <p:nvPr/>
        </p:nvSpPr>
        <p:spPr>
          <a:xfrm>
            <a:off x="4500562" y="5357826"/>
            <a:ext cx="4269117" cy="1015663"/>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Mercado de esclavos con la partición </a:t>
            </a:r>
          </a:p>
          <a:p>
            <a:pPr algn="ctr"/>
            <a:r>
              <a:rPr lang="es-ES" sz="2000" b="1" dirty="0" smtClean="0">
                <a:effectLst>
                  <a:outerShdw blurRad="38100" dist="38100" dir="2700000" algn="tl">
                    <a:srgbClr val="000000">
                      <a:alpha val="43137"/>
                    </a:srgbClr>
                  </a:outerShdw>
                </a:effectLst>
              </a:rPr>
              <a:t>del busto invisible de Voltaire</a:t>
            </a:r>
          </a:p>
          <a:p>
            <a:pPr algn="ctr"/>
            <a:r>
              <a:rPr lang="es-ES" sz="2000" b="1" dirty="0" smtClean="0">
                <a:effectLst>
                  <a:outerShdw blurRad="38100" dist="38100" dir="2700000" algn="tl">
                    <a:srgbClr val="000000">
                      <a:alpha val="43137"/>
                    </a:srgbClr>
                  </a:outerShdw>
                </a:effectLst>
              </a:rPr>
              <a:t>-1940 -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Muchacha%20de%20espaldas  1925      103x73.5.jpg"/>
          <p:cNvPicPr>
            <a:picLocks noGrp="1" noChangeAspect="1"/>
          </p:cNvPicPr>
          <p:nvPr>
            <p:ph idx="1"/>
          </p:nvPr>
        </p:nvPicPr>
        <p:blipFill>
          <a:blip r:embed="rId2"/>
          <a:stretch>
            <a:fillRect/>
          </a:stretch>
        </p:blipFill>
        <p:spPr>
          <a:xfrm>
            <a:off x="785786" y="295340"/>
            <a:ext cx="4606707" cy="63483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715008" y="5500702"/>
            <a:ext cx="2810385"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Muchacha  de espaldas  </a:t>
            </a:r>
          </a:p>
          <a:p>
            <a:pPr algn="ctr"/>
            <a:r>
              <a:rPr lang="es-ES" sz="2000" b="1" dirty="0" smtClean="0">
                <a:effectLst>
                  <a:outerShdw blurRad="38100" dist="38100" dir="2700000" algn="tl">
                    <a:srgbClr val="000000">
                      <a:alpha val="43137"/>
                    </a:srgbClr>
                  </a:outerShdw>
                </a:effectLst>
              </a:rPr>
              <a:t>1925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niño geopolitico mirando el nacimiento de un nuevo hombre-1943.jpg"/>
          <p:cNvPicPr>
            <a:picLocks noGrp="1" noChangeAspect="1"/>
          </p:cNvPicPr>
          <p:nvPr>
            <p:ph idx="1"/>
          </p:nvPr>
        </p:nvPicPr>
        <p:blipFill>
          <a:blip r:embed="rId2"/>
          <a:stretch>
            <a:fillRect/>
          </a:stretch>
        </p:blipFill>
        <p:spPr>
          <a:xfrm>
            <a:off x="857224" y="252907"/>
            <a:ext cx="7462897" cy="63908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1000100" y="928670"/>
            <a:ext cx="3143272" cy="132343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Niño Geopolítico Mirando El Nacimiento</a:t>
            </a:r>
          </a:p>
          <a:p>
            <a:pPr algn="ctr"/>
            <a:r>
              <a:rPr lang="es-ES" sz="2000" b="1" dirty="0" smtClean="0">
                <a:effectLst>
                  <a:outerShdw blurRad="38100" dist="38100" dir="2700000" algn="tl">
                    <a:srgbClr val="000000">
                      <a:alpha val="43137"/>
                    </a:srgbClr>
                  </a:outerShdw>
                </a:effectLst>
              </a:rPr>
              <a:t> De Un Nuevo Hombre</a:t>
            </a:r>
          </a:p>
          <a:p>
            <a:pPr algn="ctr"/>
            <a:r>
              <a:rPr lang="es-ES" sz="2000" b="1" dirty="0" smtClean="0">
                <a:effectLst>
                  <a:outerShdw blurRad="38100" dist="38100" dir="2700000" algn="tl">
                    <a:srgbClr val="000000">
                      <a:alpha val="43137"/>
                    </a:srgbClr>
                  </a:outerShdw>
                </a:effectLst>
              </a:rPr>
              <a:t>-1943 -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On Paranoic Critical Town-1936.jpg"/>
          <p:cNvPicPr>
            <a:picLocks noGrp="1" noChangeAspect="1"/>
          </p:cNvPicPr>
          <p:nvPr>
            <p:ph idx="1"/>
          </p:nvPr>
        </p:nvPicPr>
        <p:blipFill>
          <a:blip r:embed="rId3"/>
          <a:stretch>
            <a:fillRect/>
          </a:stretch>
        </p:blipFill>
        <p:spPr>
          <a:xfrm>
            <a:off x="214282" y="357166"/>
            <a:ext cx="8643966" cy="61436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6 CuadroTexto"/>
          <p:cNvSpPr txBox="1"/>
          <p:nvPr/>
        </p:nvSpPr>
        <p:spPr>
          <a:xfrm>
            <a:off x="5929322" y="857232"/>
            <a:ext cx="2165978" cy="707886"/>
          </a:xfrm>
          <a:prstGeom prst="rect">
            <a:avLst/>
          </a:prstGeom>
          <a:noFill/>
        </p:spPr>
        <p:txBody>
          <a:bodyPr wrap="none" rtlCol="0">
            <a:spAutoFit/>
          </a:bodyPr>
          <a:lstStyle/>
          <a:p>
            <a:r>
              <a:rPr lang="es-ES" sz="2000" b="1" dirty="0" smtClean="0">
                <a:effectLst>
                  <a:outerShdw blurRad="38100" dist="38100" dir="2700000" algn="tl">
                    <a:srgbClr val="000000">
                      <a:alpha val="43137"/>
                    </a:srgbClr>
                  </a:outerShdw>
                </a:effectLst>
              </a:rPr>
              <a:t>Críticos </a:t>
            </a:r>
            <a:r>
              <a:rPr lang="es-ES" sz="2000" b="1" dirty="0" err="1" smtClean="0">
                <a:effectLst>
                  <a:outerShdw blurRad="38100" dist="38100" dir="2700000" algn="tl">
                    <a:srgbClr val="000000">
                      <a:alpha val="43137"/>
                    </a:srgbClr>
                  </a:outerShdw>
                </a:effectLst>
              </a:rPr>
              <a:t>Paranóico</a:t>
            </a:r>
            <a:endParaRPr lang="es-ES" sz="2000" b="1" dirty="0" smtClean="0">
              <a:effectLst>
                <a:outerShdw blurRad="38100" dist="38100" dir="2700000" algn="tl">
                  <a:srgbClr val="000000">
                    <a:alpha val="43137"/>
                  </a:srgbClr>
                </a:outerShdw>
              </a:effectLst>
            </a:endParaRPr>
          </a:p>
          <a:p>
            <a:r>
              <a:rPr lang="es-ES" sz="2000" b="1" dirty="0" smtClean="0">
                <a:effectLst>
                  <a:outerShdw blurRad="38100" dist="38100" dir="2700000" algn="tl">
                    <a:srgbClr val="000000">
                      <a:alpha val="43137"/>
                    </a:srgbClr>
                  </a:outerShdw>
                </a:effectLst>
              </a:rPr>
              <a:t>         - 1936 -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Retrato de Picasso-1947.jpg"/>
          <p:cNvPicPr>
            <a:picLocks noGrp="1" noChangeAspect="1"/>
          </p:cNvPicPr>
          <p:nvPr>
            <p:ph idx="1"/>
          </p:nvPr>
        </p:nvPicPr>
        <p:blipFill>
          <a:blip r:embed="rId2"/>
          <a:stretch>
            <a:fillRect/>
          </a:stretch>
        </p:blipFill>
        <p:spPr>
          <a:xfrm>
            <a:off x="428596" y="214290"/>
            <a:ext cx="4987281" cy="635795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6072198" y="5786454"/>
            <a:ext cx="2196435"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Retrato de Picasso</a:t>
            </a:r>
          </a:p>
          <a:p>
            <a:pPr algn="ctr"/>
            <a:r>
              <a:rPr lang="es-ES" sz="2000" b="1" dirty="0" smtClean="0">
                <a:effectLst>
                  <a:outerShdw blurRad="38100" dist="38100" dir="2700000" algn="tl">
                    <a:srgbClr val="000000">
                      <a:alpha val="43137"/>
                    </a:srgbClr>
                  </a:outerShdw>
                </a:effectLst>
              </a:rPr>
              <a:t>-1947 -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La mano de dali retira un vellocino de oro en forma de nube para mostrar a gala la aurora completamente desnuda muy muy lejos detrás del sol  1977.jpg"/>
          <p:cNvPicPr>
            <a:picLocks noGrp="1" noChangeAspect="1"/>
          </p:cNvPicPr>
          <p:nvPr>
            <p:ph idx="1"/>
          </p:nvPr>
        </p:nvPicPr>
        <p:blipFill>
          <a:blip r:embed="rId2"/>
          <a:stretch>
            <a:fillRect/>
          </a:stretch>
        </p:blipFill>
        <p:spPr>
          <a:xfrm>
            <a:off x="196438" y="285728"/>
            <a:ext cx="4518437"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072066" y="4000504"/>
            <a:ext cx="3571900" cy="1938992"/>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La mano de Dalí retira un vellocino de oro en forma de nube para mostrar a gala la aurora completamente desnuda muy muy lejos detrás del sol  1977</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muchacha en la ventana.jpg"/>
          <p:cNvPicPr>
            <a:picLocks noGrp="1" noChangeAspect="1"/>
          </p:cNvPicPr>
          <p:nvPr>
            <p:ph idx="1"/>
          </p:nvPr>
        </p:nvPicPr>
        <p:blipFill>
          <a:blip r:embed="rId2"/>
          <a:stretch>
            <a:fillRect/>
          </a:stretch>
        </p:blipFill>
        <p:spPr>
          <a:xfrm>
            <a:off x="285720" y="285728"/>
            <a:ext cx="4373881" cy="6215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5572132" y="5143512"/>
            <a:ext cx="2611612" cy="1015663"/>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Figura en una ventana</a:t>
            </a:r>
          </a:p>
          <a:p>
            <a:pPr algn="ctr"/>
            <a:r>
              <a:rPr lang="es-ES" sz="2000" b="1" dirty="0" smtClean="0">
                <a:effectLst>
                  <a:outerShdw blurRad="38100" dist="38100" dir="2700000" algn="tl">
                    <a:srgbClr val="000000">
                      <a:alpha val="43137"/>
                    </a:srgbClr>
                  </a:outerShdw>
                </a:effectLst>
              </a:rPr>
              <a:t>- 1925 -</a:t>
            </a:r>
          </a:p>
          <a:p>
            <a:pPr algn="ct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Salvador%20Dali%20- 1941  la miel es mas dulce que la sangre.jpg"/>
          <p:cNvPicPr>
            <a:picLocks noGrp="1" noChangeAspect="1"/>
          </p:cNvPicPr>
          <p:nvPr>
            <p:ph idx="1"/>
          </p:nvPr>
        </p:nvPicPr>
        <p:blipFill>
          <a:blip r:embed="rId2"/>
          <a:stretch>
            <a:fillRect/>
          </a:stretch>
        </p:blipFill>
        <p:spPr>
          <a:xfrm>
            <a:off x="714348" y="214290"/>
            <a:ext cx="7724117"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785786" y="5572140"/>
            <a:ext cx="4095993" cy="707886"/>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La Miel Es Más Dulce Que La Sangre</a:t>
            </a:r>
          </a:p>
          <a:p>
            <a:pPr algn="ctr"/>
            <a:r>
              <a:rPr lang="es-ES" sz="2000" b="1" dirty="0" smtClean="0">
                <a:effectLst>
                  <a:outerShdw blurRad="38100" dist="38100" dir="2700000" algn="tl">
                    <a:srgbClr val="000000">
                      <a:alpha val="43137"/>
                    </a:srgbClr>
                  </a:outerShdw>
                </a:effectLst>
              </a:rPr>
              <a:t>- 1941 -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Soledad%20paranoico%20critica  1935   19X23.jpg"/>
          <p:cNvPicPr>
            <a:picLocks noGrp="1" noChangeAspect="1"/>
          </p:cNvPicPr>
          <p:nvPr>
            <p:ph idx="1"/>
          </p:nvPr>
        </p:nvPicPr>
        <p:blipFill>
          <a:blip r:embed="rId2"/>
          <a:stretch>
            <a:fillRect/>
          </a:stretch>
        </p:blipFill>
        <p:spPr>
          <a:xfrm>
            <a:off x="357158" y="285728"/>
            <a:ext cx="8476785"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4000496" y="500042"/>
            <a:ext cx="3757760" cy="830997"/>
          </a:xfrm>
          <a:prstGeom prst="rect">
            <a:avLst/>
          </a:prstGeom>
          <a:noFill/>
        </p:spPr>
        <p:txBody>
          <a:bodyPr wrap="none" rtlCol="0">
            <a:spAutoFit/>
          </a:bodyPr>
          <a:lstStyle/>
          <a:p>
            <a:r>
              <a:rPr lang="es-ES" sz="2400" b="1" dirty="0" smtClean="0">
                <a:solidFill>
                  <a:schemeClr val="bg1"/>
                </a:solidFill>
                <a:effectLst>
                  <a:outerShdw blurRad="38100" dist="38100" dir="2700000" algn="tl">
                    <a:srgbClr val="000000">
                      <a:alpha val="43137"/>
                    </a:srgbClr>
                  </a:outerShdw>
                </a:effectLst>
              </a:rPr>
              <a:t>Soledad  </a:t>
            </a:r>
            <a:r>
              <a:rPr lang="es-ES" sz="2400" b="1" dirty="0" err="1" smtClean="0">
                <a:solidFill>
                  <a:schemeClr val="bg1"/>
                </a:solidFill>
                <a:effectLst>
                  <a:outerShdw blurRad="38100" dist="38100" dir="2700000" algn="tl">
                    <a:srgbClr val="000000">
                      <a:alpha val="43137"/>
                    </a:srgbClr>
                  </a:outerShdw>
                </a:effectLst>
              </a:rPr>
              <a:t>paranóica</a:t>
            </a:r>
            <a:r>
              <a:rPr lang="es-ES" sz="2400" b="1" dirty="0" smtClean="0">
                <a:solidFill>
                  <a:schemeClr val="bg1"/>
                </a:solidFill>
                <a:effectLst>
                  <a:outerShdw blurRad="38100" dist="38100" dir="2700000" algn="tl">
                    <a:srgbClr val="000000">
                      <a:alpha val="43137"/>
                    </a:srgbClr>
                  </a:outerShdw>
                </a:effectLst>
              </a:rPr>
              <a:t>  crítica  </a:t>
            </a:r>
          </a:p>
          <a:p>
            <a:pPr algn="ctr"/>
            <a:r>
              <a:rPr lang="es-ES" sz="2400" b="1" dirty="0" smtClean="0">
                <a:solidFill>
                  <a:schemeClr val="bg1"/>
                </a:solidFill>
                <a:effectLst>
                  <a:outerShdw blurRad="38100" dist="38100" dir="2700000" algn="tl">
                    <a:srgbClr val="000000">
                      <a:alpha val="43137"/>
                    </a:srgbClr>
                  </a:outerShdw>
                </a:effectLst>
              </a:rPr>
              <a:t>-1935 -</a:t>
            </a:r>
            <a:endParaRPr lang="es-ES" sz="24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8000">
    <p:comb/>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2">
              <a:lumMod val="50000"/>
            </a:schemeClr>
          </a:solidFill>
          <a:scene3d>
            <a:camera prst="orthographicFront"/>
            <a:lightRig rig="threePt" dir="t"/>
          </a:scene3d>
          <a:sp3d>
            <a:bevelT w="177800" h="177800" prst="convex"/>
          </a:sp3d>
        </p:spPr>
        <p:txBody>
          <a:bodyPr/>
          <a:lstStyle/>
          <a:p>
            <a:endParaRPr lang="es-ES" dirty="0"/>
          </a:p>
        </p:txBody>
      </p:sp>
      <p:pic>
        <p:nvPicPr>
          <p:cNvPr id="4" name="3 Marcador de contenido" descr="Venus y amorcillos 1925     23x23.5.jpg"/>
          <p:cNvPicPr>
            <a:picLocks noGrp="1" noChangeAspect="1"/>
          </p:cNvPicPr>
          <p:nvPr>
            <p:ph idx="1"/>
          </p:nvPr>
        </p:nvPicPr>
        <p:blipFill>
          <a:blip r:embed="rId2"/>
          <a:stretch>
            <a:fillRect/>
          </a:stretch>
        </p:blipFill>
        <p:spPr>
          <a:xfrm>
            <a:off x="428596" y="285728"/>
            <a:ext cx="6295821" cy="628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4 CuadroTexto"/>
          <p:cNvSpPr txBox="1"/>
          <p:nvPr/>
        </p:nvSpPr>
        <p:spPr>
          <a:xfrm>
            <a:off x="7106263" y="4857760"/>
            <a:ext cx="1417376" cy="1015663"/>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rPr>
              <a:t>Venus Y  </a:t>
            </a:r>
          </a:p>
          <a:p>
            <a:pPr algn="ctr"/>
            <a:r>
              <a:rPr lang="es-ES" sz="2000" b="1" dirty="0" smtClean="0">
                <a:effectLst>
                  <a:outerShdw blurRad="38100" dist="38100" dir="2700000" algn="tl">
                    <a:srgbClr val="000000">
                      <a:alpha val="43137"/>
                    </a:srgbClr>
                  </a:outerShdw>
                </a:effectLst>
              </a:rPr>
              <a:t>Amorcillos </a:t>
            </a:r>
          </a:p>
          <a:p>
            <a:pPr algn="ctr"/>
            <a:r>
              <a:rPr lang="es-ES" sz="2000" b="1" dirty="0" smtClean="0">
                <a:effectLst>
                  <a:outerShdw blurRad="38100" dist="38100" dir="2700000" algn="tl">
                    <a:srgbClr val="000000">
                      <a:alpha val="43137"/>
                    </a:srgbClr>
                  </a:outerShdw>
                </a:effectLst>
              </a:rPr>
              <a:t>-1925 -</a:t>
            </a:r>
            <a:endParaRPr lang="es-ES" sz="2000" b="1" dirty="0">
              <a:effectLst>
                <a:outerShdw blurRad="38100" dist="38100" dir="2700000" algn="tl">
                  <a:srgbClr val="000000">
                    <a:alpha val="43137"/>
                  </a:srgbClr>
                </a:outerShdw>
              </a:effectLst>
            </a:endParaRPr>
          </a:p>
        </p:txBody>
      </p:sp>
    </p:spTree>
  </p:cSld>
  <p:clrMapOvr>
    <a:masterClrMapping/>
  </p:clrMapOvr>
  <p:transition spd="slow" advTm="8000">
    <p:comb dir="vert"/>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a:scene3d>
            <a:camera prst="orthographicFront"/>
            <a:lightRig rig="threePt" dir="t"/>
          </a:scene3d>
          <a:sp3d>
            <a:bevelT prst="angle"/>
          </a:sp3d>
        </p:spPr>
        <p:txBody>
          <a:bodyPr/>
          <a:lstStyle/>
          <a:p>
            <a:endParaRPr lang="es-ES" dirty="0"/>
          </a:p>
        </p:txBody>
      </p:sp>
      <p:pic>
        <p:nvPicPr>
          <p:cNvPr id="7" name="6 Imagen" descr="Imagen1.jpg"/>
          <p:cNvPicPr>
            <a:picLocks noChangeAspect="1"/>
          </p:cNvPicPr>
          <p:nvPr/>
        </p:nvPicPr>
        <p:blipFill>
          <a:blip r:embed="rId2"/>
          <a:stretch>
            <a:fillRect/>
          </a:stretch>
        </p:blipFill>
        <p:spPr>
          <a:xfrm>
            <a:off x="0" y="0"/>
            <a:ext cx="9117211" cy="6858000"/>
          </a:xfrm>
          <a:prstGeom prst="rect">
            <a:avLst/>
          </a:prstGeom>
          <a:scene3d>
            <a:camera prst="orthographicFront"/>
            <a:lightRig rig="threePt" dir="t"/>
          </a:scene3d>
          <a:sp3d>
            <a:bevelT prst="convex"/>
          </a:sp3d>
        </p:spPr>
      </p:pic>
      <p:sp>
        <p:nvSpPr>
          <p:cNvPr id="4" name="3 CuadroTexto"/>
          <p:cNvSpPr txBox="1"/>
          <p:nvPr/>
        </p:nvSpPr>
        <p:spPr>
          <a:xfrm>
            <a:off x="4643405" y="357166"/>
            <a:ext cx="4500595" cy="1569660"/>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Una de sus frases de juventud  </a:t>
            </a:r>
            <a:r>
              <a:rPr lang="es-ES" sz="2400" b="1" dirty="0" err="1" smtClean="0">
                <a:effectLst>
                  <a:outerShdw blurRad="38100" dist="38100" dir="2700000" algn="tl">
                    <a:srgbClr val="000000">
                      <a:alpha val="43137"/>
                    </a:srgbClr>
                  </a:outerShdw>
                </a:effectLst>
              </a:rPr>
              <a:t>fué</a:t>
            </a:r>
            <a:r>
              <a:rPr lang="es-ES" sz="2400" b="1" dirty="0" smtClean="0">
                <a:effectLst>
                  <a:outerShdw blurRad="38100" dist="38100" dir="2700000" algn="tl">
                    <a:srgbClr val="000000">
                      <a:alpha val="43137"/>
                    </a:srgbClr>
                  </a:outerShdw>
                </a:effectLst>
              </a:rPr>
              <a:t> …(yo seré un genio ,me creerán o no me creerán pero lo seré ) … y lo </a:t>
            </a:r>
            <a:r>
              <a:rPr lang="es-ES" sz="2400" b="1" dirty="0" err="1" smtClean="0">
                <a:effectLst>
                  <a:outerShdw blurRad="38100" dist="38100" dir="2700000" algn="tl">
                    <a:srgbClr val="000000">
                      <a:alpha val="43137"/>
                    </a:srgbClr>
                  </a:outerShdw>
                </a:effectLst>
              </a:rPr>
              <a:t>fué</a:t>
            </a:r>
            <a:endParaRPr lang="es-ES" sz="2400" b="1" dirty="0">
              <a:effectLst>
                <a:outerShdw blurRad="38100" dist="38100" dir="2700000" algn="tl">
                  <a:srgbClr val="000000">
                    <a:alpha val="43137"/>
                  </a:srgbClr>
                </a:outerShdw>
              </a:effectLst>
            </a:endParaRPr>
          </a:p>
        </p:txBody>
      </p:sp>
    </p:spTree>
  </p:cSld>
  <p:clrMapOvr>
    <a:masterClrMapping/>
  </p:clrMapOvr>
  <p:transition spd="slow" advTm="14000">
    <p:comb/>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26978" name="Picture 2"/>
          <p:cNvPicPr>
            <a:picLocks noChangeAspect="1" noChangeArrowheads="1"/>
          </p:cNvPicPr>
          <p:nvPr/>
        </p:nvPicPr>
        <p:blipFill>
          <a:blip r:embed="rId2"/>
          <a:srcRect/>
          <a:stretch>
            <a:fillRect/>
          </a:stretch>
        </p:blipFill>
        <p:spPr bwMode="auto">
          <a:xfrm>
            <a:off x="0" y="-1"/>
            <a:ext cx="9144000" cy="6858001"/>
          </a:xfrm>
          <a:prstGeom prst="rect">
            <a:avLst/>
          </a:prstGeom>
          <a:noFill/>
          <a:ln w="9525">
            <a:noFill/>
            <a:miter lim="800000"/>
            <a:headEnd/>
            <a:tailEnd/>
          </a:ln>
          <a:effectLst/>
        </p:spPr>
      </p:pic>
    </p:spTree>
  </p:cSld>
  <p:clrMapOvr>
    <a:masterClrMapping/>
  </p:clrMapOvr>
  <p:transition spd="slow" advTm="9000">
    <p:zoom/>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p:cNvSpPr/>
          <p:nvPr/>
        </p:nvSpPr>
        <p:spPr>
          <a:xfrm>
            <a:off x="500034" y="357166"/>
            <a:ext cx="8215370" cy="6215106"/>
          </a:xfrm>
          <a:prstGeom prst="rect">
            <a:avLst/>
          </a:prstGeom>
          <a:solidFill>
            <a:srgbClr val="700000"/>
          </a:solidFill>
          <a:ln>
            <a:noFill/>
          </a:ln>
          <a:scene3d>
            <a:camera prst="orthographicFront"/>
            <a:lightRig rig="threePt" dir="t"/>
          </a:scene3d>
          <a:sp3d>
            <a:bevelT w="152400" h="1397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571472" y="1071546"/>
            <a:ext cx="8001056" cy="5293757"/>
          </a:xfrm>
          <a:prstGeom prst="rect">
            <a:avLst/>
          </a:prstGeom>
          <a:noFill/>
        </p:spPr>
        <p:txBody>
          <a:bodyPr wrap="square" rtlCol="0">
            <a:spAutoFit/>
          </a:bodyPr>
          <a:lstStyle/>
          <a:p>
            <a:r>
              <a:rPr lang="es-ES" sz="1600" dirty="0" smtClean="0"/>
              <a:t> </a:t>
            </a:r>
          </a:p>
          <a:p>
            <a:r>
              <a:rPr lang="es-ES" sz="1600" b="1" dirty="0" smtClean="0">
                <a:effectLst>
                  <a:outerShdw blurRad="38100" dist="38100" dir="2700000" algn="tl">
                    <a:srgbClr val="000000">
                      <a:alpha val="43137"/>
                    </a:srgbClr>
                  </a:outerShdw>
                </a:effectLst>
              </a:rPr>
              <a:t>Enlace cartas de  Dalí a  </a:t>
            </a:r>
            <a:r>
              <a:rPr lang="es-ES" sz="1600" b="1" dirty="0" err="1" smtClean="0">
                <a:effectLst>
                  <a:outerShdw blurRad="38100" dist="38100" dir="2700000" algn="tl">
                    <a:srgbClr val="000000">
                      <a:alpha val="43137"/>
                    </a:srgbClr>
                  </a:outerShdw>
                </a:effectLst>
              </a:rPr>
              <a:t>Garcia</a:t>
            </a:r>
            <a:r>
              <a:rPr lang="es-ES" sz="1600" b="1" dirty="0" smtClean="0">
                <a:effectLst>
                  <a:outerShdw blurRad="38100" dist="38100" dir="2700000" algn="tl">
                    <a:srgbClr val="000000">
                      <a:alpha val="43137"/>
                    </a:srgbClr>
                  </a:outerShdw>
                </a:effectLst>
              </a:rPr>
              <a:t> Lorca</a:t>
            </a:r>
          </a:p>
          <a:p>
            <a:r>
              <a:rPr lang="es-ES" sz="1600" dirty="0" smtClean="0"/>
              <a:t> </a:t>
            </a:r>
            <a:r>
              <a:rPr lang="es-ES" sz="1600" dirty="0" smtClean="0">
                <a:hlinkClick r:id="rId3"/>
              </a:rPr>
              <a:t>http://cartasenlanoche.blogspot.com.es/2012/03/cartas-de-salvador-dali-federico-garcia.html</a:t>
            </a:r>
          </a:p>
          <a:p>
            <a:endParaRPr lang="es-ES" sz="1600" b="1" dirty="0" smtClean="0">
              <a:effectLst>
                <a:outerShdw blurRad="38100" dist="38100" dir="2700000" algn="tl">
                  <a:srgbClr val="000000">
                    <a:alpha val="43137"/>
                  </a:srgbClr>
                </a:outerShdw>
              </a:effectLst>
            </a:endParaRPr>
          </a:p>
          <a:p>
            <a:r>
              <a:rPr lang="es-ES" sz="1600" b="1" dirty="0" smtClean="0">
                <a:effectLst>
                  <a:outerShdw blurRad="38100" dist="38100" dir="2700000" algn="tl">
                    <a:srgbClr val="000000">
                      <a:alpha val="43137"/>
                    </a:srgbClr>
                  </a:outerShdw>
                </a:effectLst>
              </a:rPr>
              <a:t>Amanda Lear -  Dalí </a:t>
            </a:r>
          </a:p>
          <a:p>
            <a:r>
              <a:rPr lang="es-ES" sz="1600" dirty="0" smtClean="0">
                <a:hlinkClick r:id="rId4"/>
              </a:rPr>
              <a:t>http://www.elperiodicodearagon.com/noticias/sociedad/amanda-lear-fui-amante-de-dali-con-permiso-de-gala-_155690.</a:t>
            </a:r>
            <a:endParaRPr lang="es-ES" sz="1600" dirty="0" smtClean="0"/>
          </a:p>
          <a:p>
            <a:r>
              <a:rPr lang="es-ES" sz="1600" dirty="0" smtClean="0"/>
              <a:t> </a:t>
            </a:r>
          </a:p>
          <a:p>
            <a:r>
              <a:rPr lang="es-ES" sz="1600" dirty="0" smtClean="0"/>
              <a:t> </a:t>
            </a:r>
            <a:r>
              <a:rPr lang="es-ES" sz="1600" b="1" dirty="0" err="1" smtClean="0">
                <a:effectLst>
                  <a:outerShdw blurRad="38100" dist="38100" dir="2700000" algn="tl">
                    <a:srgbClr val="000000">
                      <a:alpha val="43137"/>
                    </a:srgbClr>
                  </a:outerShdw>
                </a:effectLst>
              </a:rPr>
              <a:t>Biografia</a:t>
            </a:r>
            <a:r>
              <a:rPr lang="es-ES" sz="1600" b="1" dirty="0" smtClean="0">
                <a:effectLst>
                  <a:outerShdw blurRad="38100" dist="38100" dir="2700000" algn="tl">
                    <a:srgbClr val="000000">
                      <a:alpha val="43137"/>
                    </a:srgbClr>
                  </a:outerShdw>
                </a:effectLst>
              </a:rPr>
              <a:t>  Amanda  Lear</a:t>
            </a:r>
          </a:p>
          <a:p>
            <a:r>
              <a:rPr lang="es-ES" sz="1600" dirty="0" smtClean="0"/>
              <a:t> </a:t>
            </a:r>
          </a:p>
          <a:p>
            <a:r>
              <a:rPr lang="es-ES" sz="1600" dirty="0" smtClean="0">
                <a:hlinkClick r:id="rId5"/>
              </a:rPr>
              <a:t>http://es.wikipedia.org/wiki/Amanda_Lear</a:t>
            </a:r>
            <a:endParaRPr lang="es-ES" sz="1600" dirty="0" smtClean="0"/>
          </a:p>
          <a:p>
            <a:endParaRPr lang="es-ES" sz="1600" dirty="0" smtClean="0"/>
          </a:p>
          <a:p>
            <a:endParaRPr lang="es-ES" sz="1600" dirty="0" smtClean="0"/>
          </a:p>
          <a:p>
            <a:r>
              <a:rPr lang="es-ES" sz="1600" b="1" dirty="0" smtClean="0">
                <a:effectLst>
                  <a:outerShdw blurRad="38100" dist="38100" dir="2700000" algn="tl">
                    <a:srgbClr val="000000">
                      <a:alpha val="43137"/>
                    </a:srgbClr>
                  </a:outerShdw>
                </a:effectLst>
              </a:rPr>
              <a:t>VIDEO DE DALI EN UN PROGRAMA DE ENTRETENIMIENTO FUERA DE ESPAÑA-MUY DIVERTIDO</a:t>
            </a:r>
            <a:r>
              <a:rPr lang="es-ES" sz="1600" dirty="0" smtClean="0"/>
              <a:t/>
            </a:r>
            <a:br>
              <a:rPr lang="es-ES" sz="1600" dirty="0" smtClean="0"/>
            </a:br>
            <a:r>
              <a:rPr lang="es-ES" sz="1600" dirty="0" smtClean="0"/>
              <a:t/>
            </a:r>
            <a:br>
              <a:rPr lang="es-ES" sz="1600" dirty="0" smtClean="0"/>
            </a:br>
            <a:r>
              <a:rPr lang="es-ES" sz="1600" dirty="0" smtClean="0">
                <a:hlinkClick r:id="rId6"/>
              </a:rPr>
              <a:t>http://youtu.be/7SROZ8Xvi58</a:t>
            </a:r>
            <a:r>
              <a:rPr lang="es-ES" sz="1600" dirty="0" smtClean="0"/>
              <a:t/>
            </a:r>
            <a:br>
              <a:rPr lang="es-ES" sz="1600" dirty="0" smtClean="0"/>
            </a:br>
            <a:endParaRPr lang="es-ES" sz="1600" dirty="0" smtClean="0"/>
          </a:p>
          <a:p>
            <a:r>
              <a:rPr lang="es-ES" sz="1600" dirty="0" smtClean="0"/>
              <a:t> </a:t>
            </a:r>
          </a:p>
          <a:p>
            <a:endParaRPr lang="es-ES" dirty="0"/>
          </a:p>
        </p:txBody>
      </p:sp>
    </p:spTree>
  </p:cSld>
  <p:clrMapOvr>
    <a:masterClrMapping/>
  </p:clrMapOvr>
  <p:transition spd="slow" advTm="18000">
    <p:comb/>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29029"/>
            <a:ext cx="9158514" cy="688702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lumMod val="85000"/>
            </a:schemeClr>
          </a:solidFill>
        </p:spPr>
        <p:txBody>
          <a:bodyPr/>
          <a:lstStyle/>
          <a:p>
            <a:endParaRPr lang="es-ES" dirty="0"/>
          </a:p>
        </p:txBody>
      </p:sp>
      <p:pic>
        <p:nvPicPr>
          <p:cNvPr id="4" name="3 Imagen" descr="dali-salvador_3.jpg"/>
          <p:cNvPicPr>
            <a:picLocks noChangeAspect="1"/>
          </p:cNvPicPr>
          <p:nvPr/>
        </p:nvPicPr>
        <p:blipFill>
          <a:blip r:embed="rId2"/>
          <a:stretch>
            <a:fillRect/>
          </a:stretch>
        </p:blipFill>
        <p:spPr>
          <a:xfrm>
            <a:off x="0" y="-52798"/>
            <a:ext cx="5715008" cy="6910798"/>
          </a:xfrm>
          <a:prstGeom prst="rect">
            <a:avLst/>
          </a:prstGeom>
          <a:effectLst/>
          <a:scene3d>
            <a:camera prst="orthographicFront"/>
            <a:lightRig rig="threePt" dir="t"/>
          </a:scene3d>
          <a:sp3d>
            <a:bevelT prst="angle"/>
          </a:sp3d>
        </p:spPr>
      </p:pic>
      <p:sp>
        <p:nvSpPr>
          <p:cNvPr id="12" name="11 Rectángulo"/>
          <p:cNvSpPr/>
          <p:nvPr/>
        </p:nvSpPr>
        <p:spPr>
          <a:xfrm>
            <a:off x="5643570" y="0"/>
            <a:ext cx="714380" cy="6858000"/>
          </a:xfrm>
          <a:prstGeom prst="rect">
            <a:avLst/>
          </a:prstGeom>
          <a:blipFill dpi="0" rotWithShape="1">
            <a:blip r:embed="rId3">
              <a:lum bright="-30000" contrast="40000"/>
            </a:blip>
            <a:srcRect/>
            <a:tile tx="0" ty="0" sx="100000" sy="100000" flip="none" algn="tl"/>
          </a:blipFill>
          <a:ln>
            <a:noFill/>
          </a:ln>
          <a:effectLst>
            <a:innerShdw blurRad="63500" dist="50800" dir="5400000">
              <a:prstClr val="black">
                <a:alpha val="50000"/>
              </a:prstClr>
            </a:inn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357950" y="0"/>
            <a:ext cx="2071702" cy="6858000"/>
          </a:xfrm>
          <a:prstGeom prst="rect">
            <a:avLst/>
          </a:prstGeom>
          <a:blipFill dpi="0" rotWithShape="1">
            <a:blip r:embed="rId4">
              <a:lum contrast="40000"/>
            </a:blip>
            <a:srcRect/>
            <a:stretch>
              <a:fillRect/>
            </a:stretch>
          </a:blipFill>
          <a:ln>
            <a:noFill/>
          </a:ln>
          <a:effectLst>
            <a:innerShdw blurRad="63500" dist="50800" dir="5400000">
              <a:prstClr val="black">
                <a:alpha val="50000"/>
              </a:prstClr>
            </a:inn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8429620" y="0"/>
            <a:ext cx="714380" cy="6858000"/>
          </a:xfrm>
          <a:prstGeom prst="rect">
            <a:avLst/>
          </a:prstGeom>
          <a:blipFill dpi="0" rotWithShape="1">
            <a:blip r:embed="rId3">
              <a:lum bright="-30000" contrast="40000"/>
            </a:blip>
            <a:srcRect/>
            <a:tile tx="0" ty="0" sx="100000" sy="100000" flip="none" algn="tl"/>
          </a:blipFill>
          <a:ln>
            <a:noFill/>
          </a:ln>
          <a:effectLst>
            <a:innerShdw blurRad="63500" dist="50800" dir="5400000">
              <a:prstClr val="black">
                <a:alpha val="50000"/>
              </a:prstClr>
            </a:innerShdw>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296" name="Picture 32" descr="Rendered Image"/>
          <p:cNvPicPr>
            <a:picLocks noChangeAspect="1" noChangeArrowheads="1"/>
          </p:cNvPicPr>
          <p:nvPr/>
        </p:nvPicPr>
        <p:blipFill>
          <a:blip r:embed="rId5">
            <a:duotone>
              <a:prstClr val="black"/>
              <a:schemeClr val="accent2">
                <a:tint val="45000"/>
                <a:satMod val="400000"/>
              </a:schemeClr>
            </a:duotone>
            <a:lum contrast="40000"/>
          </a:blip>
          <a:srcRect/>
          <a:stretch>
            <a:fillRect/>
          </a:stretch>
        </p:blipFill>
        <p:spPr bwMode="auto">
          <a:xfrm>
            <a:off x="6500826" y="357166"/>
            <a:ext cx="1571625" cy="1752600"/>
          </a:xfrm>
          <a:prstGeom prst="rect">
            <a:avLst/>
          </a:prstGeom>
          <a:noFill/>
        </p:spPr>
      </p:pic>
      <p:pic>
        <p:nvPicPr>
          <p:cNvPr id="11298" name="Picture 34" descr="Rendered Image"/>
          <p:cNvPicPr>
            <a:picLocks noChangeAspect="1" noChangeArrowheads="1"/>
          </p:cNvPicPr>
          <p:nvPr/>
        </p:nvPicPr>
        <p:blipFill>
          <a:blip r:embed="rId6">
            <a:duotone>
              <a:prstClr val="black"/>
              <a:schemeClr val="accent2">
                <a:tint val="45000"/>
                <a:satMod val="400000"/>
              </a:schemeClr>
            </a:duotone>
            <a:lum contrast="40000"/>
          </a:blip>
          <a:srcRect/>
          <a:stretch>
            <a:fillRect/>
          </a:stretch>
        </p:blipFill>
        <p:spPr bwMode="auto">
          <a:xfrm>
            <a:off x="6643702" y="2357430"/>
            <a:ext cx="1424356" cy="1028703"/>
          </a:xfrm>
          <a:prstGeom prst="rect">
            <a:avLst/>
          </a:prstGeom>
          <a:noFill/>
        </p:spPr>
      </p:pic>
      <p:pic>
        <p:nvPicPr>
          <p:cNvPr id="11300" name="Picture 36" descr="Rendered Image"/>
          <p:cNvPicPr>
            <a:picLocks noChangeAspect="1" noChangeArrowheads="1"/>
          </p:cNvPicPr>
          <p:nvPr/>
        </p:nvPicPr>
        <p:blipFill>
          <a:blip r:embed="rId7">
            <a:duotone>
              <a:prstClr val="black"/>
              <a:schemeClr val="accent2">
                <a:tint val="45000"/>
                <a:satMod val="400000"/>
              </a:schemeClr>
            </a:duotone>
            <a:lum contrast="40000"/>
          </a:blip>
          <a:srcRect/>
          <a:stretch>
            <a:fillRect/>
          </a:stretch>
        </p:blipFill>
        <p:spPr bwMode="auto">
          <a:xfrm>
            <a:off x="6715140" y="3357562"/>
            <a:ext cx="1000132" cy="1500198"/>
          </a:xfrm>
          <a:prstGeom prst="rect">
            <a:avLst/>
          </a:prstGeom>
          <a:noFill/>
        </p:spPr>
      </p:pic>
      <p:pic>
        <p:nvPicPr>
          <p:cNvPr id="11302" name="Picture 38" descr="Rendered Image"/>
          <p:cNvPicPr>
            <a:picLocks noChangeAspect="1" noChangeArrowheads="1"/>
          </p:cNvPicPr>
          <p:nvPr/>
        </p:nvPicPr>
        <p:blipFill>
          <a:blip r:embed="rId8">
            <a:duotone>
              <a:prstClr val="black"/>
              <a:schemeClr val="accent2">
                <a:tint val="45000"/>
                <a:satMod val="400000"/>
              </a:schemeClr>
            </a:duotone>
            <a:lum contrast="40000"/>
          </a:blip>
          <a:srcRect/>
          <a:stretch>
            <a:fillRect/>
          </a:stretch>
        </p:blipFill>
        <p:spPr bwMode="auto">
          <a:xfrm>
            <a:off x="6786578" y="4643446"/>
            <a:ext cx="1071570" cy="1841762"/>
          </a:xfrm>
          <a:prstGeom prst="rect">
            <a:avLst/>
          </a:prstGeom>
          <a:noFill/>
        </p:spPr>
      </p:pic>
      <p:sp>
        <p:nvSpPr>
          <p:cNvPr id="15" name="14 CuadroTexto"/>
          <p:cNvSpPr txBox="1"/>
          <p:nvPr/>
        </p:nvSpPr>
        <p:spPr>
          <a:xfrm>
            <a:off x="2214546" y="6000768"/>
            <a:ext cx="3413114" cy="400110"/>
          </a:xfrm>
          <a:prstGeom prst="rect">
            <a:avLst/>
          </a:prstGeom>
          <a:noFill/>
        </p:spPr>
        <p:txBody>
          <a:bodyPr wrap="none" rtlCol="0">
            <a:spAutoFit/>
            <a:scene3d>
              <a:camera prst="orthographicFront"/>
              <a:lightRig rig="threePt" dir="t"/>
            </a:scene3d>
            <a:sp3d extrusionH="57150">
              <a:bevelT h="25400" prst="softRound"/>
            </a:sp3d>
          </a:bodyPr>
          <a:lstStyle/>
          <a:p>
            <a:r>
              <a:rPr lang="es-ES" sz="2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Harrington" pitchFamily="82" charset="0"/>
              </a:rPr>
              <a:t>Jazmín  - Francisco Del Olmo</a:t>
            </a:r>
            <a:endParaRPr lang="es-ES" sz="20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Harrington" pitchFamily="82" charset="0"/>
            </a:endParaRPr>
          </a:p>
        </p:txBody>
      </p:sp>
    </p:spTree>
  </p:cSld>
  <p:clrMapOvr>
    <a:masterClrMapping/>
  </p:clrMapOvr>
  <p:transition spd="slow" advTm="1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600"/>
                            </p:stCondLst>
                            <p:childTnLst>
                              <p:par>
                                <p:cTn id="5" presetID="23" presetClass="entr" presetSubtype="16" fill="hold" nodeType="afterEffect">
                                  <p:stCondLst>
                                    <p:cond delay="0"/>
                                  </p:stCondLst>
                                  <p:childTnLst>
                                    <p:set>
                                      <p:cBhvr>
                                        <p:cTn id="6" dur="1" fill="hold">
                                          <p:stCondLst>
                                            <p:cond delay="0"/>
                                          </p:stCondLst>
                                        </p:cTn>
                                        <p:tgtEl>
                                          <p:spTgt spid="11296"/>
                                        </p:tgtEl>
                                        <p:attrNameLst>
                                          <p:attrName>style.visibility</p:attrName>
                                        </p:attrNameLst>
                                      </p:cBhvr>
                                      <p:to>
                                        <p:strVal val="visible"/>
                                      </p:to>
                                    </p:set>
                                    <p:anim calcmode="lin" valueType="num">
                                      <p:cBhvr>
                                        <p:cTn id="7" dur="2000" fill="hold"/>
                                        <p:tgtEl>
                                          <p:spTgt spid="11296"/>
                                        </p:tgtEl>
                                        <p:attrNameLst>
                                          <p:attrName>ppt_w</p:attrName>
                                        </p:attrNameLst>
                                      </p:cBhvr>
                                      <p:tavLst>
                                        <p:tav tm="0">
                                          <p:val>
                                            <p:fltVal val="0"/>
                                          </p:val>
                                        </p:tav>
                                        <p:tav tm="100000">
                                          <p:val>
                                            <p:strVal val="#ppt_w"/>
                                          </p:val>
                                        </p:tav>
                                      </p:tavLst>
                                    </p:anim>
                                    <p:anim calcmode="lin" valueType="num">
                                      <p:cBhvr>
                                        <p:cTn id="8" dur="2000" fill="hold"/>
                                        <p:tgtEl>
                                          <p:spTgt spid="11296"/>
                                        </p:tgtEl>
                                        <p:attrNameLst>
                                          <p:attrName>ppt_h</p:attrName>
                                        </p:attrNameLst>
                                      </p:cBhvr>
                                      <p:tavLst>
                                        <p:tav tm="0">
                                          <p:val>
                                            <p:fltVal val="0"/>
                                          </p:val>
                                        </p:tav>
                                        <p:tav tm="100000">
                                          <p:val>
                                            <p:strVal val="#ppt_h"/>
                                          </p:val>
                                        </p:tav>
                                      </p:tavLst>
                                    </p:anim>
                                  </p:childTnLst>
                                </p:cTn>
                              </p:par>
                            </p:childTnLst>
                          </p:cTn>
                        </p:par>
                        <p:par>
                          <p:cTn id="9" fill="hold">
                            <p:stCondLst>
                              <p:cond delay="3600"/>
                            </p:stCondLst>
                            <p:childTnLst>
                              <p:par>
                                <p:cTn id="10" presetID="23" presetClass="entr" presetSubtype="16" fill="hold" nodeType="afterEffect">
                                  <p:stCondLst>
                                    <p:cond delay="0"/>
                                  </p:stCondLst>
                                  <p:childTnLst>
                                    <p:set>
                                      <p:cBhvr>
                                        <p:cTn id="11" dur="1" fill="hold">
                                          <p:stCondLst>
                                            <p:cond delay="0"/>
                                          </p:stCondLst>
                                        </p:cTn>
                                        <p:tgtEl>
                                          <p:spTgt spid="11298"/>
                                        </p:tgtEl>
                                        <p:attrNameLst>
                                          <p:attrName>style.visibility</p:attrName>
                                        </p:attrNameLst>
                                      </p:cBhvr>
                                      <p:to>
                                        <p:strVal val="visible"/>
                                      </p:to>
                                    </p:set>
                                    <p:anim calcmode="lin" valueType="num">
                                      <p:cBhvr>
                                        <p:cTn id="12" dur="2000" fill="hold"/>
                                        <p:tgtEl>
                                          <p:spTgt spid="11298"/>
                                        </p:tgtEl>
                                        <p:attrNameLst>
                                          <p:attrName>ppt_w</p:attrName>
                                        </p:attrNameLst>
                                      </p:cBhvr>
                                      <p:tavLst>
                                        <p:tav tm="0">
                                          <p:val>
                                            <p:fltVal val="0"/>
                                          </p:val>
                                        </p:tav>
                                        <p:tav tm="100000">
                                          <p:val>
                                            <p:strVal val="#ppt_w"/>
                                          </p:val>
                                        </p:tav>
                                      </p:tavLst>
                                    </p:anim>
                                    <p:anim calcmode="lin" valueType="num">
                                      <p:cBhvr>
                                        <p:cTn id="13" dur="2000" fill="hold"/>
                                        <p:tgtEl>
                                          <p:spTgt spid="11298"/>
                                        </p:tgtEl>
                                        <p:attrNameLst>
                                          <p:attrName>ppt_h</p:attrName>
                                        </p:attrNameLst>
                                      </p:cBhvr>
                                      <p:tavLst>
                                        <p:tav tm="0">
                                          <p:val>
                                            <p:fltVal val="0"/>
                                          </p:val>
                                        </p:tav>
                                        <p:tav tm="100000">
                                          <p:val>
                                            <p:strVal val="#ppt_h"/>
                                          </p:val>
                                        </p:tav>
                                      </p:tavLst>
                                    </p:anim>
                                  </p:childTnLst>
                                </p:cTn>
                              </p:par>
                            </p:childTnLst>
                          </p:cTn>
                        </p:par>
                        <p:par>
                          <p:cTn id="14" fill="hold">
                            <p:stCondLst>
                              <p:cond delay="5600"/>
                            </p:stCondLst>
                            <p:childTnLst>
                              <p:par>
                                <p:cTn id="15" presetID="23" presetClass="entr" presetSubtype="16" fill="hold" nodeType="afterEffect">
                                  <p:stCondLst>
                                    <p:cond delay="0"/>
                                  </p:stCondLst>
                                  <p:childTnLst>
                                    <p:set>
                                      <p:cBhvr>
                                        <p:cTn id="16" dur="1" fill="hold">
                                          <p:stCondLst>
                                            <p:cond delay="0"/>
                                          </p:stCondLst>
                                        </p:cTn>
                                        <p:tgtEl>
                                          <p:spTgt spid="11300"/>
                                        </p:tgtEl>
                                        <p:attrNameLst>
                                          <p:attrName>style.visibility</p:attrName>
                                        </p:attrNameLst>
                                      </p:cBhvr>
                                      <p:to>
                                        <p:strVal val="visible"/>
                                      </p:to>
                                    </p:set>
                                    <p:anim calcmode="lin" valueType="num">
                                      <p:cBhvr>
                                        <p:cTn id="17" dur="2000" fill="hold"/>
                                        <p:tgtEl>
                                          <p:spTgt spid="11300"/>
                                        </p:tgtEl>
                                        <p:attrNameLst>
                                          <p:attrName>ppt_w</p:attrName>
                                        </p:attrNameLst>
                                      </p:cBhvr>
                                      <p:tavLst>
                                        <p:tav tm="0">
                                          <p:val>
                                            <p:fltVal val="0"/>
                                          </p:val>
                                        </p:tav>
                                        <p:tav tm="100000">
                                          <p:val>
                                            <p:strVal val="#ppt_w"/>
                                          </p:val>
                                        </p:tav>
                                      </p:tavLst>
                                    </p:anim>
                                    <p:anim calcmode="lin" valueType="num">
                                      <p:cBhvr>
                                        <p:cTn id="18" dur="2000" fill="hold"/>
                                        <p:tgtEl>
                                          <p:spTgt spid="11300"/>
                                        </p:tgtEl>
                                        <p:attrNameLst>
                                          <p:attrName>ppt_h</p:attrName>
                                        </p:attrNameLst>
                                      </p:cBhvr>
                                      <p:tavLst>
                                        <p:tav tm="0">
                                          <p:val>
                                            <p:fltVal val="0"/>
                                          </p:val>
                                        </p:tav>
                                        <p:tav tm="100000">
                                          <p:val>
                                            <p:strVal val="#ppt_h"/>
                                          </p:val>
                                        </p:tav>
                                      </p:tavLst>
                                    </p:anim>
                                  </p:childTnLst>
                                </p:cTn>
                              </p:par>
                            </p:childTnLst>
                          </p:cTn>
                        </p:par>
                        <p:par>
                          <p:cTn id="19" fill="hold">
                            <p:stCondLst>
                              <p:cond delay="7600"/>
                            </p:stCondLst>
                            <p:childTnLst>
                              <p:par>
                                <p:cTn id="20" presetID="23" presetClass="entr" presetSubtype="16" fill="hold" nodeType="afterEffect">
                                  <p:stCondLst>
                                    <p:cond delay="0"/>
                                  </p:stCondLst>
                                  <p:childTnLst>
                                    <p:set>
                                      <p:cBhvr>
                                        <p:cTn id="21" dur="1" fill="hold">
                                          <p:stCondLst>
                                            <p:cond delay="0"/>
                                          </p:stCondLst>
                                        </p:cTn>
                                        <p:tgtEl>
                                          <p:spTgt spid="11302"/>
                                        </p:tgtEl>
                                        <p:attrNameLst>
                                          <p:attrName>style.visibility</p:attrName>
                                        </p:attrNameLst>
                                      </p:cBhvr>
                                      <p:to>
                                        <p:strVal val="visible"/>
                                      </p:to>
                                    </p:set>
                                    <p:anim calcmode="lin" valueType="num">
                                      <p:cBhvr>
                                        <p:cTn id="22" dur="2000" fill="hold"/>
                                        <p:tgtEl>
                                          <p:spTgt spid="11302"/>
                                        </p:tgtEl>
                                        <p:attrNameLst>
                                          <p:attrName>ppt_w</p:attrName>
                                        </p:attrNameLst>
                                      </p:cBhvr>
                                      <p:tavLst>
                                        <p:tav tm="0">
                                          <p:val>
                                            <p:fltVal val="0"/>
                                          </p:val>
                                        </p:tav>
                                        <p:tav tm="100000">
                                          <p:val>
                                            <p:strVal val="#ppt_w"/>
                                          </p:val>
                                        </p:tav>
                                      </p:tavLst>
                                    </p:anim>
                                    <p:anim calcmode="lin" valueType="num">
                                      <p:cBhvr>
                                        <p:cTn id="23" dur="2000" fill="hold"/>
                                        <p:tgtEl>
                                          <p:spTgt spid="11302"/>
                                        </p:tgtEl>
                                        <p:attrNameLst>
                                          <p:attrName>ppt_h</p:attrName>
                                        </p:attrNameLst>
                                      </p:cBhvr>
                                      <p:tavLst>
                                        <p:tav tm="0">
                                          <p:val>
                                            <p:fltVal val="0"/>
                                          </p:val>
                                        </p:tav>
                                        <p:tav tm="100000">
                                          <p:val>
                                            <p:strVal val="#ppt_h"/>
                                          </p:val>
                                        </p:tav>
                                      </p:tavLst>
                                    </p:anim>
                                  </p:childTnLst>
                                </p:cTn>
                              </p:par>
                            </p:childTnLst>
                          </p:cTn>
                        </p:par>
                        <p:par>
                          <p:cTn id="24" fill="hold">
                            <p:stCondLst>
                              <p:cond delay="96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anim calcmode="lin" valueType="num">
                                      <p:cBhvr>
                                        <p:cTn id="28" dur="500" fill="hold"/>
                                        <p:tgtEl>
                                          <p:spTgt spid="15"/>
                                        </p:tgtEl>
                                        <p:attrNameLst>
                                          <p:attrName>ppt_x</p:attrName>
                                        </p:attrNameLst>
                                      </p:cBhvr>
                                      <p:tavLst>
                                        <p:tav tm="0">
                                          <p:val>
                                            <p:strVal val="#ppt_x-.1"/>
                                          </p:val>
                                        </p:tav>
                                        <p:tav tm="100000">
                                          <p:val>
                                            <p:strVal val="#ppt_x"/>
                                          </p:val>
                                        </p:tav>
                                      </p:tavLst>
                                    </p:anim>
                                    <p:anim calcmode="lin" valueType="num">
                                      <p:cBhvr>
                                        <p:cTn id="29"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8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SALVADOR DALI--">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Personalizado 6">
      <a:majorFont>
        <a:latin typeface="Candara"/>
        <a:ea typeface=""/>
        <a:cs typeface=""/>
      </a:majorFont>
      <a:minorFont>
        <a:latin typeface="Candar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--SALVADOR DALI--</Template>
  <TotalTime>0</TotalTime>
  <Words>1428</Words>
  <Application>Microsoft Office PowerPoint</Application>
  <PresentationFormat>Presentación en pantalla (4:3)</PresentationFormat>
  <Paragraphs>228</Paragraphs>
  <Slides>107</Slides>
  <Notes>2</Notes>
  <HiddenSlides>0</HiddenSlides>
  <MMClips>1</MMClips>
  <ScaleCrop>false</ScaleCrop>
  <HeadingPairs>
    <vt:vector size="4" baseType="variant">
      <vt:variant>
        <vt:lpstr>Tema</vt:lpstr>
      </vt:variant>
      <vt:variant>
        <vt:i4>2</vt:i4>
      </vt:variant>
      <vt:variant>
        <vt:lpstr>Títulos de diapositiva</vt:lpstr>
      </vt:variant>
      <vt:variant>
        <vt:i4>107</vt:i4>
      </vt:variant>
    </vt:vector>
  </HeadingPairs>
  <TitlesOfParts>
    <vt:vector size="109" baseType="lpstr">
      <vt:lpstr>--SALVADOR DALI--</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 </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2013-07-18T17:25:03Z</dcterms:created>
  <dcterms:modified xsi:type="dcterms:W3CDTF">2013-07-18T17:27:20Z</dcterms:modified>
</cp:coreProperties>
</file>