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3" r:id="rId3"/>
    <p:sldId id="277" r:id="rId4"/>
    <p:sldId id="319" r:id="rId5"/>
    <p:sldId id="314" r:id="rId6"/>
    <p:sldId id="258" r:id="rId7"/>
    <p:sldId id="300" r:id="rId8"/>
    <p:sldId id="315" r:id="rId9"/>
    <p:sldId id="298" r:id="rId10"/>
    <p:sldId id="296" r:id="rId11"/>
    <p:sldId id="316" r:id="rId12"/>
    <p:sldId id="287" r:id="rId13"/>
    <p:sldId id="297" r:id="rId14"/>
    <p:sldId id="317" r:id="rId15"/>
    <p:sldId id="288" r:id="rId16"/>
    <p:sldId id="293" r:id="rId17"/>
    <p:sldId id="318" r:id="rId18"/>
    <p:sldId id="292" r:id="rId19"/>
    <p:sldId id="289" r:id="rId20"/>
    <p:sldId id="291" r:id="rId21"/>
    <p:sldId id="290" r:id="rId22"/>
    <p:sldId id="294" r:id="rId23"/>
    <p:sldId id="286" r:id="rId24"/>
    <p:sldId id="256" r:id="rId25"/>
    <p:sldId id="285" r:id="rId26"/>
    <p:sldId id="284" r:id="rId27"/>
    <p:sldId id="299" r:id="rId28"/>
    <p:sldId id="283" r:id="rId29"/>
    <p:sldId id="282" r:id="rId30"/>
    <p:sldId id="280" r:id="rId31"/>
    <p:sldId id="295" r:id="rId32"/>
    <p:sldId id="281" r:id="rId33"/>
    <p:sldId id="278" r:id="rId34"/>
    <p:sldId id="279" r:id="rId35"/>
    <p:sldId id="276" r:id="rId36"/>
    <p:sldId id="275" r:id="rId37"/>
    <p:sldId id="274" r:id="rId38"/>
    <p:sldId id="273" r:id="rId39"/>
    <p:sldId id="272" r:id="rId40"/>
    <p:sldId id="271" r:id="rId41"/>
    <p:sldId id="270" r:id="rId42"/>
    <p:sldId id="266" r:id="rId43"/>
    <p:sldId id="269" r:id="rId44"/>
    <p:sldId id="268" r:id="rId45"/>
    <p:sldId id="267" r:id="rId46"/>
    <p:sldId id="265" r:id="rId47"/>
    <p:sldId id="264" r:id="rId48"/>
    <p:sldId id="262" r:id="rId49"/>
    <p:sldId id="261" r:id="rId50"/>
    <p:sldId id="260" r:id="rId51"/>
    <p:sldId id="304" r:id="rId52"/>
    <p:sldId id="306" r:id="rId53"/>
    <p:sldId id="303" r:id="rId54"/>
    <p:sldId id="305" r:id="rId55"/>
    <p:sldId id="259" r:id="rId56"/>
    <p:sldId id="302" r:id="rId57"/>
    <p:sldId id="309" r:id="rId58"/>
    <p:sldId id="301" r:id="rId59"/>
    <p:sldId id="310" r:id="rId60"/>
    <p:sldId id="307" r:id="rId61"/>
    <p:sldId id="311" r:id="rId62"/>
    <p:sldId id="308" r:id="rId63"/>
    <p:sldId id="313" r:id="rId6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IeP1Hem4q4WrH+fCujG4g" hashData="4bD6oJ1MSHxVTw3zQ9itKwUaTt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7A2"/>
    <a:srgbClr val="CC9900"/>
    <a:srgbClr val="3366FF"/>
    <a:srgbClr val="0033CC"/>
    <a:srgbClr val="996600"/>
    <a:srgbClr val="006C31"/>
    <a:srgbClr val="CC3399"/>
    <a:srgbClr val="9933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702"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441F575-BAED-4B0A-8249-865463D52D19}" type="datetimeFigureOut">
              <a:rPr lang="es-ES" smtClean="0"/>
              <a:pPr/>
              <a:t>12/06/2015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75FC970-836D-4C4F-AF93-493CFE8A8DFB}" type="slidenum">
              <a:rPr lang="es-ES" smtClean="0"/>
              <a:pPr/>
              <a:t>‹Nº›</a:t>
            </a:fld>
            <a:endParaRPr lang="es-ES"/>
          </a:p>
        </p:txBody>
      </p:sp>
    </p:spTree>
  </p:cSld>
  <p:clrMapOvr>
    <a:masterClrMapping/>
  </p:clrMapOvr>
  <p:transition spd="slow" advTm="9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9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41F575-BAED-4B0A-8249-865463D52D19}" type="datetimeFigureOut">
              <a:rPr lang="es-ES" smtClean="0"/>
              <a:pPr/>
              <a:t>12/06/2015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5FC970-836D-4C4F-AF93-493CFE8A8DF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9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rgbClr val="0027A2">
                  <a:shade val="67500"/>
                  <a:satMod val="115000"/>
                </a:srgbClr>
              </a:gs>
              <a:gs pos="100000">
                <a:srgbClr val="0027A2">
                  <a:shade val="100000"/>
                  <a:satMod val="115000"/>
                </a:srgbClr>
              </a:gs>
            </a:gsLst>
            <a:lin ang="16200000" scaled="1"/>
            <a:tileRect/>
          </a:gradFill>
        </p:spPr>
        <p:txBody>
          <a:bodyPr/>
          <a:lstStyle/>
          <a:p>
            <a:endParaRPr lang="es-ES" dirty="0"/>
          </a:p>
        </p:txBody>
      </p:sp>
      <p:pic>
        <p:nvPicPr>
          <p:cNvPr id="4" name="3 Imagen" descr="playmobil-4398-maletín-del-oeste-foto-920642.jpg"/>
          <p:cNvPicPr>
            <a:picLocks noChangeAspect="1"/>
          </p:cNvPicPr>
          <p:nvPr/>
        </p:nvPicPr>
        <p:blipFill>
          <a:blip r:embed="rId3"/>
          <a:stretch>
            <a:fillRect/>
          </a:stretch>
        </p:blipFill>
        <p:spPr>
          <a:xfrm>
            <a:off x="0" y="1714488"/>
            <a:ext cx="9144000" cy="3929090"/>
          </a:xfrm>
          <a:prstGeom prst="rect">
            <a:avLst/>
          </a:prstGeom>
        </p:spPr>
      </p:pic>
      <p:pic>
        <p:nvPicPr>
          <p:cNvPr id="5" name="4 Imagen" descr="2000px-Playmobil_logo.svg.png"/>
          <p:cNvPicPr>
            <a:picLocks noChangeAspect="1"/>
          </p:cNvPicPr>
          <p:nvPr/>
        </p:nvPicPr>
        <p:blipFill>
          <a:blip r:embed="rId4" cstate="print"/>
          <a:stretch>
            <a:fillRect/>
          </a:stretch>
        </p:blipFill>
        <p:spPr>
          <a:xfrm>
            <a:off x="2214546" y="0"/>
            <a:ext cx="4714908" cy="1740864"/>
          </a:xfrm>
          <a:prstGeom prst="rect">
            <a:avLst/>
          </a:prstGeom>
        </p:spPr>
      </p:pic>
      <p:sp>
        <p:nvSpPr>
          <p:cNvPr id="6" name="5 CuadroTexto"/>
          <p:cNvSpPr txBox="1"/>
          <p:nvPr/>
        </p:nvSpPr>
        <p:spPr>
          <a:xfrm>
            <a:off x="500034" y="5429264"/>
            <a:ext cx="8429684" cy="1200329"/>
          </a:xfrm>
          <a:prstGeom prst="rect">
            <a:avLst/>
          </a:prstGeom>
          <a:noFill/>
        </p:spPr>
        <p:txBody>
          <a:bodyPr wrap="square" rtlCol="0">
            <a:spAutoFit/>
          </a:bodyPr>
          <a:lstStyle/>
          <a:p>
            <a:r>
              <a:rPr lang="es-ES_tradnl" sz="7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Burnstown Dam" pitchFamily="2" charset="0"/>
              </a:rPr>
              <a:t>Un Mundo De Juguetes</a:t>
            </a:r>
            <a:endParaRPr lang="es-ES" sz="72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Burnstown Dam" pitchFamily="2" charset="0"/>
            </a:endParaRPr>
          </a:p>
        </p:txBody>
      </p:sp>
      <p:sp>
        <p:nvSpPr>
          <p:cNvPr id="7" name="6 CuadroTexto"/>
          <p:cNvSpPr txBox="1"/>
          <p:nvPr/>
        </p:nvSpPr>
        <p:spPr>
          <a:xfrm>
            <a:off x="6500826" y="5143512"/>
            <a:ext cx="2445157" cy="523220"/>
          </a:xfrm>
          <a:prstGeom prst="rect">
            <a:avLst/>
          </a:prstGeom>
          <a:noFill/>
        </p:spPr>
        <p:txBody>
          <a:bodyPr wrap="none" rtlCol="0">
            <a:spAutoFit/>
          </a:bodyPr>
          <a:lstStyle/>
          <a:p>
            <a:r>
              <a:rPr lang="es-ES_tradnl" sz="2800" dirty="0" smtClean="0">
                <a:solidFill>
                  <a:schemeClr val="bg1"/>
                </a:solidFill>
                <a:latin typeface="Anabelle Script " pitchFamily="2" charset="0"/>
              </a:rPr>
              <a:t>Esta es una creación de Raquel</a:t>
            </a:r>
            <a:endParaRPr lang="es-ES" sz="2800" dirty="0">
              <a:solidFill>
                <a:schemeClr val="bg1"/>
              </a:solidFill>
              <a:latin typeface="Anabelle Script " pitchFamily="2" charset="0"/>
            </a:endParaRPr>
          </a:p>
        </p:txBody>
      </p:sp>
      <p:sp>
        <p:nvSpPr>
          <p:cNvPr id="8" name="7 CuadroTexto"/>
          <p:cNvSpPr txBox="1"/>
          <p:nvPr/>
        </p:nvSpPr>
        <p:spPr>
          <a:xfrm>
            <a:off x="6786578" y="4929198"/>
            <a:ext cx="2044149" cy="461665"/>
          </a:xfrm>
          <a:prstGeom prst="rect">
            <a:avLst/>
          </a:prstGeom>
          <a:noFill/>
        </p:spPr>
        <p:txBody>
          <a:bodyPr wrap="none" rtlCol="0">
            <a:spAutoFit/>
          </a:bodyPr>
          <a:lstStyle/>
          <a:p>
            <a:r>
              <a:rPr lang="es-ES_tradnl" sz="1200" b="1" dirty="0" smtClean="0">
                <a:solidFill>
                  <a:schemeClr val="bg1"/>
                </a:solidFill>
                <a:effectLst>
                  <a:outerShdw blurRad="38100" dist="38100" dir="2700000" algn="tl">
                    <a:srgbClr val="000000">
                      <a:alpha val="43137"/>
                    </a:srgbClr>
                  </a:outerShdw>
                </a:effectLst>
                <a:latin typeface="Agency FB" pitchFamily="34" charset="0"/>
              </a:rPr>
              <a:t>Tema musical : </a:t>
            </a:r>
            <a:r>
              <a:rPr lang="es-ES_tradnl" sz="1200" b="1" dirty="0" err="1" smtClean="0">
                <a:solidFill>
                  <a:schemeClr val="bg1"/>
                </a:solidFill>
                <a:effectLst>
                  <a:outerShdw blurRad="38100" dist="38100" dir="2700000" algn="tl">
                    <a:srgbClr val="000000">
                      <a:alpha val="43137"/>
                    </a:srgbClr>
                  </a:outerShdw>
                </a:effectLst>
                <a:latin typeface="Agency FB" pitchFamily="34" charset="0"/>
              </a:rPr>
              <a:t>Disney's</a:t>
            </a:r>
            <a:r>
              <a:rPr lang="es-ES_tradnl" sz="1200" b="1" dirty="0" smtClean="0">
                <a:solidFill>
                  <a:schemeClr val="bg1"/>
                </a:solidFill>
                <a:effectLst>
                  <a:outerShdw blurRad="38100" dist="38100" dir="2700000" algn="tl">
                    <a:srgbClr val="000000">
                      <a:alpha val="43137"/>
                    </a:srgbClr>
                  </a:outerShdw>
                </a:effectLst>
                <a:latin typeface="Agency FB" pitchFamily="34" charset="0"/>
              </a:rPr>
              <a:t> </a:t>
            </a:r>
            <a:r>
              <a:rPr lang="es-ES_tradnl" sz="1200" b="1" dirty="0" err="1" smtClean="0">
                <a:solidFill>
                  <a:schemeClr val="bg1"/>
                </a:solidFill>
                <a:effectLst>
                  <a:outerShdw blurRad="38100" dist="38100" dir="2700000" algn="tl">
                    <a:srgbClr val="000000">
                      <a:alpha val="43137"/>
                    </a:srgbClr>
                  </a:outerShdw>
                </a:effectLst>
                <a:latin typeface="Agency FB" pitchFamily="34" charset="0"/>
              </a:rPr>
              <a:t>Fantillusion</a:t>
            </a:r>
            <a:endParaRPr lang="es-ES_tradnl" sz="1200" b="1" dirty="0" smtClean="0">
              <a:solidFill>
                <a:schemeClr val="bg1"/>
              </a:solidFill>
              <a:effectLst>
                <a:outerShdw blurRad="38100" dist="38100" dir="2700000" algn="tl">
                  <a:srgbClr val="000000">
                    <a:alpha val="43137"/>
                  </a:srgbClr>
                </a:outerShdw>
              </a:effectLst>
              <a:latin typeface="Agency FB" pitchFamily="34" charset="0"/>
            </a:endParaRPr>
          </a:p>
          <a:p>
            <a:r>
              <a:rPr lang="es-ES_tradnl" sz="1200" b="1" dirty="0" smtClean="0">
                <a:solidFill>
                  <a:schemeClr val="bg1"/>
                </a:solidFill>
                <a:effectLst>
                  <a:outerShdw blurRad="38100" dist="38100" dir="2700000" algn="tl">
                    <a:srgbClr val="000000">
                      <a:alpha val="43137"/>
                    </a:srgbClr>
                  </a:outerShdw>
                </a:effectLst>
                <a:latin typeface="Agency FB" pitchFamily="34" charset="0"/>
              </a:rPr>
              <a:t>Interpreta :  </a:t>
            </a:r>
            <a:r>
              <a:rPr lang="es-ES_tradnl" sz="1200" b="1" dirty="0" err="1" smtClean="0">
                <a:solidFill>
                  <a:schemeClr val="bg1"/>
                </a:solidFill>
                <a:effectLst>
                  <a:outerShdw blurRad="38100" dist="38100" dir="2700000" algn="tl">
                    <a:srgbClr val="000000">
                      <a:alpha val="43137"/>
                    </a:srgbClr>
                  </a:outerShdw>
                </a:effectLst>
                <a:latin typeface="Agency FB" pitchFamily="34" charset="0"/>
              </a:rPr>
              <a:t>Tokyo</a:t>
            </a:r>
            <a:r>
              <a:rPr lang="es-ES_tradnl" sz="1200" b="1" dirty="0" smtClean="0">
                <a:solidFill>
                  <a:schemeClr val="bg1"/>
                </a:solidFill>
                <a:effectLst>
                  <a:outerShdw blurRad="38100" dist="38100" dir="2700000" algn="tl">
                    <a:srgbClr val="000000">
                      <a:alpha val="43137"/>
                    </a:srgbClr>
                  </a:outerShdw>
                </a:effectLst>
                <a:latin typeface="Agency FB" pitchFamily="34" charset="0"/>
              </a:rPr>
              <a:t> </a:t>
            </a:r>
            <a:r>
              <a:rPr lang="es-ES_tradnl" sz="1200" b="1" dirty="0" err="1" smtClean="0">
                <a:solidFill>
                  <a:schemeClr val="bg1"/>
                </a:solidFill>
                <a:effectLst>
                  <a:outerShdw blurRad="38100" dist="38100" dir="2700000" algn="tl">
                    <a:srgbClr val="000000">
                      <a:alpha val="43137"/>
                    </a:srgbClr>
                  </a:outerShdw>
                </a:effectLst>
                <a:latin typeface="Agency FB" pitchFamily="34" charset="0"/>
              </a:rPr>
              <a:t>Kosei</a:t>
            </a:r>
            <a:r>
              <a:rPr lang="es-ES_tradnl" sz="1200" b="1" dirty="0" smtClean="0">
                <a:solidFill>
                  <a:schemeClr val="bg1"/>
                </a:solidFill>
                <a:effectLst>
                  <a:outerShdw blurRad="38100" dist="38100" dir="2700000" algn="tl">
                    <a:srgbClr val="000000">
                      <a:alpha val="43137"/>
                    </a:srgbClr>
                  </a:outerShdw>
                </a:effectLst>
                <a:latin typeface="Agency FB" pitchFamily="34" charset="0"/>
              </a:rPr>
              <a:t> </a:t>
            </a:r>
            <a:endParaRPr lang="es-ES" sz="1200" b="1" dirty="0">
              <a:solidFill>
                <a:schemeClr val="bg1"/>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6000">
    <p:sndAc>
      <p:stSnd loop="1">
        <p:snd r:embed="rId2" name="Disney's Fantillusion.Tokyo Kosei Wind Orchest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23" presetClass="entr" presetSubtype="16"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childTnLst>
                          </p:cTn>
                        </p:par>
                        <p:par>
                          <p:cTn id="17" fill="hold">
                            <p:stCondLst>
                              <p:cond delay="6000"/>
                            </p:stCondLst>
                            <p:childTnLst>
                              <p:par>
                                <p:cTn id="18" presetID="29"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ppt_x</p:attrName>
                                        </p:attrNameLst>
                                      </p:cBhvr>
                                      <p:tavLst>
                                        <p:tav tm="0">
                                          <p:val>
                                            <p:strVal val="#ppt_x-.2"/>
                                          </p:val>
                                        </p:tav>
                                        <p:tav tm="100000">
                                          <p:val>
                                            <p:strVal val="#ppt_x"/>
                                          </p:val>
                                        </p:tav>
                                      </p:tavLst>
                                    </p:anim>
                                    <p:anim calcmode="lin" valueType="num">
                                      <p:cBhvr>
                                        <p:cTn id="21"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2" dur="2000"/>
                                        <p:tgtEl>
                                          <p:spTgt spid="8"/>
                                        </p:tgtEl>
                                      </p:cBhvr>
                                    </p:animEffect>
                                  </p:childTnLst>
                                </p:cTn>
                              </p:par>
                            </p:childTnLst>
                          </p:cTn>
                        </p:par>
                        <p:par>
                          <p:cTn id="23" fill="hold">
                            <p:stCondLst>
                              <p:cond delay="8000"/>
                            </p:stCondLst>
                            <p:childTnLst>
                              <p:par>
                                <p:cTn id="24" presetID="15" presetClass="entr" presetSubtype="0" fill="hold" grpId="1"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fltVal val="0"/>
                                          </p:val>
                                        </p:tav>
                                        <p:tav tm="100000">
                                          <p:val>
                                            <p:strVal val="#ppt_h"/>
                                          </p:val>
                                        </p:tav>
                                      </p:tavLst>
                                    </p:anim>
                                    <p:anim calcmode="lin" valueType="num">
                                      <p:cBhvr>
                                        <p:cTn id="28"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9" dur="2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0" fill="hold">
                            <p:stCondLst>
                              <p:cond delay="132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4" dur="2000" fill="hold"/>
                                        <p:tgtEl>
                                          <p:spTgt spid="7"/>
                                        </p:tgtEl>
                                        <p:attrNameLst>
                                          <p:attrName>ppt_y</p:attrName>
                                        </p:attrNameLst>
                                      </p:cBhvr>
                                      <p:tavLst>
                                        <p:tav tm="0">
                                          <p:val>
                                            <p:strVal val="#ppt_y"/>
                                          </p:val>
                                        </p:tav>
                                        <p:tav tm="100000">
                                          <p:val>
                                            <p:strVal val="#ppt_y"/>
                                          </p:val>
                                        </p:tav>
                                      </p:tavLst>
                                    </p:anim>
                                    <p:anim calcmode="lin" valueType="num">
                                      <p:cBhvr>
                                        <p:cTn id="35" dur="2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6" dur="2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7" dur="20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maxresdefault.jpg"/>
          <p:cNvPicPr>
            <a:picLocks noChangeAspect="1"/>
          </p:cNvPicPr>
          <p:nvPr/>
        </p:nvPicPr>
        <p:blipFill>
          <a:blip r:embed="rId2"/>
          <a:stretch>
            <a:fillRect/>
          </a:stretch>
        </p:blipFill>
        <p:spPr>
          <a:xfrm>
            <a:off x="0" y="941931"/>
            <a:ext cx="9144000" cy="4974138"/>
          </a:xfrm>
          <a:prstGeom prst="rect">
            <a:avLst/>
          </a:prstGeom>
        </p:spPr>
      </p:pic>
    </p:spTree>
  </p:cSld>
  <p:clrMapOvr>
    <a:masterClrMapping/>
  </p:clrMapOvr>
  <p:transition spd="slow" advTm="9000">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blipFill dpi="0" rotWithShape="1">
            <a:blip r:embed="rId2">
              <a:lum bright="-3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4" descr="http://art-sheep.com/wp-content/uploads/2015/06/3c4c130f-0903-4b8f-be01-88299c51e93e-2060x1236-1024x614.jpeg"/>
          <p:cNvPicPr>
            <a:picLocks noChangeAspect="1" noChangeArrowheads="1"/>
          </p:cNvPicPr>
          <p:nvPr/>
        </p:nvPicPr>
        <p:blipFill>
          <a:blip r:embed="rId3"/>
          <a:srcRect/>
          <a:stretch>
            <a:fillRect/>
          </a:stretch>
        </p:blipFill>
        <p:spPr bwMode="auto">
          <a:xfrm>
            <a:off x="1214414" y="1142984"/>
            <a:ext cx="6910146" cy="44196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450850" h="177800" prst="relaxedInset"/>
            <a:contourClr>
              <a:srgbClr val="969696"/>
            </a:contourClr>
          </a:sp3d>
        </p:spPr>
      </p:pic>
      <p:sp>
        <p:nvSpPr>
          <p:cNvPr id="6" name="5 Rectángulo"/>
          <p:cNvSpPr/>
          <p:nvPr/>
        </p:nvSpPr>
        <p:spPr>
          <a:xfrm>
            <a:off x="785786" y="214290"/>
            <a:ext cx="7880619" cy="1015663"/>
          </a:xfrm>
          <a:prstGeom prst="rect">
            <a:avLst/>
          </a:prstGeom>
        </p:spPr>
        <p:txBody>
          <a:bodyPr wrap="none">
            <a:spAutoFit/>
            <a:scene3d>
              <a:camera prst="orthographicFront"/>
              <a:lightRig rig="threePt" dir="t"/>
            </a:scene3d>
            <a:sp3d extrusionH="57150" prstMaterial="softEdge">
              <a:bevelT h="25400" prst="softRound"/>
            </a:sp3d>
          </a:bodyPr>
          <a:lstStyle/>
          <a:p>
            <a:r>
              <a:rPr lang="es-ES" sz="6000" dirty="0" smtClean="0">
                <a:blipFill dpi="0" rotWithShape="1">
                  <a:blip r:embed="rId4"/>
                  <a:srcRect/>
                  <a:stretch>
                    <a:fillRect/>
                  </a:stretch>
                </a:blipFill>
                <a:latin typeface="Cooper Black" pitchFamily="18" charset="0"/>
              </a:rPr>
              <a:t>Horst  </a:t>
            </a:r>
            <a:r>
              <a:rPr lang="es-ES" sz="6000" dirty="0" err="1" smtClean="0">
                <a:blipFill dpi="0" rotWithShape="1">
                  <a:blip r:embed="rId4"/>
                  <a:srcRect/>
                  <a:stretch>
                    <a:fillRect/>
                  </a:stretch>
                </a:blipFill>
                <a:latin typeface="Cooper Black" pitchFamily="18" charset="0"/>
              </a:rPr>
              <a:t>Brandstätter</a:t>
            </a:r>
            <a:endParaRPr lang="es-ES" sz="6000" dirty="0">
              <a:blipFill dpi="0" rotWithShape="1">
                <a:blip r:embed="rId4"/>
                <a:srcRect/>
                <a:stretch>
                  <a:fillRect/>
                </a:stretch>
              </a:blipFill>
              <a:latin typeface="Cooper Black" pitchFamily="18" charset="0"/>
            </a:endParaRPr>
          </a:p>
        </p:txBody>
      </p:sp>
      <p:sp>
        <p:nvSpPr>
          <p:cNvPr id="7" name="6 CuadroTexto"/>
          <p:cNvSpPr txBox="1"/>
          <p:nvPr/>
        </p:nvSpPr>
        <p:spPr>
          <a:xfrm>
            <a:off x="1857356" y="5572140"/>
            <a:ext cx="5303440" cy="984885"/>
          </a:xfrm>
          <a:prstGeom prst="rect">
            <a:avLst/>
          </a:prstGeom>
          <a:noFill/>
        </p:spPr>
        <p:txBody>
          <a:bodyPr wrap="none" rtlCol="0">
            <a:spAutoFit/>
            <a:scene3d>
              <a:camera prst="orthographicFront"/>
              <a:lightRig rig="flat" dir="tl"/>
            </a:scene3d>
            <a:sp3d contourW="25400" prstMaterial="softEdge">
              <a:bevelT w="25400" h="55880" prst="artDeco"/>
              <a:contourClr>
                <a:schemeClr val="accent2">
                  <a:tint val="20000"/>
                </a:schemeClr>
              </a:contourClr>
            </a:sp3d>
          </a:bodyPr>
          <a:lstStyle/>
          <a:p>
            <a:r>
              <a:rPr lang="es-ES_tradnl"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Padre de </a:t>
            </a:r>
            <a:r>
              <a:rPr lang="es-ES_tradnl"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Playmobil</a:t>
            </a:r>
            <a:endPar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9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357422" y="214290"/>
            <a:ext cx="5129289" cy="1015663"/>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Rockwell Condensed" pitchFamily="18" charset="0"/>
              </a:rPr>
              <a:t>HOMENAJE  A HORST BRANDSTÄTTER</a:t>
            </a:r>
          </a:p>
          <a:p>
            <a:pPr algn="ct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27 Junio 1933 – 03 Junio 2015</a:t>
            </a:r>
          </a:p>
          <a:p>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6 CuadroTexto"/>
          <p:cNvSpPr txBox="1"/>
          <p:nvPr/>
        </p:nvSpPr>
        <p:spPr>
          <a:xfrm>
            <a:off x="3071802" y="1142984"/>
            <a:ext cx="5786478" cy="3785652"/>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rPr>
              <a:t>Su idea revolucionó el mercado del juguete y puso una sonrisa en las caras de los niños de todo el mundo. Horst </a:t>
            </a:r>
            <a:r>
              <a:rPr lang="es-ES" sz="1600" dirty="0" err="1" smtClean="0">
                <a:effectLst>
                  <a:outerShdw blurRad="38100" dist="38100" dir="2700000" algn="tl">
                    <a:srgbClr val="000000">
                      <a:alpha val="43137"/>
                    </a:srgbClr>
                  </a:outerShdw>
                </a:effectLst>
              </a:rPr>
              <a:t>Brandstätter</a:t>
            </a:r>
            <a:r>
              <a:rPr lang="es-ES" sz="1600" dirty="0" smtClean="0">
                <a:effectLst>
                  <a:outerShdw blurRad="38100" dist="38100" dir="2700000" algn="tl">
                    <a:srgbClr val="000000">
                      <a:alpha val="43137"/>
                    </a:srgbClr>
                  </a:outerShdw>
                </a:effectLst>
              </a:rPr>
              <a:t>, propietario de PLAYMOBIL murió el 3 de Junio de 2015 a los 81 años.</a:t>
            </a:r>
          </a:p>
          <a:p>
            <a:r>
              <a:rPr lang="es-ES" sz="1600" dirty="0" smtClean="0">
                <a:effectLst>
                  <a:outerShdw blurRad="38100" dist="38100" dir="2700000" algn="tl">
                    <a:srgbClr val="000000">
                      <a:alpha val="43137"/>
                    </a:srgbClr>
                  </a:outerShdw>
                </a:effectLst>
              </a:rPr>
              <a:t>Los niños le conocían como “Sr. </a:t>
            </a:r>
            <a:r>
              <a:rPr lang="es-ES" sz="1600" dirty="0" err="1" smtClean="0">
                <a:effectLst>
                  <a:outerShdw blurRad="38100" dist="38100" dir="2700000" algn="tl">
                    <a:srgbClr val="000000">
                      <a:alpha val="43137"/>
                    </a:srgbClr>
                  </a:outerShdw>
                </a:effectLst>
              </a:rPr>
              <a:t>Playmobil</a:t>
            </a:r>
            <a:r>
              <a:rPr lang="es-ES" sz="1600" dirty="0" smtClean="0">
                <a:effectLst>
                  <a:outerShdw blurRad="38100" dist="38100" dir="2700000" algn="tl">
                    <a:srgbClr val="000000">
                      <a:alpha val="43137"/>
                    </a:srgbClr>
                  </a:outerShdw>
                </a:effectLst>
              </a:rPr>
              <a:t>”, pero para la mayoría de sus empleados simplemente era “HOB”. Hasta el final, cuando estaba en su casa de </a:t>
            </a:r>
            <a:r>
              <a:rPr lang="es-ES" sz="1600" dirty="0" err="1" smtClean="0">
                <a:effectLst>
                  <a:outerShdw blurRad="38100" dist="38100" dir="2700000" algn="tl">
                    <a:srgbClr val="000000">
                      <a:alpha val="43137"/>
                    </a:srgbClr>
                  </a:outerShdw>
                </a:effectLst>
              </a:rPr>
              <a:t>Zirndorf</a:t>
            </a:r>
            <a:r>
              <a:rPr lang="es-ES" sz="1600" dirty="0" smtClean="0">
                <a:effectLst>
                  <a:outerShdw blurRad="38100" dist="38100" dir="2700000" algn="tl">
                    <a:srgbClr val="000000">
                      <a:alpha val="43137"/>
                    </a:srgbClr>
                  </a:outerShdw>
                </a:effectLst>
              </a:rPr>
              <a:t>  en  </a:t>
            </a:r>
            <a:r>
              <a:rPr lang="es-ES" sz="1600" dirty="0" err="1" smtClean="0">
                <a:effectLst>
                  <a:outerShdw blurRad="38100" dist="38100" dir="2700000" algn="tl">
                    <a:srgbClr val="000000">
                      <a:alpha val="43137"/>
                    </a:srgbClr>
                  </a:outerShdw>
                </a:effectLst>
              </a:rPr>
              <a:t>Bavaria</a:t>
            </a:r>
            <a:r>
              <a:rPr lang="es-ES" sz="1600" dirty="0" smtClean="0">
                <a:effectLst>
                  <a:outerShdw blurRad="38100" dist="38100" dir="2700000" algn="tl">
                    <a:srgbClr val="000000">
                      <a:alpha val="43137"/>
                    </a:srgbClr>
                  </a:outerShdw>
                </a:effectLst>
              </a:rPr>
              <a:t>, Horst </a:t>
            </a:r>
            <a:r>
              <a:rPr lang="es-ES" sz="1600" dirty="0" err="1" smtClean="0">
                <a:effectLst>
                  <a:outerShdw blurRad="38100" dist="38100" dir="2700000" algn="tl">
                    <a:srgbClr val="000000">
                      <a:alpha val="43137"/>
                    </a:srgbClr>
                  </a:outerShdw>
                </a:effectLst>
              </a:rPr>
              <a:t>Brandstätter</a:t>
            </a:r>
            <a:r>
              <a:rPr lang="es-ES" sz="1600" dirty="0" smtClean="0">
                <a:effectLst>
                  <a:outerShdw blurRad="38100" dist="38100" dir="2700000" algn="tl">
                    <a:srgbClr val="000000">
                      <a:alpha val="43137"/>
                    </a:srgbClr>
                  </a:outerShdw>
                </a:effectLst>
              </a:rPr>
              <a:t> acudía diariamente a la oficina. Su compañía - </a:t>
            </a:r>
            <a:r>
              <a:rPr lang="es-ES" sz="1600" dirty="0" err="1" smtClean="0">
                <a:effectLst>
                  <a:outerShdw blurRad="38100" dist="38100" dir="2700000" algn="tl">
                    <a:srgbClr val="000000">
                      <a:alpha val="43137"/>
                    </a:srgbClr>
                  </a:outerShdw>
                </a:effectLst>
              </a:rPr>
              <a:t>Geobra</a:t>
            </a:r>
            <a:r>
              <a:rPr lang="es-ES" sz="1600" dirty="0" smtClean="0">
                <a:effectLst>
                  <a:outerShdw blurRad="38100" dist="38100" dir="2700000" algn="tl">
                    <a:srgbClr val="000000">
                      <a:alpha val="43137"/>
                    </a:srgbClr>
                  </a:outerShdw>
                </a:effectLst>
              </a:rPr>
              <a:t>  </a:t>
            </a:r>
            <a:r>
              <a:rPr lang="es-ES" sz="1600" dirty="0" err="1" smtClean="0">
                <a:effectLst>
                  <a:outerShdw blurRad="38100" dist="38100" dir="2700000" algn="tl">
                    <a:srgbClr val="000000">
                      <a:alpha val="43137"/>
                    </a:srgbClr>
                  </a:outerShdw>
                </a:effectLst>
              </a:rPr>
              <a:t>Brandstätter</a:t>
            </a:r>
            <a:r>
              <a:rPr lang="es-ES" sz="1600" dirty="0" smtClean="0">
                <a:effectLst>
                  <a:outerShdw blurRad="38100" dist="38100" dir="2700000" algn="tl">
                    <a:srgbClr val="000000">
                      <a:alpha val="43137"/>
                    </a:srgbClr>
                  </a:outerShdw>
                </a:effectLst>
              </a:rPr>
              <a:t> </a:t>
            </a:r>
            <a:r>
              <a:rPr lang="es-ES" sz="1600" dirty="0" err="1" smtClean="0">
                <a:effectLst>
                  <a:outerShdw blurRad="38100" dist="38100" dir="2700000" algn="tl">
                    <a:srgbClr val="000000">
                      <a:alpha val="43137"/>
                    </a:srgbClr>
                  </a:outerShdw>
                </a:effectLst>
              </a:rPr>
              <a:t>Stiftung</a:t>
            </a:r>
            <a:r>
              <a:rPr lang="es-ES" sz="1600" dirty="0" smtClean="0">
                <a:effectLst>
                  <a:outerShdw blurRad="38100" dist="38100" dir="2700000" algn="tl">
                    <a:srgbClr val="000000">
                      <a:alpha val="43137"/>
                    </a:srgbClr>
                  </a:outerShdw>
                </a:effectLst>
              </a:rPr>
              <a:t> &amp;  </a:t>
            </a:r>
            <a:r>
              <a:rPr lang="es-ES" sz="1600" dirty="0" err="1" smtClean="0">
                <a:effectLst>
                  <a:outerShdw blurRad="38100" dist="38100" dir="2700000" algn="tl">
                    <a:srgbClr val="000000">
                      <a:alpha val="43137"/>
                    </a:srgbClr>
                  </a:outerShdw>
                </a:effectLst>
              </a:rPr>
              <a:t>Co.</a:t>
            </a:r>
            <a:r>
              <a:rPr lang="es-ES" sz="1600" dirty="0" smtClean="0">
                <a:effectLst>
                  <a:outerShdw blurRad="38100" dist="38100" dir="2700000" algn="tl">
                    <a:srgbClr val="000000">
                      <a:alpha val="43137"/>
                    </a:srgbClr>
                  </a:outerShdw>
                </a:effectLst>
              </a:rPr>
              <a:t>  KG, fabricante del juguete clásico PLAYMOBIL - era su pasión y su vida.</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Entró en el negocio familiar en 1952, a los 19 años, y se formó como moldeador. Sus dos tíos eran los que se hacía cargo de la empresa en ese momento. No pasó mucho tiempo hasta que se dio cuenta de que las máquinas y los métodos de trabajo estaban desactualizados. </a:t>
            </a:r>
            <a:endParaRPr lang="es-ES" sz="1600" dirty="0"/>
          </a:p>
        </p:txBody>
      </p:sp>
      <p:pic>
        <p:nvPicPr>
          <p:cNvPr id="78850" name="Picture 2" descr="http://demandware.edgesuite.net/aabe_prd/on/demandware.static/Sites-ES-Site/Sites-ES-Library/es_ES/dwc099dafe/static/images/content/Inhaber/horst_brandstaetter_gross.jpg"/>
          <p:cNvPicPr>
            <a:picLocks noChangeAspect="1" noChangeArrowheads="1"/>
          </p:cNvPicPr>
          <p:nvPr/>
        </p:nvPicPr>
        <p:blipFill>
          <a:blip r:embed="rId2"/>
          <a:srcRect/>
          <a:stretch>
            <a:fillRect/>
          </a:stretch>
        </p:blipFill>
        <p:spPr bwMode="auto">
          <a:xfrm>
            <a:off x="285720" y="714356"/>
            <a:ext cx="2643174" cy="3967241"/>
          </a:xfrm>
          <a:prstGeom prst="roundRect">
            <a:avLst>
              <a:gd name="adj" fmla="val 16667"/>
            </a:avLst>
          </a:prstGeom>
          <a:ln w="76200">
            <a:solidFill>
              <a:schemeClr val="tx1">
                <a:lumMod val="75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8 CuadroTexto"/>
          <p:cNvSpPr txBox="1"/>
          <p:nvPr/>
        </p:nvSpPr>
        <p:spPr>
          <a:xfrm>
            <a:off x="214282" y="4857760"/>
            <a:ext cx="8572560" cy="2369880"/>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rPr>
              <a:t>Tenía sólo 21 años cuando se unió como accionista, además empezó a promover la innovación dentro de la compañía. La aversión de </a:t>
            </a:r>
            <a:r>
              <a:rPr lang="es-ES" sz="1600" dirty="0" err="1" smtClean="0">
                <a:effectLst>
                  <a:outerShdw blurRad="38100" dist="38100" dir="2700000" algn="tl">
                    <a:srgbClr val="000000">
                      <a:alpha val="43137"/>
                    </a:srgbClr>
                  </a:outerShdw>
                </a:effectLst>
              </a:rPr>
              <a:t>Brandstätter</a:t>
            </a:r>
            <a:r>
              <a:rPr lang="es-ES" sz="1600" dirty="0" smtClean="0">
                <a:effectLst>
                  <a:outerShdw blurRad="38100" dist="38100" dir="2700000" algn="tl">
                    <a:srgbClr val="000000">
                      <a:alpha val="43137"/>
                    </a:srgbClr>
                  </a:outerShdw>
                </a:effectLst>
              </a:rPr>
              <a:t> a la frase: “Nosotros siempre lo hacíamos así” también se remonta a esa época. El incansable jefe de la compañía no tenía tiempo para pensar, estaba convencido de que una empresa y sus empleados deben seguir creciendo para estar preparados para los cambios en el futuro. Sus visionarias ideas y su coraje para la reforma, pronto resultaron un significativo éxito económico para la compañía </a:t>
            </a:r>
            <a:r>
              <a:rPr lang="es-ES" sz="1600" dirty="0" err="1" smtClean="0">
                <a:effectLst>
                  <a:outerShdw blurRad="38100" dist="38100" dir="2700000" algn="tl">
                    <a:srgbClr val="000000">
                      <a:alpha val="43137"/>
                    </a:srgbClr>
                  </a:outerShdw>
                </a:effectLst>
              </a:rPr>
              <a:t>Brandstätter</a:t>
            </a:r>
            <a:r>
              <a:rPr lang="es-ES" sz="1600" dirty="0" smtClean="0">
                <a:effectLst>
                  <a:outerShdw blurRad="38100" dist="38100" dir="2700000" algn="tl">
                    <a:srgbClr val="000000">
                      <a:alpha val="43137"/>
                    </a:srgbClr>
                  </a:outerShdw>
                </a:effectLst>
              </a:rPr>
              <a:t>: en 1958 la producción del  </a:t>
            </a:r>
            <a:r>
              <a:rPr lang="es-ES" sz="1600" dirty="0" err="1" smtClean="0">
                <a:effectLst>
                  <a:outerShdw blurRad="38100" dist="38100" dir="2700000" algn="tl">
                    <a:srgbClr val="000000">
                      <a:alpha val="43137"/>
                    </a:srgbClr>
                  </a:outerShdw>
                </a:effectLst>
              </a:rPr>
              <a:t>Hula</a:t>
            </a:r>
            <a:r>
              <a:rPr lang="es-ES" sz="1600" dirty="0" smtClean="0">
                <a:effectLst>
                  <a:outerShdw blurRad="38100" dist="38100" dir="2700000" algn="tl">
                    <a:srgbClr val="000000">
                      <a:alpha val="43137"/>
                    </a:srgbClr>
                  </a:outerShdw>
                </a:effectLst>
              </a:rPr>
              <a:t>  </a:t>
            </a:r>
            <a:r>
              <a:rPr lang="es-ES" sz="1600" dirty="0" err="1" smtClean="0">
                <a:effectLst>
                  <a:outerShdw blurRad="38100" dist="38100" dir="2700000" algn="tl">
                    <a:srgbClr val="000000">
                      <a:alpha val="43137"/>
                    </a:srgbClr>
                  </a:outerShdw>
                </a:effectLst>
              </a:rPr>
              <a:t>Hoops</a:t>
            </a:r>
            <a:r>
              <a:rPr lang="es-ES" sz="1600" dirty="0" smtClean="0">
                <a:effectLst>
                  <a:outerShdw blurRad="38100" dist="38100" dir="2700000" algn="tl">
                    <a:srgbClr val="000000">
                      <a:alpha val="43137"/>
                    </a:srgbClr>
                  </a:outerShdw>
                </a:effectLst>
              </a:rPr>
              <a:t>  se convirtió en un éxito de ventas en toda Europa.</a:t>
            </a:r>
          </a:p>
          <a:p>
            <a:endParaRPr lang="es-ES" sz="1600" dirty="0" smtClean="0">
              <a:effectLst>
                <a:outerShdw blurRad="38100" dist="38100" dir="2700000" algn="tl">
                  <a:srgbClr val="000000">
                    <a:alpha val="43137"/>
                  </a:srgbClr>
                </a:outerShdw>
              </a:effectLst>
            </a:endParaRPr>
          </a:p>
          <a:p>
            <a:endParaRPr lang="es-ES" sz="1600" dirty="0">
              <a:effectLst>
                <a:outerShdw blurRad="38100" dist="38100" dir="2700000" algn="tl">
                  <a:srgbClr val="000000">
                    <a:alpha val="43137"/>
                  </a:srgbClr>
                </a:outerShdw>
              </a:effectLst>
            </a:endParaRPr>
          </a:p>
        </p:txBody>
      </p:sp>
    </p:spTree>
  </p:cSld>
  <p:clrMapOvr>
    <a:masterClrMapping/>
  </p:clrMapOvr>
  <p:transition spd="slow" advTm="7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strVal val="2/3*#ppt_w"/>
                                          </p:val>
                                        </p:tav>
                                        <p:tav tm="100000">
                                          <p:val>
                                            <p:strVal val="#ppt_w"/>
                                          </p:val>
                                        </p:tav>
                                      </p:tavLst>
                                    </p:anim>
                                    <p:anim calcmode="lin" valueType="num">
                                      <p:cBhvr>
                                        <p:cTn id="8" dur="2000" fill="hold"/>
                                        <p:tgtEl>
                                          <p:spTgt spid="78850"/>
                                        </p:tgtEl>
                                        <p:attrNameLst>
                                          <p:attrName>ppt_h</p:attrName>
                                        </p:attrNameLst>
                                      </p:cBhvr>
                                      <p:tavLst>
                                        <p:tav tm="0">
                                          <p:val>
                                            <p:strVal val="2/3*#ppt_h"/>
                                          </p:val>
                                        </p:tav>
                                        <p:tav tm="100000">
                                          <p:val>
                                            <p:strVal val="#ppt_h"/>
                                          </p:val>
                                        </p:tav>
                                      </p:tavLst>
                                    </p:anim>
                                  </p:childTnLst>
                                </p:cTn>
                              </p:par>
                              <p:par>
                                <p:cTn id="9" presetID="42"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anim calcmode="lin" valueType="num">
                                      <p:cBhvr>
                                        <p:cTn id="12" dur="2000" fill="hold"/>
                                        <p:tgtEl>
                                          <p:spTgt spid="6"/>
                                        </p:tgtEl>
                                        <p:attrNameLst>
                                          <p:attrName>ppt_x</p:attrName>
                                        </p:attrNameLst>
                                      </p:cBhvr>
                                      <p:tavLst>
                                        <p:tav tm="0">
                                          <p:val>
                                            <p:strVal val="#ppt_x"/>
                                          </p:val>
                                        </p:tav>
                                        <p:tav tm="100000">
                                          <p:val>
                                            <p:strVal val="#ppt_x"/>
                                          </p:val>
                                        </p:tav>
                                      </p:tavLst>
                                    </p:anim>
                                    <p:anim calcmode="lin" valueType="num">
                                      <p:cBhvr>
                                        <p:cTn id="13"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7A2"/>
          </a:solidFill>
          <a:scene3d>
            <a:camera prst="orthographicFront"/>
            <a:lightRig rig="threePt" dir="t"/>
          </a:scene3d>
          <a:sp3d>
            <a:bevelT prst="angle"/>
          </a:sp3d>
        </p:spPr>
        <p:txBody>
          <a:bodyPr/>
          <a:lstStyle/>
          <a:p>
            <a:endParaRPr lang="es-ES" dirty="0"/>
          </a:p>
        </p:txBody>
      </p:sp>
      <p:pic>
        <p:nvPicPr>
          <p:cNvPr id="4" name="3 Imagen" descr="5fd643_statuette-de-collection-playmobil-le-fou-du-roi-leblon-delienne.jpg"/>
          <p:cNvPicPr>
            <a:picLocks noChangeAspect="1"/>
          </p:cNvPicPr>
          <p:nvPr/>
        </p:nvPicPr>
        <p:blipFill>
          <a:blip r:embed="rId2"/>
          <a:stretch>
            <a:fillRect/>
          </a:stretch>
        </p:blipFill>
        <p:spPr>
          <a:xfrm>
            <a:off x="857224" y="0"/>
            <a:ext cx="7361097" cy="6858000"/>
          </a:xfrm>
          <a:prstGeom prst="rect">
            <a:avLst/>
          </a:prstGeom>
        </p:spPr>
      </p:pic>
    </p:spTree>
  </p:cSld>
  <p:clrMapOvr>
    <a:masterClrMapping/>
  </p:clrMapOvr>
  <p:transition spd="slow" advTm="9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5-Year-Olds-Playmobil-PopStars.jpg"/>
          <p:cNvPicPr>
            <a:picLocks noChangeAspect="1"/>
          </p:cNvPicPr>
          <p:nvPr/>
        </p:nvPicPr>
        <p:blipFill>
          <a:blip r:embed="rId2"/>
          <a:stretch>
            <a:fillRect/>
          </a:stretch>
        </p:blipFill>
        <p:spPr>
          <a:xfrm>
            <a:off x="0" y="173060"/>
            <a:ext cx="9144000" cy="6511880"/>
          </a:xfrm>
          <a:prstGeom prst="rect">
            <a:avLst/>
          </a:prstGeom>
        </p:spPr>
      </p:pic>
    </p:spTree>
  </p:cSld>
  <p:clrMapOvr>
    <a:masterClrMapping/>
  </p:clrMapOvr>
  <p:transition spd="slow" advTm="9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714348" y="928670"/>
            <a:ext cx="7858180" cy="480131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Durante la crisis del petróleo en la década de los 70, </a:t>
            </a:r>
            <a:r>
              <a:rPr lang="es-ES" dirty="0" err="1" smtClean="0">
                <a:effectLst>
                  <a:outerShdw blurRad="38100" dist="38100" dir="2700000" algn="tl">
                    <a:srgbClr val="000000">
                      <a:alpha val="43137"/>
                    </a:srgbClr>
                  </a:outerShdw>
                </a:effectLst>
              </a:rPr>
              <a:t>Brandstätter</a:t>
            </a:r>
            <a:r>
              <a:rPr lang="es-ES" dirty="0" smtClean="0">
                <a:effectLst>
                  <a:outerShdw blurRad="38100" dist="38100" dir="2700000" algn="tl">
                    <a:srgbClr val="000000">
                      <a:alpha val="43137"/>
                    </a:srgbClr>
                  </a:outerShdw>
                </a:effectLst>
              </a:rPr>
              <a:t>, que siempre había confiado en sus corazonadas, puso de nuevo sus destrezas empresariales a prueba. Le solicitó a su jefe de diseño Hans Beck (1929 - 2009) desarrollar un sistema de juego totalmente nuevo, que se pudiera ampliar constantemente. Su requisito era lograr la mayor cantidad de valor de juego en una cantidad mínima de plástico.</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El resultado fue una figura de 7,5 cm – un caballero, un obrero y un indio – los cuales se introdujeron al público en general como “PLAYMOBIL” en la feria del juguete de 1974. “Su éxito en ese momento nos salvó de la quiebra” admitió más tarde </a:t>
            </a:r>
            <a:r>
              <a:rPr lang="es-ES" dirty="0" err="1" smtClean="0">
                <a:effectLst>
                  <a:outerShdw blurRad="38100" dist="38100" dir="2700000" algn="tl">
                    <a:srgbClr val="000000">
                      <a:alpha val="43137"/>
                    </a:srgbClr>
                  </a:outerShdw>
                </a:effectLst>
              </a:rPr>
              <a:t>Brandstätter</a:t>
            </a:r>
            <a:r>
              <a:rPr lang="es-ES" dirty="0" smtClean="0">
                <a:effectLst>
                  <a:outerShdw blurRad="38100" dist="38100" dir="2700000" algn="tl">
                    <a:srgbClr val="000000">
                      <a:alpha val="43137"/>
                    </a:srgbClr>
                  </a:outerShdw>
                </a:effectLst>
              </a:rPr>
              <a:t>, sorprendido de cómo les había fascinado su idea a los niños. “La gente al ver una figura de PLAYMOBIL por primera vez se queda impresionada; parece tan simple. Los adultos no ven el valor de PLAYMOBIL inmediatamente. Su atractivo está en las historias que desencadena en las cabezas de los niños.”</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Con la ayuda de PLAYMOBIL, la compañía de </a:t>
            </a:r>
            <a:r>
              <a:rPr lang="es-ES" dirty="0" err="1" smtClean="0">
                <a:effectLst>
                  <a:outerShdw blurRad="38100" dist="38100" dir="2700000" algn="tl">
                    <a:srgbClr val="000000">
                      <a:alpha val="43137"/>
                    </a:srgbClr>
                  </a:outerShdw>
                </a:effectLst>
              </a:rPr>
              <a:t>Brandstätter</a:t>
            </a:r>
            <a:r>
              <a:rPr lang="es-ES" dirty="0" smtClean="0">
                <a:effectLst>
                  <a:outerShdw blurRad="38100" dist="38100" dir="2700000" algn="tl">
                    <a:srgbClr val="000000">
                      <a:alpha val="43137"/>
                    </a:srgbClr>
                  </a:outerShdw>
                </a:effectLst>
              </a:rPr>
              <a:t> – de la que era hasta ahora el único dueño – se convirtió en el mayor fabricante de juguetes de Alemania. Recientemente, en 2014, las ventas mundiales del Grupo </a:t>
            </a:r>
            <a:r>
              <a:rPr lang="es-ES" dirty="0" err="1" smtClean="0">
                <a:effectLst>
                  <a:outerShdw blurRad="38100" dist="38100" dir="2700000" algn="tl">
                    <a:srgbClr val="000000">
                      <a:alpha val="43137"/>
                    </a:srgbClr>
                  </a:outerShdw>
                </a:effectLst>
              </a:rPr>
              <a:t>Brandstätter</a:t>
            </a:r>
            <a:r>
              <a:rPr lang="es-ES" dirty="0" smtClean="0">
                <a:effectLst>
                  <a:outerShdw blurRad="38100" dist="38100" dir="2700000" algn="tl">
                    <a:srgbClr val="000000">
                      <a:alpha val="43137"/>
                    </a:srgbClr>
                  </a:outerShdw>
                </a:effectLst>
              </a:rPr>
              <a:t> ascendieron a 595 millones de euros.</a:t>
            </a:r>
            <a:endParaRPr lang="es-ES" dirty="0">
              <a:effectLst>
                <a:outerShdw blurRad="38100" dist="38100" dir="2700000" algn="tl">
                  <a:srgbClr val="000000">
                    <a:alpha val="43137"/>
                  </a:srgbClr>
                </a:outerShdw>
              </a:effectLst>
            </a:endParaRPr>
          </a:p>
        </p:txBody>
      </p:sp>
    </p:spTree>
  </p:cSld>
  <p:clrMapOvr>
    <a:masterClrMapping/>
  </p:clrMapOvr>
  <p:transition spd="slow" advTm="55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O6YQrMm0L._SL1000_.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7A2"/>
          </a:solidFill>
          <a:scene3d>
            <a:camera prst="orthographicFront"/>
            <a:lightRig rig="threePt" dir="t"/>
          </a:scene3d>
          <a:sp3d>
            <a:bevelT prst="angle"/>
          </a:sp3d>
        </p:spPr>
        <p:txBody>
          <a:bodyPr/>
          <a:lstStyle/>
          <a:p>
            <a:endParaRPr lang="es-ES" dirty="0"/>
          </a:p>
        </p:txBody>
      </p:sp>
      <p:pic>
        <p:nvPicPr>
          <p:cNvPr id="4" name="3 Imagen" descr="81aCRki5NJL._SL1500_.jpg"/>
          <p:cNvPicPr>
            <a:picLocks noChangeAspect="1"/>
          </p:cNvPicPr>
          <p:nvPr/>
        </p:nvPicPr>
        <p:blipFill>
          <a:blip r:embed="rId2"/>
          <a:stretch>
            <a:fillRect/>
          </a:stretch>
        </p:blipFill>
        <p:spPr>
          <a:xfrm>
            <a:off x="0" y="684190"/>
            <a:ext cx="9144000" cy="5489620"/>
          </a:xfrm>
          <a:prstGeom prst="rect">
            <a:avLst/>
          </a:prstGeom>
        </p:spPr>
      </p:pic>
    </p:spTree>
  </p:cSld>
  <p:clrMapOvr>
    <a:masterClrMapping/>
  </p:clrMapOvr>
  <p:transition spd="slow" advTm="900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857224" y="1214422"/>
            <a:ext cx="7572428" cy="452431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Prueba del talento de </a:t>
            </a:r>
            <a:r>
              <a:rPr lang="es-ES" dirty="0" err="1" smtClean="0">
                <a:effectLst>
                  <a:outerShdw blurRad="38100" dist="38100" dir="2700000" algn="tl">
                    <a:srgbClr val="000000">
                      <a:alpha val="43137"/>
                    </a:srgbClr>
                  </a:outerShdw>
                </a:effectLst>
              </a:rPr>
              <a:t>Brandstäter</a:t>
            </a:r>
            <a:r>
              <a:rPr lang="es-ES" dirty="0" smtClean="0">
                <a:effectLst>
                  <a:outerShdw blurRad="38100" dist="38100" dir="2700000" algn="tl">
                    <a:srgbClr val="000000">
                      <a:alpha val="43137"/>
                    </a:srgbClr>
                  </a:outerShdw>
                </a:effectLst>
              </a:rPr>
              <a:t> para mirar al futuro y hacer sus ideas realidad se puede observar en la marca LECHUZA, que creó con éxito en el año 2000 como el segundo pilar de la compañía. Bajo esta firma </a:t>
            </a:r>
            <a:r>
              <a:rPr lang="es-ES" dirty="0" err="1" smtClean="0">
                <a:effectLst>
                  <a:outerShdw blurRad="38100" dist="38100" dir="2700000" algn="tl">
                    <a:srgbClr val="000000">
                      <a:alpha val="43137"/>
                    </a:srgbClr>
                  </a:outerShdw>
                </a:effectLst>
              </a:rPr>
              <a:t>geobra</a:t>
            </a:r>
            <a:r>
              <a:rPr lang="es-ES" dirty="0" smtClean="0">
                <a:effectLst>
                  <a:outerShdw blurRad="38100" dist="38100" dir="2700000" algn="tl">
                    <a:srgbClr val="000000">
                      <a:alpha val="43137"/>
                    </a:srgbClr>
                  </a:outerShdw>
                </a:effectLst>
              </a:rPr>
              <a:t> </a:t>
            </a:r>
            <a:r>
              <a:rPr lang="es-ES" dirty="0" err="1" smtClean="0">
                <a:effectLst>
                  <a:outerShdw blurRad="38100" dist="38100" dir="2700000" algn="tl">
                    <a:srgbClr val="000000">
                      <a:alpha val="43137"/>
                    </a:srgbClr>
                  </a:outerShdw>
                </a:effectLst>
              </a:rPr>
              <a:t>Bransdtätter</a:t>
            </a:r>
            <a:r>
              <a:rPr lang="es-ES" dirty="0" smtClean="0">
                <a:effectLst>
                  <a:outerShdw blurRad="38100" dist="38100" dir="2700000" algn="tl">
                    <a:srgbClr val="000000">
                      <a:alpha val="43137"/>
                    </a:srgbClr>
                  </a:outerShdw>
                </a:effectLst>
              </a:rPr>
              <a:t> desarrolla y produce no sólo maceteros de auto riego sino muebles de jardín de calidad “hechos en Alemania”.</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Un típico “</a:t>
            </a:r>
            <a:r>
              <a:rPr lang="es-ES" dirty="0" err="1" smtClean="0">
                <a:effectLst>
                  <a:outerShdw blurRad="38100" dist="38100" dir="2700000" algn="tl">
                    <a:srgbClr val="000000">
                      <a:alpha val="43137"/>
                    </a:srgbClr>
                  </a:outerShdw>
                </a:effectLst>
              </a:rPr>
              <a:t>Franconiano</a:t>
            </a:r>
            <a:r>
              <a:rPr lang="es-ES" dirty="0" smtClean="0">
                <a:effectLst>
                  <a:outerShdw blurRad="38100" dist="38100" dir="2700000" algn="tl">
                    <a:srgbClr val="000000">
                      <a:alpha val="43137"/>
                    </a:srgbClr>
                  </a:outerShdw>
                </a:effectLst>
              </a:rPr>
              <a:t> con los pies en la tierra” como a </a:t>
            </a:r>
            <a:r>
              <a:rPr lang="es-ES" dirty="0" err="1" smtClean="0">
                <a:effectLst>
                  <a:outerShdw blurRad="38100" dist="38100" dir="2700000" algn="tl">
                    <a:srgbClr val="000000">
                      <a:alpha val="43137"/>
                    </a:srgbClr>
                  </a:outerShdw>
                </a:effectLst>
              </a:rPr>
              <a:t>Brandstätter</a:t>
            </a:r>
            <a:r>
              <a:rPr lang="es-ES" dirty="0" smtClean="0">
                <a:effectLst>
                  <a:outerShdw blurRad="38100" dist="38100" dir="2700000" algn="tl">
                    <a:srgbClr val="000000">
                      <a:alpha val="43137"/>
                    </a:srgbClr>
                  </a:outerShdw>
                </a:effectLst>
              </a:rPr>
              <a:t> le gustaba describirse, siempre ha sido fiel a sus raíces, no obstante pasó 20 inviernos en su casa en la Isla de Júpiter en Florida disfrutando de su deporte favorito, el golf. De esta manera, dio la oportunidad a sus directivos y empleados de llevar la empresa por sí solos, sin su presencia constante. </a:t>
            </a:r>
            <a:r>
              <a:rPr lang="es-ES" dirty="0" err="1" smtClean="0">
                <a:effectLst>
                  <a:outerShdw blurRad="38100" dist="38100" dir="2700000" algn="tl">
                    <a:srgbClr val="000000">
                      <a:alpha val="43137"/>
                    </a:srgbClr>
                  </a:outerShdw>
                </a:effectLst>
              </a:rPr>
              <a:t>Branstätter</a:t>
            </a:r>
            <a:r>
              <a:rPr lang="es-ES" dirty="0" smtClean="0">
                <a:effectLst>
                  <a:outerShdw blurRad="38100" dist="38100" dir="2700000" algn="tl">
                    <a:srgbClr val="000000">
                      <a:alpha val="43137"/>
                    </a:srgbClr>
                  </a:outerShdw>
                </a:effectLst>
              </a:rPr>
              <a:t> explicó su estrategia: “Cuando el capitán es el único que sabe dónde está la brújula y cae al agua, el barco está condenado. Si no estoy allí, mis empleados tendrán que tomar sus propias decisiones”.</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Hasta antes de los 81 años nunca pensó en su jubilación: en su lugar, puso todos sus esfuerzos en considerar que debería suceder con su compañía y sus más de 4.000 empleados en todo el mundo tras su muerte.</a:t>
            </a:r>
            <a:endParaRPr lang="es-ES" dirty="0">
              <a:effectLst>
                <a:outerShdw blurRad="38100" dist="38100" dir="2700000" algn="tl">
                  <a:srgbClr val="000000">
                    <a:alpha val="43137"/>
                  </a:srgbClr>
                </a:outerShdw>
              </a:effectLst>
            </a:endParaRPr>
          </a:p>
        </p:txBody>
      </p:sp>
    </p:spTree>
  </p:cSld>
  <p:clrMapOvr>
    <a:masterClrMapping/>
  </p:clrMapOvr>
  <p:transition spd="slow" advTm="50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a:scene3d>
            <a:camera prst="orthographicFront"/>
            <a:lightRig rig="threePt" dir="t"/>
          </a:scene3d>
          <a:sp3d>
            <a:bevelT prst="angle"/>
          </a:sp3d>
        </p:spPr>
        <p:txBody>
          <a:bodyPr/>
          <a:lstStyle/>
          <a:p>
            <a:endParaRPr lang="es-ES" dirty="0"/>
          </a:p>
        </p:txBody>
      </p:sp>
      <p:pic>
        <p:nvPicPr>
          <p:cNvPr id="4" name="3 Imagen" descr="647220.jpg"/>
          <p:cNvPicPr>
            <a:picLocks noChangeAspect="1"/>
          </p:cNvPicPr>
          <p:nvPr/>
        </p:nvPicPr>
        <p:blipFill>
          <a:blip r:embed="rId2"/>
          <a:stretch>
            <a:fillRect/>
          </a:stretch>
        </p:blipFill>
        <p:spPr>
          <a:xfrm>
            <a:off x="0" y="933718"/>
            <a:ext cx="9144000" cy="4990563"/>
          </a:xfrm>
          <a:prstGeom prst="rect">
            <a:avLst/>
          </a:prstGeom>
        </p:spPr>
      </p:pic>
    </p:spTree>
  </p:cSld>
  <p:clrMapOvr>
    <a:masterClrMapping/>
  </p:clrMapOvr>
  <p:transition spd="slow" advTm="9000">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71-PafG39zL._SL1000_.jpg"/>
          <p:cNvPicPr>
            <a:picLocks noChangeAspect="1"/>
          </p:cNvPicPr>
          <p:nvPr/>
        </p:nvPicPr>
        <p:blipFill>
          <a:blip r:embed="rId2"/>
          <a:stretch>
            <a:fillRect/>
          </a:stretch>
        </p:blipFill>
        <p:spPr>
          <a:xfrm>
            <a:off x="689059" y="0"/>
            <a:ext cx="7765882" cy="6858000"/>
          </a:xfrm>
          <a:prstGeom prst="rect">
            <a:avLst/>
          </a:prstGeom>
        </p:spPr>
      </p:pic>
    </p:spTree>
  </p:cSld>
  <p:clrMapOvr>
    <a:masterClrMapping/>
  </p:clrMapOvr>
  <p:transition spd="slow" advTm="9000">
    <p:comb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14282" y="285728"/>
            <a:ext cx="8643997" cy="6524863"/>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rPr>
              <a:t>“He creado una fundación empresarial que me sucederá como dueño. Esta fundación benéfica apoya a los niños. El futuro de la compañía estará seguro, y al mismo tiempo sé que se hará de acuerdo a mis deseos”.</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Con Horst </a:t>
            </a:r>
            <a:r>
              <a:rPr lang="es-ES" sz="1600" dirty="0" err="1" smtClean="0">
                <a:effectLst>
                  <a:outerShdw blurRad="38100" dist="38100" dir="2700000" algn="tl">
                    <a:srgbClr val="000000">
                      <a:alpha val="43137"/>
                    </a:srgbClr>
                  </a:outerShdw>
                </a:effectLst>
              </a:rPr>
              <a:t>Brandstätter</a:t>
            </a:r>
            <a:r>
              <a:rPr lang="es-ES" sz="1600" dirty="0" smtClean="0">
                <a:effectLst>
                  <a:outerShdw blurRad="38100" dist="38100" dir="2700000" algn="tl">
                    <a:srgbClr val="000000">
                      <a:alpha val="43137"/>
                    </a:srgbClr>
                  </a:outerShdw>
                </a:effectLst>
              </a:rPr>
              <a:t>, la familia PLAYMOBIL no sólo ha perdido a su líder, propietario y patriarca, sino que la industria del juguete de Alemania ha perdido a una de sus más distinguidas personalidades.</a:t>
            </a:r>
            <a:br>
              <a:rPr lang="es-ES" sz="1600" dirty="0" smtClean="0">
                <a:effectLst>
                  <a:outerShdw blurRad="38100" dist="38100" dir="2700000" algn="tl">
                    <a:srgbClr val="000000">
                      <a:alpha val="43137"/>
                    </a:srgbClr>
                  </a:outerShdw>
                </a:effectLst>
              </a:rPr>
            </a:br>
            <a:r>
              <a:rPr lang="es-ES" sz="1600" dirty="0" err="1" smtClean="0">
                <a:effectLst>
                  <a:outerShdw blurRad="38100" dist="38100" dir="2700000" algn="tl">
                    <a:srgbClr val="000000">
                      <a:alpha val="43137"/>
                    </a:srgbClr>
                  </a:outerShdw>
                </a:effectLst>
              </a:rPr>
              <a:t>Brandstätter</a:t>
            </a:r>
            <a:r>
              <a:rPr lang="es-ES" sz="1600" dirty="0" smtClean="0">
                <a:effectLst>
                  <a:outerShdw blurRad="38100" dist="38100" dir="2700000" algn="tl">
                    <a:srgbClr val="000000">
                      <a:alpha val="43137"/>
                    </a:srgbClr>
                  </a:outerShdw>
                </a:effectLst>
              </a:rPr>
              <a:t> fue siempre un hombre ahorrativo, pero realizaba importantes inversiones en la empresa cuando era necesario. En mayo de 2013, puso orgulloso la primera piedra para su nuevo Centro de Logística en </a:t>
            </a:r>
            <a:r>
              <a:rPr lang="es-ES" sz="1600" dirty="0" err="1" smtClean="0">
                <a:effectLst>
                  <a:outerShdw blurRad="38100" dist="38100" dir="2700000" algn="tl">
                    <a:srgbClr val="000000">
                      <a:alpha val="43137"/>
                    </a:srgbClr>
                  </a:outerShdw>
                </a:effectLst>
              </a:rPr>
              <a:t>Herrieden</a:t>
            </a:r>
            <a:r>
              <a:rPr lang="es-ES" sz="1600" dirty="0" smtClean="0">
                <a:effectLst>
                  <a:outerShdw blurRad="38100" dist="38100" dir="2700000" algn="tl">
                    <a:srgbClr val="000000">
                      <a:alpha val="43137"/>
                    </a:srgbClr>
                  </a:outerShdw>
                </a:effectLst>
              </a:rPr>
              <a:t>, con una inversión de 80 millones de euros. Hasta el final de su vida, mostró una visión de futuro y nunca rehuyó la toma de decisiones no convencionales.</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Cuando casi toda la industria del juguete trasladó su producción hacia economías con salarios más bajos como Asia, optó por una red colaborativa de producción en Europa. La instalación más grande se encuentra en </a:t>
            </a:r>
            <a:r>
              <a:rPr lang="es-ES" sz="1600" dirty="0" err="1" smtClean="0">
                <a:effectLst>
                  <a:outerShdw blurRad="38100" dist="38100" dir="2700000" algn="tl">
                    <a:srgbClr val="000000">
                      <a:alpha val="43137"/>
                    </a:srgbClr>
                  </a:outerShdw>
                </a:effectLst>
              </a:rPr>
              <a:t>Dietenhofen</a:t>
            </a:r>
            <a:r>
              <a:rPr lang="es-ES" sz="1600" dirty="0" smtClean="0">
                <a:effectLst>
                  <a:outerShdw blurRad="38100" dist="38100" dir="2700000" algn="tl">
                    <a:srgbClr val="000000">
                      <a:alpha val="43137"/>
                    </a:srgbClr>
                  </a:outerShdw>
                </a:effectLst>
              </a:rPr>
              <a:t>, Baviera, con otros lugares de fabricación como Malta, República Checa y España. Consciente de la necesidad de seguir siendo competitivos, </a:t>
            </a:r>
            <a:r>
              <a:rPr lang="es-ES" sz="1600" dirty="0" err="1" smtClean="0">
                <a:effectLst>
                  <a:outerShdw blurRad="38100" dist="38100" dir="2700000" algn="tl">
                    <a:srgbClr val="000000">
                      <a:alpha val="43137"/>
                    </a:srgbClr>
                  </a:outerShdw>
                </a:effectLst>
              </a:rPr>
              <a:t>Brandstätter</a:t>
            </a:r>
            <a:r>
              <a:rPr lang="es-ES" sz="1600" dirty="0" smtClean="0">
                <a:effectLst>
                  <a:outerShdw blurRad="38100" dist="38100" dir="2700000" algn="tl">
                    <a:srgbClr val="000000">
                      <a:alpha val="43137"/>
                    </a:srgbClr>
                  </a:outerShdw>
                </a:effectLst>
              </a:rPr>
              <a:t> insistía en ofrecer un producto basado en la calidad y la seguridad.</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A lo largo de los años, siempre ha sido un ancla fiable para los consumidores, socios comerciales y empleados. Por un lado, era un jefe de la vieja escuela y por otro, de mente abierta y decidida a promover y sacar el potencial de todos sus empleados, sean jóvenes o mayores, hombre o mujeres. Hasta el final.</a:t>
            </a:r>
          </a:p>
          <a:p>
            <a:r>
              <a:rPr lang="es-ES" sz="1600" dirty="0" smtClean="0">
                <a:effectLst>
                  <a:outerShdw blurRad="38100" dist="38100" dir="2700000" algn="tl">
                    <a:srgbClr val="000000">
                      <a:alpha val="43137"/>
                    </a:srgbClr>
                  </a:outerShdw>
                </a:effectLst>
              </a:rPr>
              <a:t>Con su vida en el trabajo, Horst </a:t>
            </a:r>
            <a:r>
              <a:rPr lang="es-ES" sz="1600" dirty="0" err="1" smtClean="0">
                <a:effectLst>
                  <a:outerShdw blurRad="38100" dist="38100" dir="2700000" algn="tl">
                    <a:srgbClr val="000000">
                      <a:alpha val="43137"/>
                    </a:srgbClr>
                  </a:outerShdw>
                </a:effectLst>
              </a:rPr>
              <a:t>Brandstätter</a:t>
            </a:r>
            <a:r>
              <a:rPr lang="es-ES" sz="1600" dirty="0" smtClean="0">
                <a:effectLst>
                  <a:outerShdw blurRad="38100" dist="38100" dir="2700000" algn="tl">
                    <a:srgbClr val="000000">
                      <a:alpha val="43137"/>
                    </a:srgbClr>
                  </a:outerShdw>
                </a:effectLst>
              </a:rPr>
              <a:t> deja atrás una historia de éxito que esperamos que perdure. Sus 4.170 empleados en el mundo y su equipo de dirección continuarán navegando en su barco como fundación corporativa, de manera que PLAYMOBIL seguirá llevando sonrisas a los rostros de los niños de todo el mundo.</a:t>
            </a:r>
          </a:p>
          <a:p>
            <a:endParaRPr lang="es-ES" sz="1600" dirty="0" smtClean="0">
              <a:effectLst>
                <a:outerShdw blurRad="38100" dist="38100" dir="2700000" algn="tl">
                  <a:srgbClr val="000000">
                    <a:alpha val="43137"/>
                  </a:srgbClr>
                </a:outerShdw>
              </a:effectLst>
            </a:endParaRPr>
          </a:p>
          <a:p>
            <a:r>
              <a:rPr lang="es-ES" sz="1600" dirty="0" err="1" smtClean="0">
                <a:effectLst>
                  <a:outerShdw blurRad="38100" dist="38100" dir="2700000" algn="tl">
                    <a:srgbClr val="000000">
                      <a:alpha val="43137"/>
                    </a:srgbClr>
                  </a:outerShdw>
                </a:effectLst>
              </a:rPr>
              <a:t>Zirndorf</a:t>
            </a:r>
            <a:r>
              <a:rPr lang="es-ES" sz="1600" dirty="0" smtClean="0">
                <a:effectLst>
                  <a:outerShdw blurRad="38100" dist="38100" dir="2700000" algn="tl">
                    <a:srgbClr val="000000">
                      <a:alpha val="43137"/>
                    </a:srgbClr>
                  </a:outerShdw>
                </a:effectLst>
              </a:rPr>
              <a:t>, Junio 2015</a:t>
            </a:r>
          </a:p>
          <a:p>
            <a:r>
              <a:rPr lang="es-ES" sz="1600" dirty="0" smtClean="0">
                <a:effectLst>
                  <a:outerShdw blurRad="38100" dist="38100" dir="2700000" algn="tl">
                    <a:srgbClr val="000000">
                      <a:alpha val="43137"/>
                    </a:srgbClr>
                  </a:outerShdw>
                </a:effectLst>
              </a:rPr>
              <a:t>Horst </a:t>
            </a:r>
            <a:r>
              <a:rPr lang="es-ES" sz="1600" dirty="0" err="1" smtClean="0">
                <a:effectLst>
                  <a:outerShdw blurRad="38100" dist="38100" dir="2700000" algn="tl">
                    <a:srgbClr val="000000">
                      <a:alpha val="43137"/>
                    </a:srgbClr>
                  </a:outerShdw>
                </a:effectLst>
              </a:rPr>
              <a:t>Brandstätter</a:t>
            </a:r>
            <a:endParaRPr lang="es-ES" sz="1600" dirty="0" smtClean="0">
              <a:effectLst>
                <a:outerShdw blurRad="38100" dist="38100" dir="2700000" algn="tl">
                  <a:srgbClr val="000000">
                    <a:alpha val="43137"/>
                  </a:srgbClr>
                </a:outerShdw>
              </a:effectLst>
            </a:endParaRPr>
          </a:p>
          <a:p>
            <a:endParaRPr lang="es-ES" dirty="0"/>
          </a:p>
        </p:txBody>
      </p:sp>
    </p:spTree>
  </p:cSld>
  <p:clrMapOvr>
    <a:masterClrMapping/>
  </p:clrMapOvr>
  <p:transition spd="slow" advTm="78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3399"/>
          </a:solidFill>
          <a:scene3d>
            <a:camera prst="orthographicFront"/>
            <a:lightRig rig="threePt" dir="t"/>
          </a:scene3d>
          <a:sp3d>
            <a:bevelT prst="angle"/>
          </a:sp3d>
        </p:spPr>
        <p:txBody>
          <a:bodyPr/>
          <a:lstStyle/>
          <a:p>
            <a:endParaRPr lang="es-ES" dirty="0"/>
          </a:p>
        </p:txBody>
      </p:sp>
      <p:pic>
        <p:nvPicPr>
          <p:cNvPr id="4" name="3 Imagen" descr="203831.jpeg"/>
          <p:cNvPicPr>
            <a:picLocks noChangeAspect="1"/>
          </p:cNvPicPr>
          <p:nvPr/>
        </p:nvPicPr>
        <p:blipFill>
          <a:blip r:embed="rId2"/>
          <a:stretch>
            <a:fillRect/>
          </a:stretch>
        </p:blipFill>
        <p:spPr>
          <a:xfrm>
            <a:off x="0" y="398440"/>
            <a:ext cx="9144000" cy="6061120"/>
          </a:xfrm>
          <a:prstGeom prst="rect">
            <a:avLst/>
          </a:prstGeom>
        </p:spPr>
      </p:pic>
    </p:spTree>
  </p:cSld>
  <p:clrMapOvr>
    <a:masterClrMapping/>
  </p:clrMapOvr>
  <p:transition spd="slow" advTm="900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1i+0AedxCL._SL1500_.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428596" y="357166"/>
            <a:ext cx="8215370" cy="6186309"/>
          </a:xfrm>
          <a:prstGeom prst="rect">
            <a:avLst/>
          </a:prstGeom>
          <a:noFill/>
        </p:spPr>
        <p:txBody>
          <a:bodyPr wrap="square" rtlCol="0">
            <a:spAutoFit/>
          </a:bodyPr>
          <a:lstStyle/>
          <a:p>
            <a:r>
              <a:rPr lang="es-ES" dirty="0" smtClean="0"/>
              <a:t>Horst </a:t>
            </a:r>
            <a:r>
              <a:rPr lang="es-ES" dirty="0" err="1" smtClean="0"/>
              <a:t>Brandstätter</a:t>
            </a:r>
            <a:r>
              <a:rPr lang="es-ES" dirty="0" smtClean="0"/>
              <a:t>, nació el 27 de Junio de 1933, era el único propietario de </a:t>
            </a:r>
            <a:r>
              <a:rPr lang="es-ES" dirty="0" err="1" smtClean="0"/>
              <a:t>geobra</a:t>
            </a:r>
            <a:r>
              <a:rPr lang="es-ES" dirty="0" smtClean="0"/>
              <a:t> </a:t>
            </a:r>
            <a:r>
              <a:rPr lang="es-ES" dirty="0" err="1" smtClean="0"/>
              <a:t>Brandstätter</a:t>
            </a:r>
            <a:r>
              <a:rPr lang="es-ES" dirty="0" smtClean="0"/>
              <a:t> </a:t>
            </a:r>
            <a:r>
              <a:rPr lang="es-ES" dirty="0" err="1" smtClean="0"/>
              <a:t>Stiftung</a:t>
            </a:r>
            <a:r>
              <a:rPr lang="es-ES" dirty="0" smtClean="0"/>
              <a:t> &amp; </a:t>
            </a:r>
            <a:r>
              <a:rPr lang="es-ES" dirty="0" err="1" smtClean="0"/>
              <a:t>Co.</a:t>
            </a:r>
            <a:r>
              <a:rPr lang="es-ES" dirty="0" smtClean="0"/>
              <a:t> KG en </a:t>
            </a:r>
            <a:r>
              <a:rPr lang="es-ES" dirty="0" err="1" smtClean="0"/>
              <a:t>Zirndorf</a:t>
            </a:r>
            <a:r>
              <a:rPr lang="es-ES" dirty="0" smtClean="0"/>
              <a:t> en Baviera, fabricante de los clásicos juguetes de PLAYMOBIL. Él fue una de las más distinguidas personalidades de la industria del juguete en Alemania. El éxito de su compromiso empresarial de más de 60 años se debió, principalmente, a su habilidad para identificar futuros desarrollos económicos y sociales para establecer la ruta de su compañía en consecuencia. </a:t>
            </a:r>
          </a:p>
          <a:p>
            <a:r>
              <a:rPr lang="es-ES" dirty="0" smtClean="0"/>
              <a:t>Al principio de la década de los 50 se dio cuenta de que el futuro de la industria del juguete no estaba tanto en productos de metal, sino en el plástico; él reestructuró toda la instalación de la empresa familiar. Al inicio de la década de los 70, Horst </a:t>
            </a:r>
            <a:r>
              <a:rPr lang="es-ES" dirty="0" err="1" smtClean="0"/>
              <a:t>Brandstätter</a:t>
            </a:r>
            <a:r>
              <a:rPr lang="es-ES" dirty="0" smtClean="0"/>
              <a:t> pidió a su jefe de diseño de moldes Hans Beck (1929 – 2009) que desarrollara un completo y nuevo sistema de juguetes: PLAYMOBIL nace.</a:t>
            </a:r>
          </a:p>
          <a:p>
            <a:r>
              <a:rPr lang="es-ES" dirty="0" smtClean="0"/>
              <a:t>En 1993 </a:t>
            </a:r>
            <a:r>
              <a:rPr lang="es-ES" dirty="0" err="1" smtClean="0"/>
              <a:t>Brandstätter</a:t>
            </a:r>
            <a:r>
              <a:rPr lang="es-ES" dirty="0" smtClean="0"/>
              <a:t> fue premiado con la Cruz al Mérito de la República Federal de Alemania por sus logros excepcionales y su compromiso social. Él ha sido ciudadano honorífico de su ciudad natal: </a:t>
            </a:r>
            <a:r>
              <a:rPr lang="es-ES" dirty="0" err="1" smtClean="0"/>
              <a:t>Zirndorf</a:t>
            </a:r>
            <a:r>
              <a:rPr lang="es-ES" dirty="0" smtClean="0"/>
              <a:t> desde 1997. La Organización Alemana de Consultores Empresariales lo nombró “Gerente del Año” en 1999. En 2003 recibió la Orden Bávara del Mérito, en 2008 la Cruz Federal al Mérito Primera clase y en 2013 se convirtió en ciudadano honorífico de </a:t>
            </a:r>
            <a:r>
              <a:rPr lang="es-ES" dirty="0" err="1" smtClean="0"/>
              <a:t>Dietenhofen</a:t>
            </a:r>
            <a:r>
              <a:rPr lang="es-ES" dirty="0" smtClean="0"/>
              <a:t>, la ubicación de la planta de producción más grande de PLAYMOBIL. Consiguió también reconocimiento internacional: la Asociación Norteamericana de la Industria del Juguete lo introdujo en el Salón de la Fama en 2014 – el primer fabricante de juguetes alemán.</a:t>
            </a:r>
          </a:p>
          <a:p>
            <a:r>
              <a:rPr lang="es-ES" b="1" dirty="0" smtClean="0"/>
              <a:t>Horst </a:t>
            </a:r>
            <a:r>
              <a:rPr lang="es-ES" b="1" dirty="0" err="1" smtClean="0"/>
              <a:t>Brandstätter</a:t>
            </a:r>
            <a:r>
              <a:rPr lang="es-ES" b="1" dirty="0" smtClean="0"/>
              <a:t> habría celebrado su 82 cumpleaños el 27 de Junio de 2015.</a:t>
            </a:r>
          </a:p>
          <a:p>
            <a:endParaRPr lang="es-ES" b="1" dirty="0"/>
          </a:p>
        </p:txBody>
      </p:sp>
    </p:spTree>
  </p:cSld>
  <p:clrMapOvr>
    <a:masterClrMapping/>
  </p:clrMapOvr>
  <p:transition spd="slow" advTm="78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a:scene3d>
            <a:camera prst="orthographicFront"/>
            <a:lightRig rig="threePt" dir="t"/>
          </a:scene3d>
          <a:sp3d>
            <a:bevelT prst="angle"/>
          </a:sp3d>
        </p:spPr>
        <p:txBody>
          <a:bodyPr/>
          <a:lstStyle/>
          <a:p>
            <a:endParaRPr lang="es-ES" dirty="0"/>
          </a:p>
        </p:txBody>
      </p:sp>
      <p:pic>
        <p:nvPicPr>
          <p:cNvPr id="4" name="3 Imagen" descr="91LyfbkUZEL._SL1500_.jpg"/>
          <p:cNvPicPr>
            <a:picLocks noChangeAspect="1"/>
          </p:cNvPicPr>
          <p:nvPr/>
        </p:nvPicPr>
        <p:blipFill>
          <a:blip r:embed="rId2"/>
          <a:stretch>
            <a:fillRect/>
          </a:stretch>
        </p:blipFill>
        <p:spPr>
          <a:xfrm>
            <a:off x="0" y="225380"/>
            <a:ext cx="9144000" cy="6407239"/>
          </a:xfrm>
          <a:prstGeom prst="rect">
            <a:avLst/>
          </a:prstGeom>
        </p:spPr>
      </p:pic>
    </p:spTree>
  </p:cSld>
  <p:clrMapOvr>
    <a:masterClrMapping/>
  </p:clrMapOvr>
  <p:transition spd="slow" advTm="9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a:scene3d>
            <a:camera prst="orthographicFront"/>
            <a:lightRig rig="threePt" dir="t"/>
          </a:scene3d>
          <a:sp3d>
            <a:bevelT prst="angle"/>
          </a:sp3d>
        </p:spPr>
        <p:txBody>
          <a:bodyPr/>
          <a:lstStyle/>
          <a:p>
            <a:endParaRPr lang="es-ES" dirty="0"/>
          </a:p>
        </p:txBody>
      </p:sp>
      <p:pic>
        <p:nvPicPr>
          <p:cNvPr id="4" name="3 Imagen" descr="11700 Playmobil Jigsaw 100pc Building Site.jpg"/>
          <p:cNvPicPr>
            <a:picLocks noChangeAspect="1"/>
          </p:cNvPicPr>
          <p:nvPr/>
        </p:nvPicPr>
        <p:blipFill>
          <a:blip r:embed="rId2"/>
          <a:stretch>
            <a:fillRect/>
          </a:stretch>
        </p:blipFill>
        <p:spPr>
          <a:xfrm>
            <a:off x="3114" y="500042"/>
            <a:ext cx="9140886" cy="5857892"/>
          </a:xfrm>
          <a:prstGeom prst="rect">
            <a:avLst/>
          </a:prstGeom>
        </p:spPr>
      </p:pic>
    </p:spTree>
  </p:cSld>
  <p:clrMapOvr>
    <a:masterClrMapping/>
  </p:clrMapOvr>
  <p:transition spd="slow" advTm="9000">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3366"/>
          </a:solidFill>
          <a:scene3d>
            <a:camera prst="orthographicFront"/>
            <a:lightRig rig="threePt" dir="t"/>
          </a:scene3d>
          <a:sp3d>
            <a:bevelT prst="angle"/>
          </a:sp3d>
        </p:spPr>
        <p:txBody>
          <a:bodyPr/>
          <a:lstStyle/>
          <a:p>
            <a:endParaRPr lang="es-ES" dirty="0"/>
          </a:p>
        </p:txBody>
      </p:sp>
      <p:pic>
        <p:nvPicPr>
          <p:cNvPr id="4" name="3 Imagen" descr="91Zyyo353iL._SL1500_.jpg"/>
          <p:cNvPicPr>
            <a:picLocks noChangeAspect="1"/>
          </p:cNvPicPr>
          <p:nvPr/>
        </p:nvPicPr>
        <p:blipFill>
          <a:blip r:embed="rId2"/>
          <a:stretch>
            <a:fillRect/>
          </a:stretch>
        </p:blipFill>
        <p:spPr>
          <a:xfrm>
            <a:off x="0" y="281725"/>
            <a:ext cx="9144000" cy="6294549"/>
          </a:xfrm>
          <a:prstGeom prst="rect">
            <a:avLst/>
          </a:prstGeom>
        </p:spPr>
      </p:pic>
    </p:spTree>
  </p:cSld>
  <p:clrMapOvr>
    <a:masterClrMapping/>
  </p:clrMapOvr>
  <p:transition spd="slow" advTm="900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a:scene3d>
            <a:camera prst="orthographicFront"/>
            <a:lightRig rig="threePt" dir="t"/>
          </a:scene3d>
          <a:sp3d>
            <a:bevelT prst="angle"/>
          </a:sp3d>
        </p:spPr>
        <p:txBody>
          <a:bodyPr/>
          <a:lstStyle/>
          <a:p>
            <a:endParaRPr lang="es-ES" dirty="0"/>
          </a:p>
        </p:txBody>
      </p:sp>
      <p:pic>
        <p:nvPicPr>
          <p:cNvPr id="4" name="3 Imagen" descr="5245_product_detail.png"/>
          <p:cNvPicPr>
            <a:picLocks noChangeAspect="1"/>
          </p:cNvPicPr>
          <p:nvPr/>
        </p:nvPicPr>
        <p:blipFill>
          <a:blip r:embed="rId2"/>
          <a:stretch>
            <a:fillRect/>
          </a:stretch>
        </p:blipFill>
        <p:spPr>
          <a:xfrm>
            <a:off x="0" y="402928"/>
            <a:ext cx="9144000" cy="6052144"/>
          </a:xfrm>
          <a:prstGeom prst="rect">
            <a:avLst/>
          </a:prstGeom>
        </p:spPr>
      </p:pic>
    </p:spTree>
  </p:cSld>
  <p:clrMapOvr>
    <a:masterClrMapping/>
  </p:clrMapOvr>
  <p:transition spd="slow" advTm="9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3366"/>
          </a:solidFill>
          <a:scene3d>
            <a:camera prst="orthographicFront"/>
            <a:lightRig rig="threePt" dir="t"/>
          </a:scene3d>
          <a:sp3d>
            <a:bevelT prst="angle"/>
          </a:sp3d>
        </p:spPr>
        <p:txBody>
          <a:bodyPr/>
          <a:lstStyle/>
          <a:p>
            <a:endParaRPr lang="es-ES" dirty="0"/>
          </a:p>
        </p:txBody>
      </p:sp>
      <p:pic>
        <p:nvPicPr>
          <p:cNvPr id="4" name="3 Imagen" descr="81bHbH1ogpL._SL1500_.jpg"/>
          <p:cNvPicPr>
            <a:picLocks noChangeAspect="1"/>
          </p:cNvPicPr>
          <p:nvPr/>
        </p:nvPicPr>
        <p:blipFill>
          <a:blip r:embed="rId2"/>
          <a:stretch>
            <a:fillRect/>
          </a:stretch>
        </p:blipFill>
        <p:spPr>
          <a:xfrm>
            <a:off x="0" y="941767"/>
            <a:ext cx="9144000" cy="4974465"/>
          </a:xfrm>
          <a:prstGeom prst="rect">
            <a:avLst/>
          </a:prstGeom>
        </p:spPr>
      </p:pic>
    </p:spTree>
  </p:cSld>
  <p:clrMapOvr>
    <a:masterClrMapping/>
  </p:clrMapOvr>
  <p:transition spd="slow" advTm="900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20130529_141329.jpg"/>
          <p:cNvPicPr>
            <a:picLocks noChangeAspect="1"/>
          </p:cNvPicPr>
          <p:nvPr/>
        </p:nvPicPr>
        <p:blipFill>
          <a:blip r:embed="rId2"/>
          <a:stretch>
            <a:fillRect/>
          </a:stretch>
        </p:blipFill>
        <p:spPr>
          <a:xfrm>
            <a:off x="0" y="193183"/>
            <a:ext cx="9144000" cy="6471634"/>
          </a:xfrm>
          <a:prstGeom prst="rect">
            <a:avLst/>
          </a:prstGeom>
        </p:spPr>
      </p:pic>
    </p:spTree>
  </p:cSld>
  <p:clrMapOvr>
    <a:masterClrMapping/>
  </p:clrMapOvr>
  <p:transition spd="slow" advTm="900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4ln6tc.jpg"/>
          <p:cNvPicPr>
            <a:picLocks noChangeAspect="1"/>
          </p:cNvPicPr>
          <p:nvPr/>
        </p:nvPicPr>
        <p:blipFill>
          <a:blip r:embed="rId2"/>
          <a:stretch>
            <a:fillRect/>
          </a:stretch>
        </p:blipFill>
        <p:spPr>
          <a:xfrm>
            <a:off x="0" y="193183"/>
            <a:ext cx="9144000" cy="6471634"/>
          </a:xfrm>
          <a:prstGeom prst="rect">
            <a:avLst/>
          </a:prstGeom>
        </p:spPr>
      </p:pic>
    </p:spTree>
  </p:cSld>
  <p:clrMapOvr>
    <a:masterClrMapping/>
  </p:clrMapOvr>
  <p:transition spd="slow" advTm="9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te-play-mobil-1.jpg"/>
          <p:cNvPicPr>
            <a:picLocks noChangeAspect="1"/>
          </p:cNvPicPr>
          <p:nvPr/>
        </p:nvPicPr>
        <p:blipFill>
          <a:blip r:embed="rId2"/>
          <a:stretch>
            <a:fillRect/>
          </a:stretch>
        </p:blipFill>
        <p:spPr>
          <a:xfrm>
            <a:off x="0" y="165010"/>
            <a:ext cx="9144000" cy="6527979"/>
          </a:xfrm>
          <a:prstGeom prst="rect">
            <a:avLst/>
          </a:prstGeom>
        </p:spPr>
      </p:pic>
    </p:spTree>
  </p:cSld>
  <p:clrMapOvr>
    <a:masterClrMapping/>
  </p:clrMapOvr>
  <p:transition spd="slow" advTm="9000">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a:scene3d>
            <a:camera prst="orthographicFront"/>
            <a:lightRig rig="threePt" dir="t"/>
          </a:scene3d>
          <a:sp3d>
            <a:bevelT prst="angle"/>
          </a:sp3d>
        </p:spPr>
        <p:txBody>
          <a:bodyPr/>
          <a:lstStyle/>
          <a:p>
            <a:endParaRPr lang="es-ES" dirty="0"/>
          </a:p>
        </p:txBody>
      </p:sp>
      <p:pic>
        <p:nvPicPr>
          <p:cNvPr id="4" name="3 Imagen" descr="Bildschirmhintergrund02_1024x768.jpg"/>
          <p:cNvPicPr>
            <a:picLocks noChangeAspect="1"/>
          </p:cNvPicPr>
          <p:nvPr/>
        </p:nvPicPr>
        <p:blipFill>
          <a:blip r:embed="rId2"/>
          <a:stretch>
            <a:fillRect/>
          </a:stretch>
        </p:blipFill>
        <p:spPr>
          <a:xfrm>
            <a:off x="0" y="193183"/>
            <a:ext cx="9144000" cy="6471634"/>
          </a:xfrm>
          <a:prstGeom prst="rect">
            <a:avLst/>
          </a:prstGeom>
        </p:spPr>
      </p:pic>
    </p:spTree>
  </p:cSld>
  <p:clrMapOvr>
    <a:masterClrMapping/>
  </p:clrMapOvr>
  <p:transition spd="slow" advTm="9000">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_max.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brq-playmobil-turminha-de-criancas_mlb-f-2804376583_062012.jpg"/>
          <p:cNvPicPr>
            <a:picLocks noChangeAspect="1"/>
          </p:cNvPicPr>
          <p:nvPr/>
        </p:nvPicPr>
        <p:blipFill>
          <a:blip r:embed="rId2"/>
          <a:stretch>
            <a:fillRect/>
          </a:stretch>
        </p:blipFill>
        <p:spPr>
          <a:xfrm>
            <a:off x="0" y="201706"/>
            <a:ext cx="9144000" cy="6454588"/>
          </a:xfrm>
          <a:prstGeom prst="rect">
            <a:avLst/>
          </a:prstGeom>
        </p:spPr>
      </p:pic>
    </p:spTree>
  </p:cSld>
  <p:clrMapOvr>
    <a:masterClrMapping/>
  </p:clrMapOvr>
  <p:transition spd="slow" advTm="9000">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Carnaval au village (La Zimmer Family) - Photo 11.jpg"/>
          <p:cNvPicPr>
            <a:picLocks noChangeAspect="1"/>
          </p:cNvPicPr>
          <p:nvPr/>
        </p:nvPicPr>
        <p:blipFill>
          <a:blip r:embed="rId2"/>
          <a:stretch>
            <a:fillRect/>
          </a:stretch>
        </p:blipFill>
        <p:spPr>
          <a:xfrm>
            <a:off x="0" y="285728"/>
            <a:ext cx="9144000" cy="6286544"/>
          </a:xfrm>
          <a:prstGeom prst="rect">
            <a:avLst/>
          </a:prstGeom>
        </p:spPr>
      </p:pic>
    </p:spTree>
  </p:cSld>
  <p:clrMapOvr>
    <a:masterClrMapping/>
  </p:clrMapOvr>
  <p:transition spd="slow" advTm="9000">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a:scene3d>
            <a:camera prst="orthographicFront"/>
            <a:lightRig rig="threePt" dir="t"/>
          </a:scene3d>
          <a:sp3d>
            <a:bevelT prst="angle"/>
          </a:sp3d>
        </p:spPr>
        <p:txBody>
          <a:bodyPr/>
          <a:lstStyle/>
          <a:p>
            <a:endParaRPr lang="es-ES" dirty="0"/>
          </a:p>
        </p:txBody>
      </p:sp>
      <p:pic>
        <p:nvPicPr>
          <p:cNvPr id="4" name="3 Imagen" descr="first_playmobil.jpg"/>
          <p:cNvPicPr>
            <a:picLocks noChangeAspect="1"/>
          </p:cNvPicPr>
          <p:nvPr/>
        </p:nvPicPr>
        <p:blipFill>
          <a:blip r:embed="rId2"/>
          <a:stretch>
            <a:fillRect/>
          </a:stretch>
        </p:blipFill>
        <p:spPr>
          <a:xfrm>
            <a:off x="0" y="599217"/>
            <a:ext cx="9144000" cy="5659566"/>
          </a:xfrm>
          <a:prstGeom prst="rect">
            <a:avLst/>
          </a:prstGeom>
        </p:spPr>
      </p:pic>
    </p:spTree>
  </p:cSld>
  <p:clrMapOvr>
    <a:masterClrMapping/>
  </p:clrMapOvr>
  <p:transition spd="slow" advTm="9000">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7A2"/>
          </a:solidFill>
          <a:scene3d>
            <a:camera prst="orthographicFront"/>
            <a:lightRig rig="threePt" dir="t"/>
          </a:scene3d>
          <a:sp3d>
            <a:bevelT prst="angle"/>
          </a:sp3d>
        </p:spPr>
        <p:txBody>
          <a:bodyPr/>
          <a:lstStyle/>
          <a:p>
            <a:endParaRPr lang="es-ES" dirty="0"/>
          </a:p>
        </p:txBody>
      </p:sp>
      <p:pic>
        <p:nvPicPr>
          <p:cNvPr id="4" name="3 Imagen" descr="81-B44FNhOL._SL1500_.jpg"/>
          <p:cNvPicPr>
            <a:picLocks noChangeAspect="1"/>
          </p:cNvPicPr>
          <p:nvPr/>
        </p:nvPicPr>
        <p:blipFill>
          <a:blip r:embed="rId2"/>
          <a:stretch>
            <a:fillRect/>
          </a:stretch>
        </p:blipFill>
        <p:spPr>
          <a:xfrm>
            <a:off x="0" y="841151"/>
            <a:ext cx="9144000" cy="5175697"/>
          </a:xfrm>
          <a:prstGeom prst="rect">
            <a:avLst/>
          </a:prstGeom>
        </p:spPr>
      </p:pic>
    </p:spTree>
  </p:cSld>
  <p:clrMapOvr>
    <a:masterClrMapping/>
  </p:clrMapOvr>
  <p:transition spd="slow" advTm="9000">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366FF"/>
          </a:solidFill>
          <a:scene3d>
            <a:camera prst="orthographicFront"/>
            <a:lightRig rig="threePt" dir="t"/>
          </a:scene3d>
          <a:sp3d>
            <a:bevelT prst="angle"/>
          </a:sp3d>
        </p:spPr>
        <p:txBody>
          <a:bodyPr/>
          <a:lstStyle/>
          <a:p>
            <a:endParaRPr lang="es-ES" dirty="0"/>
          </a:p>
        </p:txBody>
      </p:sp>
      <p:pic>
        <p:nvPicPr>
          <p:cNvPr id="4" name="3 Imagen" descr="clicks-Playmobil-tambe-tindran-pellicula_ARAIMA20141111_0231_5.png"/>
          <p:cNvPicPr>
            <a:picLocks noChangeAspect="1"/>
          </p:cNvPicPr>
          <p:nvPr/>
        </p:nvPicPr>
        <p:blipFill>
          <a:blip r:embed="rId2"/>
          <a:stretch>
            <a:fillRect/>
          </a:stretch>
        </p:blipFill>
        <p:spPr>
          <a:xfrm>
            <a:off x="342527" y="0"/>
            <a:ext cx="8458945" cy="6858000"/>
          </a:xfrm>
          <a:prstGeom prst="rect">
            <a:avLst/>
          </a:prstGeom>
        </p:spPr>
      </p:pic>
    </p:spTree>
  </p:cSld>
  <p:clrMapOvr>
    <a:masterClrMapping/>
  </p:clrMapOvr>
  <p:transition spd="slow" advTm="9000">
    <p:comb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IMG_4238.JPG"/>
          <p:cNvPicPr>
            <a:picLocks noChangeAspect="1"/>
          </p:cNvPicPr>
          <p:nvPr/>
        </p:nvPicPr>
        <p:blipFill>
          <a:blip r:embed="rId2"/>
          <a:stretch>
            <a:fillRect/>
          </a:stretch>
        </p:blipFill>
        <p:spPr>
          <a:xfrm>
            <a:off x="0" y="943612"/>
            <a:ext cx="9144000" cy="4970775"/>
          </a:xfrm>
          <a:prstGeom prst="rect">
            <a:avLst/>
          </a:prstGeom>
        </p:spPr>
      </p:pic>
    </p:spTree>
  </p:cSld>
  <p:clrMapOvr>
    <a:masterClrMapping/>
  </p:clrMapOvr>
  <p:transition spd="slow" advTm="9000">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love-click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366FF"/>
          </a:solidFill>
          <a:scene3d>
            <a:camera prst="orthographicFront"/>
            <a:lightRig rig="threePt" dir="t"/>
          </a:scene3d>
          <a:sp3d>
            <a:bevelT prst="angle"/>
          </a:sp3d>
        </p:spPr>
        <p:txBody>
          <a:bodyPr/>
          <a:lstStyle/>
          <a:p>
            <a:endParaRPr lang="es-ES" dirty="0"/>
          </a:p>
        </p:txBody>
      </p:sp>
      <p:pic>
        <p:nvPicPr>
          <p:cNvPr id="4" name="3 Imagen" descr="maxresdefault,,yh.jpg"/>
          <p:cNvPicPr>
            <a:picLocks noChangeAspect="1"/>
          </p:cNvPicPr>
          <p:nvPr/>
        </p:nvPicPr>
        <p:blipFill>
          <a:blip r:embed="rId2"/>
          <a:stretch>
            <a:fillRect/>
          </a:stretch>
        </p:blipFill>
        <p:spPr>
          <a:xfrm>
            <a:off x="0" y="205257"/>
            <a:ext cx="9144000" cy="6447486"/>
          </a:xfrm>
          <a:prstGeom prst="rect">
            <a:avLst/>
          </a:prstGeom>
        </p:spPr>
      </p:pic>
    </p:spTree>
  </p:cSld>
  <p:clrMapOvr>
    <a:masterClrMapping/>
  </p:clrMapOvr>
  <p:transition spd="slow" advTm="9000">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a:scene3d>
            <a:camera prst="orthographicFront"/>
            <a:lightRig rig="threePt" dir="t"/>
          </a:scene3d>
          <a:sp3d>
            <a:bevelT prst="angle"/>
          </a:sp3d>
        </p:spPr>
        <p:txBody>
          <a:bodyPr/>
          <a:lstStyle/>
          <a:p>
            <a:endParaRPr lang="es-ES" dirty="0"/>
          </a:p>
        </p:txBody>
      </p:sp>
      <p:pic>
        <p:nvPicPr>
          <p:cNvPr id="4" name="3 Imagen" descr="maxresdefault.....jpg"/>
          <p:cNvPicPr>
            <a:picLocks noChangeAspect="1"/>
          </p:cNvPicPr>
          <p:nvPr/>
        </p:nvPicPr>
        <p:blipFill>
          <a:blip r:embed="rId2"/>
          <a:stretch>
            <a:fillRect/>
          </a:stretch>
        </p:blipFill>
        <p:spPr>
          <a:xfrm>
            <a:off x="0" y="207363"/>
            <a:ext cx="9144000" cy="6443274"/>
          </a:xfrm>
          <a:prstGeom prst="rect">
            <a:avLst/>
          </a:prstGeom>
        </p:spPr>
      </p:pic>
    </p:spTree>
  </p:cSld>
  <p:clrMapOvr>
    <a:masterClrMapping/>
  </p:clrMapOvr>
  <p:transition spd="slow" advTm="9000">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maxresdefaulth.jpg"/>
          <p:cNvPicPr>
            <a:picLocks noChangeAspect="1"/>
          </p:cNvPicPr>
          <p:nvPr/>
        </p:nvPicPr>
        <p:blipFill>
          <a:blip r:embed="rId2"/>
          <a:stretch>
            <a:fillRect/>
          </a:stretch>
        </p:blipFill>
        <p:spPr>
          <a:xfrm>
            <a:off x="0" y="193183"/>
            <a:ext cx="9144000" cy="6471634"/>
          </a:xfrm>
          <a:prstGeom prst="rect">
            <a:avLst/>
          </a:prstGeom>
        </p:spPr>
      </p:pic>
    </p:spTree>
  </p:cSld>
  <p:clrMapOvr>
    <a:masterClrMapping/>
  </p:clrMapOvr>
  <p:transition spd="slow" advTm="9000">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366FF"/>
          </a:solidFill>
          <a:scene3d>
            <a:camera prst="orthographicFront"/>
            <a:lightRig rig="threePt" dir="t"/>
          </a:scene3d>
          <a:sp3d>
            <a:bevelT prst="angle"/>
          </a:sp3d>
        </p:spPr>
        <p:txBody>
          <a:bodyPr/>
          <a:lstStyle/>
          <a:p>
            <a:endParaRPr lang="es-ES" dirty="0"/>
          </a:p>
        </p:txBody>
      </p:sp>
      <p:pic>
        <p:nvPicPr>
          <p:cNvPr id="4" name="3 Imagen" descr="maxresdefaultjk.jpg"/>
          <p:cNvPicPr>
            <a:picLocks noChangeAspect="1"/>
          </p:cNvPicPr>
          <p:nvPr/>
        </p:nvPicPr>
        <p:blipFill>
          <a:blip r:embed="rId2"/>
          <a:stretch>
            <a:fillRect/>
          </a:stretch>
        </p:blipFill>
        <p:spPr>
          <a:xfrm>
            <a:off x="0" y="193183"/>
            <a:ext cx="9144000" cy="6471634"/>
          </a:xfrm>
          <a:prstGeom prst="rect">
            <a:avLst/>
          </a:prstGeom>
        </p:spPr>
      </p:pic>
    </p:spTree>
  </p:cSld>
  <p:clrMapOvr>
    <a:masterClrMapping/>
  </p:clrMapOvr>
  <p:transition spd="slow" advTm="9000">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maxresdefaultl.jpg"/>
          <p:cNvPicPr>
            <a:picLocks noChangeAspect="1"/>
          </p:cNvPicPr>
          <p:nvPr/>
        </p:nvPicPr>
        <p:blipFill>
          <a:blip r:embed="rId2"/>
          <a:stretch>
            <a:fillRect/>
          </a:stretch>
        </p:blipFill>
        <p:spPr>
          <a:xfrm>
            <a:off x="0" y="193183"/>
            <a:ext cx="9144000" cy="6471634"/>
          </a:xfrm>
          <a:prstGeom prst="rect">
            <a:avLst/>
          </a:prstGeom>
        </p:spPr>
      </p:pic>
    </p:spTree>
  </p:cSld>
  <p:clrMapOvr>
    <a:masterClrMapping/>
  </p:clrMapOvr>
  <p:transition spd="slow" advTm="9000">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p-4008789051134_14506_3-motos-chopper-collection.jpg"/>
          <p:cNvPicPr>
            <a:picLocks noChangeAspect="1"/>
          </p:cNvPicPr>
          <p:nvPr/>
        </p:nvPicPr>
        <p:blipFill>
          <a:blip r:embed="rId2"/>
          <a:stretch>
            <a:fillRect/>
          </a:stretch>
        </p:blipFill>
        <p:spPr>
          <a:xfrm>
            <a:off x="0" y="189158"/>
            <a:ext cx="9144000" cy="6479683"/>
          </a:xfrm>
          <a:prstGeom prst="rect">
            <a:avLst/>
          </a:prstGeom>
        </p:spPr>
      </p:pic>
    </p:spTree>
  </p:cSld>
  <p:clrMapOvr>
    <a:masterClrMapping/>
  </p:clrMapOvr>
  <p:transition spd="slow" advTm="9000">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3399"/>
          </a:solidFill>
          <a:scene3d>
            <a:camera prst="orthographicFront"/>
            <a:lightRig rig="threePt" dir="t"/>
          </a:scene3d>
          <a:sp3d>
            <a:bevelT prst="angle"/>
          </a:sp3d>
        </p:spPr>
        <p:txBody>
          <a:bodyPr/>
          <a:lstStyle/>
          <a:p>
            <a:endParaRPr lang="es-ES" dirty="0"/>
          </a:p>
        </p:txBody>
      </p:sp>
      <p:pic>
        <p:nvPicPr>
          <p:cNvPr id="4" name="3 Imagen" descr="Palacio_de_Princesas_Playmobil_PintandoUnaMama_900.jpg"/>
          <p:cNvPicPr>
            <a:picLocks noChangeAspect="1"/>
          </p:cNvPicPr>
          <p:nvPr/>
        </p:nvPicPr>
        <p:blipFill>
          <a:blip r:embed="rId2"/>
          <a:stretch>
            <a:fillRect/>
          </a:stretch>
        </p:blipFill>
        <p:spPr>
          <a:xfrm>
            <a:off x="0" y="198870"/>
            <a:ext cx="9144000" cy="6460260"/>
          </a:xfrm>
          <a:prstGeom prst="rect">
            <a:avLst/>
          </a:prstGeom>
        </p:spPr>
      </p:pic>
    </p:spTree>
  </p:cSld>
  <p:clrMapOvr>
    <a:masterClrMapping/>
  </p:clrMapOvr>
  <p:transition spd="slow" advTm="9000">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playmobil-3965-maison-moderne.jpg"/>
          <p:cNvPicPr>
            <a:picLocks noChangeAspect="1"/>
          </p:cNvPicPr>
          <p:nvPr/>
        </p:nvPicPr>
        <p:blipFill>
          <a:blip r:embed="rId2"/>
          <a:stretch>
            <a:fillRect/>
          </a:stretch>
        </p:blipFill>
        <p:spPr>
          <a:xfrm>
            <a:off x="0" y="68419"/>
            <a:ext cx="9144000" cy="6721162"/>
          </a:xfrm>
          <a:prstGeom prst="rect">
            <a:avLst/>
          </a:prstGeom>
        </p:spPr>
      </p:pic>
    </p:spTree>
  </p:cSld>
  <p:clrMapOvr>
    <a:masterClrMapping/>
  </p:clrMapOvr>
  <p:transition spd="slow" advTm="9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a:scene3d>
            <a:camera prst="orthographicFront"/>
            <a:lightRig rig="threePt" dir="t"/>
          </a:scene3d>
          <a:sp3d>
            <a:bevelT prst="angle"/>
          </a:sp3d>
        </p:spPr>
        <p:txBody>
          <a:bodyPr/>
          <a:lstStyle/>
          <a:p>
            <a:endParaRPr lang="es-ES" dirty="0"/>
          </a:p>
        </p:txBody>
      </p:sp>
      <p:pic>
        <p:nvPicPr>
          <p:cNvPr id="4" name="3 Imagen" descr="piscina.jpg"/>
          <p:cNvPicPr>
            <a:picLocks noChangeAspect="1"/>
          </p:cNvPicPr>
          <p:nvPr/>
        </p:nvPicPr>
        <p:blipFill>
          <a:blip r:embed="rId2"/>
          <a:stretch>
            <a:fillRect/>
          </a:stretch>
        </p:blipFill>
        <p:spPr>
          <a:xfrm>
            <a:off x="0" y="287215"/>
            <a:ext cx="9144000" cy="6283569"/>
          </a:xfrm>
          <a:prstGeom prst="rect">
            <a:avLst/>
          </a:prstGeom>
        </p:spPr>
      </p:pic>
    </p:spTree>
  </p:cSld>
  <p:clrMapOvr>
    <a:masterClrMapping/>
  </p:clrMapOvr>
  <p:transition spd="slow" advTm="9000">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Playmobil.jpg"/>
          <p:cNvPicPr>
            <a:picLocks noChangeAspect="1"/>
          </p:cNvPicPr>
          <p:nvPr/>
        </p:nvPicPr>
        <p:blipFill>
          <a:blip r:embed="rId2"/>
          <a:stretch>
            <a:fillRect/>
          </a:stretch>
        </p:blipFill>
        <p:spPr>
          <a:xfrm>
            <a:off x="0" y="378317"/>
            <a:ext cx="9144000" cy="6101366"/>
          </a:xfrm>
          <a:prstGeom prst="rect">
            <a:avLst/>
          </a:prstGeom>
        </p:spPr>
      </p:pic>
    </p:spTree>
  </p:cSld>
  <p:clrMapOvr>
    <a:masterClrMapping/>
  </p:clrMapOvr>
  <p:transition spd="slow" advTm="9000">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mobil-4.jpg"/>
          <p:cNvPicPr>
            <a:picLocks noChangeAspect="1"/>
          </p:cNvPicPr>
          <p:nvPr/>
        </p:nvPicPr>
        <p:blipFill>
          <a:blip r:embed="rId2"/>
          <a:stretch>
            <a:fillRect/>
          </a:stretch>
        </p:blipFill>
        <p:spPr>
          <a:xfrm>
            <a:off x="0" y="214290"/>
            <a:ext cx="9144000" cy="6429396"/>
          </a:xfrm>
          <a:prstGeom prst="rect">
            <a:avLst/>
          </a:prstGeom>
        </p:spPr>
      </p:pic>
    </p:spTree>
  </p:cSld>
  <p:clrMapOvr>
    <a:masterClrMapping/>
  </p:clrMapOvr>
  <p:transition spd="slow" advTm="9000">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mobil-4012-campamento-indio-viejo-oeste-retromex-3002-MLM3892234317_022013-F.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playmobil-4328-cruce-con-guarda-y-ninos-1.jpg"/>
          <p:cNvPicPr>
            <a:picLocks noChangeAspect="1"/>
          </p:cNvPicPr>
          <p:nvPr/>
        </p:nvPicPr>
        <p:blipFill>
          <a:blip r:embed="rId2"/>
          <a:stretch>
            <a:fillRect/>
          </a:stretch>
        </p:blipFill>
        <p:spPr>
          <a:xfrm>
            <a:off x="857224" y="0"/>
            <a:ext cx="7294900" cy="6858000"/>
          </a:xfrm>
          <a:prstGeom prst="rect">
            <a:avLst/>
          </a:prstGeom>
        </p:spPr>
      </p:pic>
    </p:spTree>
  </p:cSld>
  <p:clrMapOvr>
    <a:masterClrMapping/>
  </p:clrMapOvr>
  <p:transition spd="slow" advTm="9000">
    <p:comb dir="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C31"/>
          </a:solidFill>
          <a:scene3d>
            <a:camera prst="orthographicFront"/>
            <a:lightRig rig="threePt" dir="t"/>
          </a:scene3d>
          <a:sp3d>
            <a:bevelT prst="angle"/>
          </a:sp3d>
        </p:spPr>
        <p:txBody>
          <a:bodyPr/>
          <a:lstStyle/>
          <a:p>
            <a:endParaRPr lang="es-ES" dirty="0"/>
          </a:p>
        </p:txBody>
      </p:sp>
      <p:pic>
        <p:nvPicPr>
          <p:cNvPr id="4" name="3 Imagen" descr="playmobil-4399-diligencia-p-PPLA4399.1.jpg"/>
          <p:cNvPicPr>
            <a:picLocks noChangeAspect="1"/>
          </p:cNvPicPr>
          <p:nvPr/>
        </p:nvPicPr>
        <p:blipFill>
          <a:blip r:embed="rId2"/>
          <a:stretch>
            <a:fillRect/>
          </a:stretch>
        </p:blipFill>
        <p:spPr>
          <a:xfrm>
            <a:off x="0" y="793337"/>
            <a:ext cx="9144000" cy="5271325"/>
          </a:xfrm>
          <a:prstGeom prst="rect">
            <a:avLst/>
          </a:prstGeom>
        </p:spPr>
      </p:pic>
    </p:spTree>
  </p:cSld>
  <p:clrMapOvr>
    <a:masterClrMapping/>
  </p:clrMapOvr>
  <p:transition spd="slow" advTm="9000">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a:scene3d>
            <a:camera prst="orthographicFront"/>
            <a:lightRig rig="threePt" dir="t"/>
          </a:scene3d>
          <a:sp3d>
            <a:bevelT prst="angle"/>
          </a:sp3d>
        </p:spPr>
        <p:txBody>
          <a:bodyPr/>
          <a:lstStyle/>
          <a:p>
            <a:endParaRPr lang="es-ES" dirty="0"/>
          </a:p>
        </p:txBody>
      </p:sp>
      <p:pic>
        <p:nvPicPr>
          <p:cNvPr id="4" name="3 Imagen" descr="playmobil-4826-casa-cuidados-africana-p-PPLA4826.1.jpg"/>
          <p:cNvPicPr>
            <a:picLocks noChangeAspect="1"/>
          </p:cNvPicPr>
          <p:nvPr/>
        </p:nvPicPr>
        <p:blipFill>
          <a:blip r:embed="rId2"/>
          <a:stretch>
            <a:fillRect/>
          </a:stretch>
        </p:blipFill>
        <p:spPr>
          <a:xfrm>
            <a:off x="0" y="87283"/>
            <a:ext cx="9144000" cy="6683433"/>
          </a:xfrm>
          <a:prstGeom prst="rect">
            <a:avLst/>
          </a:prstGeom>
        </p:spPr>
      </p:pic>
    </p:spTree>
  </p:cSld>
  <p:clrMapOvr>
    <a:masterClrMapping/>
  </p:clrMapOvr>
  <p:transition spd="slow" advTm="9000">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playmobil-4875-cuartel-general-de-agentes-secretos-13366-MLM2961959674_072012-F.jpg"/>
          <p:cNvPicPr>
            <a:picLocks noChangeAspect="1"/>
          </p:cNvPicPr>
          <p:nvPr/>
        </p:nvPicPr>
        <p:blipFill>
          <a:blip r:embed="rId2"/>
          <a:stretch>
            <a:fillRect/>
          </a:stretch>
        </p:blipFill>
        <p:spPr>
          <a:xfrm>
            <a:off x="0" y="196029"/>
            <a:ext cx="9144000" cy="6465942"/>
          </a:xfrm>
          <a:prstGeom prst="rect">
            <a:avLst/>
          </a:prstGeom>
        </p:spPr>
      </p:pic>
    </p:spTree>
  </p:cSld>
  <p:clrMapOvr>
    <a:masterClrMapping/>
  </p:clrMapOvr>
  <p:transition spd="slow" advTm="9000">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F0"/>
          </a:solidFill>
          <a:scene3d>
            <a:camera prst="orthographicFront"/>
            <a:lightRig rig="threePt" dir="t"/>
          </a:scene3d>
          <a:sp3d>
            <a:bevelT prst="angle"/>
          </a:sp3d>
        </p:spPr>
        <p:txBody>
          <a:bodyPr/>
          <a:lstStyle/>
          <a:p>
            <a:endParaRPr lang="es-ES" dirty="0"/>
          </a:p>
        </p:txBody>
      </p:sp>
      <p:pic>
        <p:nvPicPr>
          <p:cNvPr id="4" name="3 Imagen" descr="playmobil-4932-kart-y-piloto-de-carreras-2651-MLM2721133000_052012-F.jpg"/>
          <p:cNvPicPr>
            <a:picLocks noChangeAspect="1"/>
          </p:cNvPicPr>
          <p:nvPr/>
        </p:nvPicPr>
        <p:blipFill>
          <a:blip r:embed="rId2"/>
          <a:stretch>
            <a:fillRect/>
          </a:stretch>
        </p:blipFill>
        <p:spPr>
          <a:xfrm>
            <a:off x="855068" y="0"/>
            <a:ext cx="7433863" cy="6858000"/>
          </a:xfrm>
          <a:prstGeom prst="rect">
            <a:avLst/>
          </a:prstGeom>
        </p:spPr>
      </p:pic>
    </p:spTree>
  </p:cSld>
  <p:clrMapOvr>
    <a:masterClrMapping/>
  </p:clrMapOvr>
  <p:transition spd="slow" advTm="9000">
    <p:comb dir="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7A2"/>
          </a:solidFill>
          <a:scene3d>
            <a:camera prst="orthographicFront"/>
            <a:lightRig rig="threePt" dir="t"/>
          </a:scene3d>
          <a:sp3d>
            <a:bevelT prst="angle"/>
          </a:sp3d>
        </p:spPr>
        <p:txBody>
          <a:bodyPr/>
          <a:lstStyle/>
          <a:p>
            <a:endParaRPr lang="es-ES" dirty="0"/>
          </a:p>
        </p:txBody>
      </p:sp>
      <p:pic>
        <p:nvPicPr>
          <p:cNvPr id="4" name="3 Imagen" descr="playmobil-4878-todoterreno-suv-gangster-foto-883348.jpg"/>
          <p:cNvPicPr>
            <a:picLocks noChangeAspect="1"/>
          </p:cNvPicPr>
          <p:nvPr/>
        </p:nvPicPr>
        <p:blipFill>
          <a:blip r:embed="rId2"/>
          <a:stretch>
            <a:fillRect/>
          </a:stretch>
        </p:blipFill>
        <p:spPr>
          <a:xfrm>
            <a:off x="0" y="193183"/>
            <a:ext cx="9144000" cy="6471634"/>
          </a:xfrm>
          <a:prstGeom prst="rect">
            <a:avLst/>
          </a:prstGeom>
        </p:spPr>
      </p:pic>
    </p:spTree>
  </p:cSld>
  <p:clrMapOvr>
    <a:masterClrMapping/>
  </p:clrMapOvr>
  <p:transition spd="slow" advTm="9000">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playmobil-5485-centro-comercial-p-PPLA5485.1.jpg"/>
          <p:cNvPicPr>
            <a:picLocks noChangeAspect="1"/>
          </p:cNvPicPr>
          <p:nvPr/>
        </p:nvPicPr>
        <p:blipFill>
          <a:blip r:embed="rId2"/>
          <a:stretch>
            <a:fillRect/>
          </a:stretch>
        </p:blipFill>
        <p:spPr>
          <a:xfrm>
            <a:off x="0" y="189158"/>
            <a:ext cx="9144000" cy="6479683"/>
          </a:xfrm>
          <a:prstGeom prst="rect">
            <a:avLst/>
          </a:prstGeom>
        </p:spPr>
      </p:pic>
    </p:spTree>
  </p:cSld>
  <p:clrMapOvr>
    <a:masterClrMapping/>
  </p:clrMapOvr>
  <p:transition spd="slow" advTm="9000">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2D050"/>
          </a:solidFill>
          <a:scene3d>
            <a:camera prst="orthographicFront"/>
            <a:lightRig rig="threePt" dir="t"/>
          </a:scene3d>
          <a:sp3d>
            <a:bevelT prst="angle"/>
          </a:sp3d>
        </p:spPr>
        <p:txBody>
          <a:bodyPr/>
          <a:lstStyle/>
          <a:p>
            <a:endParaRPr lang="es-ES" dirty="0"/>
          </a:p>
        </p:txBody>
      </p:sp>
      <p:pic>
        <p:nvPicPr>
          <p:cNvPr id="4" name="3 Imagen" descr="playmobil-4880-laboratorio-multifuncion-gangster-p-PPLA4880.1.jpg"/>
          <p:cNvPicPr>
            <a:picLocks noChangeAspect="1"/>
          </p:cNvPicPr>
          <p:nvPr/>
        </p:nvPicPr>
        <p:blipFill>
          <a:blip r:embed="rId2"/>
          <a:stretch>
            <a:fillRect/>
          </a:stretch>
        </p:blipFill>
        <p:spPr>
          <a:xfrm>
            <a:off x="0" y="197207"/>
            <a:ext cx="9144000" cy="6463585"/>
          </a:xfrm>
          <a:prstGeom prst="rect">
            <a:avLst/>
          </a:prstGeom>
        </p:spPr>
      </p:pic>
    </p:spTree>
  </p:cSld>
  <p:clrMapOvr>
    <a:masterClrMapping/>
  </p:clrMapOvr>
  <p:transition spd="slow" advTm="9000">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porsche-playmobil-05-1440px.jpg"/>
          <p:cNvPicPr>
            <a:picLocks noChangeAspect="1"/>
          </p:cNvPicPr>
          <p:nvPr/>
        </p:nvPicPr>
        <p:blipFill>
          <a:blip r:embed="rId2"/>
          <a:stretch>
            <a:fillRect/>
          </a:stretch>
        </p:blipFill>
        <p:spPr>
          <a:xfrm>
            <a:off x="0" y="627256"/>
            <a:ext cx="9144000" cy="5603488"/>
          </a:xfrm>
          <a:prstGeom prst="rect">
            <a:avLst/>
          </a:prstGeom>
        </p:spPr>
      </p:pic>
    </p:spTree>
  </p:cSld>
  <p:clrMapOvr>
    <a:masterClrMapping/>
  </p:clrMapOvr>
  <p:transition spd="slow" advTm="9000">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3CC"/>
          </a:solidFill>
          <a:scene3d>
            <a:camera prst="orthographicFront"/>
            <a:lightRig rig="threePt" dir="t"/>
          </a:scene3d>
          <a:sp3d>
            <a:bevelT prst="angle"/>
          </a:sp3d>
        </p:spPr>
        <p:txBody>
          <a:bodyPr/>
          <a:lstStyle/>
          <a:p>
            <a:endParaRPr lang="es-ES" dirty="0"/>
          </a:p>
        </p:txBody>
      </p:sp>
      <p:pic>
        <p:nvPicPr>
          <p:cNvPr id="4" name="3 Imagen" descr="Playmobil_Kaffee_im_Wohnzimmer.jpg"/>
          <p:cNvPicPr>
            <a:picLocks noChangeAspect="1"/>
          </p:cNvPicPr>
          <p:nvPr/>
        </p:nvPicPr>
        <p:blipFill>
          <a:blip r:embed="rId2"/>
          <a:stretch>
            <a:fillRect/>
          </a:stretch>
        </p:blipFill>
        <p:spPr>
          <a:xfrm>
            <a:off x="0" y="204537"/>
            <a:ext cx="9144000" cy="6448926"/>
          </a:xfrm>
          <a:prstGeom prst="rect">
            <a:avLst/>
          </a:prstGeom>
        </p:spPr>
      </p:pic>
    </p:spTree>
  </p:cSld>
  <p:clrMapOvr>
    <a:masterClrMapping/>
  </p:clrMapOvr>
  <p:transition spd="slow" advTm="9000">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chmidt-spiele-playmobil-asia-the-land-of-dragons-jigsaw-puzzle-100-pieces.43949-2.fs.jpg"/>
          <p:cNvPicPr>
            <a:picLocks noChangeAspect="1"/>
          </p:cNvPicPr>
          <p:nvPr/>
        </p:nvPicPr>
        <p:blipFill>
          <a:blip r:embed="rId2"/>
          <a:stretch>
            <a:fillRect/>
          </a:stretch>
        </p:blipFill>
        <p:spPr>
          <a:xfrm>
            <a:off x="0" y="503081"/>
            <a:ext cx="9144000" cy="5851838"/>
          </a:xfrm>
          <a:prstGeom prst="rect">
            <a:avLst/>
          </a:prstGeom>
        </p:spPr>
      </p:pic>
    </p:spTree>
  </p:cSld>
  <p:clrMapOvr>
    <a:masterClrMapping/>
  </p:clrMapOvr>
  <p:transition spd="slow" advTm="9000">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a:scene3d>
            <a:camera prst="orthographicFront"/>
            <a:lightRig rig="threePt" dir="t"/>
          </a:scene3d>
          <a:sp3d>
            <a:bevelT prst="angle"/>
          </a:sp3d>
        </p:spPr>
        <p:txBody>
          <a:bodyPr/>
          <a:lstStyle/>
          <a:p>
            <a:endParaRPr lang="es-ES" dirty="0"/>
          </a:p>
        </p:txBody>
      </p:sp>
      <p:pic>
        <p:nvPicPr>
          <p:cNvPr id="4" name="3 Imagen" descr="Playmobil-Park-Nurnberg-Sonia-Jorge-y-Nerea.jpg"/>
          <p:cNvPicPr>
            <a:picLocks noChangeAspect="1"/>
          </p:cNvPicPr>
          <p:nvPr/>
        </p:nvPicPr>
        <p:blipFill>
          <a:blip r:embed="rId2"/>
          <a:stretch>
            <a:fillRect/>
          </a:stretch>
        </p:blipFill>
        <p:spPr>
          <a:xfrm>
            <a:off x="0" y="193183"/>
            <a:ext cx="9144000" cy="6471634"/>
          </a:xfrm>
          <a:prstGeom prst="rect">
            <a:avLst/>
          </a:prstGeom>
        </p:spPr>
      </p:pic>
    </p:spTree>
  </p:cSld>
  <p:clrMapOvr>
    <a:masterClrMapping/>
  </p:clrMapOvr>
  <p:transition spd="slow" advTm="9000">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php.jpg"/>
          <p:cNvPicPr>
            <a:picLocks noChangeAspect="1"/>
          </p:cNvPicPr>
          <p:nvPr/>
        </p:nvPicPr>
        <p:blipFill>
          <a:blip r:embed="rId2"/>
          <a:stretch>
            <a:fillRect/>
          </a:stretch>
        </p:blipFill>
        <p:spPr>
          <a:xfrm>
            <a:off x="0" y="795842"/>
            <a:ext cx="9144000" cy="5266315"/>
          </a:xfrm>
          <a:prstGeom prst="rect">
            <a:avLst/>
          </a:prstGeom>
        </p:spPr>
      </p:pic>
    </p:spTree>
  </p:cSld>
  <p:clrMapOvr>
    <a:masterClrMapping/>
  </p:clrMapOvr>
  <p:transition spd="slow" advTm="9000">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unnamed.jpg"/>
          <p:cNvPicPr>
            <a:picLocks noChangeAspect="1"/>
          </p:cNvPicPr>
          <p:nvPr/>
        </p:nvPicPr>
        <p:blipFill>
          <a:blip r:embed="rId2"/>
          <a:stretch>
            <a:fillRect/>
          </a:stretch>
        </p:blipFill>
        <p:spPr>
          <a:xfrm>
            <a:off x="0" y="965915"/>
            <a:ext cx="9144000" cy="4926169"/>
          </a:xfrm>
          <a:prstGeom prst="rect">
            <a:avLst/>
          </a:prstGeom>
        </p:spPr>
      </p:pic>
    </p:spTree>
  </p:cSld>
  <p:clrMapOvr>
    <a:masterClrMapping/>
  </p:clrMapOvr>
  <p:transition spd="slow" advTm="9000">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mobil-5607-set-de-policia-ciudad-retromex-21793-MLM20217652237_122014-F.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a:scene3d>
            <a:camera prst="orthographicFront"/>
            <a:lightRig rig="threePt" dir="t"/>
          </a:scene3d>
          <a:sp3d>
            <a:bevelT prst="angle"/>
          </a:sp3d>
        </p:spPr>
        <p:txBody>
          <a:bodyPr/>
          <a:lstStyle/>
          <a:p>
            <a:endParaRPr lang="es-ES" dirty="0"/>
          </a:p>
        </p:txBody>
      </p:sp>
      <p:pic>
        <p:nvPicPr>
          <p:cNvPr id="4" name="3 Imagen" descr="unademagiaporfavor-toys-juguetes-playmobil-sports-action-5630-basketball-baloncesto-basquet-estuche-maletin-2015-02.jpg"/>
          <p:cNvPicPr>
            <a:picLocks noChangeAspect="1"/>
          </p:cNvPicPr>
          <p:nvPr/>
        </p:nvPicPr>
        <p:blipFill>
          <a:blip r:embed="rId2"/>
          <a:stretch>
            <a:fillRect/>
          </a:stretch>
        </p:blipFill>
        <p:spPr>
          <a:xfrm>
            <a:off x="0" y="165010"/>
            <a:ext cx="9144000" cy="6527979"/>
          </a:xfrm>
          <a:prstGeom prst="rect">
            <a:avLst/>
          </a:prstGeom>
        </p:spPr>
      </p:pic>
      <p:sp>
        <p:nvSpPr>
          <p:cNvPr id="5" name="4 CuadroTexto"/>
          <p:cNvSpPr txBox="1"/>
          <p:nvPr/>
        </p:nvSpPr>
        <p:spPr>
          <a:xfrm rot="20082005">
            <a:off x="6453809" y="4792973"/>
            <a:ext cx="1322542" cy="1107996"/>
          </a:xfrm>
          <a:prstGeom prst="rect">
            <a:avLst/>
          </a:prstGeom>
          <a:noFill/>
        </p:spPr>
        <p:txBody>
          <a:bodyPr wrap="none" rtlCol="0">
            <a:spAutoFit/>
            <a:scene3d>
              <a:camera prst="orthographicFront"/>
              <a:lightRig rig="threePt" dir="t"/>
            </a:scene3d>
            <a:sp3d extrusionH="57150">
              <a:bevelT h="25400" prst="softRound"/>
            </a:sp3d>
          </a:bodyPr>
          <a:lstStyle/>
          <a:p>
            <a:r>
              <a:rPr lang="es-ES_tradnl" sz="6600" b="1" dirty="0" smtClean="0">
                <a:ln w="10541" cmpd="sng">
                  <a:solidFill>
                    <a:schemeClr val="bg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nabelle Script " pitchFamily="2" charset="0"/>
              </a:rPr>
              <a:t>Raquel</a:t>
            </a:r>
            <a:endParaRPr lang="es-ES" sz="6600" b="1" dirty="0">
              <a:ln w="10541" cmpd="sng">
                <a:solidFill>
                  <a:schemeClr val="bg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nabelle Script " pitchFamily="2" charset="0"/>
            </a:endParaRPr>
          </a:p>
        </p:txBody>
      </p:sp>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2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2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2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0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9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UN MUNDO DE  JUGUETES-PLAYMOBI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-UN MUNDO DE  JUGUETES-PLAYMOBIL</Template>
  <TotalTime>0</TotalTime>
  <Words>762</Words>
  <Application>Microsoft Office PowerPoint</Application>
  <PresentationFormat>Presentación en pantalla (4:3)</PresentationFormat>
  <Paragraphs>26</Paragraphs>
  <Slides>62</Slides>
  <Notes>0</Notes>
  <HiddenSlides>0</HiddenSlides>
  <MMClips>1</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-UN MUNDO DE  JUGUETES-PLAYMOBIL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2015-06-12T19:43:10Z</dcterms:created>
  <dcterms:modified xsi:type="dcterms:W3CDTF">2015-06-12T19:45:13Z</dcterms:modified>
</cp:coreProperties>
</file>