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50"/>
  </p:notesMasterIdLst>
  <p:sldIdLst>
    <p:sldId id="316" r:id="rId4"/>
    <p:sldId id="461" r:id="rId5"/>
    <p:sldId id="411" r:id="rId6"/>
    <p:sldId id="458" r:id="rId7"/>
    <p:sldId id="492" r:id="rId8"/>
    <p:sldId id="468" r:id="rId9"/>
    <p:sldId id="493" r:id="rId10"/>
    <p:sldId id="496" r:id="rId11"/>
    <p:sldId id="497" r:id="rId12"/>
    <p:sldId id="465" r:id="rId13"/>
    <p:sldId id="494" r:id="rId14"/>
    <p:sldId id="500" r:id="rId15"/>
    <p:sldId id="498" r:id="rId16"/>
    <p:sldId id="466" r:id="rId17"/>
    <p:sldId id="495" r:id="rId18"/>
    <p:sldId id="477" r:id="rId19"/>
    <p:sldId id="478" r:id="rId20"/>
    <p:sldId id="479" r:id="rId21"/>
    <p:sldId id="460" r:id="rId22"/>
    <p:sldId id="475" r:id="rId23"/>
    <p:sldId id="474" r:id="rId24"/>
    <p:sldId id="484" r:id="rId25"/>
    <p:sldId id="476" r:id="rId26"/>
    <p:sldId id="456" r:id="rId27"/>
    <p:sldId id="472" r:id="rId28"/>
    <p:sldId id="473" r:id="rId29"/>
    <p:sldId id="459" r:id="rId30"/>
    <p:sldId id="499" r:id="rId31"/>
    <p:sldId id="469" r:id="rId32"/>
    <p:sldId id="480" r:id="rId33"/>
    <p:sldId id="482" r:id="rId34"/>
    <p:sldId id="501" r:id="rId35"/>
    <p:sldId id="453" r:id="rId36"/>
    <p:sldId id="485" r:id="rId37"/>
    <p:sldId id="486" r:id="rId38"/>
    <p:sldId id="487" r:id="rId39"/>
    <p:sldId id="470" r:id="rId40"/>
    <p:sldId id="504" r:id="rId41"/>
    <p:sldId id="471" r:id="rId42"/>
    <p:sldId id="505" r:id="rId43"/>
    <p:sldId id="503" r:id="rId44"/>
    <p:sldId id="481" r:id="rId45"/>
    <p:sldId id="502" r:id="rId46"/>
    <p:sldId id="483" r:id="rId47"/>
    <p:sldId id="317" r:id="rId48"/>
    <p:sldId id="506" r:id="rId49"/>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6zvhUWqkq0d5WTClzKrnQ==" hashData="vGyq/Ntso1UZGQpJ08qSnvljJv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FF66"/>
    <a:srgbClr val="FF00FF"/>
    <a:srgbClr val="9933FF"/>
    <a:srgbClr val="6600FF"/>
    <a:srgbClr val="3B32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40" d="100"/>
          <a:sy n="40" d="100"/>
        </p:scale>
        <p:origin x="-1752" y="-834"/>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16/11/2020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8"/>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3"/>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3"/>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51"/>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7" y="274651"/>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16/11/2020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16/11/2020</a:t>
            </a:fld>
            <a:endParaRPr lang="es-ES"/>
          </a:p>
        </p:txBody>
      </p:sp>
      <p:sp>
        <p:nvSpPr>
          <p:cNvPr id="3" name="2 Marcador de pie de página"/>
          <p:cNvSpPr>
            <a:spLocks noGrp="1"/>
          </p:cNvSpPr>
          <p:nvPr>
            <p:ph type="ftr" sz="quarter" idx="11"/>
          </p:nvPr>
        </p:nvSpPr>
        <p:spPr>
          <a:xfrm>
            <a:off x="3444217" y="6356365"/>
            <a:ext cx="3192200"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52" y="6356365"/>
            <a:ext cx="2352146"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774354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66"/>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3"/>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16/11/2020</a:t>
            </a:fld>
            <a:endParaRPr lang="es-ES"/>
          </a:p>
        </p:txBody>
      </p:sp>
      <p:sp>
        <p:nvSpPr>
          <p:cNvPr id="5" name="4 Marcador de pie de página"/>
          <p:cNvSpPr>
            <a:spLocks noGrp="1"/>
          </p:cNvSpPr>
          <p:nvPr>
            <p:ph type="ftr" sz="quarter" idx="3"/>
          </p:nvPr>
        </p:nvSpPr>
        <p:spPr>
          <a:xfrm>
            <a:off x="3444215" y="6356363"/>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3"/>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CFF66"/>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4"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12.xml"/><Relationship Id="rId4" Type="http://schemas.openxmlformats.org/officeDocument/2006/relationships/audio" Target="../media/audio3.wav"/></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6.jpeg"/><Relationship Id="rId4" Type="http://schemas.openxmlformats.org/officeDocument/2006/relationships/image" Target="../media/image2.gif"/></Relationships>
</file>

<file path=ppt/slides/_rels/slide46.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2.png"/><Relationship Id="rId18" Type="http://schemas.openxmlformats.org/officeDocument/2006/relationships/image" Target="../media/image45.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4.png"/><Relationship Id="rId2" Type="http://schemas.openxmlformats.org/officeDocument/2006/relationships/slideLayout" Target="../slideLayouts/slideLayout13.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8.png"/><Relationship Id="rId11" Type="http://schemas.openxmlformats.org/officeDocument/2006/relationships/image" Target="../media/image41.png"/><Relationship Id="rId5" Type="http://schemas.openxmlformats.org/officeDocument/2006/relationships/hyperlink" Target="http://www.mispps.com/" TargetMode="External"/><Relationship Id="rId15" Type="http://schemas.openxmlformats.org/officeDocument/2006/relationships/image" Target="../media/image43.png"/><Relationship Id="rId10" Type="http://schemas.openxmlformats.org/officeDocument/2006/relationships/hyperlink" Target="https://www.facebook.com/mispps" TargetMode="External"/><Relationship Id="rId4" Type="http://schemas.openxmlformats.org/officeDocument/2006/relationships/image" Target="../media/image37.png"/><Relationship Id="rId9" Type="http://schemas.openxmlformats.org/officeDocument/2006/relationships/image" Target="../media/image4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1" y="585791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9" y="4572029"/>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Phillip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Haumesser</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14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FOTOGRAFIA</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7"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2000">
        <p14:shred/>
        <p:sndAc>
          <p:stSnd loop="1">
            <p:snd r:embed="rId2" name="01 Romeo and Juliet, film score~Love Theme.wav"/>
          </p:stSnd>
        </p:sndAc>
      </p:transition>
    </mc:Choice>
    <mc:Fallback xmlns="">
      <p:transition spd="slow" advTm="12000">
        <p:fade/>
        <p:sndAc>
          <p:stSnd loop="1">
            <p:snd r:embed="rId7" name="01 Romeo and Juliet, film score~Love The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es.bcdn.biz/Images/2020/4/21/0bce6eca-b740-466b-adda-6f4b9644a1e4.jpg"/>
          <p:cNvPicPr>
            <a:picLocks noChangeAspect="1" noChangeArrowheads="1"/>
          </p:cNvPicPr>
          <p:nvPr/>
        </p:nvPicPr>
        <p:blipFill rotWithShape="1">
          <a:blip r:embed="rId2">
            <a:extLst>
              <a:ext uri="{28A0092B-C50C-407E-A947-70E740481C1C}">
                <a14:useLocalDpi xmlns:a14="http://schemas.microsoft.com/office/drawing/2010/main" val="0"/>
              </a:ext>
            </a:extLst>
          </a:blip>
          <a:srcRect l="-2864" t="-10996" r="2864" b="73000"/>
          <a:stretch/>
        </p:blipFill>
        <p:spPr bwMode="auto">
          <a:xfrm>
            <a:off x="-326294" y="-2979712"/>
            <a:ext cx="10406921" cy="10150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554992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09513" y="1540266"/>
            <a:ext cx="6705253"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C00000"/>
                </a:solidFill>
                <a:latin typeface="+mj-lt"/>
              </a:rPr>
              <a:t>Una de las luchas más desafiantes que tiene un fotógrafo principiante es tratar de ver el mundo real en términos de imágenes perfectas. Cambiar un ambiente antiestético en un paraíso fotográfico debería ser una habilidad que todo fotógrafo profesional debería poseer. A continuación, encontrarás una de las sesiones fotográficas de niños del fotógrafo profesional Phillip Haumesser, que te mostrará la gran diferencia que puede hacer el fotógrafo adecuado.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4" y="5306266"/>
            <a:ext cx="1588311" cy="1366752"/>
          </a:xfrm>
          <a:prstGeom prst="rect">
            <a:avLst/>
          </a:prstGeom>
          <a:noFill/>
        </p:spPr>
      </p:pic>
    </p:spTree>
    <p:extLst>
      <p:ext uri="{BB962C8B-B14F-4D97-AF65-F5344CB8AC3E}">
        <p14:creationId xmlns:p14="http://schemas.microsoft.com/office/powerpoint/2010/main" val="2037899061"/>
      </p:ext>
    </p:extLst>
  </p:cSld>
  <p:clrMapOvr>
    <a:masterClrMapping/>
  </p:clrMapOvr>
  <mc:AlternateContent xmlns:mc="http://schemas.openxmlformats.org/markup-compatibility/2006" xmlns:p14="http://schemas.microsoft.com/office/powerpoint/2010/main">
    <mc:Choice Requires="p14">
      <p:transition spd="slow" p14:dur="3000" advTm="17000">
        <p14:shre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os Fotógrafos Cambian Lo Ordinario En Belleza"/>
          <p:cNvPicPr>
            <a:picLocks noChangeAspect="1" noChangeArrowheads="1"/>
          </p:cNvPicPr>
          <p:nvPr/>
        </p:nvPicPr>
        <p:blipFill rotWithShape="1">
          <a:blip r:embed="rId2">
            <a:extLst>
              <a:ext uri="{28A0092B-C50C-407E-A947-70E740481C1C}">
                <a14:useLocalDpi xmlns:a14="http://schemas.microsoft.com/office/drawing/2010/main" val="0"/>
              </a:ext>
            </a:extLst>
          </a:blip>
          <a:srcRect b="55197"/>
          <a:stretch/>
        </p:blipFill>
        <p:spPr bwMode="auto">
          <a:xfrm>
            <a:off x="-24925" y="-12576"/>
            <a:ext cx="10328137" cy="6870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0071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43970" y="1079010"/>
            <a:ext cx="7295299"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C00000"/>
                </a:solidFill>
                <a:latin typeface="+mj-lt"/>
              </a:rPr>
              <a:t>Primero soy papá y esposo. Comencé a tomar fotos de mis hijos en 2015 y me obsesioné con la fotografía y el </a:t>
            </a:r>
            <a:r>
              <a:rPr lang="es-ES" altLang="es-ES" sz="2400" b="1" i="1" dirty="0" smtClean="0">
                <a:solidFill>
                  <a:srgbClr val="C00000"/>
                </a:solidFill>
                <a:latin typeface="+mj-lt"/>
              </a:rPr>
              <a:t>pos procesamiento. </a:t>
            </a:r>
            <a:r>
              <a:rPr lang="es-ES" altLang="es-ES" sz="2400" b="1" i="1" dirty="0">
                <a:solidFill>
                  <a:srgbClr val="C00000"/>
                </a:solidFill>
                <a:latin typeface="+mj-lt"/>
              </a:rPr>
              <a:t>Soy completamente autodidacta y me tomó años llegar a donde estoy. Desde entonces, mi trabajo ha aparecido en todo el mundo en lugares como </a:t>
            </a:r>
            <a:r>
              <a:rPr lang="es-ES" altLang="es-ES" sz="2400" b="1" i="1" dirty="0" err="1">
                <a:solidFill>
                  <a:srgbClr val="C00000"/>
                </a:solidFill>
                <a:latin typeface="+mj-lt"/>
              </a:rPr>
              <a:t>The</a:t>
            </a:r>
            <a:r>
              <a:rPr lang="es-ES" altLang="es-ES" sz="2400" b="1" i="1" dirty="0">
                <a:solidFill>
                  <a:srgbClr val="C00000"/>
                </a:solidFill>
                <a:latin typeface="+mj-lt"/>
              </a:rPr>
              <a:t> Huffington Post, </a:t>
            </a:r>
            <a:r>
              <a:rPr lang="es-ES" altLang="es-ES" sz="2400" b="1" i="1" dirty="0" err="1">
                <a:solidFill>
                  <a:srgbClr val="C00000"/>
                </a:solidFill>
                <a:latin typeface="+mj-lt"/>
              </a:rPr>
              <a:t>Daily</a:t>
            </a:r>
            <a:r>
              <a:rPr lang="es-ES" altLang="es-ES" sz="2400" b="1" i="1" dirty="0">
                <a:solidFill>
                  <a:srgbClr val="C00000"/>
                </a:solidFill>
                <a:latin typeface="+mj-lt"/>
              </a:rPr>
              <a:t> Mail, Business </a:t>
            </a:r>
            <a:r>
              <a:rPr lang="es-ES" altLang="es-ES" sz="2400" b="1" i="1" dirty="0" err="1">
                <a:solidFill>
                  <a:srgbClr val="C00000"/>
                </a:solidFill>
                <a:latin typeface="+mj-lt"/>
              </a:rPr>
              <a:t>Insider</a:t>
            </a:r>
            <a:r>
              <a:rPr lang="es-ES" altLang="es-ES" sz="2400" b="1" i="1" dirty="0">
                <a:solidFill>
                  <a:srgbClr val="C00000"/>
                </a:solidFill>
                <a:latin typeface="+mj-lt"/>
              </a:rPr>
              <a:t>, </a:t>
            </a:r>
            <a:r>
              <a:rPr lang="es-ES" altLang="es-ES" sz="2400" b="1" i="1" dirty="0" err="1">
                <a:solidFill>
                  <a:srgbClr val="C00000"/>
                </a:solidFill>
                <a:latin typeface="+mj-lt"/>
              </a:rPr>
              <a:t>My</a:t>
            </a:r>
            <a:r>
              <a:rPr lang="es-ES" altLang="es-ES" sz="2400" b="1" i="1" dirty="0">
                <a:solidFill>
                  <a:srgbClr val="C00000"/>
                </a:solidFill>
                <a:latin typeface="+mj-lt"/>
              </a:rPr>
              <a:t> Modern </a:t>
            </a:r>
            <a:r>
              <a:rPr lang="es-ES" altLang="es-ES" sz="2400" b="1" i="1" dirty="0" err="1">
                <a:solidFill>
                  <a:srgbClr val="C00000"/>
                </a:solidFill>
                <a:latin typeface="+mj-lt"/>
              </a:rPr>
              <a:t>Met</a:t>
            </a:r>
            <a:r>
              <a:rPr lang="es-ES" altLang="es-ES" sz="2400" b="1" i="1" dirty="0">
                <a:solidFill>
                  <a:srgbClr val="C00000"/>
                </a:solidFill>
                <a:latin typeface="+mj-lt"/>
              </a:rPr>
              <a:t>, </a:t>
            </a:r>
            <a:r>
              <a:rPr lang="es-ES" altLang="es-ES" sz="2400" b="1" i="1" dirty="0" err="1">
                <a:solidFill>
                  <a:srgbClr val="C00000"/>
                </a:solidFill>
                <a:latin typeface="+mj-lt"/>
              </a:rPr>
              <a:t>PetaPixel</a:t>
            </a:r>
            <a:r>
              <a:rPr lang="es-ES" altLang="es-ES" sz="2400" b="1" i="1" dirty="0">
                <a:solidFill>
                  <a:srgbClr val="C00000"/>
                </a:solidFill>
                <a:latin typeface="+mj-lt"/>
              </a:rPr>
              <a:t> y muchos más. Esto se ha convertido en una de esas pasiones orgánicas que se convirtieron en algo más que un pasatiempo. Todo el tiempo, tanto principiantes como profesionales, me piden consejos y formación. Así que decidí comenzar a hacer cursos y clases en línea para enseñar todo lo que había aprendido y ahorrar a otros años de conjeturas.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4" y="5306266"/>
            <a:ext cx="1588311" cy="1366752"/>
          </a:xfrm>
          <a:prstGeom prst="rect">
            <a:avLst/>
          </a:prstGeom>
          <a:noFill/>
        </p:spPr>
      </p:pic>
    </p:spTree>
    <p:extLst>
      <p:ext uri="{BB962C8B-B14F-4D97-AF65-F5344CB8AC3E}">
        <p14:creationId xmlns:p14="http://schemas.microsoft.com/office/powerpoint/2010/main" val="1455723374"/>
      </p:ext>
    </p:extLst>
  </p:cSld>
  <p:clrMapOvr>
    <a:masterClrMapping/>
  </p:clrMapOvr>
  <mc:AlternateContent xmlns:mc="http://schemas.openxmlformats.org/markup-compatibility/2006" xmlns:p14="http://schemas.microsoft.com/office/powerpoint/2010/main">
    <mc:Choice Requires="p14">
      <p:transition spd="slow" p14:dur="3000" advTm="21000">
        <p14:shre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esión fotos con niños"/>
          <p:cNvPicPr>
            <a:picLocks noChangeAspect="1" noChangeArrowheads="1"/>
          </p:cNvPicPr>
          <p:nvPr/>
        </p:nvPicPr>
        <p:blipFill rotWithShape="1">
          <a:blip r:embed="rId2">
            <a:extLst>
              <a:ext uri="{28A0092B-C50C-407E-A947-70E740481C1C}">
                <a14:useLocalDpi xmlns:a14="http://schemas.microsoft.com/office/drawing/2010/main" val="0"/>
              </a:ext>
            </a:extLst>
          </a:blip>
          <a:srcRect b="56181"/>
          <a:stretch/>
        </p:blipFill>
        <p:spPr bwMode="auto">
          <a:xfrm>
            <a:off x="-1" y="0"/>
            <a:ext cx="1016237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146821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otógrafo de niños"/>
          <p:cNvPicPr>
            <a:picLocks noChangeAspect="1" noChangeArrowheads="1"/>
          </p:cNvPicPr>
          <p:nvPr/>
        </p:nvPicPr>
        <p:blipFill rotWithShape="1">
          <a:blip r:embed="rId2">
            <a:extLst>
              <a:ext uri="{28A0092B-C50C-407E-A947-70E740481C1C}">
                <a14:useLocalDpi xmlns:a14="http://schemas.microsoft.com/office/drawing/2010/main" val="0"/>
              </a:ext>
            </a:extLst>
          </a:blip>
          <a:srcRect b="54679"/>
          <a:stretch/>
        </p:blipFill>
        <p:spPr bwMode="auto">
          <a:xfrm>
            <a:off x="-9322" y="0"/>
            <a:ext cx="10111956"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4680272" y="3598106"/>
            <a:ext cx="5400352"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FF"/>
                </a:solidFill>
                <a:latin typeface="+mj-lt"/>
              </a:rPr>
              <a:t>Una de las luchas de un fotógrafo principiante es ver el mundo de una manera </a:t>
            </a:r>
            <a:r>
              <a:rPr lang="es-ES" altLang="es-ES" sz="2400" b="1" i="1" dirty="0" smtClean="0">
                <a:solidFill>
                  <a:srgbClr val="FF00FF"/>
                </a:solidFill>
                <a:latin typeface="+mj-lt"/>
              </a:rPr>
              <a:t>diferente. Todos </a:t>
            </a:r>
            <a:r>
              <a:rPr lang="es-ES" altLang="es-ES" sz="2400" b="1" i="1" dirty="0">
                <a:solidFill>
                  <a:srgbClr val="FF00FF"/>
                </a:solidFill>
                <a:latin typeface="+mj-lt"/>
              </a:rPr>
              <a:t>nos hemos vuelto tan ciegos ante la belleza que nos rodea que tienes que volver a entrenar tu cerebro para ver las cosas de una manera nueva.</a:t>
            </a:r>
          </a:p>
          <a:p>
            <a:pPr algn="ctr" fontAlgn="base">
              <a:spcBef>
                <a:spcPct val="0"/>
              </a:spcBef>
              <a:spcAft>
                <a:spcPct val="0"/>
              </a:spcAft>
            </a:pPr>
            <a:endParaRPr lang="es-ES" altLang="es-ES" sz="2400" b="1" i="1" dirty="0">
              <a:solidFill>
                <a:srgbClr val="FFFF00"/>
              </a:solidFill>
              <a:latin typeface="+mj-lt"/>
            </a:endParaRPr>
          </a:p>
          <a:p>
            <a:pPr algn="ctr" fontAlgn="base">
              <a:spcBef>
                <a:spcPct val="0"/>
              </a:spcBef>
              <a:spcAft>
                <a:spcPct val="0"/>
              </a:spcAft>
            </a:pP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4" y="5306266"/>
            <a:ext cx="1588311" cy="1366752"/>
          </a:xfrm>
          <a:prstGeom prst="rect">
            <a:avLst/>
          </a:prstGeom>
          <a:noFill/>
        </p:spPr>
      </p:pic>
    </p:spTree>
    <p:extLst>
      <p:ext uri="{BB962C8B-B14F-4D97-AF65-F5344CB8AC3E}">
        <p14:creationId xmlns:p14="http://schemas.microsoft.com/office/powerpoint/2010/main" val="3584799200"/>
      </p:ext>
    </p:extLst>
  </p:cSld>
  <p:clrMapOvr>
    <a:masterClrMapping/>
  </p:clrMapOvr>
  <mc:AlternateContent xmlns:mc="http://schemas.openxmlformats.org/markup-compatibility/2006" xmlns:p14="http://schemas.microsoft.com/office/powerpoint/2010/main">
    <mc:Choice Requires="p14">
      <p:transition spd="slow" p14:dur="3000" advTm="14000">
        <p14:shred/>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otógrafo de niños"/>
          <p:cNvPicPr>
            <a:picLocks noChangeAspect="1" noChangeArrowheads="1"/>
          </p:cNvPicPr>
          <p:nvPr/>
        </p:nvPicPr>
        <p:blipFill rotWithShape="1">
          <a:blip r:embed="rId2">
            <a:extLst>
              <a:ext uri="{28A0092B-C50C-407E-A947-70E740481C1C}">
                <a14:useLocalDpi xmlns:a14="http://schemas.microsoft.com/office/drawing/2010/main" val="0"/>
              </a:ext>
            </a:extLst>
          </a:blip>
          <a:srcRect t="46173"/>
          <a:stretch/>
        </p:blipFill>
        <p:spPr bwMode="auto">
          <a:xfrm>
            <a:off x="-216271" y="6224"/>
            <a:ext cx="10407682" cy="6851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12860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ivertida sesion fotos niños"/>
          <p:cNvPicPr>
            <a:picLocks noChangeAspect="1" noChangeArrowheads="1"/>
          </p:cNvPicPr>
          <p:nvPr/>
        </p:nvPicPr>
        <p:blipFill rotWithShape="1">
          <a:blip r:embed="rId2">
            <a:extLst>
              <a:ext uri="{28A0092B-C50C-407E-A947-70E740481C1C}">
                <a14:useLocalDpi xmlns:a14="http://schemas.microsoft.com/office/drawing/2010/main" val="0"/>
              </a:ext>
            </a:extLst>
          </a:blip>
          <a:srcRect b="55202"/>
          <a:stretch/>
        </p:blipFill>
        <p:spPr bwMode="auto">
          <a:xfrm>
            <a:off x="-86488" y="0"/>
            <a:ext cx="10328375"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439915" y="2636912"/>
            <a:ext cx="604842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FF00"/>
              </a:solidFill>
              <a:latin typeface="+mj-lt"/>
            </a:endParaRPr>
          </a:p>
          <a:p>
            <a:pPr algn="ctr" fontAlgn="base">
              <a:spcBef>
                <a:spcPct val="0"/>
              </a:spcBef>
              <a:spcAft>
                <a:spcPct val="0"/>
              </a:spcAft>
            </a:pPr>
            <a:r>
              <a:rPr lang="es-ES" altLang="es-ES" sz="2400" b="1" i="1" dirty="0">
                <a:solidFill>
                  <a:srgbClr val="FFFF00"/>
                </a:solidFill>
                <a:latin typeface="+mj-lt"/>
              </a:rPr>
              <a:t>Los fotógrafos principiantes siempre me preguntan cómo encuentro lugares tan increíbles. Mi respuesta, abre los ojos, están a tu alrededor. Realmente no tienes que ir a ningún lado.</a:t>
            </a:r>
          </a:p>
          <a:p>
            <a:pPr algn="ctr" fontAlgn="base">
              <a:spcBef>
                <a:spcPct val="0"/>
              </a:spcBef>
              <a:spcAft>
                <a:spcPct val="0"/>
              </a:spcAft>
            </a:pP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23512" y="5789919"/>
            <a:ext cx="1247402" cy="1073398"/>
          </a:xfrm>
          <a:prstGeom prst="rect">
            <a:avLst/>
          </a:prstGeom>
          <a:noFill/>
        </p:spPr>
      </p:pic>
    </p:spTree>
    <p:extLst>
      <p:ext uri="{BB962C8B-B14F-4D97-AF65-F5344CB8AC3E}">
        <p14:creationId xmlns:p14="http://schemas.microsoft.com/office/powerpoint/2010/main" val="315964448"/>
      </p:ext>
    </p:extLst>
  </p:cSld>
  <p:clrMapOvr>
    <a:masterClrMapping/>
  </p:clrMapOvr>
  <mc:AlternateContent xmlns:mc="http://schemas.openxmlformats.org/markup-compatibility/2006" xmlns:p14="http://schemas.microsoft.com/office/powerpoint/2010/main">
    <mc:Choice Requires="p14">
      <p:transition spd="slow" p14:dur="3000" advTm="13000">
        <p14:shred/>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divertida sesion fotos niños"/>
          <p:cNvPicPr>
            <a:picLocks noChangeAspect="1" noChangeArrowheads="1"/>
          </p:cNvPicPr>
          <p:nvPr/>
        </p:nvPicPr>
        <p:blipFill rotWithShape="1">
          <a:blip r:embed="rId2">
            <a:extLst>
              <a:ext uri="{28A0092B-C50C-407E-A947-70E740481C1C}">
                <a14:useLocalDpi xmlns:a14="http://schemas.microsoft.com/office/drawing/2010/main" val="0"/>
              </a:ext>
            </a:extLst>
          </a:blip>
          <a:srcRect t="47052"/>
          <a:stretch/>
        </p:blipFill>
        <p:spPr bwMode="auto">
          <a:xfrm>
            <a:off x="-7506" y="0"/>
            <a:ext cx="1008075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851476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os Fotógrafos Cambian Lo Ordinario En Belleza"/>
          <p:cNvPicPr>
            <a:picLocks noChangeAspect="1" noChangeArrowheads="1"/>
          </p:cNvPicPr>
          <p:nvPr/>
        </p:nvPicPr>
        <p:blipFill rotWithShape="1">
          <a:blip r:embed="rId2">
            <a:extLst>
              <a:ext uri="{28A0092B-C50C-407E-A947-70E740481C1C}">
                <a14:useLocalDpi xmlns:a14="http://schemas.microsoft.com/office/drawing/2010/main" val="0"/>
              </a:ext>
            </a:extLst>
          </a:blip>
          <a:srcRect b="55223"/>
          <a:stretch/>
        </p:blipFill>
        <p:spPr bwMode="auto">
          <a:xfrm>
            <a:off x="-12768" y="4591"/>
            <a:ext cx="10191198" cy="685340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960192" y="3949130"/>
            <a:ext cx="5959766"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FF00"/>
              </a:solidFill>
              <a:latin typeface="+mj-lt"/>
            </a:endParaRPr>
          </a:p>
          <a:p>
            <a:pPr algn="ctr" fontAlgn="base">
              <a:spcBef>
                <a:spcPct val="0"/>
              </a:spcBef>
              <a:spcAft>
                <a:spcPct val="0"/>
              </a:spcAft>
            </a:pPr>
            <a:r>
              <a:rPr lang="es-ES" altLang="es-ES" sz="2400" b="1" i="1" dirty="0">
                <a:solidFill>
                  <a:srgbClr val="0000FF"/>
                </a:solidFill>
                <a:latin typeface="+mj-lt"/>
              </a:rPr>
              <a:t>Este fue uno de mis mayores temores cuando comencé. Pensé que tenía que tener las mejores ubicaciones para tener un control total sobre el entorno en el que estaría filmando.</a:t>
            </a:r>
          </a:p>
          <a:p>
            <a:pPr algn="ctr" fontAlgn="base">
              <a:spcBef>
                <a:spcPct val="0"/>
              </a:spcBef>
              <a:spcAft>
                <a:spcPct val="0"/>
              </a:spcAft>
            </a:pPr>
            <a:endParaRPr lang="es-ES" altLang="es-ES" sz="2400" b="1" i="1" dirty="0">
              <a:solidFill>
                <a:srgbClr val="C00000"/>
              </a:solidFill>
              <a:latin typeface="+mj-lt"/>
            </a:endParaRPr>
          </a:p>
          <a:p>
            <a:pPr algn="ctr" fontAlgn="base">
              <a:spcBef>
                <a:spcPct val="0"/>
              </a:spcBef>
              <a:spcAft>
                <a:spcPct val="0"/>
              </a:spcAft>
            </a:pP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73944" y="5472624"/>
            <a:ext cx="1588311" cy="1366752"/>
          </a:xfrm>
          <a:prstGeom prst="rect">
            <a:avLst/>
          </a:prstGeom>
          <a:noFill/>
        </p:spPr>
      </p:pic>
    </p:spTree>
    <p:extLst>
      <p:ext uri="{BB962C8B-B14F-4D97-AF65-F5344CB8AC3E}">
        <p14:creationId xmlns:p14="http://schemas.microsoft.com/office/powerpoint/2010/main" val="2508249325"/>
      </p:ext>
    </p:extLst>
  </p:cSld>
  <p:clrMapOvr>
    <a:masterClrMapping/>
  </p:clrMapOvr>
  <mc:AlternateContent xmlns:mc="http://schemas.openxmlformats.org/markup-compatibility/2006" xmlns:p14="http://schemas.microsoft.com/office/powerpoint/2010/main">
    <mc:Choice Requires="p14">
      <p:transition spd="slow" p14:dur="3000" advTm="15000">
        <p14:shred/>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os Fotógrafos Cambian Lo Ordinario En Belleza"/>
          <p:cNvPicPr>
            <a:picLocks noChangeAspect="1" noChangeArrowheads="1"/>
          </p:cNvPicPr>
          <p:nvPr/>
        </p:nvPicPr>
        <p:blipFill rotWithShape="1">
          <a:blip r:embed="rId2">
            <a:extLst>
              <a:ext uri="{28A0092B-C50C-407E-A947-70E740481C1C}">
                <a14:useLocalDpi xmlns:a14="http://schemas.microsoft.com/office/drawing/2010/main" val="0"/>
              </a:ext>
            </a:extLst>
          </a:blip>
          <a:srcRect t="47315"/>
          <a:stretch/>
        </p:blipFill>
        <p:spPr bwMode="auto">
          <a:xfrm>
            <a:off x="-12769" y="-171400"/>
            <a:ext cx="10189077"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22512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esión fotos con niños divertida"/>
          <p:cNvPicPr>
            <a:picLocks noChangeAspect="1" noChangeArrowheads="1"/>
          </p:cNvPicPr>
          <p:nvPr/>
        </p:nvPicPr>
        <p:blipFill rotWithShape="1">
          <a:blip r:embed="rId2">
            <a:extLst>
              <a:ext uri="{28A0092B-C50C-407E-A947-70E740481C1C}">
                <a14:useLocalDpi xmlns:a14="http://schemas.microsoft.com/office/drawing/2010/main" val="0"/>
              </a:ext>
            </a:extLst>
          </a:blip>
          <a:srcRect b="56044"/>
          <a:stretch/>
        </p:blipFill>
        <p:spPr bwMode="auto">
          <a:xfrm>
            <a:off x="-4785" y="0"/>
            <a:ext cx="10085478"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01698" y="3429000"/>
            <a:ext cx="396255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C00000"/>
              </a:solidFill>
              <a:latin typeface="+mj-lt"/>
            </a:endParaRPr>
          </a:p>
          <a:p>
            <a:pPr algn="ctr" fontAlgn="base">
              <a:spcBef>
                <a:spcPct val="0"/>
              </a:spcBef>
              <a:spcAft>
                <a:spcPct val="0"/>
              </a:spcAft>
            </a:pPr>
            <a:endParaRPr lang="es-ES" altLang="es-ES" sz="2400" b="1" i="1" dirty="0">
              <a:solidFill>
                <a:srgbClr val="C00000"/>
              </a:solidFill>
              <a:latin typeface="+mj-lt"/>
            </a:endParaRPr>
          </a:p>
          <a:p>
            <a:pPr algn="ctr" fontAlgn="base">
              <a:spcBef>
                <a:spcPct val="0"/>
              </a:spcBef>
              <a:spcAft>
                <a:spcPct val="0"/>
              </a:spcAft>
            </a:pPr>
            <a:r>
              <a:rPr lang="es-ES" altLang="es-ES" sz="2400" b="1" i="1" dirty="0">
                <a:solidFill>
                  <a:srgbClr val="C00000"/>
                </a:solidFill>
                <a:latin typeface="+mj-lt"/>
              </a:rPr>
              <a:t>Pero después de un tiempo, decidí desafiarme y dejar que mis clientes eligieran una ubicación. Esto me obligaría a encontrar buenos lugares en el acto el día de la sesión.</a:t>
            </a:r>
          </a:p>
          <a:p>
            <a:pPr algn="ctr" fontAlgn="base">
              <a:spcBef>
                <a:spcPct val="0"/>
              </a:spcBef>
              <a:spcAft>
                <a:spcPct val="0"/>
              </a:spcAft>
            </a:pP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8479335" y="5491248"/>
            <a:ext cx="1588311" cy="1366752"/>
          </a:xfrm>
          <a:prstGeom prst="rect">
            <a:avLst/>
          </a:prstGeom>
          <a:noFill/>
        </p:spPr>
      </p:pic>
    </p:spTree>
    <p:extLst>
      <p:ext uri="{BB962C8B-B14F-4D97-AF65-F5344CB8AC3E}">
        <p14:creationId xmlns:p14="http://schemas.microsoft.com/office/powerpoint/2010/main" val="3199344992"/>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esión fotos con niños divertida"/>
          <p:cNvPicPr>
            <a:picLocks noChangeAspect="1" noChangeArrowheads="1"/>
          </p:cNvPicPr>
          <p:nvPr/>
        </p:nvPicPr>
        <p:blipFill rotWithShape="1">
          <a:blip r:embed="rId2">
            <a:extLst>
              <a:ext uri="{28A0092B-C50C-407E-A947-70E740481C1C}">
                <a14:useLocalDpi xmlns:a14="http://schemas.microsoft.com/office/drawing/2010/main" val="0"/>
              </a:ext>
            </a:extLst>
          </a:blip>
          <a:srcRect t="46490"/>
          <a:stretch/>
        </p:blipFill>
        <p:spPr bwMode="auto">
          <a:xfrm>
            <a:off x="-216272" y="0"/>
            <a:ext cx="1033724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7119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os Fotógrafos Cambian Lo Ordinario En Belleza"/>
          <p:cNvPicPr>
            <a:picLocks noChangeAspect="1" noChangeArrowheads="1"/>
          </p:cNvPicPr>
          <p:nvPr/>
        </p:nvPicPr>
        <p:blipFill rotWithShape="1">
          <a:blip r:embed="rId2">
            <a:extLst>
              <a:ext uri="{28A0092B-C50C-407E-A947-70E740481C1C}">
                <a14:useLocalDpi xmlns:a14="http://schemas.microsoft.com/office/drawing/2010/main" val="0"/>
              </a:ext>
            </a:extLst>
          </a:blip>
          <a:srcRect t="46785"/>
          <a:stretch/>
        </p:blipFill>
        <p:spPr bwMode="auto">
          <a:xfrm>
            <a:off x="0" y="0"/>
            <a:ext cx="10162884"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433792" y="404665"/>
            <a:ext cx="756696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FFFF00"/>
              </a:solidFill>
              <a:latin typeface="+mj-lt"/>
            </a:endParaRPr>
          </a:p>
          <a:p>
            <a:pPr algn="ctr" fontAlgn="base">
              <a:spcBef>
                <a:spcPct val="0"/>
              </a:spcBef>
              <a:spcAft>
                <a:spcPct val="0"/>
              </a:spcAft>
            </a:pPr>
            <a:r>
              <a:rPr lang="es-ES" altLang="es-ES" sz="2400" b="1" i="1" dirty="0">
                <a:solidFill>
                  <a:srgbClr val="FFFF00"/>
                </a:solidFill>
                <a:latin typeface="+mj-lt"/>
              </a:rPr>
              <a:t>Fue entonces cuando descubrí que casi cualquier lugar puede ser un buen lugar, solo tienes que aprender a </a:t>
            </a:r>
            <a:r>
              <a:rPr lang="es-ES" altLang="es-ES" sz="2400" b="1" i="1" dirty="0" smtClean="0">
                <a:solidFill>
                  <a:srgbClr val="FFFF00"/>
                </a:solidFill>
                <a:latin typeface="+mj-lt"/>
              </a:rPr>
              <a:t>verlo. </a:t>
            </a:r>
            <a:endParaRPr lang="es-ES" altLang="es-ES" sz="2400" b="1" i="1" dirty="0">
              <a:solidFill>
                <a:srgbClr val="FFFF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4" y="5306266"/>
            <a:ext cx="1588311" cy="1366752"/>
          </a:xfrm>
          <a:prstGeom prst="rect">
            <a:avLst/>
          </a:prstGeom>
          <a:noFill/>
        </p:spPr>
      </p:pic>
    </p:spTree>
    <p:extLst>
      <p:ext uri="{BB962C8B-B14F-4D97-AF65-F5344CB8AC3E}">
        <p14:creationId xmlns:p14="http://schemas.microsoft.com/office/powerpoint/2010/main" val="253193665"/>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Me cansé de que la gente diera a mi cámara el crédito por mis fotos, así  que compré la más barata que encontré para demostrar su error | Bored Pan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1" y="-102268"/>
            <a:ext cx="10434471" cy="6960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648132"/>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Andre Rieu - Draaiorgel - Twee Ogen Zo Blauw.wav"/>
          </p:stSnd>
        </p:sndAc>
      </p:transition>
    </mc:Choice>
    <mc:Fallback xmlns="">
      <p:transition spd="slow" advTm="8000">
        <p:fade/>
        <p:sndAc>
          <p:stSnd>
            <p:snd r:embed="rId4" name="Andre Rieu - Draaiorgel - Twee Ogen Zo Blauw.wav"/>
          </p:stSnd>
        </p:sndAc>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Papá fotógrafo ayudó a sus hijos a poner el árbol de nav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278" y="-171400"/>
            <a:ext cx="10538111"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24260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Phillip Haumesser Photography (Teddy Serenade )✽ Gheorghe Zamfir ✽  Wunderland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280" y="-171399"/>
            <a:ext cx="12192000" cy="7060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541191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Los Fotógrafos Cambian Lo Ordinario En Belleza"/>
          <p:cNvPicPr>
            <a:picLocks noChangeAspect="1" noChangeArrowheads="1"/>
          </p:cNvPicPr>
          <p:nvPr/>
        </p:nvPicPr>
        <p:blipFill rotWithShape="1">
          <a:blip r:embed="rId2">
            <a:extLst>
              <a:ext uri="{28A0092B-C50C-407E-A947-70E740481C1C}">
                <a14:useLocalDpi xmlns:a14="http://schemas.microsoft.com/office/drawing/2010/main" val="0"/>
              </a:ext>
            </a:extLst>
          </a:blip>
          <a:srcRect b="55501"/>
          <a:stretch/>
        </p:blipFill>
        <p:spPr bwMode="auto">
          <a:xfrm>
            <a:off x="1" y="0"/>
            <a:ext cx="1025264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09667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es.bcdn.biz/Images/2020/4/21/0bce6eca-b740-466b-adda-6f4b9644a1e4.jpg"/>
          <p:cNvPicPr>
            <a:picLocks noChangeAspect="1" noChangeArrowheads="1"/>
          </p:cNvPicPr>
          <p:nvPr/>
        </p:nvPicPr>
        <p:blipFill rotWithShape="1">
          <a:blip r:embed="rId2">
            <a:extLst>
              <a:ext uri="{28A0092B-C50C-407E-A947-70E740481C1C}">
                <a14:useLocalDpi xmlns:a14="http://schemas.microsoft.com/office/drawing/2010/main" val="0"/>
              </a:ext>
            </a:extLst>
          </a:blip>
          <a:srcRect t="45923" b="9954"/>
          <a:stretch/>
        </p:blipFill>
        <p:spPr bwMode="auto">
          <a:xfrm>
            <a:off x="1" y="-18928"/>
            <a:ext cx="10108541" cy="7628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935403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Phillip Haumesser's Natural-Light Photographs of His Kids Aren't Your  Typical Family Snapshots | Shutterbu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3" y="0"/>
            <a:ext cx="10287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855507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Phillip Haumes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589" y="0"/>
            <a:ext cx="10369152" cy="6911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402102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esión fotos con niños"/>
          <p:cNvPicPr>
            <a:picLocks noChangeAspect="1" noChangeArrowheads="1"/>
          </p:cNvPicPr>
          <p:nvPr/>
        </p:nvPicPr>
        <p:blipFill rotWithShape="1">
          <a:blip r:embed="rId2">
            <a:extLst>
              <a:ext uri="{28A0092B-C50C-407E-A947-70E740481C1C}">
                <a14:useLocalDpi xmlns:a14="http://schemas.microsoft.com/office/drawing/2010/main" val="0"/>
              </a:ext>
            </a:extLst>
          </a:blip>
          <a:srcRect t="46930"/>
          <a:stretch/>
        </p:blipFill>
        <p:spPr bwMode="auto">
          <a:xfrm>
            <a:off x="2" y="0"/>
            <a:ext cx="1010278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44590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hotography tips and tricks by Phillip Haumesser | Daily Mail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090" y="5"/>
            <a:ext cx="10539979" cy="7029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38778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hillip Haumes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5298"/>
            <a:ext cx="10677665" cy="7116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58860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hotography tips and tricks by Phillip Haumesser | Daily Mail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9" y="0"/>
            <a:ext cx="10144968" cy="717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41749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os Fotógrafos Cambian Lo Ordinario En Belleza"/>
          <p:cNvPicPr>
            <a:picLocks noChangeAspect="1" noChangeArrowheads="1"/>
          </p:cNvPicPr>
          <p:nvPr/>
        </p:nvPicPr>
        <p:blipFill rotWithShape="1">
          <a:blip r:embed="rId2">
            <a:extLst>
              <a:ext uri="{28A0092B-C50C-407E-A947-70E740481C1C}">
                <a14:useLocalDpi xmlns:a14="http://schemas.microsoft.com/office/drawing/2010/main" val="0"/>
              </a:ext>
            </a:extLst>
          </a:blip>
          <a:srcRect t="46910"/>
          <a:stretch/>
        </p:blipFill>
        <p:spPr bwMode="auto">
          <a:xfrm>
            <a:off x="-44751" y="3"/>
            <a:ext cx="10328137"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84942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maravillosas fotos con niños"/>
          <p:cNvPicPr>
            <a:picLocks noChangeAspect="1" noChangeArrowheads="1"/>
          </p:cNvPicPr>
          <p:nvPr/>
        </p:nvPicPr>
        <p:blipFill rotWithShape="1">
          <a:blip r:embed="rId2">
            <a:extLst>
              <a:ext uri="{28A0092B-C50C-407E-A947-70E740481C1C}">
                <a14:useLocalDpi xmlns:a14="http://schemas.microsoft.com/office/drawing/2010/main" val="0"/>
              </a:ext>
            </a:extLst>
          </a:blip>
          <a:srcRect b="54561"/>
          <a:stretch/>
        </p:blipFill>
        <p:spPr bwMode="auto">
          <a:xfrm>
            <a:off x="2" y="-34644"/>
            <a:ext cx="10188519" cy="6892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73056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maravillosas fotos con niños"/>
          <p:cNvPicPr>
            <a:picLocks noChangeAspect="1" noChangeArrowheads="1"/>
          </p:cNvPicPr>
          <p:nvPr/>
        </p:nvPicPr>
        <p:blipFill rotWithShape="1">
          <a:blip r:embed="rId2">
            <a:extLst>
              <a:ext uri="{28A0092B-C50C-407E-A947-70E740481C1C}">
                <a14:useLocalDpi xmlns:a14="http://schemas.microsoft.com/office/drawing/2010/main" val="0"/>
              </a:ext>
            </a:extLst>
          </a:blip>
          <a:srcRect t="47142"/>
          <a:stretch/>
        </p:blipFill>
        <p:spPr bwMode="auto">
          <a:xfrm>
            <a:off x="0" y="-21288"/>
            <a:ext cx="10213854" cy="6879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10787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Phillip Haumesser | GuruSho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72209"/>
            <a:ext cx="10080625" cy="10080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320891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Fotógrafo plasma la diferencia entre fotos amateur vs pro | Despertar México"/>
          <p:cNvPicPr>
            <a:picLocks noChangeAspect="1" noChangeArrowheads="1"/>
          </p:cNvPicPr>
          <p:nvPr/>
        </p:nvPicPr>
        <p:blipFill rotWithShape="1">
          <a:blip r:embed="rId3">
            <a:extLst>
              <a:ext uri="{28A0092B-C50C-407E-A947-70E740481C1C}">
                <a14:useLocalDpi xmlns:a14="http://schemas.microsoft.com/office/drawing/2010/main" val="0"/>
              </a:ext>
            </a:extLst>
          </a:blip>
          <a:srcRect b="53898"/>
          <a:stretch/>
        </p:blipFill>
        <p:spPr bwMode="auto">
          <a:xfrm>
            <a:off x="0" y="0"/>
            <a:ext cx="1044115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3684153"/>
      </p:ext>
    </p:extLst>
  </p:cSld>
  <p:clrMapOvr>
    <a:masterClrMapping/>
  </p:clrMapOvr>
  <mc:AlternateContent xmlns:mc="http://schemas.openxmlformats.org/markup-compatibility/2006" xmlns:p14="http://schemas.microsoft.com/office/powerpoint/2010/main">
    <mc:Choice Requires="p14">
      <p:transition spd="slow" p14:dur="3000" advTm="8000">
        <p14:shred/>
        <p:sndAc>
          <p:stSnd>
            <p:snd r:embed="rId2" name="10 Plaisir d'amour, for voice &amp; piano (or orchestra).wav"/>
          </p:stSnd>
        </p:sndAc>
      </p:transition>
    </mc:Choice>
    <mc:Fallback xmlns="">
      <p:transition spd="slow" advTm="8000">
        <p:fade/>
        <p:sndAc>
          <p:stSnd>
            <p:snd r:embed="rId4" name="10 Plaisir d'amour, for voice &amp; piano (or orchestra).wav"/>
          </p:stSnd>
        </p:sndAc>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Fotógrafo plasma la diferencia entre fotos amateur vs pro | Despertar México"/>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b="2673"/>
          <a:stretch/>
        </p:blipFill>
        <p:spPr bwMode="auto">
          <a:xfrm>
            <a:off x="-356498" y="0"/>
            <a:ext cx="1044115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311929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Lovely Professional Studio - Service Provider of Kids Photography &amp; Nature  Photography from Rourk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155" y="-5136"/>
            <a:ext cx="10942612" cy="703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0614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Photographer Tired Of People Saying His Pro Camera Did All The Work Buys  The Cheapest Camera And Lens To Prove Them Wrong | DeMilk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811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4841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reative Children Photography Phillip Haumes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811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19696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Photography tips and tricks by Phillip Haumesser | Daily Mail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07347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18781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otos con niños "/>
          <p:cNvPicPr>
            <a:picLocks noChangeAspect="1" noChangeArrowheads="1"/>
          </p:cNvPicPr>
          <p:nvPr/>
        </p:nvPicPr>
        <p:blipFill rotWithShape="1">
          <a:blip r:embed="rId2">
            <a:extLst>
              <a:ext uri="{28A0092B-C50C-407E-A947-70E740481C1C}">
                <a14:useLocalDpi xmlns:a14="http://schemas.microsoft.com/office/drawing/2010/main" val="0"/>
              </a:ext>
            </a:extLst>
          </a:blip>
          <a:srcRect b="47706"/>
          <a:stretch/>
        </p:blipFill>
        <p:spPr bwMode="auto">
          <a:xfrm>
            <a:off x="2" y="-2232"/>
            <a:ext cx="10270032" cy="6860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100271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otos con niños "/>
          <p:cNvPicPr>
            <a:picLocks noChangeAspect="1" noChangeArrowheads="1"/>
          </p:cNvPicPr>
          <p:nvPr/>
        </p:nvPicPr>
        <p:blipFill rotWithShape="1">
          <a:blip r:embed="rId2">
            <a:extLst>
              <a:ext uri="{28A0092B-C50C-407E-A947-70E740481C1C}">
                <a14:useLocalDpi xmlns:a14="http://schemas.microsoft.com/office/drawing/2010/main" val="0"/>
              </a:ext>
            </a:extLst>
          </a:blip>
          <a:srcRect t="54014"/>
          <a:stretch/>
        </p:blipFill>
        <p:spPr bwMode="auto">
          <a:xfrm>
            <a:off x="-9140" y="0"/>
            <a:ext cx="1012785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542695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os Fotógrafos Cambian Lo Ordinario En Belleza"/>
          <p:cNvPicPr>
            <a:picLocks noChangeAspect="1" noChangeArrowheads="1"/>
          </p:cNvPicPr>
          <p:nvPr/>
        </p:nvPicPr>
        <p:blipFill rotWithShape="1">
          <a:blip r:embed="rId2">
            <a:extLst>
              <a:ext uri="{28A0092B-C50C-407E-A947-70E740481C1C}">
                <a14:useLocalDpi xmlns:a14="http://schemas.microsoft.com/office/drawing/2010/main" val="0"/>
              </a:ext>
            </a:extLst>
          </a:blip>
          <a:srcRect t="53846"/>
          <a:stretch/>
        </p:blipFill>
        <p:spPr bwMode="auto">
          <a:xfrm>
            <a:off x="16920" y="-10943"/>
            <a:ext cx="10168919" cy="6868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85036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Los Fotógrafos Cambian Lo Ordinario En Belleza"/>
          <p:cNvPicPr>
            <a:picLocks noChangeAspect="1" noChangeArrowheads="1"/>
          </p:cNvPicPr>
          <p:nvPr/>
        </p:nvPicPr>
        <p:blipFill rotWithShape="1">
          <a:blip r:embed="rId2">
            <a:extLst>
              <a:ext uri="{28A0092B-C50C-407E-A947-70E740481C1C}">
                <a14:useLocalDpi xmlns:a14="http://schemas.microsoft.com/office/drawing/2010/main" val="0"/>
              </a:ext>
            </a:extLst>
          </a:blip>
          <a:srcRect b="47390"/>
          <a:stretch/>
        </p:blipFill>
        <p:spPr bwMode="auto">
          <a:xfrm>
            <a:off x="1" y="0"/>
            <a:ext cx="1026487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16913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Este hombre muestra cómo se percibe el mundo a través de la fotografía |  Nexofin"/>
          <p:cNvPicPr>
            <a:picLocks noChangeAspect="1" noChangeArrowheads="1"/>
          </p:cNvPicPr>
          <p:nvPr/>
        </p:nvPicPr>
        <p:blipFill rotWithShape="1">
          <a:blip r:embed="rId2">
            <a:extLst>
              <a:ext uri="{28A0092B-C50C-407E-A947-70E740481C1C}">
                <a14:useLocalDpi xmlns:a14="http://schemas.microsoft.com/office/drawing/2010/main" val="0"/>
              </a:ext>
            </a:extLst>
          </a:blip>
          <a:srcRect b="54288"/>
          <a:stretch/>
        </p:blipFill>
        <p:spPr bwMode="auto">
          <a:xfrm>
            <a:off x="1" y="-5318"/>
            <a:ext cx="10140093" cy="6863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254182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Este hombre muestra cómo se percibe el mundo a través de la fotografía |  Nexofin"/>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1" y="0"/>
            <a:ext cx="10424755" cy="717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8328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Fotos de lugares tomadas por gente ordinaria Vs profesional"/>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0023" y="-13484"/>
            <a:ext cx="10341350" cy="6871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35252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Fotos de lugares tomadas por gente ordinaria Vs profesional"/>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2" y="0"/>
            <a:ext cx="101703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489493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4"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6"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3"/>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6" y="1067212"/>
            <a:ext cx="3856521"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16 de noviembre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09:33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7"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872302" y="3276600"/>
            <a:ext cx="336021"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080625"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536281" y="838200"/>
            <a:ext cx="532033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hillip Haumesser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Phillip Haumesser -</Template>
  <TotalTime>2</TotalTime>
  <Words>424</Words>
  <Application>Microsoft Office PowerPoint</Application>
  <PresentationFormat>Personalizado</PresentationFormat>
  <Paragraphs>26</Paragraphs>
  <Slides>46</Slides>
  <Notes>0</Notes>
  <HiddenSlides>0</HiddenSlides>
  <MMClips>1</MMClips>
  <ScaleCrop>false</ScaleCrop>
  <HeadingPairs>
    <vt:vector size="4" baseType="variant">
      <vt:variant>
        <vt:lpstr>Tema</vt:lpstr>
      </vt:variant>
      <vt:variant>
        <vt:i4>3</vt:i4>
      </vt:variant>
      <vt:variant>
        <vt:lpstr>Títulos de diapositiva</vt:lpstr>
      </vt:variant>
      <vt:variant>
        <vt:i4>46</vt:i4>
      </vt:variant>
    </vt:vector>
  </HeadingPairs>
  <TitlesOfParts>
    <vt:vector size="49" baseType="lpstr">
      <vt:lpstr>Phillip Haumesser -</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2020-11-16T08:33:08Z</dcterms:created>
  <dcterms:modified xsi:type="dcterms:W3CDTF">2020-11-16T08:35:10Z</dcterms:modified>
</cp:coreProperties>
</file>