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activeX/activeX2.xml" ContentType="application/vnd.ms-office.activeX+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ms-office.activeX"/>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activeX/activeX1.xml" ContentType="application/vnd.ms-office.activeX+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sldIdLst>
    <p:sldId id="320" r:id="rId3"/>
    <p:sldId id="333" r:id="rId4"/>
    <p:sldId id="340" r:id="rId5"/>
    <p:sldId id="322" r:id="rId6"/>
    <p:sldId id="266" r:id="rId7"/>
    <p:sldId id="328" r:id="rId8"/>
    <p:sldId id="272" r:id="rId9"/>
    <p:sldId id="286" r:id="rId10"/>
    <p:sldId id="334" r:id="rId11"/>
    <p:sldId id="256" r:id="rId12"/>
    <p:sldId id="315" r:id="rId13"/>
    <p:sldId id="262" r:id="rId14"/>
    <p:sldId id="325" r:id="rId15"/>
    <p:sldId id="335" r:id="rId16"/>
    <p:sldId id="311" r:id="rId17"/>
    <p:sldId id="300" r:id="rId18"/>
    <p:sldId id="267" r:id="rId19"/>
    <p:sldId id="297" r:id="rId20"/>
    <p:sldId id="336" r:id="rId21"/>
    <p:sldId id="276" r:id="rId22"/>
    <p:sldId id="293" r:id="rId23"/>
    <p:sldId id="321" r:id="rId24"/>
    <p:sldId id="337" r:id="rId25"/>
    <p:sldId id="298" r:id="rId26"/>
    <p:sldId id="296" r:id="rId27"/>
    <p:sldId id="323" r:id="rId28"/>
    <p:sldId id="279" r:id="rId29"/>
    <p:sldId id="338" r:id="rId30"/>
    <p:sldId id="275" r:id="rId31"/>
    <p:sldId id="270" r:id="rId32"/>
    <p:sldId id="292" r:id="rId33"/>
    <p:sldId id="291" r:id="rId34"/>
    <p:sldId id="339" r:id="rId35"/>
    <p:sldId id="290" r:id="rId36"/>
    <p:sldId id="301" r:id="rId37"/>
    <p:sldId id="288" r:id="rId38"/>
    <p:sldId id="285" r:id="rId39"/>
    <p:sldId id="283" r:id="rId40"/>
    <p:sldId id="282" r:id="rId41"/>
    <p:sldId id="324" r:id="rId42"/>
    <p:sldId id="281" r:id="rId43"/>
    <p:sldId id="278" r:id="rId44"/>
    <p:sldId id="274" r:id="rId45"/>
    <p:sldId id="271" r:id="rId46"/>
    <p:sldId id="268" r:id="rId47"/>
    <p:sldId id="265" r:id="rId48"/>
    <p:sldId id="287" r:id="rId49"/>
    <p:sldId id="329" r:id="rId50"/>
    <p:sldId id="289" r:id="rId51"/>
    <p:sldId id="326" r:id="rId52"/>
    <p:sldId id="302" r:id="rId53"/>
    <p:sldId id="273" r:id="rId54"/>
    <p:sldId id="258" r:id="rId55"/>
    <p:sldId id="310" r:id="rId56"/>
    <p:sldId id="307" r:id="rId57"/>
    <p:sldId id="308" r:id="rId58"/>
    <p:sldId id="304" r:id="rId59"/>
    <p:sldId id="312" r:id="rId60"/>
    <p:sldId id="317" r:id="rId61"/>
    <p:sldId id="309" r:id="rId62"/>
    <p:sldId id="332" r:id="rId63"/>
    <p:sldId id="330" r:id="rId64"/>
    <p:sldId id="331" r:id="rId65"/>
    <p:sldId id="327" r:id="rId66"/>
    <p:sldId id="319" r:id="rId6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Ex5B8HwC4iPzBWXaJnzYtw" hashData="QwxKNsHRjVIUGgC6Z6C+r7ivWo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66"/>
    <a:srgbClr val="000099"/>
    <a:srgbClr val="3366FF"/>
    <a:srgbClr val="ED6113"/>
    <a:srgbClr val="CC6600"/>
    <a:srgbClr val="DC9248"/>
    <a:srgbClr val="6E4924"/>
    <a:srgbClr val="996633"/>
    <a:srgbClr val="CC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471" autoAdjust="0"/>
    <p:restoredTop sz="92362" autoAdjust="0"/>
  </p:normalViewPr>
  <p:slideViewPr>
    <p:cSldViewPr>
      <p:cViewPr>
        <p:scale>
          <a:sx n="60" d="100"/>
          <a:sy n="60" d="100"/>
        </p:scale>
        <p:origin x="-342" y="-25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activeX/activeX2.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6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1.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5D3FC76-1F54-48EF-8491-DEB1E18C3E87}" type="datetimeFigureOut">
              <a:rPr lang="es-ES" smtClean="0"/>
              <a:pPr/>
              <a:t>26/05/2014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FA358C0-13C4-4D70-9775-2F3BD136E733}" type="slidenum">
              <a:rPr lang="es-ES" smtClean="0"/>
              <a:pPr/>
              <a:t>‹Nº›</a:t>
            </a:fld>
            <a:endParaRPr lang="es-ES"/>
          </a:p>
        </p:txBody>
      </p:sp>
    </p:spTree>
  </p:cSld>
  <p:clrMapOvr>
    <a:masterClrMapping/>
  </p:clrMapOvr>
  <p:transition spd="slow"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5D3FC76-1F54-48EF-8491-DEB1E18C3E87}" type="datetimeFigureOut">
              <a:rPr lang="es-ES" smtClean="0"/>
              <a:pPr/>
              <a:t>26/05/2014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FA358C0-13C4-4D70-9775-2F3BD136E733}" type="slidenum">
              <a:rPr lang="es-ES" smtClean="0"/>
              <a:pPr/>
              <a:t>‹Nº›</a:t>
            </a:fld>
            <a:endParaRPr lang="es-ES"/>
          </a:p>
        </p:txBody>
      </p:sp>
    </p:spTree>
  </p:cSld>
  <p:clrMapOvr>
    <a:masterClrMapping/>
  </p:clrMapOvr>
  <p:transition spd="slow"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5D3FC76-1F54-48EF-8491-DEB1E18C3E87}" type="datetimeFigureOut">
              <a:rPr lang="es-ES" smtClean="0"/>
              <a:pPr/>
              <a:t>26/05/2014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FA358C0-13C4-4D70-9775-2F3BD136E733}" type="slidenum">
              <a:rPr lang="es-ES" smtClean="0"/>
              <a:pPr/>
              <a:t>‹Nº›</a:t>
            </a:fld>
            <a:endParaRPr lang="es-ES"/>
          </a:p>
        </p:txBody>
      </p:sp>
    </p:spTree>
  </p:cSld>
  <p:clrMapOvr>
    <a:masterClrMapping/>
  </p:clrMapOvr>
  <p:transition spd="slow"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5D3FC76-1F54-48EF-8491-DEB1E18C3E87}" type="datetimeFigureOut">
              <a:rPr lang="es-ES" smtClean="0"/>
              <a:pPr/>
              <a:t>26/05/2014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FA358C0-13C4-4D70-9775-2F3BD136E733}" type="slidenum">
              <a:rPr lang="es-ES" smtClean="0"/>
              <a:pPr/>
              <a:t>‹Nº›</a:t>
            </a:fld>
            <a:endParaRPr lang="es-ES"/>
          </a:p>
        </p:txBody>
      </p:sp>
    </p:spTree>
  </p:cSld>
  <p:clrMapOvr>
    <a:masterClrMapping/>
  </p:clrMapOvr>
  <p:transition spd="slow"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5D3FC76-1F54-48EF-8491-DEB1E18C3E87}" type="datetimeFigureOut">
              <a:rPr lang="es-ES" smtClean="0"/>
              <a:pPr/>
              <a:t>26/05/2014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FA358C0-13C4-4D70-9775-2F3BD136E733}" type="slidenum">
              <a:rPr lang="es-ES" smtClean="0"/>
              <a:pPr/>
              <a:t>‹Nº›</a:t>
            </a:fld>
            <a:endParaRPr lang="es-ES"/>
          </a:p>
        </p:txBody>
      </p:sp>
    </p:spTree>
  </p:cSld>
  <p:clrMapOvr>
    <a:masterClrMapping/>
  </p:clrMapOvr>
  <p:transition spd="slow"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5D3FC76-1F54-48EF-8491-DEB1E18C3E87}" type="datetimeFigureOut">
              <a:rPr lang="es-ES" smtClean="0"/>
              <a:pPr/>
              <a:t>26/05/2014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FA358C0-13C4-4D70-9775-2F3BD136E733}" type="slidenum">
              <a:rPr lang="es-ES" smtClean="0"/>
              <a:pPr/>
              <a:t>‹Nº›</a:t>
            </a:fld>
            <a:endParaRPr lang="es-ES"/>
          </a:p>
        </p:txBody>
      </p:sp>
    </p:spTree>
  </p:cSld>
  <p:clrMapOvr>
    <a:masterClrMapping/>
  </p:clrMapOvr>
  <p:transition spd="slow"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5D3FC76-1F54-48EF-8491-DEB1E18C3E87}" type="datetimeFigureOut">
              <a:rPr lang="es-ES" smtClean="0"/>
              <a:pPr/>
              <a:t>26/05/2014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FA358C0-13C4-4D70-9775-2F3BD136E733}" type="slidenum">
              <a:rPr lang="es-ES" smtClean="0"/>
              <a:pPr/>
              <a:t>‹Nº›</a:t>
            </a:fld>
            <a:endParaRPr lang="es-ES"/>
          </a:p>
        </p:txBody>
      </p:sp>
    </p:spTree>
  </p:cSld>
  <p:clrMapOvr>
    <a:masterClrMapping/>
  </p:clrMapOvr>
  <p:transition spd="slow"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5D3FC76-1F54-48EF-8491-DEB1E18C3E87}" type="datetimeFigureOut">
              <a:rPr lang="es-ES" smtClean="0"/>
              <a:pPr/>
              <a:t>26/05/2014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FA358C0-13C4-4D70-9775-2F3BD136E733}" type="slidenum">
              <a:rPr lang="es-ES" smtClean="0"/>
              <a:pPr/>
              <a:t>‹Nº›</a:t>
            </a:fld>
            <a:endParaRPr lang="es-ES"/>
          </a:p>
        </p:txBody>
      </p:sp>
    </p:spTree>
  </p:cSld>
  <p:clrMapOvr>
    <a:masterClrMapping/>
  </p:clrMapOvr>
  <p:transition spd="slow"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5D3FC76-1F54-48EF-8491-DEB1E18C3E87}" type="datetimeFigureOut">
              <a:rPr lang="es-ES" smtClean="0"/>
              <a:pPr/>
              <a:t>26/05/2014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FA358C0-13C4-4D70-9775-2F3BD136E733}" type="slidenum">
              <a:rPr lang="es-ES" smtClean="0"/>
              <a:pPr/>
              <a:t>‹Nº›</a:t>
            </a:fld>
            <a:endParaRPr lang="es-ES"/>
          </a:p>
        </p:txBody>
      </p:sp>
    </p:spTree>
  </p:cSld>
  <p:clrMapOvr>
    <a:masterClrMapping/>
  </p:clrMapOvr>
  <p:transition spd="slow"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5D3FC76-1F54-48EF-8491-DEB1E18C3E87}" type="datetimeFigureOut">
              <a:rPr lang="es-ES" smtClean="0"/>
              <a:pPr/>
              <a:t>26/05/2014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FA358C0-13C4-4D70-9775-2F3BD136E733}" type="slidenum">
              <a:rPr lang="es-ES" smtClean="0"/>
              <a:pPr/>
              <a:t>‹Nº›</a:t>
            </a:fld>
            <a:endParaRPr lang="es-ES"/>
          </a:p>
        </p:txBody>
      </p:sp>
    </p:spTree>
  </p:cSld>
  <p:clrMapOvr>
    <a:masterClrMapping/>
  </p:clrMapOvr>
  <p:transition spd="slow"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5D3FC76-1F54-48EF-8491-DEB1E18C3E87}" type="datetimeFigureOut">
              <a:rPr lang="es-ES" smtClean="0"/>
              <a:pPr/>
              <a:t>26/05/2014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FA358C0-13C4-4D70-9775-2F3BD136E733}" type="slidenum">
              <a:rPr lang="es-ES" smtClean="0"/>
              <a:pPr/>
              <a:t>‹Nº›</a:t>
            </a:fld>
            <a:endParaRPr lang="es-ES"/>
          </a:p>
        </p:txBody>
      </p:sp>
    </p:spTree>
  </p:cSld>
  <p:clrMapOvr>
    <a:masterClrMapping/>
  </p:clrMapOvr>
  <p:transition spd="slow"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0A12BC2-0C33-4317-B749-ECC800F0F2A3}" type="slidenum">
              <a:rPr lang="es-ES_tradnl"/>
              <a:pPr/>
              <a:t>‹Nº›</a:t>
            </a:fld>
            <a:endParaRPr lang="es-ES_tradnl"/>
          </a:p>
        </p:txBody>
      </p:sp>
    </p:spTree>
  </p:cSld>
  <p:clrMapOvr>
    <a:masterClrMapping/>
  </p:clrMapOvr>
  <p:transition spd="slow" advTm="10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D3FC76-1F54-48EF-8491-DEB1E18C3E87}" type="datetimeFigureOut">
              <a:rPr lang="es-ES" smtClean="0"/>
              <a:pPr/>
              <a:t>26/05/2014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A358C0-13C4-4D70-9775-2F3BD136E73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EFB0CAB-1168-40AB-9240-3CCA4A4F40BA}"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0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control" Target="../activeX/activeX1.xml"/><Relationship Id="rId1" Type="http://schemas.openxmlformats.org/officeDocument/2006/relationships/vmlDrawing" Target="../drawings/vmlDrawing1.vml"/></Relationships>
</file>

<file path=ppt/slides/_rels/slide6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control" Target="../activeX/activeX2.xml"/><Relationship Id="rId1" Type="http://schemas.openxmlformats.org/officeDocument/2006/relationships/vmlDrawing" Target="../drawings/vmlDrawing2.vml"/></Relationships>
</file>

<file path=ppt/slides/_rels/slide6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2.xml"/><Relationship Id="rId4" Type="http://schemas.openxmlformats.org/officeDocument/2006/relationships/image" Target="../media/image64.png"/></Relationships>
</file>

<file path=ppt/slides/_rels/slide65.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5.png"/><Relationship Id="rId7" Type="http://schemas.openxmlformats.org/officeDocument/2006/relationships/image" Target="../media/image6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5517828510_acde37a196_b.jpg"/>
          <p:cNvPicPr>
            <a:picLocks noChangeAspect="1"/>
          </p:cNvPicPr>
          <p:nvPr/>
        </p:nvPicPr>
        <p:blipFill>
          <a:blip r:embed="rId3"/>
          <a:stretch>
            <a:fillRect/>
          </a:stretch>
        </p:blipFill>
        <p:spPr>
          <a:xfrm>
            <a:off x="0" y="0"/>
            <a:ext cx="9144000" cy="6858000"/>
          </a:xfrm>
          <a:prstGeom prst="rect">
            <a:avLst/>
          </a:prstGeom>
        </p:spPr>
      </p:pic>
      <p:pic>
        <p:nvPicPr>
          <p:cNvPr id="7" name="6 Imagen" descr="683e323eeee38098d86668a12cfd7848.png"/>
          <p:cNvPicPr>
            <a:picLocks noChangeAspect="1"/>
          </p:cNvPicPr>
          <p:nvPr/>
        </p:nvPicPr>
        <p:blipFill>
          <a:blip r:embed="rId4" cstate="print">
            <a:lum contrast="40000"/>
          </a:blip>
          <a:stretch>
            <a:fillRect/>
          </a:stretch>
        </p:blipFill>
        <p:spPr>
          <a:xfrm>
            <a:off x="3214678" y="1500174"/>
            <a:ext cx="2877931" cy="785818"/>
          </a:xfrm>
          <a:prstGeom prst="rect">
            <a:avLst/>
          </a:prstGeom>
        </p:spPr>
      </p:pic>
      <p:pic>
        <p:nvPicPr>
          <p:cNvPr id="63498" name="Picture 10" descr="Rendered Image"/>
          <p:cNvPicPr>
            <a:picLocks noChangeAspect="1" noChangeArrowheads="1"/>
          </p:cNvPicPr>
          <p:nvPr/>
        </p:nvPicPr>
        <p:blipFill>
          <a:blip r:embed="rId5">
            <a:lum contrast="20000"/>
          </a:blip>
          <a:srcRect/>
          <a:stretch>
            <a:fillRect/>
          </a:stretch>
        </p:blipFill>
        <p:spPr bwMode="auto">
          <a:xfrm>
            <a:off x="2857488" y="1000108"/>
            <a:ext cx="3714776" cy="504826"/>
          </a:xfrm>
          <a:prstGeom prst="rect">
            <a:avLst/>
          </a:prstGeom>
          <a:noFill/>
        </p:spPr>
      </p:pic>
      <p:pic>
        <p:nvPicPr>
          <p:cNvPr id="63500" name="Picture 12" descr="Rendered Image"/>
          <p:cNvPicPr>
            <a:picLocks noChangeAspect="1" noChangeArrowheads="1"/>
          </p:cNvPicPr>
          <p:nvPr/>
        </p:nvPicPr>
        <p:blipFill>
          <a:blip r:embed="rId6">
            <a:lum contrast="20000"/>
          </a:blip>
          <a:srcRect/>
          <a:stretch>
            <a:fillRect/>
          </a:stretch>
        </p:blipFill>
        <p:spPr bwMode="auto">
          <a:xfrm>
            <a:off x="5072066" y="214290"/>
            <a:ext cx="2600325" cy="742951"/>
          </a:xfrm>
          <a:prstGeom prst="rect">
            <a:avLst/>
          </a:prstGeom>
          <a:noFill/>
        </p:spPr>
      </p:pic>
      <p:pic>
        <p:nvPicPr>
          <p:cNvPr id="63502" name="Picture 14" descr="Rendered Image"/>
          <p:cNvPicPr>
            <a:picLocks noChangeAspect="1" noChangeArrowheads="1"/>
          </p:cNvPicPr>
          <p:nvPr/>
        </p:nvPicPr>
        <p:blipFill>
          <a:blip r:embed="rId7">
            <a:lum contrast="20000"/>
          </a:blip>
          <a:srcRect/>
          <a:stretch>
            <a:fillRect/>
          </a:stretch>
        </p:blipFill>
        <p:spPr bwMode="auto">
          <a:xfrm>
            <a:off x="1785918" y="357166"/>
            <a:ext cx="3038475" cy="600076"/>
          </a:xfrm>
          <a:prstGeom prst="rect">
            <a:avLst/>
          </a:prstGeom>
          <a:noFill/>
        </p:spPr>
      </p:pic>
    </p:spTree>
  </p:cSld>
  <p:clrMapOvr>
    <a:masterClrMapping/>
  </p:clrMapOvr>
  <p:transition spd="slow" advTm="23000">
    <p:sndAc>
      <p:stSnd loop="1">
        <p:snd r:embed="rId2" name="Paco De Lucia - Entre Dos Agu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3" presetClass="entr" presetSubtype="16" fill="hold" nodeType="afterEffect">
                                  <p:stCondLst>
                                    <p:cond delay="0"/>
                                  </p:stCondLst>
                                  <p:childTnLst>
                                    <p:set>
                                      <p:cBhvr>
                                        <p:cTn id="11" dur="1" fill="hold">
                                          <p:stCondLst>
                                            <p:cond delay="0"/>
                                          </p:stCondLst>
                                        </p:cTn>
                                        <p:tgtEl>
                                          <p:spTgt spid="63502"/>
                                        </p:tgtEl>
                                        <p:attrNameLst>
                                          <p:attrName>style.visibility</p:attrName>
                                        </p:attrNameLst>
                                      </p:cBhvr>
                                      <p:to>
                                        <p:strVal val="visible"/>
                                      </p:to>
                                    </p:set>
                                    <p:anim calcmode="lin" valueType="num">
                                      <p:cBhvr>
                                        <p:cTn id="12" dur="2000" fill="hold"/>
                                        <p:tgtEl>
                                          <p:spTgt spid="63502"/>
                                        </p:tgtEl>
                                        <p:attrNameLst>
                                          <p:attrName>ppt_w</p:attrName>
                                        </p:attrNameLst>
                                      </p:cBhvr>
                                      <p:tavLst>
                                        <p:tav tm="0">
                                          <p:val>
                                            <p:fltVal val="0"/>
                                          </p:val>
                                        </p:tav>
                                        <p:tav tm="100000">
                                          <p:val>
                                            <p:strVal val="#ppt_w"/>
                                          </p:val>
                                        </p:tav>
                                      </p:tavLst>
                                    </p:anim>
                                    <p:anim calcmode="lin" valueType="num">
                                      <p:cBhvr>
                                        <p:cTn id="13" dur="2000" fill="hold"/>
                                        <p:tgtEl>
                                          <p:spTgt spid="63502"/>
                                        </p:tgtEl>
                                        <p:attrNameLst>
                                          <p:attrName>ppt_h</p:attrName>
                                        </p:attrNameLst>
                                      </p:cBhvr>
                                      <p:tavLst>
                                        <p:tav tm="0">
                                          <p:val>
                                            <p:fltVal val="0"/>
                                          </p:val>
                                        </p:tav>
                                        <p:tav tm="100000">
                                          <p:val>
                                            <p:strVal val="#ppt_h"/>
                                          </p:val>
                                        </p:tav>
                                      </p:tavLst>
                                    </p:anim>
                                  </p:childTnLst>
                                </p:cTn>
                              </p:par>
                            </p:childTnLst>
                          </p:cTn>
                        </p:par>
                        <p:par>
                          <p:cTn id="14" fill="hold">
                            <p:stCondLst>
                              <p:cond delay="7000"/>
                            </p:stCondLst>
                            <p:childTnLst>
                              <p:par>
                                <p:cTn id="15" presetID="23" presetClass="entr" presetSubtype="16" fill="hold" nodeType="afterEffect">
                                  <p:stCondLst>
                                    <p:cond delay="0"/>
                                  </p:stCondLst>
                                  <p:childTnLst>
                                    <p:set>
                                      <p:cBhvr>
                                        <p:cTn id="16" dur="1" fill="hold">
                                          <p:stCondLst>
                                            <p:cond delay="0"/>
                                          </p:stCondLst>
                                        </p:cTn>
                                        <p:tgtEl>
                                          <p:spTgt spid="63500"/>
                                        </p:tgtEl>
                                        <p:attrNameLst>
                                          <p:attrName>style.visibility</p:attrName>
                                        </p:attrNameLst>
                                      </p:cBhvr>
                                      <p:to>
                                        <p:strVal val="visible"/>
                                      </p:to>
                                    </p:set>
                                    <p:anim calcmode="lin" valueType="num">
                                      <p:cBhvr>
                                        <p:cTn id="17" dur="2000" fill="hold"/>
                                        <p:tgtEl>
                                          <p:spTgt spid="63500"/>
                                        </p:tgtEl>
                                        <p:attrNameLst>
                                          <p:attrName>ppt_w</p:attrName>
                                        </p:attrNameLst>
                                      </p:cBhvr>
                                      <p:tavLst>
                                        <p:tav tm="0">
                                          <p:val>
                                            <p:fltVal val="0"/>
                                          </p:val>
                                        </p:tav>
                                        <p:tav tm="100000">
                                          <p:val>
                                            <p:strVal val="#ppt_w"/>
                                          </p:val>
                                        </p:tav>
                                      </p:tavLst>
                                    </p:anim>
                                    <p:anim calcmode="lin" valueType="num">
                                      <p:cBhvr>
                                        <p:cTn id="18" dur="2000" fill="hold"/>
                                        <p:tgtEl>
                                          <p:spTgt spid="63500"/>
                                        </p:tgtEl>
                                        <p:attrNameLst>
                                          <p:attrName>ppt_h</p:attrName>
                                        </p:attrNameLst>
                                      </p:cBhvr>
                                      <p:tavLst>
                                        <p:tav tm="0">
                                          <p:val>
                                            <p:fltVal val="0"/>
                                          </p:val>
                                        </p:tav>
                                        <p:tav tm="100000">
                                          <p:val>
                                            <p:strVal val="#ppt_h"/>
                                          </p:val>
                                        </p:tav>
                                      </p:tavLst>
                                    </p:anim>
                                  </p:childTnLst>
                                </p:cTn>
                              </p:par>
                            </p:childTnLst>
                          </p:cTn>
                        </p:par>
                        <p:par>
                          <p:cTn id="19" fill="hold">
                            <p:stCondLst>
                              <p:cond delay="9000"/>
                            </p:stCondLst>
                            <p:childTnLst>
                              <p:par>
                                <p:cTn id="20" presetID="23" presetClass="entr" presetSubtype="16" fill="hold" nodeType="afterEffect">
                                  <p:stCondLst>
                                    <p:cond delay="0"/>
                                  </p:stCondLst>
                                  <p:childTnLst>
                                    <p:set>
                                      <p:cBhvr>
                                        <p:cTn id="21" dur="1" fill="hold">
                                          <p:stCondLst>
                                            <p:cond delay="0"/>
                                          </p:stCondLst>
                                        </p:cTn>
                                        <p:tgtEl>
                                          <p:spTgt spid="63498"/>
                                        </p:tgtEl>
                                        <p:attrNameLst>
                                          <p:attrName>style.visibility</p:attrName>
                                        </p:attrNameLst>
                                      </p:cBhvr>
                                      <p:to>
                                        <p:strVal val="visible"/>
                                      </p:to>
                                    </p:set>
                                    <p:anim calcmode="lin" valueType="num">
                                      <p:cBhvr>
                                        <p:cTn id="22" dur="2000" fill="hold"/>
                                        <p:tgtEl>
                                          <p:spTgt spid="63498"/>
                                        </p:tgtEl>
                                        <p:attrNameLst>
                                          <p:attrName>ppt_w</p:attrName>
                                        </p:attrNameLst>
                                      </p:cBhvr>
                                      <p:tavLst>
                                        <p:tav tm="0">
                                          <p:val>
                                            <p:fltVal val="0"/>
                                          </p:val>
                                        </p:tav>
                                        <p:tav tm="100000">
                                          <p:val>
                                            <p:strVal val="#ppt_w"/>
                                          </p:val>
                                        </p:tav>
                                      </p:tavLst>
                                    </p:anim>
                                    <p:anim calcmode="lin" valueType="num">
                                      <p:cBhvr>
                                        <p:cTn id="23" dur="2000" fill="hold"/>
                                        <p:tgtEl>
                                          <p:spTgt spid="63498"/>
                                        </p:tgtEl>
                                        <p:attrNameLst>
                                          <p:attrName>ppt_h</p:attrName>
                                        </p:attrNameLst>
                                      </p:cBhvr>
                                      <p:tavLst>
                                        <p:tav tm="0">
                                          <p:val>
                                            <p:fltVal val="0"/>
                                          </p:val>
                                        </p:tav>
                                        <p:tav tm="100000">
                                          <p:val>
                                            <p:strVal val="#ppt_h"/>
                                          </p:val>
                                        </p:tav>
                                      </p:tavLst>
                                    </p:anim>
                                  </p:childTnLst>
                                </p:cTn>
                              </p:par>
                            </p:childTnLst>
                          </p:cTn>
                        </p:par>
                        <p:par>
                          <p:cTn id="24" fill="hold">
                            <p:stCondLst>
                              <p:cond delay="11000"/>
                            </p:stCondLst>
                            <p:childTnLst>
                              <p:par>
                                <p:cTn id="25" presetID="23" presetClass="entr" presetSubtype="16"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99"/>
          </a:solidFill>
        </p:spPr>
        <p:txBody>
          <a:bodyPr/>
          <a:lstStyle/>
          <a:p>
            <a:endParaRPr lang="es-ES" dirty="0"/>
          </a:p>
        </p:txBody>
      </p:sp>
      <p:sp>
        <p:nvSpPr>
          <p:cNvPr id="4" name="3 Rectángulo"/>
          <p:cNvSpPr/>
          <p:nvPr/>
        </p:nvSpPr>
        <p:spPr>
          <a:xfrm>
            <a:off x="714348" y="642918"/>
            <a:ext cx="7643866" cy="5429288"/>
          </a:xfrm>
          <a:prstGeom prst="rect">
            <a:avLst/>
          </a:prstGeom>
          <a:gradFill flip="none" rotWithShape="1">
            <a:gsLst>
              <a:gs pos="0">
                <a:srgbClr val="000099"/>
              </a:gs>
              <a:gs pos="50000">
                <a:schemeClr val="tx1">
                  <a:lumMod val="75000"/>
                  <a:shade val="67500"/>
                  <a:satMod val="115000"/>
                </a:schemeClr>
              </a:gs>
              <a:gs pos="100000">
                <a:schemeClr val="tx1">
                  <a:lumMod val="75000"/>
                  <a:shade val="100000"/>
                  <a:satMod val="115000"/>
                </a:schemeClr>
              </a:gs>
            </a:gsLst>
            <a:lin ang="54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Marco"/>
          <p:cNvSpPr/>
          <p:nvPr/>
        </p:nvSpPr>
        <p:spPr>
          <a:xfrm>
            <a:off x="0" y="0"/>
            <a:ext cx="9144000" cy="6858000"/>
          </a:xfrm>
          <a:prstGeom prst="frame">
            <a:avLst>
              <a:gd name="adj1" fmla="val 10995"/>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pic>
        <p:nvPicPr>
          <p:cNvPr id="67586" name="Picture 2" descr="http://enciclopedia.us.es/images/thumb/0/04/Antoni_Gaud%C3%AD_retrato_(1828).jpg/180px-Antoni_Gaud%C3%AD_retrato_(1828).jpg"/>
          <p:cNvPicPr>
            <a:picLocks noChangeAspect="1" noChangeArrowheads="1"/>
          </p:cNvPicPr>
          <p:nvPr/>
        </p:nvPicPr>
        <p:blipFill>
          <a:blip r:embed="rId3"/>
          <a:srcRect/>
          <a:stretch>
            <a:fillRect/>
          </a:stretch>
        </p:blipFill>
        <p:spPr bwMode="auto">
          <a:xfrm flipH="1">
            <a:off x="3214678" y="1214422"/>
            <a:ext cx="2643206" cy="3439708"/>
          </a:xfrm>
          <a:prstGeom prst="roundRect">
            <a:avLst>
              <a:gd name="adj" fmla="val 11111"/>
            </a:avLst>
          </a:prstGeom>
          <a:ln w="190500" cap="rnd">
            <a:solidFill>
              <a:srgbClr val="000099"/>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3" name="12 Imagen" descr="ANTONI%20GAUDI%20I%20CORNET-Firma.png"/>
          <p:cNvPicPr>
            <a:picLocks noChangeAspect="1"/>
          </p:cNvPicPr>
          <p:nvPr/>
        </p:nvPicPr>
        <p:blipFill>
          <a:blip r:embed="rId4">
            <a:lum contrast="40000"/>
          </a:blip>
          <a:stretch>
            <a:fillRect/>
          </a:stretch>
        </p:blipFill>
        <p:spPr>
          <a:xfrm>
            <a:off x="2357422" y="4500570"/>
            <a:ext cx="4452165" cy="2133329"/>
          </a:xfrm>
          <a:prstGeom prst="rect">
            <a:avLst/>
          </a:prstGeom>
          <a:effectLst>
            <a:softEdge rad="12700"/>
          </a:effectLst>
        </p:spPr>
      </p:pic>
      <p:sp>
        <p:nvSpPr>
          <p:cNvPr id="14" name="13 CuadroTexto"/>
          <p:cNvSpPr txBox="1"/>
          <p:nvPr/>
        </p:nvSpPr>
        <p:spPr>
          <a:xfrm>
            <a:off x="1643042" y="1000108"/>
            <a:ext cx="673582" cy="4770537"/>
          </a:xfrm>
          <a:prstGeom prst="rect">
            <a:avLst/>
          </a:prstGeom>
          <a:noFill/>
        </p:spPr>
        <p:txBody>
          <a:bodyPr wrap="none" rtlCol="0">
            <a:spAutoFit/>
          </a:bodyPr>
          <a:lstStyle/>
          <a:p>
            <a:r>
              <a:rPr lang="es-ES_tradnl" sz="4400" b="1" dirty="0" smtClean="0">
                <a:ln w="3175" cmpd="sng">
                  <a:solidFill>
                    <a:schemeClr val="tx1"/>
                  </a:solidFill>
                  <a:prstDash val="solid"/>
                </a:ln>
                <a:solidFill>
                  <a:srgbClr val="000099"/>
                </a:solidFill>
                <a:effectLst>
                  <a:outerShdw blurRad="41275" dist="12700" dir="12000000" algn="tl" rotWithShape="0">
                    <a:srgbClr val="000000">
                      <a:alpha val="40000"/>
                    </a:srgbClr>
                  </a:outerShdw>
                </a:effectLst>
                <a:latin typeface="Cooper Black" pitchFamily="18" charset="0"/>
              </a:rPr>
              <a:t>A</a:t>
            </a:r>
          </a:p>
          <a:p>
            <a:r>
              <a:rPr lang="es-ES_tradnl" sz="4400" b="1" dirty="0" smtClean="0">
                <a:ln w="3175" cmpd="sng">
                  <a:solidFill>
                    <a:schemeClr val="tx1"/>
                  </a:solidFill>
                  <a:prstDash val="solid"/>
                </a:ln>
                <a:solidFill>
                  <a:srgbClr val="000099"/>
                </a:solidFill>
                <a:effectLst>
                  <a:outerShdw blurRad="41275" dist="12700" dir="12000000" algn="tl" rotWithShape="0">
                    <a:srgbClr val="000000">
                      <a:alpha val="40000"/>
                    </a:srgbClr>
                  </a:outerShdw>
                </a:effectLst>
                <a:latin typeface="Cooper Black" pitchFamily="18" charset="0"/>
              </a:rPr>
              <a:t>N</a:t>
            </a:r>
          </a:p>
          <a:p>
            <a:r>
              <a:rPr lang="es-ES_tradnl" sz="4400" b="1" dirty="0" smtClean="0">
                <a:ln w="3175" cmpd="sng">
                  <a:solidFill>
                    <a:schemeClr val="tx1"/>
                  </a:solidFill>
                  <a:prstDash val="solid"/>
                </a:ln>
                <a:solidFill>
                  <a:srgbClr val="000099"/>
                </a:solidFill>
                <a:effectLst>
                  <a:outerShdw blurRad="41275" dist="12700" dir="12000000" algn="tl" rotWithShape="0">
                    <a:srgbClr val="000000">
                      <a:alpha val="40000"/>
                    </a:srgbClr>
                  </a:outerShdw>
                </a:effectLst>
                <a:latin typeface="Cooper Black" pitchFamily="18" charset="0"/>
              </a:rPr>
              <a:t>T</a:t>
            </a:r>
          </a:p>
          <a:p>
            <a:r>
              <a:rPr lang="es-ES_tradnl" sz="4400" b="1" dirty="0" smtClean="0">
                <a:ln w="3175" cmpd="sng">
                  <a:solidFill>
                    <a:schemeClr val="tx1"/>
                  </a:solidFill>
                  <a:prstDash val="solid"/>
                </a:ln>
                <a:solidFill>
                  <a:srgbClr val="000099"/>
                </a:solidFill>
                <a:effectLst>
                  <a:outerShdw blurRad="41275" dist="12700" dir="12000000" algn="tl" rotWithShape="0">
                    <a:srgbClr val="000000">
                      <a:alpha val="40000"/>
                    </a:srgbClr>
                  </a:outerShdw>
                </a:effectLst>
                <a:latin typeface="Cooper Black" pitchFamily="18" charset="0"/>
              </a:rPr>
              <a:t>O</a:t>
            </a:r>
          </a:p>
          <a:p>
            <a:r>
              <a:rPr lang="es-ES_tradnl" sz="4400" b="1" dirty="0" smtClean="0">
                <a:ln w="3175" cmpd="sng">
                  <a:solidFill>
                    <a:schemeClr val="tx1"/>
                  </a:solidFill>
                  <a:prstDash val="solid"/>
                </a:ln>
                <a:solidFill>
                  <a:srgbClr val="000099"/>
                </a:solidFill>
                <a:effectLst>
                  <a:outerShdw blurRad="41275" dist="12700" dir="12000000" algn="tl" rotWithShape="0">
                    <a:srgbClr val="000000">
                      <a:alpha val="40000"/>
                    </a:srgbClr>
                  </a:outerShdw>
                </a:effectLst>
                <a:latin typeface="Cooper Black" pitchFamily="18" charset="0"/>
              </a:rPr>
              <a:t>N</a:t>
            </a:r>
          </a:p>
          <a:p>
            <a:r>
              <a:rPr lang="es-ES_tradnl" sz="4400" b="1" dirty="0" smtClean="0">
                <a:ln w="3175" cmpd="sng">
                  <a:solidFill>
                    <a:schemeClr val="tx1"/>
                  </a:solidFill>
                  <a:prstDash val="solid"/>
                </a:ln>
                <a:solidFill>
                  <a:srgbClr val="000099"/>
                </a:solidFill>
                <a:effectLst>
                  <a:outerShdw blurRad="41275" dist="12700" dir="12000000" algn="tl" rotWithShape="0">
                    <a:srgbClr val="000000">
                      <a:alpha val="40000"/>
                    </a:srgbClr>
                  </a:outerShdw>
                </a:effectLst>
                <a:latin typeface="Cooper Black" pitchFamily="18" charset="0"/>
              </a:rPr>
              <a:t> I</a:t>
            </a:r>
            <a:endParaRPr lang="es-ES_tradnl" sz="4000" b="1" dirty="0" smtClean="0">
              <a:ln w="3175" cmpd="sng">
                <a:solidFill>
                  <a:schemeClr val="tx1"/>
                </a:solidFill>
                <a:prstDash val="solid"/>
              </a:ln>
              <a:solidFill>
                <a:srgbClr val="000099"/>
              </a:solidFill>
              <a:effectLst>
                <a:outerShdw blurRad="41275" dist="12700" dir="12000000" algn="tl" rotWithShape="0">
                  <a:srgbClr val="000000">
                    <a:alpha val="40000"/>
                  </a:srgbClr>
                </a:outerShdw>
              </a:effectLst>
              <a:latin typeface="Cooper Black" pitchFamily="18" charset="0"/>
            </a:endParaRPr>
          </a:p>
          <a:p>
            <a:endParaRPr lang="es-ES" sz="4000" b="1" dirty="0">
              <a:ln w="3175" cmpd="sng">
                <a:solidFill>
                  <a:schemeClr val="tx1"/>
                </a:solidFill>
                <a:prstDash val="solid"/>
              </a:ln>
              <a:solidFill>
                <a:srgbClr val="000099"/>
              </a:solidFill>
              <a:effectLst>
                <a:outerShdw blurRad="41275" dist="12700" dir="12000000" algn="tl" rotWithShape="0">
                  <a:srgbClr val="000000">
                    <a:alpha val="40000"/>
                  </a:srgbClr>
                </a:outerShdw>
              </a:effectLst>
              <a:latin typeface="Algerian" pitchFamily="82" charset="0"/>
            </a:endParaRPr>
          </a:p>
        </p:txBody>
      </p:sp>
      <p:sp>
        <p:nvSpPr>
          <p:cNvPr id="16" name="15 CuadroTexto"/>
          <p:cNvSpPr txBox="1"/>
          <p:nvPr/>
        </p:nvSpPr>
        <p:spPr>
          <a:xfrm>
            <a:off x="6858016" y="1142984"/>
            <a:ext cx="651140" cy="3477875"/>
          </a:xfrm>
          <a:prstGeom prst="rect">
            <a:avLst/>
          </a:prstGeom>
          <a:noFill/>
        </p:spPr>
        <p:txBody>
          <a:bodyPr wrap="none" rtlCol="0">
            <a:spAutoFit/>
          </a:bodyPr>
          <a:lstStyle/>
          <a:p>
            <a:r>
              <a:rPr lang="es-ES_tradnl" sz="4400" b="1" dirty="0" smtClean="0">
                <a:ln w="3175" cmpd="sng">
                  <a:solidFill>
                    <a:schemeClr val="tx1"/>
                  </a:solidFill>
                  <a:prstDash val="solid"/>
                </a:ln>
                <a:solidFill>
                  <a:srgbClr val="000099"/>
                </a:solidFill>
                <a:effectLst>
                  <a:outerShdw blurRad="41275" dist="12700" dir="12000000" algn="tl" rotWithShape="0">
                    <a:srgbClr val="000000">
                      <a:alpha val="40000"/>
                    </a:srgbClr>
                  </a:outerShdw>
                </a:effectLst>
                <a:latin typeface="Cooper Black" pitchFamily="18" charset="0"/>
              </a:rPr>
              <a:t>G</a:t>
            </a:r>
          </a:p>
          <a:p>
            <a:r>
              <a:rPr lang="es-ES_tradnl" sz="4400" b="1" dirty="0" smtClean="0">
                <a:ln w="3175" cmpd="sng">
                  <a:solidFill>
                    <a:schemeClr val="tx1"/>
                  </a:solidFill>
                  <a:prstDash val="solid"/>
                </a:ln>
                <a:solidFill>
                  <a:srgbClr val="000099"/>
                </a:solidFill>
                <a:effectLst>
                  <a:outerShdw blurRad="41275" dist="12700" dir="12000000" algn="tl" rotWithShape="0">
                    <a:srgbClr val="000000">
                      <a:alpha val="40000"/>
                    </a:srgbClr>
                  </a:outerShdw>
                </a:effectLst>
                <a:latin typeface="Cooper Black" pitchFamily="18" charset="0"/>
              </a:rPr>
              <a:t>A</a:t>
            </a:r>
          </a:p>
          <a:p>
            <a:r>
              <a:rPr lang="es-ES_tradnl" sz="4400" b="1" dirty="0" smtClean="0">
                <a:ln w="3175" cmpd="sng">
                  <a:solidFill>
                    <a:schemeClr val="tx1"/>
                  </a:solidFill>
                  <a:prstDash val="solid"/>
                </a:ln>
                <a:solidFill>
                  <a:srgbClr val="000099"/>
                </a:solidFill>
                <a:effectLst>
                  <a:outerShdw blurRad="41275" dist="12700" dir="12000000" algn="tl" rotWithShape="0">
                    <a:srgbClr val="000000">
                      <a:alpha val="40000"/>
                    </a:srgbClr>
                  </a:outerShdw>
                </a:effectLst>
                <a:latin typeface="Cooper Black" pitchFamily="18" charset="0"/>
              </a:rPr>
              <a:t>U</a:t>
            </a:r>
          </a:p>
          <a:p>
            <a:r>
              <a:rPr lang="es-ES_tradnl" sz="4400" b="1" dirty="0" smtClean="0">
                <a:ln w="3175" cmpd="sng">
                  <a:solidFill>
                    <a:schemeClr val="tx1"/>
                  </a:solidFill>
                  <a:prstDash val="solid"/>
                </a:ln>
                <a:solidFill>
                  <a:srgbClr val="000099"/>
                </a:solidFill>
                <a:effectLst>
                  <a:outerShdw blurRad="41275" dist="12700" dir="12000000" algn="tl" rotWithShape="0">
                    <a:srgbClr val="000000">
                      <a:alpha val="40000"/>
                    </a:srgbClr>
                  </a:outerShdw>
                </a:effectLst>
                <a:latin typeface="Cooper Black" pitchFamily="18" charset="0"/>
              </a:rPr>
              <a:t>D</a:t>
            </a:r>
          </a:p>
          <a:p>
            <a:r>
              <a:rPr lang="es-ES_tradnl" sz="4400" b="1" dirty="0" smtClean="0">
                <a:ln w="3175" cmpd="sng">
                  <a:solidFill>
                    <a:schemeClr val="tx1"/>
                  </a:solidFill>
                  <a:prstDash val="solid"/>
                </a:ln>
                <a:solidFill>
                  <a:srgbClr val="000099"/>
                </a:solidFill>
                <a:effectLst>
                  <a:outerShdw blurRad="41275" dist="12700" dir="12000000" algn="tl" rotWithShape="0">
                    <a:srgbClr val="000000">
                      <a:alpha val="40000"/>
                    </a:srgbClr>
                  </a:outerShdw>
                </a:effectLst>
                <a:latin typeface="Cooper Black" pitchFamily="18" charset="0"/>
              </a:rPr>
              <a:t> Í</a:t>
            </a:r>
            <a:endParaRPr lang="es-ES" sz="4000" b="1" dirty="0">
              <a:ln w="3175" cmpd="sng">
                <a:solidFill>
                  <a:schemeClr val="tx1"/>
                </a:solidFill>
                <a:prstDash val="solid"/>
              </a:ln>
              <a:solidFill>
                <a:srgbClr val="000099"/>
              </a:solidFill>
              <a:effectLst>
                <a:outerShdw blurRad="41275" dist="12700" dir="12000000" algn="tl" rotWithShape="0">
                  <a:srgbClr val="000000">
                    <a:alpha val="40000"/>
                  </a:srgbClr>
                </a:outerShdw>
              </a:effectLst>
              <a:latin typeface="Cooper Black" pitchFamily="18" charset="0"/>
            </a:endParaRPr>
          </a:p>
        </p:txBody>
      </p:sp>
      <p:sp>
        <p:nvSpPr>
          <p:cNvPr id="10" name="9 CuadroTexto"/>
          <p:cNvSpPr txBox="1"/>
          <p:nvPr/>
        </p:nvSpPr>
        <p:spPr>
          <a:xfrm>
            <a:off x="6929454" y="5572140"/>
            <a:ext cx="1087157" cy="276999"/>
          </a:xfrm>
          <a:prstGeom prst="rect">
            <a:avLst/>
          </a:prstGeom>
          <a:noFill/>
        </p:spPr>
        <p:txBody>
          <a:bodyPr wrap="none" rtlCol="0">
            <a:spAutoFit/>
          </a:bodyPr>
          <a:lstStyle/>
          <a:p>
            <a:r>
              <a:rPr lang="es-ES_tradnl" sz="1200" dirty="0" smtClean="0">
                <a:solidFill>
                  <a:srgbClr val="000099"/>
                </a:solidFill>
                <a:effectLst>
                  <a:outerShdw blurRad="38100" dist="38100" dir="2700000" algn="tl">
                    <a:srgbClr val="000000">
                      <a:alpha val="43137"/>
                    </a:srgbClr>
                  </a:outerShdw>
                </a:effectLst>
                <a:latin typeface="Pristina" pitchFamily="66" charset="0"/>
              </a:rPr>
              <a:t>Diseño </a:t>
            </a:r>
            <a:r>
              <a:rPr lang="es-ES_tradnl" sz="1200" dirty="0" err="1" smtClean="0">
                <a:solidFill>
                  <a:srgbClr val="000099"/>
                </a:solidFill>
                <a:effectLst>
                  <a:outerShdw blurRad="38100" dist="38100" dir="2700000" algn="tl">
                    <a:srgbClr val="000000">
                      <a:alpha val="43137"/>
                    </a:srgbClr>
                  </a:outerShdw>
                </a:effectLst>
                <a:latin typeface="Pristina" pitchFamily="66" charset="0"/>
              </a:rPr>
              <a:t>pps</a:t>
            </a:r>
            <a:r>
              <a:rPr lang="es-ES_tradnl" sz="1200" dirty="0" smtClean="0">
                <a:solidFill>
                  <a:srgbClr val="000099"/>
                </a:solidFill>
                <a:effectLst>
                  <a:outerShdw blurRad="38100" dist="38100" dir="2700000" algn="tl">
                    <a:srgbClr val="000000">
                      <a:alpha val="43137"/>
                    </a:srgbClr>
                  </a:outerShdw>
                </a:effectLst>
                <a:latin typeface="Pristina" pitchFamily="66" charset="0"/>
              </a:rPr>
              <a:t> Raquel</a:t>
            </a:r>
            <a:endParaRPr lang="es-ES" sz="1200" dirty="0">
              <a:solidFill>
                <a:srgbClr val="000099"/>
              </a:solidFill>
              <a:effectLst>
                <a:outerShdw blurRad="38100" dist="38100" dir="2700000" algn="tl">
                  <a:srgbClr val="000000">
                    <a:alpha val="43137"/>
                  </a:srgbClr>
                </a:outerShdw>
              </a:effectLst>
              <a:latin typeface="Pristina" pitchFamily="66" charset="0"/>
            </a:endParaRPr>
          </a:p>
        </p:txBody>
      </p:sp>
      <p:sp>
        <p:nvSpPr>
          <p:cNvPr id="11" name="10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000"/>
                                        <p:tgtEl>
                                          <p:spTgt spid="5"/>
                                        </p:tgtEl>
                                      </p:cBhvr>
                                    </p:animEffect>
                                  </p:childTnLst>
                                </p:cTn>
                              </p:par>
                            </p:childTnLst>
                          </p:cTn>
                        </p:par>
                        <p:par>
                          <p:cTn id="11" fill="hold">
                            <p:stCondLst>
                              <p:cond delay="2000"/>
                            </p:stCondLst>
                            <p:childTnLst>
                              <p:par>
                                <p:cTn id="12" presetID="2" presetClass="entr" presetSubtype="8" fill="hold" grpId="0" nodeType="afterEffect">
                                  <p:stCondLst>
                                    <p:cond delay="0"/>
                                  </p:stCondLst>
                                  <p:iterate type="lt">
                                    <p:tmPct val="0"/>
                                  </p:iterate>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2000" fill="hold"/>
                                        <p:tgtEl>
                                          <p:spTgt spid="14"/>
                                        </p:tgtEl>
                                        <p:attrNameLst>
                                          <p:attrName>ppt_x</p:attrName>
                                        </p:attrNameLst>
                                      </p:cBhvr>
                                      <p:tavLst>
                                        <p:tav tm="0">
                                          <p:val>
                                            <p:strVal val="0-#ppt_w/2"/>
                                          </p:val>
                                        </p:tav>
                                        <p:tav tm="100000">
                                          <p:val>
                                            <p:strVal val="#ppt_x"/>
                                          </p:val>
                                        </p:tav>
                                      </p:tavLst>
                                    </p:anim>
                                    <p:anim calcmode="lin" valueType="num">
                                      <p:cBhvr additive="base">
                                        <p:cTn id="15" dur="2000" fill="hold"/>
                                        <p:tgtEl>
                                          <p:spTgt spid="14"/>
                                        </p:tgtEl>
                                        <p:attrNameLst>
                                          <p:attrName>ppt_y</p:attrName>
                                        </p:attrNameLst>
                                      </p:cBhvr>
                                      <p:tavLst>
                                        <p:tav tm="0">
                                          <p:val>
                                            <p:strVal val="#ppt_y"/>
                                          </p:val>
                                        </p:tav>
                                        <p:tav tm="100000">
                                          <p:val>
                                            <p:strVal val="#ppt_y"/>
                                          </p:val>
                                        </p:tav>
                                      </p:tavLst>
                                    </p:anim>
                                  </p:childTnLst>
                                </p:cTn>
                              </p:par>
                              <p:par>
                                <p:cTn id="16" presetID="18" presetClass="path" presetSubtype="0" accel="50000" decel="50000" fill="hold" grpId="1" nodeType="withEffect">
                                  <p:stCondLst>
                                    <p:cond delay="0"/>
                                  </p:stCondLst>
                                  <p:iterate type="lt">
                                    <p:tmPct val="10000"/>
                                  </p:iterate>
                                  <p:childTnLst>
                                    <p:animMotion origin="layout" path="M 0 0  C 0.001 0.04529  0.011 0.08659  0.028 0.11323  C 0.028 0.11456  0.055 0.15053  0.055 0.1492  C 0.07 0.16918  0.079 0.19715  0.079 0.22646  C 0.079 0.28507  0.044 0.33169  0 0.33302  C -0.044 0.33169  -0.079 0.28507  -0.079 0.22646  C -0.079 0.19715  -0.07 0.16918  -0.055 0.1492  C -0.055 0.15053  -0.028 0.11456  -0.028 0.11323  C -0.011 0.08659  -0.001 0.04529  0 0  Z" pathEditMode="relative" ptsTypes="">
                                      <p:cBhvr>
                                        <p:cTn id="17" dur="2000" fill="hold"/>
                                        <p:tgtEl>
                                          <p:spTgt spid="14"/>
                                        </p:tgtEl>
                                        <p:attrNameLst>
                                          <p:attrName>ppt_x</p:attrName>
                                          <p:attrName>ppt_y</p:attrName>
                                        </p:attrNameLst>
                                      </p:cBhvr>
                                    </p:animMotion>
                                  </p:childTnLst>
                                </p:cTn>
                              </p:par>
                            </p:childTnLst>
                          </p:cTn>
                        </p:par>
                        <p:par>
                          <p:cTn id="18" fill="hold">
                            <p:stCondLst>
                              <p:cond delay="5000"/>
                            </p:stCondLst>
                            <p:childTnLst>
                              <p:par>
                                <p:cTn id="19" presetID="2" presetClass="entr" presetSubtype="2" fill="hold" grpId="0" nodeType="afterEffect">
                                  <p:stCondLst>
                                    <p:cond delay="0"/>
                                  </p:stCondLst>
                                  <p:iterate type="lt">
                                    <p:tmPct val="0"/>
                                  </p:iterate>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1+#ppt_w/2"/>
                                          </p:val>
                                        </p:tav>
                                        <p:tav tm="100000">
                                          <p:val>
                                            <p:strVal val="#ppt_x"/>
                                          </p:val>
                                        </p:tav>
                                      </p:tavLst>
                                    </p:anim>
                                    <p:anim calcmode="lin" valueType="num">
                                      <p:cBhvr additive="base">
                                        <p:cTn id="22" dur="2000" fill="hold"/>
                                        <p:tgtEl>
                                          <p:spTgt spid="16"/>
                                        </p:tgtEl>
                                        <p:attrNameLst>
                                          <p:attrName>ppt_y</p:attrName>
                                        </p:attrNameLst>
                                      </p:cBhvr>
                                      <p:tavLst>
                                        <p:tav tm="0">
                                          <p:val>
                                            <p:strVal val="#ppt_y"/>
                                          </p:val>
                                        </p:tav>
                                        <p:tav tm="100000">
                                          <p:val>
                                            <p:strVal val="#ppt_y"/>
                                          </p:val>
                                        </p:tav>
                                      </p:tavLst>
                                    </p:anim>
                                  </p:childTnLst>
                                </p:cTn>
                              </p:par>
                              <p:par>
                                <p:cTn id="23" presetID="18" presetClass="path" presetSubtype="0" accel="50000" decel="50000" fill="hold" grpId="1" nodeType="withEffect">
                                  <p:stCondLst>
                                    <p:cond delay="0"/>
                                  </p:stCondLst>
                                  <p:iterate type="lt">
                                    <p:tmPct val="10000"/>
                                  </p:iterate>
                                  <p:childTnLst>
                                    <p:animMotion origin="layout" path="M -0.00226 0.01689 C -0.00122 0.06226 0.00868 0.10347 0.02569 0.13009 C 0.02569 0.13148 0.05277 0.16736 0.05277 0.1662 C 0.0677 0.18611 0.07673 0.21412 0.07673 0.24328 C 0.07673 0.30208 0.04166 0.34861 -0.00226 0.35 C -0.04619 0.34861 -0.08125 0.30208 -0.08125 0.24328 C -0.08125 0.21412 -0.07223 0.18611 -0.0573 0.1662 C -0.0573 0.16736 -0.03021 0.13148 -0.03021 0.13009 C -0.0132 0.10347 -0.0033 0.06226 -0.00226 0.01689 Z " pathEditMode="relative" rAng="0" ptsTypes="fffffffff">
                                      <p:cBhvr>
                                        <p:cTn id="24" dur="2000" fill="hold"/>
                                        <p:tgtEl>
                                          <p:spTgt spid="16"/>
                                        </p:tgtEl>
                                        <p:attrNameLst>
                                          <p:attrName>ppt_x</p:attrName>
                                          <p:attrName>ppt_y</p:attrName>
                                        </p:attrNameLst>
                                      </p:cBhvr>
                                      <p:rCtr x="0" y="166"/>
                                    </p:animMotion>
                                  </p:childTnLst>
                                </p:cTn>
                              </p:par>
                            </p:childTnLst>
                          </p:cTn>
                        </p:par>
                        <p:par>
                          <p:cTn id="25" fill="hold">
                            <p:stCondLst>
                              <p:cond delay="7800"/>
                            </p:stCondLst>
                            <p:childTnLst>
                              <p:par>
                                <p:cTn id="26" presetID="23" presetClass="entr" presetSubtype="16"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2000" fill="hold"/>
                                        <p:tgtEl>
                                          <p:spTgt spid="13"/>
                                        </p:tgtEl>
                                        <p:attrNameLst>
                                          <p:attrName>ppt_w</p:attrName>
                                        </p:attrNameLst>
                                      </p:cBhvr>
                                      <p:tavLst>
                                        <p:tav tm="0">
                                          <p:val>
                                            <p:fltVal val="0"/>
                                          </p:val>
                                        </p:tav>
                                        <p:tav tm="100000">
                                          <p:val>
                                            <p:strVal val="#ppt_w"/>
                                          </p:val>
                                        </p:tav>
                                      </p:tavLst>
                                    </p:anim>
                                    <p:anim calcmode="lin" valueType="num">
                                      <p:cBhvr>
                                        <p:cTn id="29" dur="20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4" grpId="0"/>
      <p:bldP spid="14" grpId="1"/>
      <p:bldP spid="16" grpId="0"/>
      <p:bldP spid="16" grpId="1"/>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99"/>
          </a:solidFill>
        </p:spPr>
        <p:txBody>
          <a:bodyPr/>
          <a:lstStyle/>
          <a:p>
            <a:endParaRPr lang="es-ES" dirty="0"/>
          </a:p>
        </p:txBody>
      </p:sp>
      <p:sp>
        <p:nvSpPr>
          <p:cNvPr id="4" name="3 Rectángulo"/>
          <p:cNvSpPr/>
          <p:nvPr/>
        </p:nvSpPr>
        <p:spPr>
          <a:xfrm>
            <a:off x="357158" y="285728"/>
            <a:ext cx="8429684" cy="6215106"/>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Marco"/>
          <p:cNvSpPr/>
          <p:nvPr/>
        </p:nvSpPr>
        <p:spPr>
          <a:xfrm>
            <a:off x="0" y="0"/>
            <a:ext cx="9144000" cy="6858000"/>
          </a:xfrm>
          <a:prstGeom prst="frame">
            <a:avLst>
              <a:gd name="adj1" fmla="val 5248"/>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uadroTexto"/>
          <p:cNvSpPr txBox="1"/>
          <p:nvPr/>
        </p:nvSpPr>
        <p:spPr>
          <a:xfrm>
            <a:off x="571472" y="500042"/>
            <a:ext cx="8072494" cy="5816977"/>
          </a:xfrm>
          <a:prstGeom prst="rect">
            <a:avLst/>
          </a:prstGeom>
          <a:noFill/>
        </p:spPr>
        <p:txBody>
          <a:bodyPr wrap="square" rtlCol="0">
            <a:spAutoFit/>
          </a:bodyPr>
          <a:lstStyle/>
          <a:p>
            <a:pPr algn="ctr"/>
            <a:r>
              <a:rPr lang="es-ES" sz="32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gency FB" pitchFamily="34" charset="0"/>
              </a:rPr>
              <a:t>Antoni Gaudí i </a:t>
            </a:r>
            <a:r>
              <a:rPr lang="es-ES" sz="3200" b="1" dirty="0" err="1"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gency FB" pitchFamily="34" charset="0"/>
              </a:rPr>
              <a:t>Cornet</a:t>
            </a:r>
            <a:r>
              <a:rPr lang="es-ES" sz="32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gency FB" pitchFamily="34" charset="0"/>
              </a:rPr>
              <a:t> </a:t>
            </a:r>
          </a:p>
          <a:p>
            <a:r>
              <a:rPr lang="es-ES" sz="2000" dirty="0" smtClean="0">
                <a:effectLst>
                  <a:outerShdw blurRad="38100" dist="38100" dir="2700000" algn="tl">
                    <a:srgbClr val="000000">
                      <a:alpha val="43137"/>
                    </a:srgbClr>
                  </a:outerShdw>
                </a:effectLst>
                <a:latin typeface="Agency FB" pitchFamily="34" charset="0"/>
              </a:rPr>
              <a:t>(Reus o Riudoms,25 de junio de 1852 – Barcelona, 10 de junio de 1926) fue un arquitecto español, máximo representante del modernismo catalán.</a:t>
            </a:r>
          </a:p>
          <a:p>
            <a:r>
              <a:rPr lang="es-ES" sz="2000" dirty="0" smtClean="0">
                <a:effectLst>
                  <a:outerShdw blurRad="38100" dist="38100" dir="2700000" algn="tl">
                    <a:srgbClr val="000000">
                      <a:alpha val="43137"/>
                    </a:srgbClr>
                  </a:outerShdw>
                </a:effectLst>
                <a:latin typeface="Agency FB" pitchFamily="34" charset="0"/>
              </a:rPr>
              <a:t>Gaudí fue un arquitecto con un sentido innato de la geometría y el volumen, así como una gran capacidad imaginativa que le permitía proyectar mentalmente la mayoría de sus obras antes de pasarlas a planos. De hecho, pocas veces realizaba planos detallados de sus obras; prefería recrearlos sobre maquetas tridimensionales, moldeando todos los detalles según los iba ideando mentalmente. En otras ocasiones, iba improvisando sobre la marcha, dando instrucciones a sus colaboradores sobre lo que tenían que hacer. Dotado de una fuerte intuición y capacidad creativa, Gaudí concebía sus edificios de una forma global, atendiendo tanto a las soluciones estructurales como las funcionales y decorativas. Estudiaba hasta el más mínimo detalle de sus creaciones, integrando en la arquitectura toda una serie de trabajos artesanales que dominaba él mismo a la perfección: cerámica, vidriería, forja de hierro, carpintería, etc. Asimismo, introdujo nuevas técnicas en el tratamiento de los materiales, como su famoso “</a:t>
            </a:r>
            <a:r>
              <a:rPr lang="es-ES" sz="2000" dirty="0" err="1" smtClean="0">
                <a:effectLst>
                  <a:outerShdw blurRad="38100" dist="38100" dir="2700000" algn="tl">
                    <a:srgbClr val="000000">
                      <a:alpha val="43137"/>
                    </a:srgbClr>
                  </a:outerShdw>
                </a:effectLst>
                <a:latin typeface="Agency FB" pitchFamily="34" charset="0"/>
              </a:rPr>
              <a:t>trencadís</a:t>
            </a:r>
            <a:r>
              <a:rPr lang="es-ES" sz="2000" dirty="0" smtClean="0">
                <a:effectLst>
                  <a:outerShdw blurRad="38100" dist="38100" dir="2700000" algn="tl">
                    <a:srgbClr val="000000">
                      <a:alpha val="43137"/>
                    </a:srgbClr>
                  </a:outerShdw>
                </a:effectLst>
                <a:latin typeface="Agency FB" pitchFamily="34" charset="0"/>
              </a:rPr>
              <a:t>” hecho con piezas de cerámica de desecho. La arquitectura de Gaudí está marcada por un fuerte sello personal, caracterizado por la búsqueda de nuevas soluciones estructurales, que logró después de toda una vida dedicada al análisis de la estructura óptima del edificio, integrado en su entorno y siendo una síntesis de todas las artes y oficios.</a:t>
            </a:r>
            <a:endParaRPr lang="es-ES" sz="2000" dirty="0">
              <a:effectLst>
                <a:outerShdw blurRad="38100" dist="38100" dir="2700000" algn="tl">
                  <a:srgbClr val="000000">
                    <a:alpha val="43137"/>
                  </a:srgbClr>
                </a:outerShdw>
              </a:effectLst>
              <a:latin typeface="Agency FB" pitchFamily="34" charset="0"/>
            </a:endParaRPr>
          </a:p>
        </p:txBody>
      </p:sp>
      <p:sp>
        <p:nvSpPr>
          <p:cNvPr id="6" name="5 CuadroTexto"/>
          <p:cNvSpPr txBox="1"/>
          <p:nvPr/>
        </p:nvSpPr>
        <p:spPr>
          <a:xfrm>
            <a:off x="7286644" y="6072206"/>
            <a:ext cx="1087157" cy="553998"/>
          </a:xfrm>
          <a:prstGeom prst="rect">
            <a:avLst/>
          </a:prstGeom>
          <a:noFill/>
        </p:spPr>
        <p:txBody>
          <a:bodyPr wrap="none" rtlCol="0">
            <a:spAutoFit/>
          </a:bodyPr>
          <a:lstStyle/>
          <a:p>
            <a:r>
              <a:rPr lang="es-ES_tradnl" sz="1200" dirty="0" smtClean="0">
                <a:solidFill>
                  <a:schemeClr val="accent1">
                    <a:lumMod val="20000"/>
                    <a:lumOff val="80000"/>
                  </a:schemeClr>
                </a:solidFill>
                <a:effectLst>
                  <a:outerShdw blurRad="38100" dist="38100" dir="2700000" algn="tl">
                    <a:srgbClr val="000000">
                      <a:alpha val="43137"/>
                    </a:srgbClr>
                  </a:outerShdw>
                </a:effectLst>
                <a:latin typeface="Pristina" pitchFamily="66" charset="0"/>
              </a:rPr>
              <a:t>Diseño </a:t>
            </a:r>
            <a:r>
              <a:rPr lang="es-ES_tradnl" sz="1200" dirty="0" err="1" smtClean="0">
                <a:solidFill>
                  <a:schemeClr val="accent1">
                    <a:lumMod val="20000"/>
                    <a:lumOff val="80000"/>
                  </a:schemeClr>
                </a:solidFill>
                <a:effectLst>
                  <a:outerShdw blurRad="38100" dist="38100" dir="2700000" algn="tl">
                    <a:srgbClr val="000000">
                      <a:alpha val="43137"/>
                    </a:srgbClr>
                  </a:outerShdw>
                </a:effectLst>
                <a:latin typeface="Pristina" pitchFamily="66" charset="0"/>
              </a:rPr>
              <a:t>pps</a:t>
            </a:r>
            <a:r>
              <a:rPr lang="es-ES_tradnl" sz="1200" dirty="0" smtClean="0">
                <a:solidFill>
                  <a:schemeClr val="accent1">
                    <a:lumMod val="20000"/>
                    <a:lumOff val="80000"/>
                  </a:schemeClr>
                </a:solidFill>
                <a:effectLst>
                  <a:outerShdw blurRad="38100" dist="38100" dir="2700000" algn="tl">
                    <a:srgbClr val="000000">
                      <a:alpha val="43137"/>
                    </a:srgbClr>
                  </a:outerShdw>
                </a:effectLst>
                <a:latin typeface="Pristina" pitchFamily="66" charset="0"/>
              </a:rPr>
              <a:t> Raquel</a:t>
            </a:r>
            <a:endParaRPr lang="es-ES" sz="1200" dirty="0" smtClean="0">
              <a:solidFill>
                <a:schemeClr val="accent1">
                  <a:lumMod val="20000"/>
                  <a:lumOff val="80000"/>
                </a:schemeClr>
              </a:solidFill>
              <a:effectLst>
                <a:outerShdw blurRad="38100" dist="38100" dir="2700000" algn="tl">
                  <a:srgbClr val="000000">
                    <a:alpha val="43137"/>
                  </a:srgbClr>
                </a:outerShdw>
              </a:effectLst>
              <a:latin typeface="Pristina" pitchFamily="66" charset="0"/>
            </a:endParaRPr>
          </a:p>
          <a:p>
            <a:endParaRPr lang="es-ES" dirty="0"/>
          </a:p>
        </p:txBody>
      </p:sp>
      <p:sp>
        <p:nvSpPr>
          <p:cNvPr id="7" name="6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P1030458.JPG"/>
          <p:cNvPicPr>
            <a:picLocks noGrp="1" noChangeAspect="1"/>
          </p:cNvPicPr>
          <p:nvPr>
            <p:ph idx="1"/>
          </p:nvPr>
        </p:nvPicPr>
        <p:blipFill>
          <a:blip r:embed="rId2"/>
          <a:stretch>
            <a:fillRect/>
          </a:stretch>
        </p:blipFill>
        <p:spPr>
          <a:xfrm>
            <a:off x="0" y="0"/>
            <a:ext cx="9143999" cy="6858000"/>
          </a:xfrm>
        </p:spPr>
      </p:pic>
      <p:sp>
        <p:nvSpPr>
          <p:cNvPr id="4" name="3 Rectángulo"/>
          <p:cNvSpPr/>
          <p:nvPr/>
        </p:nvSpPr>
        <p:spPr>
          <a:xfrm>
            <a:off x="0" y="0"/>
            <a:ext cx="9144000" cy="6858000"/>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xit" presetSubtype="288" fill="hold" grpId="1" nodeType="withEffect">
                                  <p:stCondLst>
                                    <p:cond delay="0"/>
                                  </p:stCondLst>
                                  <p:childTnLst>
                                    <p:anim calcmode="lin" valueType="num">
                                      <p:cBhvr>
                                        <p:cTn id="9" dur="3000"/>
                                        <p:tgtEl>
                                          <p:spTgt spid="4"/>
                                        </p:tgtEl>
                                        <p:attrNameLst>
                                          <p:attrName>ppt_w</p:attrName>
                                        </p:attrNameLst>
                                      </p:cBhvr>
                                      <p:tavLst>
                                        <p:tav tm="0">
                                          <p:val>
                                            <p:strVal val="ppt_w"/>
                                          </p:val>
                                        </p:tav>
                                        <p:tav tm="100000">
                                          <p:val>
                                            <p:strVal val="2/3*ppt_w"/>
                                          </p:val>
                                        </p:tav>
                                      </p:tavLst>
                                    </p:anim>
                                    <p:anim calcmode="lin" valueType="num">
                                      <p:cBhvr>
                                        <p:cTn id="10" dur="3000"/>
                                        <p:tgtEl>
                                          <p:spTgt spid="4"/>
                                        </p:tgtEl>
                                        <p:attrNameLst>
                                          <p:attrName>ppt_h</p:attrName>
                                        </p:attrNameLst>
                                      </p:cBhvr>
                                      <p:tavLst>
                                        <p:tav tm="0">
                                          <p:val>
                                            <p:strVal val="ppt_h"/>
                                          </p:val>
                                        </p:tav>
                                        <p:tav tm="100000">
                                          <p:val>
                                            <p:strVal val="2/3*ppt_h"/>
                                          </p:val>
                                        </p:tav>
                                      </p:tavLst>
                                    </p:anim>
                                    <p:set>
                                      <p:cBhvr>
                                        <p:cTn id="11" dur="1" fill="hold">
                                          <p:stCondLst>
                                            <p:cond delay="2999"/>
                                          </p:stCondLst>
                                        </p:cTn>
                                        <p:tgtEl>
                                          <p:spTgt spid="4"/>
                                        </p:tgtEl>
                                        <p:attrNameLst>
                                          <p:attrName>style.visibility</p:attrName>
                                        </p:attrNameLst>
                                      </p:cBhvr>
                                      <p:to>
                                        <p:strVal val="hidden"/>
                                      </p:to>
                                    </p:set>
                                  </p:childTnLst>
                                </p:cTn>
                              </p:par>
                              <p:par>
                                <p:cTn id="12" presetID="4" presetClass="exit" presetSubtype="32" fill="hold" grpId="0" nodeType="withEffect">
                                  <p:stCondLst>
                                    <p:cond delay="0"/>
                                  </p:stCondLst>
                                  <p:childTnLst>
                                    <p:animEffect transition="out" filter="box(out)">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2/3*#ppt_w"/>
                                          </p:val>
                                        </p:tav>
                                        <p:tav tm="100000">
                                          <p:val>
                                            <p:strVal val="#ppt_w"/>
                                          </p:val>
                                        </p:tav>
                                      </p:tavLst>
                                    </p:anim>
                                    <p:anim calcmode="lin" valueType="num">
                                      <p:cBhvr>
                                        <p:cTn id="18" dur="4000" fill="hold"/>
                                        <p:tgtEl>
                                          <p:spTgt spid="6"/>
                                        </p:tgtEl>
                                        <p:attrNameLst>
                                          <p:attrName>ppt_h</p:attrName>
                                        </p:attrNameLst>
                                      </p:cBhvr>
                                      <p:tavLst>
                                        <p:tav tm="0">
                                          <p:val>
                                            <p:strVal val="2/3*#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plus(out)">
                                      <p:cBhvr>
                                        <p:cTn id="21" dur="4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1.jpg"/>
          <p:cNvPicPr>
            <a:picLocks noChangeAspect="1"/>
          </p:cNvPicPr>
          <p:nvPr/>
        </p:nvPicPr>
        <p:blipFill>
          <a:blip r:embed="rId2"/>
          <a:stretch>
            <a:fillRect/>
          </a:stretch>
        </p:blipFill>
        <p:spPr>
          <a:xfrm>
            <a:off x="0" y="6691"/>
            <a:ext cx="9144000" cy="6851309"/>
          </a:xfrm>
          <a:prstGeom prst="rect">
            <a:avLst/>
          </a:prstGeom>
        </p:spPr>
      </p:pic>
      <p:sp>
        <p:nvSpPr>
          <p:cNvPr id="5" name="4 Rectángulo"/>
          <p:cNvSpPr/>
          <p:nvPr/>
        </p:nvSpPr>
        <p:spPr>
          <a:xfrm>
            <a:off x="0" y="0"/>
            <a:ext cx="9144000" cy="6858000"/>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0"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Entrada Parque Güell 01.JPG"/>
          <p:cNvPicPr>
            <a:picLocks noGrp="1" noChangeAspect="1"/>
          </p:cNvPicPr>
          <p:nvPr>
            <p:ph idx="1"/>
          </p:nvPr>
        </p:nvPicPr>
        <p:blipFill>
          <a:blip r:embed="rId2"/>
          <a:stretch>
            <a:fillRect/>
          </a:stretch>
        </p:blipFill>
        <p:spPr>
          <a:xfrm>
            <a:off x="1" y="0"/>
            <a:ext cx="9143999" cy="6858000"/>
          </a:xfrm>
        </p:spPr>
      </p:pic>
      <p:sp>
        <p:nvSpPr>
          <p:cNvPr id="5" name="4 Rectángulo"/>
          <p:cNvSpPr/>
          <p:nvPr/>
        </p:nvSpPr>
        <p:spPr>
          <a:xfrm>
            <a:off x="0" y="0"/>
            <a:ext cx="9144000" cy="6858000"/>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5" fill="hold" grpId="0" nodeType="withEffect">
                                  <p:stCondLst>
                                    <p:cond delay="0"/>
                                  </p:stCondLst>
                                  <p:childTnLst>
                                    <p:animEffect transition="out" filter="checkerboard(dow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dow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DSCN9144.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1"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3" presetClass="exit" presetSubtype="10" fill="hold" grpId="0" nodeType="withEffect">
                                  <p:stCondLst>
                                    <p:cond delay="0"/>
                                  </p:stCondLst>
                                  <p:childTnLst>
                                    <p:animEffect transition="out" filter="blinds(horizontal)">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vertic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t.jpg"/>
          <p:cNvPicPr>
            <a:picLocks noChangeAspect="1"/>
          </p:cNvPicPr>
          <p:nvPr/>
        </p:nvPicPr>
        <p:blipFill>
          <a:blip r:embed="rId2"/>
          <a:stretch>
            <a:fillRect/>
          </a:stretch>
        </p:blipFill>
        <p:spPr>
          <a:xfrm>
            <a:off x="5945" y="0"/>
            <a:ext cx="9132109" cy="6858000"/>
          </a:xfrm>
          <a:prstGeom prst="rect">
            <a:avLst/>
          </a:prstGeom>
        </p:spPr>
      </p:pic>
      <p:sp>
        <p:nvSpPr>
          <p:cNvPr id="5" name="4 Rectángulo"/>
          <p:cNvSpPr/>
          <p:nvPr/>
        </p:nvSpPr>
        <p:spPr>
          <a:xfrm>
            <a:off x="0" y="0"/>
            <a:ext cx="9144000" cy="6858000"/>
          </a:xfrm>
          <a:prstGeom prst="rect">
            <a:avLst/>
          </a:prstGeom>
          <a:solidFill>
            <a:srgbClr val="ED611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0"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0099"/>
          </a:solidFill>
        </p:spPr>
        <p:txBody>
          <a:bodyPr/>
          <a:lstStyle/>
          <a:p>
            <a:endParaRPr lang="es-ES" dirty="0"/>
          </a:p>
        </p:txBody>
      </p:sp>
      <p:sp>
        <p:nvSpPr>
          <p:cNvPr id="4" name="3 Rectángulo"/>
          <p:cNvSpPr/>
          <p:nvPr/>
        </p:nvSpPr>
        <p:spPr>
          <a:xfrm>
            <a:off x="428596" y="571480"/>
            <a:ext cx="8215370" cy="5786478"/>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Marco"/>
          <p:cNvSpPr/>
          <p:nvPr/>
        </p:nvSpPr>
        <p:spPr>
          <a:xfrm>
            <a:off x="0" y="0"/>
            <a:ext cx="9144000" cy="6858000"/>
          </a:xfrm>
          <a:prstGeom prst="frame">
            <a:avLst>
              <a:gd name="adj1" fmla="val 6184"/>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642910" y="571480"/>
            <a:ext cx="8001056" cy="6001643"/>
          </a:xfrm>
          <a:prstGeom prst="rect">
            <a:avLst/>
          </a:prstGeom>
          <a:noFill/>
        </p:spPr>
        <p:txBody>
          <a:bodyPr wrap="square" rtlCol="0">
            <a:spAutoFit/>
          </a:bodyPr>
          <a:lstStyle/>
          <a:p>
            <a:pPr algn="ctr"/>
            <a:r>
              <a:rPr lang="es-ES" sz="24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gency FB" pitchFamily="34" charset="0"/>
              </a:rPr>
              <a:t>CREACIÓN  DEL PARQUE GUELL</a:t>
            </a:r>
            <a:endParaRPr lang="es-ES" sz="2400" b="1" dirty="0" smtClean="0">
              <a:latin typeface="Agency FB" pitchFamily="34" charset="0"/>
            </a:endParaRPr>
          </a:p>
          <a:p>
            <a:r>
              <a:rPr lang="es-ES" dirty="0" smtClean="0">
                <a:effectLst>
                  <a:outerShdw blurRad="38100" dist="38100" dir="2700000" algn="tl">
                    <a:srgbClr val="000000">
                      <a:alpha val="43137"/>
                    </a:srgbClr>
                  </a:outerShdw>
                </a:effectLst>
                <a:latin typeface="Agency FB" pitchFamily="34" charset="0"/>
              </a:rPr>
              <a:t>En 1900, cuando se inició la construcción del Park Güell, Barcelona era una metrópolis moderna y cosmopolita que basaba su economía en la potencia de su industria y que superaba el medio millón de habitantes. Ya hacía casi medio siglo que se habían derribado sus murallas y la ciudad nueva, el Ensanche proyectado por el ingeniero  </a:t>
            </a:r>
            <a:r>
              <a:rPr lang="es-ES" dirty="0" err="1" smtClean="0">
                <a:effectLst>
                  <a:outerShdw blurRad="38100" dist="38100" dir="2700000" algn="tl">
                    <a:srgbClr val="000000">
                      <a:alpha val="43137"/>
                    </a:srgbClr>
                  </a:outerShdw>
                </a:effectLst>
                <a:latin typeface="Agency FB" pitchFamily="34" charset="0"/>
              </a:rPr>
              <a:t>Ildefons</a:t>
            </a:r>
            <a:r>
              <a:rPr lang="es-ES" dirty="0" smtClean="0">
                <a:effectLst>
                  <a:outerShdw blurRad="38100" dist="38100" dir="2700000" algn="tl">
                    <a:srgbClr val="000000">
                      <a:alpha val="43137"/>
                    </a:srgbClr>
                  </a:outerShdw>
                </a:effectLst>
                <a:latin typeface="Agency FB" pitchFamily="34" charset="0"/>
              </a:rPr>
              <a:t>  </a:t>
            </a:r>
            <a:r>
              <a:rPr lang="es-ES" dirty="0" err="1" smtClean="0">
                <a:effectLst>
                  <a:outerShdw blurRad="38100" dist="38100" dir="2700000" algn="tl">
                    <a:srgbClr val="000000">
                      <a:alpha val="43137"/>
                    </a:srgbClr>
                  </a:outerShdw>
                </a:effectLst>
                <a:latin typeface="Agency FB" pitchFamily="34" charset="0"/>
              </a:rPr>
              <a:t>Cerdà</a:t>
            </a:r>
            <a:r>
              <a:rPr lang="es-ES" dirty="0" smtClean="0">
                <a:effectLst>
                  <a:outerShdw blurRad="38100" dist="38100" dir="2700000" algn="tl">
                    <a:srgbClr val="000000">
                      <a:alpha val="43137"/>
                    </a:srgbClr>
                  </a:outerShdw>
                </a:effectLst>
                <a:latin typeface="Agency FB" pitchFamily="34" charset="0"/>
              </a:rPr>
              <a:t>, había crecido de manera espectacular a partir de 1860. Fue la mayor operación urbanística del siglo XIX en Europa. </a:t>
            </a:r>
            <a:r>
              <a:rPr lang="es-ES" dirty="0" err="1" smtClean="0">
                <a:effectLst>
                  <a:outerShdw blurRad="38100" dist="38100" dir="2700000" algn="tl">
                    <a:srgbClr val="000000">
                      <a:alpha val="43137"/>
                    </a:srgbClr>
                  </a:outerShdw>
                </a:effectLst>
                <a:latin typeface="Agency FB" pitchFamily="34" charset="0"/>
              </a:rPr>
              <a:t>Cerdà</a:t>
            </a:r>
            <a:r>
              <a:rPr lang="es-ES" dirty="0" smtClean="0">
                <a:effectLst>
                  <a:outerShdw blurRad="38100" dist="38100" dir="2700000" algn="tl">
                    <a:srgbClr val="000000">
                      <a:alpha val="43137"/>
                    </a:srgbClr>
                  </a:outerShdw>
                </a:effectLst>
                <a:latin typeface="Agency FB" pitchFamily="34" charset="0"/>
              </a:rPr>
              <a:t> había estudiado a fondo las dificultades del crecimiento moderno en la Barcelona amurallada y el impacto que suponían los cambios tecnológicos, en especial, el ferrocarril. El plano de su propuesta de Plan de Ensanche multiplicaba por diez la superficie de Barcelona y era fruto de una visión práctica de la ciudad. </a:t>
            </a:r>
            <a:r>
              <a:rPr lang="es-ES" dirty="0" err="1" smtClean="0">
                <a:effectLst>
                  <a:outerShdw blurRad="38100" dist="38100" dir="2700000" algn="tl">
                    <a:srgbClr val="000000">
                      <a:alpha val="43137"/>
                    </a:srgbClr>
                  </a:outerShdw>
                </a:effectLst>
                <a:latin typeface="Agency FB" pitchFamily="34" charset="0"/>
              </a:rPr>
              <a:t>Cerdà</a:t>
            </a:r>
            <a:r>
              <a:rPr lang="es-ES" dirty="0" smtClean="0">
                <a:effectLst>
                  <a:outerShdw blurRad="38100" dist="38100" dir="2700000" algn="tl">
                    <a:srgbClr val="000000">
                      <a:alpha val="43137"/>
                    </a:srgbClr>
                  </a:outerShdw>
                </a:effectLst>
                <a:latin typeface="Agency FB" pitchFamily="34" charset="0"/>
              </a:rPr>
              <a:t> concebía el plan como un instrumento flexible para propiciar, con espíritu reformista, la formación de una ciudad moderna que fuera más eficaz, más saludable y más justa.</a:t>
            </a:r>
            <a:br>
              <a:rPr lang="es-ES" dirty="0" smtClean="0">
                <a:effectLst>
                  <a:outerShdw blurRad="38100" dist="38100" dir="2700000" algn="tl">
                    <a:srgbClr val="000000">
                      <a:alpha val="43137"/>
                    </a:srgbClr>
                  </a:outerShdw>
                </a:effectLst>
                <a:latin typeface="Agency FB" pitchFamily="34" charset="0"/>
              </a:rPr>
            </a:br>
            <a:r>
              <a:rPr lang="es-ES" dirty="0" smtClean="0">
                <a:effectLst>
                  <a:outerShdw blurRad="38100" dist="38100" dir="2700000" algn="tl">
                    <a:srgbClr val="000000">
                      <a:alpha val="43137"/>
                    </a:srgbClr>
                  </a:outerShdw>
                </a:effectLst>
                <a:latin typeface="Agency FB" pitchFamily="34" charset="0"/>
              </a:rPr>
              <a:t>La expansión de Barcelona fue muy rápida a lo largo de la segunda mitad del siglo XIX, y el Ensanche fue extendiéndose por la llanura. Su área central comenzó a perfilarse como un gran centro burgués, y la urbanización avanzaba también por sus flancos, en dirección a los viejos suburbios fabriles de la llanura, con un carácter más popular e industrial. </a:t>
            </a:r>
          </a:p>
          <a:p>
            <a:r>
              <a:rPr lang="es-ES" dirty="0" smtClean="0">
                <a:effectLst>
                  <a:outerShdw blurRad="38100" dist="38100" dir="2700000" algn="tl">
                    <a:srgbClr val="000000">
                      <a:alpha val="43137"/>
                    </a:srgbClr>
                  </a:outerShdw>
                </a:effectLst>
                <a:latin typeface="Agency FB" pitchFamily="34" charset="0"/>
              </a:rPr>
              <a:t>La Exposición Universal de 1888 puso de manifiesto en Europa y en el mundo la pujanza de Barcelona, capital de una nación catalana renaciente, e impulsó la búsqueda de un nuevo lenguaje artístico y de representación urbana. Ahí radica el éxito del modernismo catalán, muy presente en el corazón del </a:t>
            </a:r>
            <a:r>
              <a:rPr lang="es-ES" dirty="0" err="1" smtClean="0">
                <a:effectLst>
                  <a:outerShdw blurRad="38100" dist="38100" dir="2700000" algn="tl">
                    <a:srgbClr val="000000">
                      <a:alpha val="43137"/>
                    </a:srgbClr>
                  </a:outerShdw>
                </a:effectLst>
                <a:latin typeface="Agency FB" pitchFamily="34" charset="0"/>
              </a:rPr>
              <a:t>Eixample</a:t>
            </a:r>
            <a:r>
              <a:rPr lang="es-ES" dirty="0" smtClean="0">
                <a:effectLst>
                  <a:outerShdw blurRad="38100" dist="38100" dir="2700000" algn="tl">
                    <a:srgbClr val="000000">
                      <a:alpha val="43137"/>
                    </a:srgbClr>
                  </a:outerShdw>
                </a:effectLst>
                <a:latin typeface="Agency FB" pitchFamily="34" charset="0"/>
              </a:rPr>
              <a:t>, y de la obra de un arquitecto tan singular como fue Antoni Gaudí.</a:t>
            </a:r>
          </a:p>
          <a:p>
            <a:r>
              <a:rPr lang="es-ES" dirty="0" smtClean="0">
                <a:effectLst>
                  <a:outerShdw blurRad="38100" dist="38100" dir="2700000" algn="tl">
                    <a:srgbClr val="000000">
                      <a:alpha val="43137"/>
                    </a:srgbClr>
                  </a:outerShdw>
                </a:effectLst>
                <a:latin typeface="Agency FB" pitchFamily="34" charset="0"/>
              </a:rPr>
              <a:t> </a:t>
            </a:r>
          </a:p>
          <a:p>
            <a:endParaRPr lang="es-ES" dirty="0">
              <a:effectLst>
                <a:outerShdw blurRad="38100" dist="38100" dir="2700000" algn="tl">
                  <a:srgbClr val="000000">
                    <a:alpha val="43137"/>
                  </a:srgbClr>
                </a:outerShdw>
              </a:effectLst>
            </a:endParaRPr>
          </a:p>
        </p:txBody>
      </p:sp>
      <p:sp>
        <p:nvSpPr>
          <p:cNvPr id="7" name="6 CuadroTexto"/>
          <p:cNvSpPr txBox="1"/>
          <p:nvPr/>
        </p:nvSpPr>
        <p:spPr>
          <a:xfrm>
            <a:off x="7286644" y="5857892"/>
            <a:ext cx="1087157" cy="830997"/>
          </a:xfrm>
          <a:prstGeom prst="rect">
            <a:avLst/>
          </a:prstGeom>
          <a:noFill/>
        </p:spPr>
        <p:txBody>
          <a:bodyPr wrap="none" rtlCol="0">
            <a:spAutoFit/>
          </a:bodyPr>
          <a:lstStyle/>
          <a:p>
            <a:r>
              <a:rPr lang="es-ES_tradnl" sz="1200" dirty="0" smtClean="0">
                <a:solidFill>
                  <a:schemeClr val="accent1">
                    <a:lumMod val="20000"/>
                    <a:lumOff val="80000"/>
                  </a:schemeClr>
                </a:solidFill>
                <a:effectLst>
                  <a:outerShdw blurRad="38100" dist="38100" dir="2700000" algn="tl">
                    <a:srgbClr val="000000">
                      <a:alpha val="43137"/>
                    </a:srgbClr>
                  </a:outerShdw>
                </a:effectLst>
                <a:latin typeface="Pristina" pitchFamily="66" charset="0"/>
              </a:rPr>
              <a:t>Diseño </a:t>
            </a:r>
            <a:r>
              <a:rPr lang="es-ES_tradnl" sz="1200" dirty="0" err="1" smtClean="0">
                <a:solidFill>
                  <a:schemeClr val="accent1">
                    <a:lumMod val="20000"/>
                    <a:lumOff val="80000"/>
                  </a:schemeClr>
                </a:solidFill>
                <a:effectLst>
                  <a:outerShdw blurRad="38100" dist="38100" dir="2700000" algn="tl">
                    <a:srgbClr val="000000">
                      <a:alpha val="43137"/>
                    </a:srgbClr>
                  </a:outerShdw>
                </a:effectLst>
                <a:latin typeface="Pristina" pitchFamily="66" charset="0"/>
              </a:rPr>
              <a:t>pps</a:t>
            </a:r>
            <a:r>
              <a:rPr lang="es-ES_tradnl" sz="1200" dirty="0" smtClean="0">
                <a:solidFill>
                  <a:schemeClr val="accent1">
                    <a:lumMod val="20000"/>
                    <a:lumOff val="80000"/>
                  </a:schemeClr>
                </a:solidFill>
                <a:effectLst>
                  <a:outerShdw blurRad="38100" dist="38100" dir="2700000" algn="tl">
                    <a:srgbClr val="000000">
                      <a:alpha val="43137"/>
                    </a:srgbClr>
                  </a:outerShdw>
                </a:effectLst>
                <a:latin typeface="Pristina" pitchFamily="66" charset="0"/>
              </a:rPr>
              <a:t> Raquel</a:t>
            </a:r>
            <a:endParaRPr lang="es-ES" sz="1200" dirty="0" smtClean="0">
              <a:solidFill>
                <a:schemeClr val="accent1">
                  <a:lumMod val="20000"/>
                  <a:lumOff val="80000"/>
                </a:schemeClr>
              </a:solidFill>
              <a:effectLst>
                <a:outerShdw blurRad="38100" dist="38100" dir="2700000" algn="tl">
                  <a:srgbClr val="000000">
                    <a:alpha val="43137"/>
                  </a:srgbClr>
                </a:outerShdw>
              </a:effectLst>
              <a:latin typeface="Pristina" pitchFamily="66" charset="0"/>
            </a:endParaRPr>
          </a:p>
          <a:p>
            <a:endParaRPr lang="es-ES" dirty="0" smtClean="0"/>
          </a:p>
          <a:p>
            <a:endParaRPr lang="es-ES" dirty="0"/>
          </a:p>
        </p:txBody>
      </p:sp>
      <p:sp>
        <p:nvSpPr>
          <p:cNvPr id="8" name="7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_JCS5224BLOG.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0"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tti Mattila Parque Güell.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0" y="0"/>
            <a:ext cx="9144000" cy="6858000"/>
          </a:xfrm>
          <a:prstGeom prst="rect">
            <a:avLst/>
          </a:prstGeom>
          <a:solidFill>
            <a:schemeClr val="accent5">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xit" presetSubtype="32" fill="hold" grpId="0" nodeType="withEffect">
                                  <p:stCondLst>
                                    <p:cond delay="0"/>
                                  </p:stCondLst>
                                  <p:childTnLst>
                                    <p:animEffect transition="out" filter="circle(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4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5.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solidFill>
            <a:srgbClr val="3366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0"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9"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up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adok2.jpg"/>
          <p:cNvPicPr>
            <a:picLocks noGrp="1" noChangeAspect="1"/>
          </p:cNvPicPr>
          <p:nvPr>
            <p:ph idx="1"/>
          </p:nvPr>
        </p:nvPicPr>
        <p:blipFill>
          <a:blip r:embed="rId2"/>
          <a:stretch>
            <a:fillRect/>
          </a:stretch>
        </p:blipFill>
        <p:spPr>
          <a:xfrm>
            <a:off x="-1" y="0"/>
            <a:ext cx="9167875" cy="6858000"/>
          </a:xfrm>
        </p:spPr>
      </p:pic>
      <p:sp>
        <p:nvSpPr>
          <p:cNvPr id="5" name="4 Rectángulo"/>
          <p:cNvSpPr/>
          <p:nvPr/>
        </p:nvSpPr>
        <p:spPr>
          <a:xfrm>
            <a:off x="0" y="0"/>
            <a:ext cx="9144000" cy="6858000"/>
          </a:xfrm>
          <a:prstGeom prst="rect">
            <a:avLst/>
          </a:prstGeom>
          <a:solidFill>
            <a:srgbClr val="000099">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0"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0099"/>
          </a:solidFill>
        </p:spPr>
        <p:txBody>
          <a:bodyPr/>
          <a:lstStyle/>
          <a:p>
            <a:endParaRPr lang="es-ES" dirty="0"/>
          </a:p>
        </p:txBody>
      </p:sp>
      <p:sp>
        <p:nvSpPr>
          <p:cNvPr id="4" name="3 Rectángulo"/>
          <p:cNvSpPr/>
          <p:nvPr/>
        </p:nvSpPr>
        <p:spPr>
          <a:xfrm>
            <a:off x="285720" y="285728"/>
            <a:ext cx="8501122" cy="6286544"/>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3765"/>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642910" y="714356"/>
            <a:ext cx="7858180" cy="5970865"/>
          </a:xfrm>
          <a:prstGeom prst="rect">
            <a:avLst/>
          </a:prstGeom>
          <a:noFill/>
        </p:spPr>
        <p:txBody>
          <a:bodyPr wrap="square" rtlCol="0">
            <a:spAutoFit/>
          </a:bodyPr>
          <a:lstStyle/>
          <a:p>
            <a:pPr algn="ctr"/>
            <a:r>
              <a:rPr lang="es-ES" sz="32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gency FB" pitchFamily="34" charset="0"/>
              </a:rPr>
              <a:t>GAUDÍ Y GÜELL</a:t>
            </a:r>
          </a:p>
          <a:p>
            <a:pPr algn="ctr"/>
            <a:r>
              <a:rPr lang="es-ES" sz="3200" dirty="0" smtClean="0">
                <a:latin typeface="Agency FB" pitchFamily="34" charset="0"/>
              </a:rPr>
              <a:t> </a:t>
            </a:r>
            <a:r>
              <a:rPr lang="es-ES" sz="28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gency FB" pitchFamily="34" charset="0"/>
              </a:rPr>
              <a:t>Los arquitectos de </a:t>
            </a:r>
            <a:r>
              <a:rPr lang="es-ES" sz="2800" b="1" dirty="0" err="1"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gency FB" pitchFamily="34" charset="0"/>
              </a:rPr>
              <a:t>Eusebi</a:t>
            </a:r>
            <a:r>
              <a:rPr lang="es-ES" sz="28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gency FB" pitchFamily="34" charset="0"/>
              </a:rPr>
              <a:t>  Güell: Joan </a:t>
            </a:r>
            <a:r>
              <a:rPr lang="es-ES" sz="2800" b="1" dirty="0" err="1"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gency FB" pitchFamily="34" charset="0"/>
              </a:rPr>
              <a:t>Martorell</a:t>
            </a:r>
            <a:r>
              <a:rPr lang="es-ES" sz="28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gency FB" pitchFamily="34" charset="0"/>
              </a:rPr>
              <a:t> y Antoni Gaudí</a:t>
            </a:r>
            <a:endParaRPr lang="es-ES" sz="2000" b="1" dirty="0" smtClean="0">
              <a:effectLst>
                <a:outerShdw blurRad="38100" dist="38100" dir="2700000" algn="tl">
                  <a:srgbClr val="000000">
                    <a:alpha val="43137"/>
                  </a:srgbClr>
                </a:outerShdw>
              </a:effectLst>
              <a:latin typeface="Agency FB" pitchFamily="34" charset="0"/>
            </a:endParaRPr>
          </a:p>
          <a:p>
            <a:endParaRPr lang="es-ES" sz="2000" dirty="0" smtClean="0">
              <a:effectLst>
                <a:outerShdw blurRad="38100" dist="38100" dir="2700000" algn="tl">
                  <a:srgbClr val="000000">
                    <a:alpha val="43137"/>
                  </a:srgbClr>
                </a:outerShdw>
              </a:effectLst>
              <a:latin typeface="Agency FB" pitchFamily="34" charset="0"/>
            </a:endParaRPr>
          </a:p>
          <a:p>
            <a:r>
              <a:rPr lang="es-ES" sz="2000" dirty="0" smtClean="0">
                <a:effectLst>
                  <a:outerShdw blurRad="38100" dist="38100" dir="2700000" algn="tl">
                    <a:srgbClr val="000000">
                      <a:alpha val="43137"/>
                    </a:srgbClr>
                  </a:outerShdw>
                </a:effectLst>
                <a:latin typeface="Agency FB" pitchFamily="34" charset="0"/>
              </a:rPr>
              <a:t>La relación entre el industrial </a:t>
            </a:r>
            <a:r>
              <a:rPr lang="es-ES" sz="2000" dirty="0" err="1" smtClean="0">
                <a:effectLst>
                  <a:outerShdw blurRad="38100" dist="38100" dir="2700000" algn="tl">
                    <a:srgbClr val="000000">
                      <a:alpha val="43137"/>
                    </a:srgbClr>
                  </a:outerShdw>
                </a:effectLst>
                <a:latin typeface="Agency FB" pitchFamily="34" charset="0"/>
              </a:rPr>
              <a:t>Eusebi</a:t>
            </a:r>
            <a:r>
              <a:rPr lang="es-ES" sz="2000" dirty="0" smtClean="0">
                <a:effectLst>
                  <a:outerShdw blurRad="38100" dist="38100" dir="2700000" algn="tl">
                    <a:srgbClr val="000000">
                      <a:alpha val="43137"/>
                    </a:srgbClr>
                  </a:outerShdw>
                </a:effectLst>
                <a:latin typeface="Agency FB" pitchFamily="34" charset="0"/>
              </a:rPr>
              <a:t> Güell y el arquitecto Antoni Gaudí se inició cuando Güell vio en la Exposición Universal de París de 1878 una vitrina que había proyectado Gaudí para el comerciante de guantes Esteve </a:t>
            </a:r>
            <a:r>
              <a:rPr lang="es-ES" sz="2000" dirty="0" err="1" smtClean="0">
                <a:effectLst>
                  <a:outerShdw blurRad="38100" dist="38100" dir="2700000" algn="tl">
                    <a:srgbClr val="000000">
                      <a:alpha val="43137"/>
                    </a:srgbClr>
                  </a:outerShdw>
                </a:effectLst>
                <a:latin typeface="Agency FB" pitchFamily="34" charset="0"/>
              </a:rPr>
              <a:t>Comella</a:t>
            </a:r>
            <a:r>
              <a:rPr lang="es-ES" sz="2000" dirty="0" smtClean="0">
                <a:effectLst>
                  <a:outerShdw blurRad="38100" dist="38100" dir="2700000" algn="tl">
                    <a:srgbClr val="000000">
                      <a:alpha val="43137"/>
                    </a:srgbClr>
                  </a:outerShdw>
                </a:effectLst>
                <a:latin typeface="Agency FB" pitchFamily="34" charset="0"/>
              </a:rPr>
              <a:t>. Aquel mismo año, Güell le encargó el mobiliario de la capilla panteón del Palacio de </a:t>
            </a:r>
            <a:r>
              <a:rPr lang="es-ES" sz="2000" dirty="0" err="1" smtClean="0">
                <a:effectLst>
                  <a:outerShdw blurRad="38100" dist="38100" dir="2700000" algn="tl">
                    <a:srgbClr val="000000">
                      <a:alpha val="43137"/>
                    </a:srgbClr>
                  </a:outerShdw>
                </a:effectLst>
                <a:latin typeface="Agency FB" pitchFamily="34" charset="0"/>
              </a:rPr>
              <a:t>Sobrellano</a:t>
            </a:r>
            <a:r>
              <a:rPr lang="es-ES" sz="2000" dirty="0" smtClean="0">
                <a:effectLst>
                  <a:outerShdw blurRad="38100" dist="38100" dir="2700000" algn="tl">
                    <a:srgbClr val="000000">
                      <a:alpha val="43137"/>
                    </a:srgbClr>
                  </a:outerShdw>
                </a:effectLst>
                <a:latin typeface="Agency FB" pitchFamily="34" charset="0"/>
              </a:rPr>
              <a:t>, en Comillas, localidad situada en la costa cantábrica, por cuenta de su acaudalado suegro, Antonio López i López. El arquitecto de esta magnífica capilla neogótica era Joan </a:t>
            </a:r>
            <a:r>
              <a:rPr lang="es-ES" sz="2000" dirty="0" err="1" smtClean="0">
                <a:effectLst>
                  <a:outerShdw blurRad="38100" dist="38100" dir="2700000" algn="tl">
                    <a:srgbClr val="000000">
                      <a:alpha val="43137"/>
                    </a:srgbClr>
                  </a:outerShdw>
                </a:effectLst>
                <a:latin typeface="Agency FB" pitchFamily="34" charset="0"/>
              </a:rPr>
              <a:t>Martorell</a:t>
            </a:r>
            <a:r>
              <a:rPr lang="es-ES" sz="2000" dirty="0" smtClean="0">
                <a:effectLst>
                  <a:outerShdw blurRad="38100" dist="38100" dir="2700000" algn="tl">
                    <a:srgbClr val="000000">
                      <a:alpha val="43137"/>
                    </a:srgbClr>
                  </a:outerShdw>
                </a:effectLst>
                <a:latin typeface="Agency FB" pitchFamily="34" charset="0"/>
              </a:rPr>
              <a:t> i </a:t>
            </a:r>
            <a:r>
              <a:rPr lang="es-ES" sz="2000" dirty="0" err="1" smtClean="0">
                <a:effectLst>
                  <a:outerShdw blurRad="38100" dist="38100" dir="2700000" algn="tl">
                    <a:srgbClr val="000000">
                      <a:alpha val="43137"/>
                    </a:srgbClr>
                  </a:outerShdw>
                </a:effectLst>
                <a:latin typeface="Agency FB" pitchFamily="34" charset="0"/>
              </a:rPr>
              <a:t>Montells</a:t>
            </a:r>
            <a:r>
              <a:rPr lang="es-ES" sz="2000" dirty="0" smtClean="0">
                <a:effectLst>
                  <a:outerShdw blurRad="38100" dist="38100" dir="2700000" algn="tl">
                    <a:srgbClr val="000000">
                      <a:alpha val="43137"/>
                    </a:srgbClr>
                  </a:outerShdw>
                </a:effectLst>
                <a:latin typeface="Agency FB" pitchFamily="34" charset="0"/>
              </a:rPr>
              <a:t>, en cuyo estudio había trabajado Gaudí. Unos años después, Joan </a:t>
            </a:r>
            <a:r>
              <a:rPr lang="es-ES" sz="2000" dirty="0" err="1" smtClean="0">
                <a:effectLst>
                  <a:outerShdw blurRad="38100" dist="38100" dir="2700000" algn="tl">
                    <a:srgbClr val="000000">
                      <a:alpha val="43137"/>
                    </a:srgbClr>
                  </a:outerShdw>
                </a:effectLst>
                <a:latin typeface="Agency FB" pitchFamily="34" charset="0"/>
              </a:rPr>
              <a:t>Martorell</a:t>
            </a:r>
            <a:r>
              <a:rPr lang="es-ES" sz="2000" dirty="0" smtClean="0">
                <a:effectLst>
                  <a:outerShdw blurRad="38100" dist="38100" dir="2700000" algn="tl">
                    <a:srgbClr val="000000">
                      <a:alpha val="43137"/>
                    </a:srgbClr>
                  </a:outerShdw>
                </a:effectLst>
                <a:latin typeface="Agency FB" pitchFamily="34" charset="0"/>
              </a:rPr>
              <a:t> proporcionó un nuevo encargo a Antoni Gaudí, hecho que consolidó la relación entre los dos arquitectos. Se trataba de los pabellones de la portería y las caballerizas de la Finca Güell (1883-1887), una propiedad que el industrial barcelonés tenía en Les </a:t>
            </a:r>
            <a:r>
              <a:rPr lang="es-ES" sz="2000" dirty="0" err="1" smtClean="0">
                <a:effectLst>
                  <a:outerShdw blurRad="38100" dist="38100" dir="2700000" algn="tl">
                    <a:srgbClr val="000000">
                      <a:alpha val="43137"/>
                    </a:srgbClr>
                  </a:outerShdw>
                </a:effectLst>
                <a:latin typeface="Agency FB" pitchFamily="34" charset="0"/>
              </a:rPr>
              <a:t>Corts</a:t>
            </a:r>
            <a:r>
              <a:rPr lang="es-ES" sz="2000" dirty="0" smtClean="0">
                <a:effectLst>
                  <a:outerShdw blurRad="38100" dist="38100" dir="2700000" algn="tl">
                    <a:srgbClr val="000000">
                      <a:alpha val="43137"/>
                    </a:srgbClr>
                  </a:outerShdw>
                </a:effectLst>
                <a:latin typeface="Agency FB" pitchFamily="34" charset="0"/>
              </a:rPr>
              <a:t>, al oeste de Barcelona. </a:t>
            </a:r>
            <a:br>
              <a:rPr lang="es-ES" sz="2000" dirty="0" smtClean="0">
                <a:effectLst>
                  <a:outerShdw blurRad="38100" dist="38100" dir="2700000" algn="tl">
                    <a:srgbClr val="000000">
                      <a:alpha val="43137"/>
                    </a:srgbClr>
                  </a:outerShdw>
                </a:effectLst>
                <a:latin typeface="Agency FB" pitchFamily="34" charset="0"/>
              </a:rPr>
            </a:br>
            <a:r>
              <a:rPr lang="es-ES" sz="2000" dirty="0" smtClean="0">
                <a:effectLst>
                  <a:outerShdw blurRad="38100" dist="38100" dir="2700000" algn="tl">
                    <a:srgbClr val="000000">
                      <a:alpha val="43137"/>
                    </a:srgbClr>
                  </a:outerShdw>
                </a:effectLst>
                <a:latin typeface="Agency FB" pitchFamily="34" charset="0"/>
              </a:rPr>
              <a:t>La personalidad de </a:t>
            </a:r>
            <a:r>
              <a:rPr lang="es-ES" sz="2000" dirty="0" err="1" smtClean="0">
                <a:effectLst>
                  <a:outerShdw blurRad="38100" dist="38100" dir="2700000" algn="tl">
                    <a:srgbClr val="000000">
                      <a:alpha val="43137"/>
                    </a:srgbClr>
                  </a:outerShdw>
                </a:effectLst>
                <a:latin typeface="Agency FB" pitchFamily="34" charset="0"/>
              </a:rPr>
              <a:t>Martorell</a:t>
            </a:r>
            <a:r>
              <a:rPr lang="es-ES" sz="2000" dirty="0" smtClean="0">
                <a:effectLst>
                  <a:outerShdw blurRad="38100" dist="38100" dir="2700000" algn="tl">
                    <a:srgbClr val="000000">
                      <a:alpha val="43137"/>
                    </a:srgbClr>
                  </a:outerShdw>
                </a:effectLst>
                <a:latin typeface="Agency FB" pitchFamily="34" charset="0"/>
              </a:rPr>
              <a:t>, un arquitecto muy reputado en ese momento y a quien Gaudí consideró siempre su maestro, influyó de manera muy decisiva en la producción futura de este último.</a:t>
            </a:r>
          </a:p>
          <a:p>
            <a:endParaRPr lang="es-ES" sz="2000" dirty="0" smtClean="0">
              <a:effectLst>
                <a:outerShdw blurRad="38100" dist="38100" dir="2700000" algn="tl">
                  <a:srgbClr val="000000">
                    <a:alpha val="43137"/>
                  </a:srgbClr>
                </a:outerShdw>
              </a:effectLst>
            </a:endParaRPr>
          </a:p>
          <a:p>
            <a:endParaRPr lang="es-ES" dirty="0"/>
          </a:p>
        </p:txBody>
      </p:sp>
      <p:sp>
        <p:nvSpPr>
          <p:cNvPr id="7" name="6 CuadroTexto"/>
          <p:cNvSpPr txBox="1"/>
          <p:nvPr/>
        </p:nvSpPr>
        <p:spPr>
          <a:xfrm>
            <a:off x="7286644" y="6027003"/>
            <a:ext cx="1087157" cy="830997"/>
          </a:xfrm>
          <a:prstGeom prst="rect">
            <a:avLst/>
          </a:prstGeom>
          <a:noFill/>
        </p:spPr>
        <p:txBody>
          <a:bodyPr wrap="none" rtlCol="0">
            <a:spAutoFit/>
          </a:bodyPr>
          <a:lstStyle/>
          <a:p>
            <a:r>
              <a:rPr lang="es-ES_tradnl" sz="1200" dirty="0" smtClean="0">
                <a:solidFill>
                  <a:schemeClr val="accent1">
                    <a:lumMod val="20000"/>
                    <a:lumOff val="80000"/>
                  </a:schemeClr>
                </a:solidFill>
                <a:effectLst>
                  <a:outerShdw blurRad="38100" dist="38100" dir="2700000" algn="tl">
                    <a:srgbClr val="000000">
                      <a:alpha val="43137"/>
                    </a:srgbClr>
                  </a:outerShdw>
                </a:effectLst>
                <a:latin typeface="Pristina" pitchFamily="66" charset="0"/>
              </a:rPr>
              <a:t>Diseño </a:t>
            </a:r>
            <a:r>
              <a:rPr lang="es-ES_tradnl" sz="1200" dirty="0" err="1" smtClean="0">
                <a:solidFill>
                  <a:schemeClr val="accent1">
                    <a:lumMod val="20000"/>
                    <a:lumOff val="80000"/>
                  </a:schemeClr>
                </a:solidFill>
                <a:effectLst>
                  <a:outerShdw blurRad="38100" dist="38100" dir="2700000" algn="tl">
                    <a:srgbClr val="000000">
                      <a:alpha val="43137"/>
                    </a:srgbClr>
                  </a:outerShdw>
                </a:effectLst>
                <a:latin typeface="Pristina" pitchFamily="66" charset="0"/>
              </a:rPr>
              <a:t>pps</a:t>
            </a:r>
            <a:r>
              <a:rPr lang="es-ES_tradnl" sz="1200" dirty="0" smtClean="0">
                <a:solidFill>
                  <a:schemeClr val="accent1">
                    <a:lumMod val="20000"/>
                    <a:lumOff val="80000"/>
                  </a:schemeClr>
                </a:solidFill>
                <a:effectLst>
                  <a:outerShdw blurRad="38100" dist="38100" dir="2700000" algn="tl">
                    <a:srgbClr val="000000">
                      <a:alpha val="43137"/>
                    </a:srgbClr>
                  </a:outerShdw>
                </a:effectLst>
                <a:latin typeface="Pristina" pitchFamily="66" charset="0"/>
              </a:rPr>
              <a:t> Raquel</a:t>
            </a:r>
            <a:endParaRPr lang="es-ES" sz="1200" dirty="0" smtClean="0">
              <a:solidFill>
                <a:schemeClr val="accent1">
                  <a:lumMod val="20000"/>
                  <a:lumOff val="80000"/>
                </a:schemeClr>
              </a:solidFill>
              <a:effectLst>
                <a:outerShdw blurRad="38100" dist="38100" dir="2700000" algn="tl">
                  <a:srgbClr val="000000">
                    <a:alpha val="43137"/>
                  </a:srgbClr>
                </a:outerShdw>
              </a:effectLst>
              <a:latin typeface="Pristina" pitchFamily="66" charset="0"/>
            </a:endParaRPr>
          </a:p>
          <a:p>
            <a:endParaRPr lang="es-ES" dirty="0" smtClean="0"/>
          </a:p>
          <a:p>
            <a:endParaRPr lang="es-ES" dirty="0"/>
          </a:p>
        </p:txBody>
      </p:sp>
      <p:sp>
        <p:nvSpPr>
          <p:cNvPr id="8" name="7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000"/>
                                        <p:tgtEl>
                                          <p:spTgt spid="5"/>
                                        </p:tgtEl>
                                      </p:cBhvr>
                                    </p:animEffect>
                                  </p:childTnLst>
                                </p:cTn>
                              </p:par>
                              <p:par>
                                <p:cTn id="11" presetID="20" presetClass="entr" presetSubtype="0"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edge">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queguell01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DC924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grpId="0"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_JCS52313.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32" fill="hold" grpId="1" nodeType="withEffect">
                                  <p:stCondLst>
                                    <p:cond delay="0"/>
                                  </p:stCondLst>
                                  <p:childTnLst>
                                    <p:anim calcmode="lin" valueType="num">
                                      <p:cBhvr>
                                        <p:cTn id="9" dur="3000"/>
                                        <p:tgtEl>
                                          <p:spTgt spid="6"/>
                                        </p:tgtEl>
                                        <p:attrNameLst>
                                          <p:attrName>ppt_w</p:attrName>
                                        </p:attrNameLst>
                                      </p:cBhvr>
                                      <p:tavLst>
                                        <p:tav tm="0">
                                          <p:val>
                                            <p:strVal val="ppt_w"/>
                                          </p:val>
                                        </p:tav>
                                        <p:tav tm="100000">
                                          <p:val>
                                            <p:fltVal val="0"/>
                                          </p:val>
                                        </p:tav>
                                      </p:tavLst>
                                    </p:anim>
                                    <p:anim calcmode="lin" valueType="num">
                                      <p:cBhvr>
                                        <p:cTn id="10" dur="3000"/>
                                        <p:tgtEl>
                                          <p:spTgt spid="6"/>
                                        </p:tgtEl>
                                        <p:attrNameLst>
                                          <p:attrName>ppt_h</p:attrName>
                                        </p:attrNameLst>
                                      </p:cBhvr>
                                      <p:tavLst>
                                        <p:tav tm="0">
                                          <p:val>
                                            <p:strVal val="ppt_h"/>
                                          </p:val>
                                        </p:tav>
                                        <p:tav tm="100000">
                                          <p:val>
                                            <p:fltVal val="0"/>
                                          </p:val>
                                        </p:tav>
                                      </p:tavLst>
                                    </p:anim>
                                    <p:set>
                                      <p:cBhvr>
                                        <p:cTn id="11" dur="1" fill="hold">
                                          <p:stCondLst>
                                            <p:cond delay="2999"/>
                                          </p:stCondLst>
                                        </p:cTn>
                                        <p:tgtEl>
                                          <p:spTgt spid="6"/>
                                        </p:tgtEl>
                                        <p:attrNameLst>
                                          <p:attrName>style.visibility</p:attrName>
                                        </p:attrNameLst>
                                      </p:cBhvr>
                                      <p:to>
                                        <p:strVal val="hidden"/>
                                      </p:to>
                                    </p:set>
                                  </p:childTnLst>
                                </p:cTn>
                              </p:par>
                              <p:par>
                                <p:cTn id="12" presetID="21" presetClass="exit" presetSubtype="8" fill="hold" grpId="0" nodeType="withEffect">
                                  <p:stCondLst>
                                    <p:cond delay="0"/>
                                  </p:stCondLst>
                                  <p:childTnLst>
                                    <p:animEffect transition="out" filter="wheel(8)">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heel(8)">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0.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C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0"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rcelona.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xit" presetSubtype="32" fill="hold" grpId="0" nodeType="withEffect">
                                  <p:stCondLst>
                                    <p:cond delay="0"/>
                                  </p:stCondLst>
                                  <p:childTnLst>
                                    <p:animEffect transition="out" filter="circle(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0099"/>
          </a:solidFill>
        </p:spPr>
        <p:txBody>
          <a:bodyPr/>
          <a:lstStyle/>
          <a:p>
            <a:endParaRPr lang="es-ES" dirty="0"/>
          </a:p>
        </p:txBody>
      </p:sp>
      <p:sp>
        <p:nvSpPr>
          <p:cNvPr id="4" name="3 Rectángulo"/>
          <p:cNvSpPr/>
          <p:nvPr/>
        </p:nvSpPr>
        <p:spPr>
          <a:xfrm>
            <a:off x="285720" y="357166"/>
            <a:ext cx="8501122" cy="6143668"/>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4684"/>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500034" y="500042"/>
            <a:ext cx="8001055" cy="6155531"/>
          </a:xfrm>
          <a:prstGeom prst="rect">
            <a:avLst/>
          </a:prstGeom>
          <a:noFill/>
        </p:spPr>
        <p:txBody>
          <a:bodyPr wrap="square" rtlCol="0">
            <a:spAutoFit/>
          </a:bodyPr>
          <a:lstStyle/>
          <a:p>
            <a:pPr algn="ctr"/>
            <a:r>
              <a:rPr lang="es-ES" sz="36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gency FB" pitchFamily="34" charset="0"/>
              </a:rPr>
              <a:t>LOS GRANDES ENCARGOS DE GÜELL A GAUDÍ</a:t>
            </a:r>
          </a:p>
          <a:p>
            <a:endParaRPr lang="es-ES" dirty="0" smtClean="0"/>
          </a:p>
          <a:p>
            <a:r>
              <a:rPr lang="es-ES" sz="2000" dirty="0" smtClean="0">
                <a:effectLst>
                  <a:outerShdw blurRad="38100" dist="38100" dir="2700000" algn="tl">
                    <a:srgbClr val="000000">
                      <a:alpha val="43137"/>
                    </a:srgbClr>
                  </a:outerShdw>
                </a:effectLst>
                <a:latin typeface="Agency FB" pitchFamily="34" charset="0"/>
              </a:rPr>
              <a:t>En 1886 </a:t>
            </a:r>
            <a:r>
              <a:rPr lang="es-ES" sz="2000" dirty="0" err="1" smtClean="0">
                <a:effectLst>
                  <a:outerShdw blurRad="38100" dist="38100" dir="2700000" algn="tl">
                    <a:srgbClr val="000000">
                      <a:alpha val="43137"/>
                    </a:srgbClr>
                  </a:outerShdw>
                </a:effectLst>
                <a:latin typeface="Agency FB" pitchFamily="34" charset="0"/>
              </a:rPr>
              <a:t>Eusebi</a:t>
            </a:r>
            <a:r>
              <a:rPr lang="es-ES" sz="2000" dirty="0" smtClean="0">
                <a:effectLst>
                  <a:outerShdw blurRad="38100" dist="38100" dir="2700000" algn="tl">
                    <a:srgbClr val="000000">
                      <a:alpha val="43137"/>
                    </a:srgbClr>
                  </a:outerShdw>
                </a:effectLst>
                <a:latin typeface="Agency FB" pitchFamily="34" charset="0"/>
              </a:rPr>
              <a:t> Güell confió a Gaudí la construcción de su nueva vivienda, el </a:t>
            </a:r>
            <a:r>
              <a:rPr lang="es-ES" sz="2000" dirty="0" err="1" smtClean="0">
                <a:effectLst>
                  <a:outerShdw blurRad="38100" dist="38100" dir="2700000" algn="tl">
                    <a:srgbClr val="000000">
                      <a:alpha val="43137"/>
                    </a:srgbClr>
                  </a:outerShdw>
                </a:effectLst>
                <a:latin typeface="Agency FB" pitchFamily="34" charset="0"/>
              </a:rPr>
              <a:t>Palau</a:t>
            </a:r>
            <a:r>
              <a:rPr lang="es-ES" sz="2000" dirty="0" smtClean="0">
                <a:effectLst>
                  <a:outerShdw blurRad="38100" dist="38100" dir="2700000" algn="tl">
                    <a:srgbClr val="000000">
                      <a:alpha val="43137"/>
                    </a:srgbClr>
                  </a:outerShdw>
                </a:effectLst>
                <a:latin typeface="Agency FB" pitchFamily="34" charset="0"/>
              </a:rPr>
              <a:t> Güell, en la calle </a:t>
            </a:r>
            <a:r>
              <a:rPr lang="es-ES" sz="2000" dirty="0" err="1" smtClean="0">
                <a:effectLst>
                  <a:outerShdw blurRad="38100" dist="38100" dir="2700000" algn="tl">
                    <a:srgbClr val="000000">
                      <a:alpha val="43137"/>
                    </a:srgbClr>
                  </a:outerShdw>
                </a:effectLst>
                <a:latin typeface="Agency FB" pitchFamily="34" charset="0"/>
              </a:rPr>
              <a:t>Nou</a:t>
            </a:r>
            <a:r>
              <a:rPr lang="es-ES" sz="2000" dirty="0" smtClean="0">
                <a:effectLst>
                  <a:outerShdw blurRad="38100" dist="38100" dir="2700000" algn="tl">
                    <a:srgbClr val="000000">
                      <a:alpha val="43137"/>
                    </a:srgbClr>
                  </a:outerShdw>
                </a:effectLst>
                <a:latin typeface="Agency FB" pitchFamily="34" charset="0"/>
              </a:rPr>
              <a:t> de la Rambla, en el casco antiguo de la ciudad. Más tarde, en 1895, Gaudí construyó con la colaboración de Francesc Berenguer una bodega vinícola en el </a:t>
            </a:r>
            <a:r>
              <a:rPr lang="es-ES" sz="2000" dirty="0" err="1" smtClean="0">
                <a:effectLst>
                  <a:outerShdw blurRad="38100" dist="38100" dir="2700000" algn="tl">
                    <a:srgbClr val="000000">
                      <a:alpha val="43137"/>
                    </a:srgbClr>
                  </a:outerShdw>
                </a:effectLst>
                <a:latin typeface="Agency FB" pitchFamily="34" charset="0"/>
              </a:rPr>
              <a:t>Garraf</a:t>
            </a:r>
            <a:r>
              <a:rPr lang="es-ES" sz="2000" dirty="0" smtClean="0">
                <a:effectLst>
                  <a:outerShdw blurRad="38100" dist="38100" dir="2700000" algn="tl">
                    <a:srgbClr val="000000">
                      <a:alpha val="43137"/>
                    </a:srgbClr>
                  </a:outerShdw>
                </a:effectLst>
                <a:latin typeface="Agency FB" pitchFamily="34" charset="0"/>
              </a:rPr>
              <a:t> y en 1898 proyectó la iglesia de la </a:t>
            </a:r>
            <a:r>
              <a:rPr lang="es-ES" sz="2000" dirty="0" err="1" smtClean="0">
                <a:effectLst>
                  <a:outerShdw blurRad="38100" dist="38100" dir="2700000" algn="tl">
                    <a:srgbClr val="000000">
                      <a:alpha val="43137"/>
                    </a:srgbClr>
                  </a:outerShdw>
                </a:effectLst>
                <a:latin typeface="Agency FB" pitchFamily="34" charset="0"/>
              </a:rPr>
              <a:t>Colònia</a:t>
            </a:r>
            <a:r>
              <a:rPr lang="es-ES" sz="2000" dirty="0" smtClean="0">
                <a:effectLst>
                  <a:outerShdw blurRad="38100" dist="38100" dir="2700000" algn="tl">
                    <a:srgbClr val="000000">
                      <a:alpha val="43137"/>
                    </a:srgbClr>
                  </a:outerShdw>
                </a:effectLst>
                <a:latin typeface="Agency FB" pitchFamily="34" charset="0"/>
              </a:rPr>
              <a:t> Güell, donde residían los obreros de la gran fábrica textil que el industrial poseía en las proximidades de Barcelona. Finalmente, en 1900, Gaudí recibió el encargo de proyectar el Park Güell.</a:t>
            </a:r>
          </a:p>
          <a:p>
            <a:r>
              <a:rPr lang="es-ES" sz="2000" dirty="0" smtClean="0">
                <a:effectLst>
                  <a:outerShdw blurRad="38100" dist="38100" dir="2700000" algn="tl">
                    <a:srgbClr val="000000">
                      <a:alpha val="43137"/>
                    </a:srgbClr>
                  </a:outerShdw>
                </a:effectLst>
                <a:latin typeface="Agency FB" pitchFamily="34" charset="0"/>
              </a:rPr>
              <a:t>Güell entendió mejor que ningún otro de sus contemporáneos el sentido de la arquitectura de Gaudí. La relación que mantuvieron no fue simplemente la propia de artista y mecenas, sino una verdadera historia de amistad. </a:t>
            </a:r>
            <a:br>
              <a:rPr lang="es-ES" sz="2000" dirty="0" smtClean="0">
                <a:effectLst>
                  <a:outerShdw blurRad="38100" dist="38100" dir="2700000" algn="tl">
                    <a:srgbClr val="000000">
                      <a:alpha val="43137"/>
                    </a:srgbClr>
                  </a:outerShdw>
                </a:effectLst>
                <a:latin typeface="Agency FB" pitchFamily="34" charset="0"/>
              </a:rPr>
            </a:br>
            <a:r>
              <a:rPr lang="es-ES" sz="2000" dirty="0" smtClean="0">
                <a:effectLst>
                  <a:outerShdw blurRad="38100" dist="38100" dir="2700000" algn="tl">
                    <a:srgbClr val="000000">
                      <a:alpha val="43137"/>
                    </a:srgbClr>
                  </a:outerShdw>
                </a:effectLst>
                <a:latin typeface="Agency FB" pitchFamily="34" charset="0"/>
              </a:rPr>
              <a:t>Durante muchos años, la familia Güell residió en la casa solariega que había en los terrenos donde se ubicó la urbanización (actualmente es un colegio), mientras que Gaudí vivía en una de las dos casas que allí se construyeron. </a:t>
            </a:r>
            <a:br>
              <a:rPr lang="es-ES" sz="2000" dirty="0" smtClean="0">
                <a:effectLst>
                  <a:outerShdw blurRad="38100" dist="38100" dir="2700000" algn="tl">
                    <a:srgbClr val="000000">
                      <a:alpha val="43137"/>
                    </a:srgbClr>
                  </a:outerShdw>
                </a:effectLst>
                <a:latin typeface="Agency FB" pitchFamily="34" charset="0"/>
              </a:rPr>
            </a:br>
            <a:r>
              <a:rPr lang="es-ES" sz="2000" dirty="0" smtClean="0">
                <a:effectLst>
                  <a:outerShdw blurRad="38100" dist="38100" dir="2700000" algn="tl">
                    <a:srgbClr val="000000">
                      <a:alpha val="43137"/>
                    </a:srgbClr>
                  </a:outerShdw>
                </a:effectLst>
                <a:latin typeface="Agency FB" pitchFamily="34" charset="0"/>
              </a:rPr>
              <a:t>En vida del empresario, el parque ya era considerado una de las grandes atracciones turísticas de Barcelona, y la gran plaza se cedía a menudo para la realización de actos catalanistas, bailes de sardanas y otros acontecimientos de carácter cívico y social.</a:t>
            </a:r>
          </a:p>
          <a:p>
            <a:endParaRPr lang="es-ES" sz="2000" dirty="0" smtClean="0">
              <a:effectLst>
                <a:outerShdw blurRad="38100" dist="38100" dir="2700000" algn="tl">
                  <a:srgbClr val="000000">
                    <a:alpha val="43137"/>
                  </a:srgbClr>
                </a:outerShdw>
              </a:effectLst>
            </a:endParaRPr>
          </a:p>
          <a:p>
            <a:endParaRPr lang="es-ES" sz="2000" dirty="0">
              <a:effectLst>
                <a:outerShdw blurRad="38100" dist="38100" dir="2700000" algn="tl">
                  <a:srgbClr val="000000">
                    <a:alpha val="43137"/>
                  </a:srgbClr>
                </a:outerShdw>
              </a:effectLst>
            </a:endParaRPr>
          </a:p>
        </p:txBody>
      </p:sp>
      <p:sp>
        <p:nvSpPr>
          <p:cNvPr id="7" name="6 Rectángulo"/>
          <p:cNvSpPr/>
          <p:nvPr/>
        </p:nvSpPr>
        <p:spPr>
          <a:xfrm>
            <a:off x="7072330" y="6000768"/>
            <a:ext cx="1571636" cy="553998"/>
          </a:xfrm>
          <a:prstGeom prst="rect">
            <a:avLst/>
          </a:prstGeom>
        </p:spPr>
        <p:txBody>
          <a:bodyPr wrap="square">
            <a:spAutoFit/>
          </a:bodyPr>
          <a:lstStyle/>
          <a:p>
            <a:r>
              <a:rPr lang="es-ES_tradnl" sz="1200" dirty="0" smtClean="0">
                <a:solidFill>
                  <a:schemeClr val="accent1">
                    <a:lumMod val="20000"/>
                    <a:lumOff val="80000"/>
                  </a:schemeClr>
                </a:solidFill>
                <a:effectLst>
                  <a:outerShdw blurRad="38100" dist="38100" dir="2700000" algn="tl">
                    <a:srgbClr val="000000">
                      <a:alpha val="43137"/>
                    </a:srgbClr>
                  </a:outerShdw>
                </a:effectLst>
                <a:latin typeface="Pristina" pitchFamily="66" charset="0"/>
              </a:rPr>
              <a:t>Diseño </a:t>
            </a:r>
            <a:r>
              <a:rPr lang="es-ES_tradnl" sz="1200" dirty="0" err="1" smtClean="0">
                <a:solidFill>
                  <a:schemeClr val="accent1">
                    <a:lumMod val="20000"/>
                    <a:lumOff val="80000"/>
                  </a:schemeClr>
                </a:solidFill>
                <a:effectLst>
                  <a:outerShdw blurRad="38100" dist="38100" dir="2700000" algn="tl">
                    <a:srgbClr val="000000">
                      <a:alpha val="43137"/>
                    </a:srgbClr>
                  </a:outerShdw>
                </a:effectLst>
                <a:latin typeface="Pristina" pitchFamily="66" charset="0"/>
              </a:rPr>
              <a:t>pps</a:t>
            </a:r>
            <a:r>
              <a:rPr lang="es-ES_tradnl" sz="1200" dirty="0" smtClean="0">
                <a:solidFill>
                  <a:schemeClr val="accent1">
                    <a:lumMod val="20000"/>
                    <a:lumOff val="80000"/>
                  </a:schemeClr>
                </a:solidFill>
                <a:effectLst>
                  <a:outerShdw blurRad="38100" dist="38100" dir="2700000" algn="tl">
                    <a:srgbClr val="000000">
                      <a:alpha val="43137"/>
                    </a:srgbClr>
                  </a:outerShdw>
                </a:effectLst>
                <a:latin typeface="Pristina" pitchFamily="66" charset="0"/>
              </a:rPr>
              <a:t> Raquel</a:t>
            </a:r>
            <a:endParaRPr lang="es-ES" sz="1200" dirty="0" smtClean="0">
              <a:solidFill>
                <a:schemeClr val="accent1">
                  <a:lumMod val="20000"/>
                  <a:lumOff val="80000"/>
                </a:schemeClr>
              </a:solidFill>
              <a:effectLst>
                <a:outerShdw blurRad="38100" dist="38100" dir="2700000" algn="tl">
                  <a:srgbClr val="000000">
                    <a:alpha val="43137"/>
                  </a:srgbClr>
                </a:outerShdw>
              </a:effectLst>
              <a:latin typeface="Pristina" pitchFamily="66" charset="0"/>
            </a:endParaRPr>
          </a:p>
          <a:p>
            <a:endParaRPr lang="es-ES" dirty="0"/>
          </a:p>
        </p:txBody>
      </p:sp>
      <p:sp>
        <p:nvSpPr>
          <p:cNvPr id="8" name="7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y5j.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solidFill>
            <a:srgbClr val="CC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0"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6346209726_a71e3af800_b.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1"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4" presetClass="exit" presetSubtype="32" fill="hold" grpId="0" nodeType="withEffect">
                                  <p:stCondLst>
                                    <p:cond delay="0"/>
                                  </p:stCondLst>
                                  <p:childTnLst>
                                    <p:animEffect transition="out" filter="box(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ircle(ou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ench-in-Parc-Guell-Pictures-1-1.jpg"/>
          <p:cNvPicPr>
            <a:picLocks noGrp="1" noChangeAspect="1"/>
          </p:cNvPicPr>
          <p:nvPr>
            <p:ph idx="1"/>
          </p:nvPr>
        </p:nvPicPr>
        <p:blipFill>
          <a:blip r:embed="rId2"/>
          <a:stretch>
            <a:fillRect/>
          </a:stretch>
        </p:blipFill>
        <p:spPr>
          <a:xfrm>
            <a:off x="0" y="0"/>
            <a:ext cx="9144000" cy="6858000"/>
          </a:xfrm>
        </p:spPr>
      </p:pic>
      <p:sp>
        <p:nvSpPr>
          <p:cNvPr id="5" name="4 Rectángulo"/>
          <p:cNvSpPr/>
          <p:nvPr/>
        </p:nvSpPr>
        <p:spPr>
          <a:xfrm>
            <a:off x="0" y="0"/>
            <a:ext cx="9144000" cy="6858000"/>
          </a:xfrm>
          <a:prstGeom prst="rect">
            <a:avLst/>
          </a:prstGeom>
          <a:solidFill>
            <a:srgbClr val="3366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0"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1"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1)">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0099"/>
          </a:solidFill>
        </p:spPr>
        <p:txBody>
          <a:bodyPr/>
          <a:lstStyle/>
          <a:p>
            <a:endParaRPr lang="es-ES" dirty="0"/>
          </a:p>
        </p:txBody>
      </p:sp>
      <p:sp>
        <p:nvSpPr>
          <p:cNvPr id="4" name="3 Rectángulo"/>
          <p:cNvSpPr/>
          <p:nvPr/>
        </p:nvSpPr>
        <p:spPr>
          <a:xfrm>
            <a:off x="214282" y="214290"/>
            <a:ext cx="8643998" cy="6357982"/>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3305"/>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428596" y="240804"/>
            <a:ext cx="8358246" cy="6617196"/>
          </a:xfrm>
          <a:prstGeom prst="rect">
            <a:avLst/>
          </a:prstGeom>
          <a:noFill/>
        </p:spPr>
        <p:txBody>
          <a:bodyPr wrap="square" rtlCol="0">
            <a:spAutoFit/>
          </a:bodyPr>
          <a:lstStyle/>
          <a:p>
            <a:pPr algn="ctr"/>
            <a:r>
              <a:rPr lang="es-ES" sz="36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gency FB" pitchFamily="34" charset="0"/>
              </a:rPr>
              <a:t>MÁS DE CIEN AÑOS DE HISTORIA</a:t>
            </a:r>
          </a:p>
          <a:p>
            <a:r>
              <a:rPr lang="es-ES" dirty="0" smtClean="0"/>
              <a:t>               </a:t>
            </a:r>
            <a:r>
              <a:rPr lang="es-ES" sz="28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gency FB" pitchFamily="34" charset="0"/>
              </a:rPr>
              <a:t>Las condiciones de la urbanización del Park Güell</a:t>
            </a:r>
          </a:p>
          <a:p>
            <a:r>
              <a:rPr lang="es-ES" sz="2000" dirty="0" err="1" smtClean="0">
                <a:effectLst>
                  <a:outerShdw blurRad="38100" dist="38100" dir="2700000" algn="tl">
                    <a:srgbClr val="000000">
                      <a:alpha val="43137"/>
                    </a:srgbClr>
                  </a:outerShdw>
                </a:effectLst>
                <a:latin typeface="Agency FB" pitchFamily="34" charset="0"/>
              </a:rPr>
              <a:t>Eusebi</a:t>
            </a:r>
            <a:r>
              <a:rPr lang="es-ES" sz="2000" dirty="0" smtClean="0">
                <a:effectLst>
                  <a:outerShdw blurRad="38100" dist="38100" dir="2700000" algn="tl">
                    <a:srgbClr val="000000">
                      <a:alpha val="43137"/>
                    </a:srgbClr>
                  </a:outerShdw>
                </a:effectLst>
                <a:latin typeface="Agency FB" pitchFamily="34" charset="0"/>
              </a:rPr>
              <a:t> Güell encargó a Gaudí el proyecto de hacer una urbanización para familias acomodadas en una gran finca que había adquirido en la zona conocida popularmente como la Montaña Pelada. Su situación era inmejorable, en un entorno saludable y con unas espléndidas vistas del mar y la llanura de Barcelona. En la urbanización se preveían unas 60 parcelas con forma triangular, con una compleja red de caminos, viaductos y escaleras que salvaban la topografía del terreno. Las condiciones de construcción eran muy restrictivas, ya que solo se podía edificar una sexta parte de la parcela, y la altura y la ubicación de las viviendas no podían obstaculizar la vista al mar ni privar a los vecinos del sol. Güell quería recrear los parques residenciales británicos y por ese motivo lo llamó Park Güell, en inglés.</a:t>
            </a:r>
            <a:br>
              <a:rPr lang="es-ES" sz="2000" dirty="0" smtClean="0">
                <a:effectLst>
                  <a:outerShdw blurRad="38100" dist="38100" dir="2700000" algn="tl">
                    <a:srgbClr val="000000">
                      <a:alpha val="43137"/>
                    </a:srgbClr>
                  </a:outerShdw>
                </a:effectLst>
                <a:latin typeface="Agency FB" pitchFamily="34" charset="0"/>
              </a:rPr>
            </a:br>
            <a:r>
              <a:rPr lang="es-ES" sz="2000" dirty="0" smtClean="0">
                <a:effectLst>
                  <a:outerShdw blurRad="38100" dist="38100" dir="2700000" algn="tl">
                    <a:srgbClr val="000000">
                      <a:alpha val="43137"/>
                    </a:srgbClr>
                  </a:outerShdw>
                </a:effectLst>
                <a:latin typeface="Agency FB" pitchFamily="34" charset="0"/>
              </a:rPr>
              <a:t>Gaudí respetó la vegetación existente en la antigua finca, como los algarrobos y los olivos. En cuanto a la introducción de nuevas especies, optó por plantas mediterráneas con baja demanda de agua. Asimismo, ideó diversos sistemas de captación y almacenamiento de agua a partir de los sistemas de riego que conocía del entorno rural de su niñez. De esa manera, tanto la vegetación como la gestión de los recursos hídricos contribuían a evitar la erosión del terreno ocasionada por las torrenciales lluvias mediterráneas, al tiempo que ayudaban a cubrir las necesidades de agua de los habitantes de la urbanización.</a:t>
            </a:r>
          </a:p>
          <a:p>
            <a:endParaRPr lang="es-ES" sz="2000" dirty="0" smtClean="0">
              <a:latin typeface="Agency FB" pitchFamily="34" charset="0"/>
            </a:endParaRPr>
          </a:p>
          <a:p>
            <a:endParaRPr lang="es-ES" sz="2000" dirty="0">
              <a:latin typeface="Agency FB" pitchFamily="34" charset="0"/>
            </a:endParaRPr>
          </a:p>
        </p:txBody>
      </p:sp>
      <p:sp>
        <p:nvSpPr>
          <p:cNvPr id="7" name="6 Rectángulo"/>
          <p:cNvSpPr/>
          <p:nvPr/>
        </p:nvSpPr>
        <p:spPr>
          <a:xfrm>
            <a:off x="7143768" y="6143644"/>
            <a:ext cx="1643074" cy="553998"/>
          </a:xfrm>
          <a:prstGeom prst="rect">
            <a:avLst/>
          </a:prstGeom>
        </p:spPr>
        <p:txBody>
          <a:bodyPr wrap="square">
            <a:spAutoFit/>
          </a:bodyPr>
          <a:lstStyle/>
          <a:p>
            <a:r>
              <a:rPr lang="es-ES_tradnl" sz="1200" dirty="0" smtClean="0">
                <a:solidFill>
                  <a:schemeClr val="accent1">
                    <a:lumMod val="20000"/>
                    <a:lumOff val="80000"/>
                  </a:schemeClr>
                </a:solidFill>
                <a:effectLst>
                  <a:outerShdw blurRad="38100" dist="38100" dir="2700000" algn="tl">
                    <a:srgbClr val="000000">
                      <a:alpha val="43137"/>
                    </a:srgbClr>
                  </a:outerShdw>
                </a:effectLst>
                <a:latin typeface="Pristina" pitchFamily="66" charset="0"/>
              </a:rPr>
              <a:t>Diseño </a:t>
            </a:r>
            <a:r>
              <a:rPr lang="es-ES_tradnl" sz="1200" dirty="0" err="1" smtClean="0">
                <a:solidFill>
                  <a:schemeClr val="accent1">
                    <a:lumMod val="20000"/>
                    <a:lumOff val="80000"/>
                  </a:schemeClr>
                </a:solidFill>
                <a:effectLst>
                  <a:outerShdw blurRad="38100" dist="38100" dir="2700000" algn="tl">
                    <a:srgbClr val="000000">
                      <a:alpha val="43137"/>
                    </a:srgbClr>
                  </a:outerShdw>
                </a:effectLst>
                <a:latin typeface="Pristina" pitchFamily="66" charset="0"/>
              </a:rPr>
              <a:t>pps</a:t>
            </a:r>
            <a:r>
              <a:rPr lang="es-ES_tradnl" sz="1200" dirty="0" smtClean="0">
                <a:solidFill>
                  <a:schemeClr val="accent1">
                    <a:lumMod val="20000"/>
                    <a:lumOff val="80000"/>
                  </a:schemeClr>
                </a:solidFill>
                <a:effectLst>
                  <a:outerShdw blurRad="38100" dist="38100" dir="2700000" algn="tl">
                    <a:srgbClr val="000000">
                      <a:alpha val="43137"/>
                    </a:srgbClr>
                  </a:outerShdw>
                </a:effectLst>
                <a:latin typeface="Pristina" pitchFamily="66" charset="0"/>
              </a:rPr>
              <a:t> Raquel</a:t>
            </a:r>
            <a:endParaRPr lang="es-ES" dirty="0" smtClean="0">
              <a:solidFill>
                <a:schemeClr val="accent1">
                  <a:lumMod val="20000"/>
                  <a:lumOff val="80000"/>
                </a:schemeClr>
              </a:solidFill>
              <a:effectLst>
                <a:outerShdw blurRad="38100" dist="38100" dir="2700000" algn="tl">
                  <a:srgbClr val="000000">
                    <a:alpha val="43137"/>
                  </a:srgbClr>
                </a:outerShdw>
              </a:effectLst>
              <a:latin typeface="Pristina" pitchFamily="66" charset="0"/>
            </a:endParaRPr>
          </a:p>
          <a:p>
            <a:endParaRPr lang="es-ES" dirty="0"/>
          </a:p>
        </p:txBody>
      </p:sp>
      <p:sp>
        <p:nvSpPr>
          <p:cNvPr id="8" name="7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671369.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DC924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0"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gag-1280px-Park_Güell_02-e1340564465937.jpg"/>
          <p:cNvPicPr>
            <a:picLocks noChangeAspect="1"/>
          </p:cNvPicPr>
          <p:nvPr/>
        </p:nvPicPr>
        <p:blipFill>
          <a:blip r:embed="rId2"/>
          <a:stretch>
            <a:fillRect/>
          </a:stretch>
        </p:blipFill>
        <p:spPr>
          <a:xfrm>
            <a:off x="17790" y="0"/>
            <a:ext cx="9108420" cy="6858000"/>
          </a:xfrm>
          <a:prstGeom prst="rect">
            <a:avLst/>
          </a:prstGeom>
        </p:spPr>
      </p:pic>
      <p:sp>
        <p:nvSpPr>
          <p:cNvPr id="5" name="4 Rectángulo"/>
          <p:cNvSpPr/>
          <p:nvPr/>
        </p:nvSpPr>
        <p:spPr>
          <a:xfrm>
            <a:off x="0" y="0"/>
            <a:ext cx="9144000" cy="6858000"/>
          </a:xfrm>
          <a:prstGeom prst="rect">
            <a:avLst/>
          </a:prstGeom>
          <a:solidFill>
            <a:srgbClr val="CC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0"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Park-Guell-is-a-must-destination-in-Barcelona_guell_travel_hottrip.net-3.jpg"/>
          <p:cNvPicPr>
            <a:picLocks noGrp="1" noChangeAspect="1"/>
          </p:cNvPicPr>
          <p:nvPr>
            <p:ph idx="1"/>
          </p:nvPr>
        </p:nvPicPr>
        <p:blipFill>
          <a:blip r:embed="rId2"/>
          <a:stretch>
            <a:fillRect/>
          </a:stretch>
        </p:blipFill>
        <p:spPr>
          <a:xfrm>
            <a:off x="-1" y="0"/>
            <a:ext cx="9170789" cy="6858000"/>
          </a:xfrm>
        </p:spPr>
      </p:pic>
      <p:sp>
        <p:nvSpPr>
          <p:cNvPr id="4" name="3 Rectángulo"/>
          <p:cNvSpPr/>
          <p:nvPr/>
        </p:nvSpPr>
        <p:spPr>
          <a:xfrm>
            <a:off x="0" y="0"/>
            <a:ext cx="9144000" cy="6858000"/>
          </a:xfrm>
          <a:prstGeom prst="rect">
            <a:avLst/>
          </a:prstGeom>
          <a:solidFill>
            <a:srgbClr val="CC0066">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xit" presetSubtype="272" fill="hold" grpId="1" nodeType="withEffect">
                                  <p:stCondLst>
                                    <p:cond delay="0"/>
                                  </p:stCondLst>
                                  <p:childTnLst>
                                    <p:anim calcmode="lin" valueType="num">
                                      <p:cBhvr>
                                        <p:cTn id="9" dur="3000"/>
                                        <p:tgtEl>
                                          <p:spTgt spid="4"/>
                                        </p:tgtEl>
                                        <p:attrNameLst>
                                          <p:attrName>ppt_w</p:attrName>
                                        </p:attrNameLst>
                                      </p:cBhvr>
                                      <p:tavLst>
                                        <p:tav tm="0">
                                          <p:val>
                                            <p:strVal val="ppt_w"/>
                                          </p:val>
                                        </p:tav>
                                        <p:tav tm="100000">
                                          <p:val>
                                            <p:strVal val="4/3*ppt_w"/>
                                          </p:val>
                                        </p:tav>
                                      </p:tavLst>
                                    </p:anim>
                                    <p:anim calcmode="lin" valueType="num">
                                      <p:cBhvr>
                                        <p:cTn id="10" dur="3000"/>
                                        <p:tgtEl>
                                          <p:spTgt spid="4"/>
                                        </p:tgtEl>
                                        <p:attrNameLst>
                                          <p:attrName>ppt_h</p:attrName>
                                        </p:attrNameLst>
                                      </p:cBhvr>
                                      <p:tavLst>
                                        <p:tav tm="0">
                                          <p:val>
                                            <p:strVal val="ppt_h"/>
                                          </p:val>
                                        </p:tav>
                                        <p:tav tm="100000">
                                          <p:val>
                                            <p:strVal val="4/3*ppt_h"/>
                                          </p:val>
                                        </p:tav>
                                      </p:tavLst>
                                    </p:anim>
                                    <p:set>
                                      <p:cBhvr>
                                        <p:cTn id="11" dur="1" fill="hold">
                                          <p:stCondLst>
                                            <p:cond delay="2999"/>
                                          </p:stCondLst>
                                        </p:cTn>
                                        <p:tgtEl>
                                          <p:spTgt spid="4"/>
                                        </p:tgtEl>
                                        <p:attrNameLst>
                                          <p:attrName>style.visibility</p:attrName>
                                        </p:attrNameLst>
                                      </p:cBhvr>
                                      <p:to>
                                        <p:strVal val="hidden"/>
                                      </p:to>
                                    </p:set>
                                  </p:childTnLst>
                                </p:cTn>
                              </p:par>
                              <p:par>
                                <p:cTn id="12" presetID="6" presetClass="exit" presetSubtype="32" fill="hold" grpId="0" nodeType="withEffect">
                                  <p:stCondLst>
                                    <p:cond delay="0"/>
                                  </p:stCondLst>
                                  <p:childTnLst>
                                    <p:animEffect transition="out" filter="circle(out)">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diamond(out)">
                                      <p:cBhvr>
                                        <p:cTn id="21"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1280px-Columns_in_Park_Güell.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DC924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0"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linds(vertical)">
                                      <p:cBhvr>
                                        <p:cTn id="21"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0099"/>
          </a:solidFill>
        </p:spPr>
        <p:txBody>
          <a:bodyPr/>
          <a:lstStyle/>
          <a:p>
            <a:endParaRPr lang="es-ES" dirty="0"/>
          </a:p>
        </p:txBody>
      </p:sp>
      <p:sp>
        <p:nvSpPr>
          <p:cNvPr id="4" name="3 Rectángulo"/>
          <p:cNvSpPr/>
          <p:nvPr/>
        </p:nvSpPr>
        <p:spPr>
          <a:xfrm>
            <a:off x="285720" y="214290"/>
            <a:ext cx="8501122" cy="6286544"/>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4454"/>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500166" y="500042"/>
            <a:ext cx="6417141" cy="800219"/>
          </a:xfrm>
          <a:prstGeom prst="rect">
            <a:avLst/>
          </a:prstGeom>
          <a:noFill/>
        </p:spPr>
        <p:txBody>
          <a:bodyPr wrap="none" rtlCol="0">
            <a:spAutoFit/>
          </a:bodyPr>
          <a:lstStyle/>
          <a:p>
            <a:r>
              <a:rPr lang="es-ES" sz="28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gency FB" pitchFamily="34" charset="0"/>
              </a:rPr>
              <a:t>LAS ETAPAS DE LA CONSTRUCCIÓN DEL PARK GÜELL</a:t>
            </a:r>
          </a:p>
          <a:p>
            <a:endParaRPr lang="es-ES"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
        <p:nvSpPr>
          <p:cNvPr id="7" name="6 CuadroTexto"/>
          <p:cNvSpPr txBox="1"/>
          <p:nvPr/>
        </p:nvSpPr>
        <p:spPr>
          <a:xfrm>
            <a:off x="571473" y="1071546"/>
            <a:ext cx="8001055" cy="5324535"/>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latin typeface="Agency FB" pitchFamily="34" charset="0"/>
              </a:rPr>
              <a:t>En octubre de 1900 se comenzó a nivelar los terrenos, y las obras avanzaron a buen ritmo. El 4 de enero de 1903, una descripción publicada en el Anuario de la Asociación de Arquitectos indicaba que ya estaban terminados los dos pabellones de la entrada, la escalinata principal, el refugio para los coches de caballos, la valla exterior, los viaductos y una parte de la gran explanada, así como el sistema de evacuación de aguas. En 1907 ya se celebraban actos en la gran plaza, por lo que sabemos que la Sala Hipóstila ya estaba totalmente cubierta, y el banco cerámico que la rodea se completó en 1914.</a:t>
            </a:r>
          </a:p>
          <a:p>
            <a:r>
              <a:rPr lang="es-ES" sz="2000" dirty="0" smtClean="0">
                <a:effectLst>
                  <a:outerShdw blurRad="38100" dist="38100" dir="2700000" algn="tl">
                    <a:srgbClr val="000000">
                      <a:alpha val="43137"/>
                    </a:srgbClr>
                  </a:outerShdw>
                </a:effectLst>
                <a:latin typeface="Agency FB" pitchFamily="34" charset="0"/>
              </a:rPr>
              <a:t>El primero en comprar, en 1902, una parcela en el Park fue un amigo de Güell, el abogado Martín Trias i </a:t>
            </a:r>
            <a:r>
              <a:rPr lang="es-ES" sz="2000" dirty="0" err="1" smtClean="0">
                <a:effectLst>
                  <a:outerShdw blurRad="38100" dist="38100" dir="2700000" algn="tl">
                    <a:srgbClr val="000000">
                      <a:alpha val="43137"/>
                    </a:srgbClr>
                  </a:outerShdw>
                </a:effectLst>
                <a:latin typeface="Agency FB" pitchFamily="34" charset="0"/>
              </a:rPr>
              <a:t>Domènech</a:t>
            </a:r>
            <a:r>
              <a:rPr lang="es-ES" sz="2000" dirty="0" smtClean="0">
                <a:effectLst>
                  <a:outerShdw blurRad="38100" dist="38100" dir="2700000" algn="tl">
                    <a:srgbClr val="000000">
                      <a:alpha val="43137"/>
                    </a:srgbClr>
                  </a:outerShdw>
                </a:effectLst>
                <a:latin typeface="Agency FB" pitchFamily="34" charset="0"/>
              </a:rPr>
              <a:t>, que encargó la construcción de su chalé al arquitecto </a:t>
            </a:r>
            <a:r>
              <a:rPr lang="es-ES" sz="2000" dirty="0" err="1" smtClean="0">
                <a:effectLst>
                  <a:outerShdw blurRad="38100" dist="38100" dir="2700000" algn="tl">
                    <a:srgbClr val="000000">
                      <a:alpha val="43137"/>
                    </a:srgbClr>
                  </a:outerShdw>
                </a:effectLst>
                <a:latin typeface="Agency FB" pitchFamily="34" charset="0"/>
              </a:rPr>
              <a:t>Juli</a:t>
            </a:r>
            <a:r>
              <a:rPr lang="es-ES" sz="2000" dirty="0" smtClean="0">
                <a:effectLst>
                  <a:outerShdw blurRad="38100" dist="38100" dir="2700000" algn="tl">
                    <a:srgbClr val="000000">
                      <a:alpha val="43137"/>
                    </a:srgbClr>
                  </a:outerShdw>
                </a:effectLst>
                <a:latin typeface="Agency FB" pitchFamily="34" charset="0"/>
              </a:rPr>
              <a:t> </a:t>
            </a:r>
            <a:r>
              <a:rPr lang="es-ES" sz="2000" dirty="0" err="1" smtClean="0">
                <a:effectLst>
                  <a:outerShdw blurRad="38100" dist="38100" dir="2700000" algn="tl">
                    <a:srgbClr val="000000">
                      <a:alpha val="43137"/>
                    </a:srgbClr>
                  </a:outerShdw>
                </a:effectLst>
                <a:latin typeface="Agency FB" pitchFamily="34" charset="0"/>
              </a:rPr>
              <a:t>Batllevell</a:t>
            </a:r>
            <a:r>
              <a:rPr lang="es-ES" sz="2000" dirty="0" smtClean="0">
                <a:effectLst>
                  <a:outerShdw blurRad="38100" dist="38100" dir="2700000" algn="tl">
                    <a:srgbClr val="000000">
                      <a:alpha val="43137"/>
                    </a:srgbClr>
                  </a:outerShdw>
                </a:effectLst>
                <a:latin typeface="Agency FB" pitchFamily="34" charset="0"/>
              </a:rPr>
              <a:t>. </a:t>
            </a:r>
            <a:br>
              <a:rPr lang="es-ES" sz="2000" dirty="0" smtClean="0">
                <a:effectLst>
                  <a:outerShdw blurRad="38100" dist="38100" dir="2700000" algn="tl">
                    <a:srgbClr val="000000">
                      <a:alpha val="43137"/>
                    </a:srgbClr>
                  </a:outerShdw>
                </a:effectLst>
                <a:latin typeface="Agency FB" pitchFamily="34" charset="0"/>
              </a:rPr>
            </a:br>
            <a:r>
              <a:rPr lang="es-ES" sz="2000" dirty="0" smtClean="0">
                <a:effectLst>
                  <a:outerShdw blurRad="38100" dist="38100" dir="2700000" algn="tl">
                    <a:srgbClr val="000000">
                      <a:alpha val="43137"/>
                    </a:srgbClr>
                  </a:outerShdw>
                </a:effectLst>
                <a:latin typeface="Agency FB" pitchFamily="34" charset="0"/>
              </a:rPr>
              <a:t>Al mismo tiempo, el contratista de la obra, José Pardo i </a:t>
            </a:r>
            <a:r>
              <a:rPr lang="es-ES" sz="2000" dirty="0" err="1" smtClean="0">
                <a:effectLst>
                  <a:outerShdw blurRad="38100" dist="38100" dir="2700000" algn="tl">
                    <a:srgbClr val="000000">
                      <a:alpha val="43137"/>
                    </a:srgbClr>
                  </a:outerShdw>
                </a:effectLst>
                <a:latin typeface="Agency FB" pitchFamily="34" charset="0"/>
              </a:rPr>
              <a:t>Casanovas</a:t>
            </a:r>
            <a:r>
              <a:rPr lang="es-ES" sz="2000" dirty="0" smtClean="0">
                <a:effectLst>
                  <a:outerShdw blurRad="38100" dist="38100" dir="2700000" algn="tl">
                    <a:srgbClr val="000000">
                      <a:alpha val="43137"/>
                    </a:srgbClr>
                  </a:outerShdw>
                </a:effectLst>
                <a:latin typeface="Agency FB" pitchFamily="34" charset="0"/>
              </a:rPr>
              <a:t>, edificó una casa muestra para dinamizar las ventas, que fue proyectada por el colaborador de Gaudí, Francesc Berenguer. Gaudí se trasladó a vivir allí en 1906 con su padre y su sobrina. </a:t>
            </a:r>
            <a:br>
              <a:rPr lang="es-ES" sz="2000" dirty="0" smtClean="0">
                <a:effectLst>
                  <a:outerShdw blurRad="38100" dist="38100" dir="2700000" algn="tl">
                    <a:srgbClr val="000000">
                      <a:alpha val="43137"/>
                    </a:srgbClr>
                  </a:outerShdw>
                </a:effectLst>
                <a:latin typeface="Agency FB" pitchFamily="34" charset="0"/>
              </a:rPr>
            </a:br>
            <a:r>
              <a:rPr lang="es-ES" sz="2000" dirty="0" smtClean="0">
                <a:effectLst>
                  <a:outerShdw blurRad="38100" dist="38100" dir="2700000" algn="tl">
                    <a:srgbClr val="000000">
                      <a:alpha val="43137"/>
                    </a:srgbClr>
                  </a:outerShdw>
                </a:effectLst>
                <a:latin typeface="Agency FB" pitchFamily="34" charset="0"/>
              </a:rPr>
              <a:t>Poco después, en 1907, </a:t>
            </a:r>
            <a:r>
              <a:rPr lang="es-ES" sz="2000" u="sng" dirty="0" err="1" smtClean="0">
                <a:effectLst>
                  <a:outerShdw blurRad="38100" dist="38100" dir="2700000" algn="tl">
                    <a:srgbClr val="000000">
                      <a:alpha val="43137"/>
                    </a:srgbClr>
                  </a:outerShdw>
                </a:effectLst>
                <a:latin typeface="Agency FB" pitchFamily="34" charset="0"/>
              </a:rPr>
              <a:t>Eusebi</a:t>
            </a:r>
            <a:r>
              <a:rPr lang="es-ES" sz="2000" u="sng" dirty="0" smtClean="0">
                <a:effectLst>
                  <a:outerShdw blurRad="38100" dist="38100" dir="2700000" algn="tl">
                    <a:srgbClr val="000000">
                      <a:alpha val="43137"/>
                    </a:srgbClr>
                  </a:outerShdw>
                </a:effectLst>
                <a:latin typeface="Agency FB" pitchFamily="34" charset="0"/>
              </a:rPr>
              <a:t> Güell</a:t>
            </a:r>
            <a:r>
              <a:rPr lang="es-ES" sz="2000" dirty="0" smtClean="0">
                <a:effectLst>
                  <a:outerShdw blurRad="38100" dist="38100" dir="2700000" algn="tl">
                    <a:srgbClr val="000000">
                      <a:alpha val="43137"/>
                    </a:srgbClr>
                  </a:outerShdw>
                </a:effectLst>
                <a:latin typeface="Agency FB" pitchFamily="34" charset="0"/>
              </a:rPr>
              <a:t> convertía en su residencia habitual la antigua casa señorial que ya existía cuando adquirió los terrenos para hacer la urbanización, la Casa </a:t>
            </a:r>
            <a:r>
              <a:rPr lang="es-ES" sz="2000" dirty="0" err="1" smtClean="0">
                <a:effectLst>
                  <a:outerShdw blurRad="38100" dist="38100" dir="2700000" algn="tl">
                    <a:srgbClr val="000000">
                      <a:alpha val="43137"/>
                    </a:srgbClr>
                  </a:outerShdw>
                </a:effectLst>
                <a:latin typeface="Agency FB" pitchFamily="34" charset="0"/>
              </a:rPr>
              <a:t>Larrard</a:t>
            </a:r>
            <a:r>
              <a:rPr lang="es-ES" sz="2000" dirty="0" smtClean="0">
                <a:effectLst>
                  <a:outerShdw blurRad="38100" dist="38100" dir="2700000" algn="tl">
                    <a:srgbClr val="000000">
                      <a:alpha val="43137"/>
                    </a:srgbClr>
                  </a:outerShdw>
                </a:effectLst>
                <a:latin typeface="Agency FB" pitchFamily="34" charset="0"/>
              </a:rPr>
              <a:t>. En aquellos años, y con el visto bueno del propietario, se celebraron multitud de actos cívicos en la gran plaza.</a:t>
            </a:r>
          </a:p>
          <a:p>
            <a:endParaRPr lang="es-ES" sz="2000" dirty="0">
              <a:latin typeface="Agency FB" pitchFamily="34" charset="0"/>
            </a:endParaRPr>
          </a:p>
        </p:txBody>
      </p:sp>
      <p:sp>
        <p:nvSpPr>
          <p:cNvPr id="8" name="7 CuadroTexto"/>
          <p:cNvSpPr txBox="1"/>
          <p:nvPr/>
        </p:nvSpPr>
        <p:spPr>
          <a:xfrm>
            <a:off x="7429520" y="6027003"/>
            <a:ext cx="1087157" cy="830997"/>
          </a:xfrm>
          <a:prstGeom prst="rect">
            <a:avLst/>
          </a:prstGeom>
          <a:noFill/>
        </p:spPr>
        <p:txBody>
          <a:bodyPr wrap="none" rtlCol="0">
            <a:spAutoFit/>
          </a:bodyPr>
          <a:lstStyle/>
          <a:p>
            <a:r>
              <a:rPr lang="es-ES_tradnl" sz="1200" dirty="0" smtClean="0">
                <a:solidFill>
                  <a:schemeClr val="accent1">
                    <a:lumMod val="20000"/>
                    <a:lumOff val="80000"/>
                  </a:schemeClr>
                </a:solidFill>
                <a:effectLst>
                  <a:outerShdw blurRad="38100" dist="38100" dir="2700000" algn="tl">
                    <a:srgbClr val="000000">
                      <a:alpha val="43137"/>
                    </a:srgbClr>
                  </a:outerShdw>
                </a:effectLst>
                <a:latin typeface="Pristina" pitchFamily="66" charset="0"/>
              </a:rPr>
              <a:t>Diseño </a:t>
            </a:r>
            <a:r>
              <a:rPr lang="es-ES_tradnl" sz="1200" dirty="0" err="1" smtClean="0">
                <a:solidFill>
                  <a:schemeClr val="accent1">
                    <a:lumMod val="20000"/>
                    <a:lumOff val="80000"/>
                  </a:schemeClr>
                </a:solidFill>
                <a:effectLst>
                  <a:outerShdw blurRad="38100" dist="38100" dir="2700000" algn="tl">
                    <a:srgbClr val="000000">
                      <a:alpha val="43137"/>
                    </a:srgbClr>
                  </a:outerShdw>
                </a:effectLst>
                <a:latin typeface="Pristina" pitchFamily="66" charset="0"/>
              </a:rPr>
              <a:t>pps</a:t>
            </a:r>
            <a:r>
              <a:rPr lang="es-ES_tradnl" sz="1200" dirty="0" smtClean="0">
                <a:solidFill>
                  <a:schemeClr val="accent1">
                    <a:lumMod val="20000"/>
                    <a:lumOff val="80000"/>
                  </a:schemeClr>
                </a:solidFill>
                <a:effectLst>
                  <a:outerShdw blurRad="38100" dist="38100" dir="2700000" algn="tl">
                    <a:srgbClr val="000000">
                      <a:alpha val="43137"/>
                    </a:srgbClr>
                  </a:outerShdw>
                </a:effectLst>
                <a:latin typeface="Pristina" pitchFamily="66" charset="0"/>
              </a:rPr>
              <a:t> Raquel</a:t>
            </a:r>
            <a:endParaRPr lang="es-ES" sz="1200" dirty="0" smtClean="0">
              <a:solidFill>
                <a:schemeClr val="accent1">
                  <a:lumMod val="20000"/>
                  <a:lumOff val="80000"/>
                </a:schemeClr>
              </a:solidFill>
              <a:effectLst>
                <a:outerShdw blurRad="38100" dist="38100" dir="2700000" algn="tl">
                  <a:srgbClr val="000000">
                    <a:alpha val="43137"/>
                  </a:srgbClr>
                </a:outerShdw>
              </a:effectLst>
              <a:latin typeface="Pristina" pitchFamily="66" charset="0"/>
            </a:endParaRPr>
          </a:p>
          <a:p>
            <a:endParaRPr lang="es-ES" dirty="0" smtClean="0"/>
          </a:p>
          <a:p>
            <a:endParaRPr lang="es-ES" dirty="0"/>
          </a:p>
        </p:txBody>
      </p:sp>
      <p:sp>
        <p:nvSpPr>
          <p:cNvPr id="9" name="8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7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5 GAUDI Guell.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99663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0"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9"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up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park-guell-cloister.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99663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1"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13" presetClass="exit" presetSubtype="32" fill="hold" grpId="0" nodeType="withEffect">
                                  <p:stCondLst>
                                    <p:cond delay="0"/>
                                  </p:stCondLst>
                                  <p:childTnLst>
                                    <p:animEffect transition="out" filter="plus(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ox(ou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99663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2"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5" grpId="2"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dry.jpg"/>
          <p:cNvPicPr>
            <a:picLocks noChangeAspect="1"/>
          </p:cNvPicPr>
          <p:nvPr/>
        </p:nvPicPr>
        <p:blipFill>
          <a:blip r:embed="rId2"/>
          <a:stretch>
            <a:fillRect/>
          </a:stretch>
        </p:blipFill>
        <p:spPr>
          <a:xfrm>
            <a:off x="0" y="2228"/>
            <a:ext cx="9144000" cy="6853544"/>
          </a:xfrm>
          <a:prstGeom prst="rect">
            <a:avLst/>
          </a:prstGeom>
        </p:spPr>
      </p:pic>
      <p:sp>
        <p:nvSpPr>
          <p:cNvPr id="5" name="4 Rectángulo"/>
          <p:cNvSpPr/>
          <p:nvPr/>
        </p:nvSpPr>
        <p:spPr>
          <a:xfrm>
            <a:off x="0" y="0"/>
            <a:ext cx="9144000" cy="6858000"/>
          </a:xfrm>
          <a:prstGeom prst="rect">
            <a:avLst/>
          </a:prstGeom>
          <a:solidFill>
            <a:srgbClr val="000099">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xit" presetSubtype="32" fill="hold" grpId="0" nodeType="withEffect">
                                  <p:stCondLst>
                                    <p:cond delay="0"/>
                                  </p:stCondLst>
                                  <p:childTnLst>
                                    <p:animEffect transition="out" filter="circle(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0099"/>
          </a:solidFill>
        </p:spPr>
        <p:txBody>
          <a:bodyPr/>
          <a:lstStyle/>
          <a:p>
            <a:endParaRPr lang="es-ES" dirty="0"/>
          </a:p>
        </p:txBody>
      </p:sp>
      <p:sp>
        <p:nvSpPr>
          <p:cNvPr id="4" name="3 Rectángulo"/>
          <p:cNvSpPr/>
          <p:nvPr/>
        </p:nvSpPr>
        <p:spPr>
          <a:xfrm>
            <a:off x="285720" y="214290"/>
            <a:ext cx="8501122" cy="6286544"/>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4454"/>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2000232" y="357166"/>
            <a:ext cx="5093061" cy="738664"/>
          </a:xfrm>
          <a:prstGeom prst="rect">
            <a:avLst/>
          </a:prstGeom>
          <a:noFill/>
        </p:spPr>
        <p:txBody>
          <a:bodyPr wrap="none" rtlCol="0">
            <a:spAutoFit/>
          </a:bodyPr>
          <a:lstStyle/>
          <a:p>
            <a:r>
              <a:rPr lang="es-ES" sz="24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gency FB" pitchFamily="34" charset="0"/>
              </a:rPr>
              <a:t>DE URBANIZACIÓN PRIVADA A PARQUE PÚBLICO</a:t>
            </a:r>
          </a:p>
          <a:p>
            <a:endParaRPr lang="es-ES" dirty="0"/>
          </a:p>
        </p:txBody>
      </p:sp>
      <p:sp>
        <p:nvSpPr>
          <p:cNvPr id="7" name="6 CuadroTexto"/>
          <p:cNvSpPr txBox="1"/>
          <p:nvPr/>
        </p:nvSpPr>
        <p:spPr>
          <a:xfrm>
            <a:off x="500034" y="857232"/>
            <a:ext cx="8072494" cy="5940088"/>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latin typeface="Agency FB" pitchFamily="34" charset="0"/>
              </a:rPr>
              <a:t>Las complejas condiciones de la venta de las parcelas, mediante antiguos contratos enfitéuticos, la falta de un transporte adecuado y el carácter muy exclusivo de la urbanización la hicieron inviable. A falta de compradores, las obras se abandonaron en 1914. Solo se habían construido dos de las 60 casas previstas. El parque se convertía así en un gran jardín privado, que Güell cedía para actos públicos, mientras empezaba a aparecer en las guías turísticas de Barcelona como uno de los puntos de atracción de la ciudad. </a:t>
            </a:r>
            <a:r>
              <a:rPr lang="es-ES" sz="2000" dirty="0" err="1" smtClean="0">
                <a:effectLst>
                  <a:outerShdw blurRad="38100" dist="38100" dir="2700000" algn="tl">
                    <a:srgbClr val="000000">
                      <a:alpha val="43137"/>
                    </a:srgbClr>
                  </a:outerShdw>
                </a:effectLst>
                <a:latin typeface="Agency FB" pitchFamily="34" charset="0"/>
              </a:rPr>
              <a:t>Eusebi</a:t>
            </a:r>
            <a:r>
              <a:rPr lang="es-ES" sz="2000" dirty="0" smtClean="0">
                <a:effectLst>
                  <a:outerShdw blurRad="38100" dist="38100" dir="2700000" algn="tl">
                    <a:srgbClr val="000000">
                      <a:alpha val="43137"/>
                    </a:srgbClr>
                  </a:outerShdw>
                </a:effectLst>
                <a:latin typeface="Agency FB" pitchFamily="34" charset="0"/>
              </a:rPr>
              <a:t> Güell murió en su casa del Park Güell en 1918, y sus herederos ofrecieron al parque al Ayuntamiento, que acordó su compra en el pleno municipal celebrado el 26 de mayo de 1922. En 1926 se abrió como parque municipal. La casa de la familia Güell se habilitó como colegio público, que adoptó el nombre del pedagogo </a:t>
            </a:r>
            <a:r>
              <a:rPr lang="es-ES" sz="2000" dirty="0" err="1" smtClean="0">
                <a:effectLst>
                  <a:outerShdw blurRad="38100" dist="38100" dir="2700000" algn="tl">
                    <a:srgbClr val="000000">
                      <a:alpha val="43137"/>
                    </a:srgbClr>
                  </a:outerShdw>
                </a:effectLst>
                <a:latin typeface="Agency FB" pitchFamily="34" charset="0"/>
              </a:rPr>
              <a:t>Baldiri</a:t>
            </a:r>
            <a:r>
              <a:rPr lang="es-ES" sz="2000" dirty="0" smtClean="0">
                <a:effectLst>
                  <a:outerShdw blurRad="38100" dist="38100" dir="2700000" algn="tl">
                    <a:srgbClr val="000000">
                      <a:alpha val="43137"/>
                    </a:srgbClr>
                  </a:outerShdw>
                </a:effectLst>
                <a:latin typeface="Agency FB" pitchFamily="34" charset="0"/>
              </a:rPr>
              <a:t> </a:t>
            </a:r>
            <a:r>
              <a:rPr lang="es-ES" sz="2000" dirty="0" err="1" smtClean="0">
                <a:effectLst>
                  <a:outerShdw blurRad="38100" dist="38100" dir="2700000" algn="tl">
                    <a:srgbClr val="000000">
                      <a:alpha val="43137"/>
                    </a:srgbClr>
                  </a:outerShdw>
                </a:effectLst>
                <a:latin typeface="Agency FB" pitchFamily="34" charset="0"/>
              </a:rPr>
              <a:t>Reixac</a:t>
            </a:r>
            <a:r>
              <a:rPr lang="es-ES" sz="2000" dirty="0" smtClean="0">
                <a:effectLst>
                  <a:outerShdw blurRad="38100" dist="38100" dir="2700000" algn="tl">
                    <a:srgbClr val="000000">
                      <a:alpha val="43137"/>
                    </a:srgbClr>
                  </a:outerShdw>
                </a:effectLst>
                <a:latin typeface="Agency FB" pitchFamily="34" charset="0"/>
              </a:rPr>
              <a:t>, y la zona situada a la izquierda de la entrada se destinó a vivero de flores ornamentales para el Ayuntamiento. </a:t>
            </a:r>
            <a:br>
              <a:rPr lang="es-ES" sz="2000" dirty="0" smtClean="0">
                <a:effectLst>
                  <a:outerShdw blurRad="38100" dist="38100" dir="2700000" algn="tl">
                    <a:srgbClr val="000000">
                      <a:alpha val="43137"/>
                    </a:srgbClr>
                  </a:outerShdw>
                </a:effectLst>
                <a:latin typeface="Agency FB" pitchFamily="34" charset="0"/>
              </a:rPr>
            </a:br>
            <a:r>
              <a:rPr lang="es-ES" sz="2000" dirty="0" smtClean="0">
                <a:effectLst>
                  <a:outerShdw blurRad="38100" dist="38100" dir="2700000" algn="tl">
                    <a:srgbClr val="000000">
                      <a:alpha val="43137"/>
                    </a:srgbClr>
                  </a:outerShdw>
                </a:effectLst>
                <a:latin typeface="Agency FB" pitchFamily="34" charset="0"/>
              </a:rPr>
              <a:t>Gracias a la asociación Amigos de Gaudí, la casa de Gaudí en el Park Güell se abrió al público como Casa Museo Gaudí en 1963.</a:t>
            </a:r>
            <a:br>
              <a:rPr lang="es-ES" sz="2000" dirty="0" smtClean="0">
                <a:effectLst>
                  <a:outerShdw blurRad="38100" dist="38100" dir="2700000" algn="tl">
                    <a:srgbClr val="000000">
                      <a:alpha val="43137"/>
                    </a:srgbClr>
                  </a:outerShdw>
                </a:effectLst>
                <a:latin typeface="Agency FB" pitchFamily="34" charset="0"/>
              </a:rPr>
            </a:br>
            <a:r>
              <a:rPr lang="es-ES" sz="2000" dirty="0" smtClean="0">
                <a:effectLst>
                  <a:outerShdw blurRad="38100" dist="38100" dir="2700000" algn="tl">
                    <a:srgbClr val="000000">
                      <a:alpha val="43137"/>
                    </a:srgbClr>
                  </a:outerShdw>
                </a:effectLst>
                <a:latin typeface="Agency FB" pitchFamily="34" charset="0"/>
              </a:rPr>
              <a:t>El Park Güell se convirtió así en un parque público muy apreciado por los barceloneses y en un importante foco de atracción de visitantes. Fue reconocido como monumento artístico en 1969 y fue declarado Patrimonio Cultural de la Humanidad por la UNESCO en 1984.</a:t>
            </a:r>
          </a:p>
          <a:p>
            <a:endParaRPr lang="es-ES" sz="2000" dirty="0" smtClean="0">
              <a:effectLst>
                <a:outerShdw blurRad="38100" dist="38100" dir="2700000" algn="tl">
                  <a:srgbClr val="000000">
                    <a:alpha val="43137"/>
                  </a:srgbClr>
                </a:outerShdw>
              </a:effectLst>
              <a:latin typeface="Agency FB" pitchFamily="34" charset="0"/>
            </a:endParaRPr>
          </a:p>
          <a:p>
            <a:r>
              <a:rPr lang="es-ES" sz="2000" dirty="0" smtClean="0">
                <a:effectLst>
                  <a:outerShdw blurRad="38100" dist="38100" dir="2700000" algn="tl">
                    <a:srgbClr val="000000">
                      <a:alpha val="43137"/>
                    </a:srgbClr>
                  </a:outerShdw>
                </a:effectLst>
                <a:latin typeface="Agency FB" pitchFamily="34" charset="0"/>
              </a:rPr>
              <a:t> </a:t>
            </a:r>
          </a:p>
          <a:p>
            <a:endParaRPr lang="es-ES" sz="2000"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7072330" y="5934670"/>
            <a:ext cx="1571636" cy="861774"/>
          </a:xfrm>
          <a:prstGeom prst="rect">
            <a:avLst/>
          </a:prstGeom>
          <a:noFill/>
        </p:spPr>
        <p:txBody>
          <a:bodyPr wrap="square" rtlCol="0">
            <a:spAutoFit/>
          </a:bodyPr>
          <a:lstStyle/>
          <a:p>
            <a:r>
              <a:rPr lang="es-ES_tradnl" sz="1200" dirty="0" smtClean="0">
                <a:solidFill>
                  <a:schemeClr val="accent1">
                    <a:lumMod val="20000"/>
                    <a:lumOff val="80000"/>
                  </a:schemeClr>
                </a:solidFill>
                <a:effectLst>
                  <a:outerShdw blurRad="38100" dist="38100" dir="2700000" algn="tl">
                    <a:srgbClr val="000000">
                      <a:alpha val="43137"/>
                    </a:srgbClr>
                  </a:outerShdw>
                </a:effectLst>
                <a:latin typeface="Pristina" pitchFamily="66" charset="0"/>
              </a:rPr>
              <a:t>Diseño </a:t>
            </a:r>
            <a:r>
              <a:rPr lang="es-ES_tradnl" sz="1200" dirty="0" err="1" smtClean="0">
                <a:solidFill>
                  <a:schemeClr val="accent1">
                    <a:lumMod val="20000"/>
                    <a:lumOff val="80000"/>
                  </a:schemeClr>
                </a:solidFill>
                <a:effectLst>
                  <a:outerShdw blurRad="38100" dist="38100" dir="2700000" algn="tl">
                    <a:srgbClr val="000000">
                      <a:alpha val="43137"/>
                    </a:srgbClr>
                  </a:outerShdw>
                </a:effectLst>
                <a:latin typeface="Pristina" pitchFamily="66" charset="0"/>
              </a:rPr>
              <a:t>pps</a:t>
            </a:r>
            <a:r>
              <a:rPr lang="es-ES_tradnl" sz="1200" dirty="0" smtClean="0">
                <a:solidFill>
                  <a:schemeClr val="accent1">
                    <a:lumMod val="20000"/>
                    <a:lumOff val="80000"/>
                  </a:schemeClr>
                </a:solidFill>
                <a:effectLst>
                  <a:outerShdw blurRad="38100" dist="38100" dir="2700000" algn="tl">
                    <a:srgbClr val="000000">
                      <a:alpha val="43137"/>
                    </a:srgbClr>
                  </a:outerShdw>
                </a:effectLst>
                <a:latin typeface="Pristina" pitchFamily="66" charset="0"/>
              </a:rPr>
              <a:t> Raquel</a:t>
            </a:r>
            <a:endParaRPr lang="es-ES" dirty="0" smtClean="0">
              <a:solidFill>
                <a:schemeClr val="accent1">
                  <a:lumMod val="20000"/>
                  <a:lumOff val="80000"/>
                </a:schemeClr>
              </a:solidFill>
              <a:effectLst>
                <a:outerShdw blurRad="38100" dist="38100" dir="2700000" algn="tl">
                  <a:srgbClr val="000000">
                    <a:alpha val="43137"/>
                  </a:srgbClr>
                </a:outerShdw>
              </a:effectLst>
              <a:latin typeface="Pristina" pitchFamily="66" charset="0"/>
            </a:endParaRPr>
          </a:p>
          <a:p>
            <a:endParaRPr lang="es-ES" dirty="0" smtClean="0"/>
          </a:p>
          <a:p>
            <a:endParaRPr lang="es-ES" dirty="0"/>
          </a:p>
        </p:txBody>
      </p:sp>
      <p:sp>
        <p:nvSpPr>
          <p:cNvPr id="9" name="8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7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i7.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solidFill>
            <a:srgbClr val="ED611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0"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Lillet2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99663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0"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opp.jpg"/>
          <p:cNvPicPr>
            <a:picLocks noChangeAspect="1"/>
          </p:cNvPicPr>
          <p:nvPr/>
        </p:nvPicPr>
        <p:blipFill>
          <a:blip r:embed="rId2"/>
          <a:stretch>
            <a:fillRect/>
          </a:stretch>
        </p:blipFill>
        <p:spPr>
          <a:xfrm>
            <a:off x="0" y="13342"/>
            <a:ext cx="9144000" cy="6831315"/>
          </a:xfrm>
          <a:prstGeom prst="rect">
            <a:avLst/>
          </a:prstGeom>
        </p:spPr>
      </p:pic>
      <p:sp>
        <p:nvSpPr>
          <p:cNvPr id="5" name="4 Rectángulo"/>
          <p:cNvSpPr/>
          <p:nvPr/>
        </p:nvSpPr>
        <p:spPr>
          <a:xfrm>
            <a:off x="0" y="0"/>
            <a:ext cx="9144000" cy="6858000"/>
          </a:xfrm>
          <a:prstGeom prst="rect">
            <a:avLst/>
          </a:prstGeom>
          <a:solidFill>
            <a:srgbClr val="CC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0"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th.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C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0"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tttttt6.jpg"/>
          <p:cNvPicPr>
            <a:picLocks noChangeAspect="1"/>
          </p:cNvPicPr>
          <p:nvPr/>
        </p:nvPicPr>
        <p:blipFill>
          <a:blip r:embed="rId2"/>
          <a:stretch>
            <a:fillRect/>
          </a:stretch>
        </p:blipFill>
        <p:spPr>
          <a:xfrm>
            <a:off x="0" y="8929"/>
            <a:ext cx="9144000" cy="6840141"/>
          </a:xfrm>
          <a:prstGeom prst="rect">
            <a:avLst/>
          </a:prstGeom>
        </p:spPr>
      </p:pic>
      <p:sp>
        <p:nvSpPr>
          <p:cNvPr id="5" name="4 Rectángulo"/>
          <p:cNvSpPr/>
          <p:nvPr/>
        </p:nvSpPr>
        <p:spPr>
          <a:xfrm>
            <a:off x="0" y="0"/>
            <a:ext cx="9144000" cy="6858000"/>
          </a:xfrm>
          <a:prstGeom prst="rect">
            <a:avLst/>
          </a:prstGeom>
          <a:solidFill>
            <a:srgbClr val="6E492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5" presetClass="exit" presetSubtype="10" fill="hold" grpId="0" nodeType="withEffect">
                                  <p:stCondLst>
                                    <p:cond delay="0"/>
                                  </p:stCondLst>
                                  <p:childTnLst>
                                    <p:animEffect transition="out" filter="checkerboard(across)">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xit" presetSubtype="272" fill="hold" grpId="1" nodeType="withEffect">
                                  <p:stCondLst>
                                    <p:cond delay="0"/>
                                  </p:stCondLst>
                                  <p:childTnLst>
                                    <p:anim calcmode="lin" valueType="num">
                                      <p:cBhvr>
                                        <p:cTn id="12" dur="3000"/>
                                        <p:tgtEl>
                                          <p:spTgt spid="5"/>
                                        </p:tgtEl>
                                        <p:attrNameLst>
                                          <p:attrName>ppt_w</p:attrName>
                                        </p:attrNameLst>
                                      </p:cBhvr>
                                      <p:tavLst>
                                        <p:tav tm="0">
                                          <p:val>
                                            <p:strVal val="ppt_w"/>
                                          </p:val>
                                        </p:tav>
                                        <p:tav tm="100000">
                                          <p:val>
                                            <p:strVal val="4/3*ppt_w"/>
                                          </p:val>
                                        </p:tav>
                                      </p:tavLst>
                                    </p:anim>
                                    <p:anim calcmode="lin" valueType="num">
                                      <p:cBhvr>
                                        <p:cTn id="13" dur="3000"/>
                                        <p:tgtEl>
                                          <p:spTgt spid="5"/>
                                        </p:tgtEl>
                                        <p:attrNameLst>
                                          <p:attrName>ppt_h</p:attrName>
                                        </p:attrNameLst>
                                      </p:cBhvr>
                                      <p:tavLst>
                                        <p:tav tm="0">
                                          <p:val>
                                            <p:strVal val="ppt_h"/>
                                          </p:val>
                                        </p:tav>
                                        <p:tav tm="100000">
                                          <p:val>
                                            <p:strVal val="4/3*ppt_h"/>
                                          </p:val>
                                        </p:tav>
                                      </p:tavLst>
                                    </p:anim>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Barcelona_Parc_Guell_18.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CC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1"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18" presetClass="exit" presetSubtype="3" fill="hold" grpId="0" nodeType="withEffect">
                                  <p:stCondLst>
                                    <p:cond delay="0"/>
                                  </p:stCondLst>
                                  <p:childTnLst>
                                    <p:animEffect transition="out" filter="strips(upRigh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18" presetClass="entr" presetSubtype="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downRigh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arcelona_Parc_Guell_17.JPG"/>
          <p:cNvPicPr>
            <a:picLocks noGrp="1" noChangeAspect="1"/>
          </p:cNvPicPr>
          <p:nvPr>
            <p:ph idx="1"/>
          </p:nvPr>
        </p:nvPicPr>
        <p:blipFill>
          <a:blip r:embed="rId2"/>
          <a:stretch>
            <a:fillRect/>
          </a:stretch>
        </p:blipFill>
        <p:spPr>
          <a:xfrm>
            <a:off x="0" y="0"/>
            <a:ext cx="9144000" cy="6858048"/>
          </a:xfrm>
        </p:spPr>
      </p:pic>
      <p:sp>
        <p:nvSpPr>
          <p:cNvPr id="5" name="4 Rectángulo"/>
          <p:cNvSpPr/>
          <p:nvPr/>
        </p:nvSpPr>
        <p:spPr>
          <a:xfrm>
            <a:off x="0" y="0"/>
            <a:ext cx="9144000" cy="6858000"/>
          </a:xfrm>
          <a:prstGeom prst="rect">
            <a:avLst/>
          </a:prstGeom>
          <a:solidFill>
            <a:srgbClr val="99663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0"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u76.jpg"/>
          <p:cNvPicPr>
            <a:picLocks noChangeAspect="1"/>
          </p:cNvPicPr>
          <p:nvPr/>
        </p:nvPicPr>
        <p:blipFill>
          <a:blip r:embed="rId2"/>
          <a:stretch>
            <a:fillRect/>
          </a:stretch>
        </p:blipFill>
        <p:spPr>
          <a:xfrm>
            <a:off x="5945" y="0"/>
            <a:ext cx="9132109" cy="6858000"/>
          </a:xfrm>
          <a:prstGeom prst="rect">
            <a:avLst/>
          </a:prstGeom>
        </p:spPr>
      </p:pic>
      <p:sp>
        <p:nvSpPr>
          <p:cNvPr id="5" name="4 Rectángulo"/>
          <p:cNvSpPr/>
          <p:nvPr/>
        </p:nvSpPr>
        <p:spPr>
          <a:xfrm>
            <a:off x="0" y="0"/>
            <a:ext cx="9144000" cy="6858000"/>
          </a:xfrm>
          <a:prstGeom prst="rect">
            <a:avLst/>
          </a:prstGeom>
          <a:solidFill>
            <a:schemeClr val="accent4">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1" presetClass="exit" presetSubtype="8" fill="hold" grpId="0" nodeType="withEffect">
                                  <p:stCondLst>
                                    <p:cond delay="0"/>
                                  </p:stCondLst>
                                  <p:childTnLst>
                                    <p:animEffect transition="out" filter="wheel(8)">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4/3*#ppt_w"/>
                                          </p:val>
                                        </p:tav>
                                        <p:tav tm="100000">
                                          <p:val>
                                            <p:strVal val="#ppt_w"/>
                                          </p:val>
                                        </p:tav>
                                      </p:tavLst>
                                    </p:anim>
                                    <p:anim calcmode="lin" valueType="num">
                                      <p:cBhvr>
                                        <p:cTn id="18" dur="4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y.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99663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0"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y6.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solidFill>
            <a:srgbClr val="99663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5" fill="hold" grpId="0" nodeType="withEffect">
                                  <p:stCondLst>
                                    <p:cond delay="0"/>
                                  </p:stCondLst>
                                  <p:childTnLst>
                                    <p:animEffect transition="out" filter="blinds(vertic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jpg"/>
          <p:cNvPicPr>
            <a:picLocks noChangeAspect="1"/>
          </p:cNvPicPr>
          <p:nvPr/>
        </p:nvPicPr>
        <p:blipFill>
          <a:blip r:embed="rId2"/>
          <a:stretch>
            <a:fillRect/>
          </a:stretch>
        </p:blipFill>
        <p:spPr>
          <a:xfrm>
            <a:off x="1486" y="0"/>
            <a:ext cx="9141027" cy="6858000"/>
          </a:xfrm>
          <a:prstGeom prst="rect">
            <a:avLst/>
          </a:prstGeom>
        </p:spPr>
      </p:pic>
      <p:sp>
        <p:nvSpPr>
          <p:cNvPr id="5" name="4 Rectángulo"/>
          <p:cNvSpPr/>
          <p:nvPr/>
        </p:nvSpPr>
        <p:spPr>
          <a:xfrm>
            <a:off x="0" y="0"/>
            <a:ext cx="9144000" cy="6858000"/>
          </a:xfrm>
          <a:prstGeom prst="rect">
            <a:avLst/>
          </a:prstGeom>
          <a:solidFill>
            <a:schemeClr val="accent4">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0"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8.jpg"/>
          <p:cNvPicPr>
            <a:picLocks noChangeAspect="1"/>
          </p:cNvPicPr>
          <p:nvPr/>
        </p:nvPicPr>
        <p:blipFill>
          <a:blip r:embed="rId2"/>
          <a:stretch>
            <a:fillRect/>
          </a:stretch>
        </p:blipFill>
        <p:spPr>
          <a:xfrm>
            <a:off x="22151" y="0"/>
            <a:ext cx="9099698" cy="6858000"/>
          </a:xfrm>
          <a:prstGeom prst="rect">
            <a:avLst/>
          </a:prstGeom>
        </p:spPr>
      </p:pic>
      <p:sp>
        <p:nvSpPr>
          <p:cNvPr id="5" name="4 Rectángulo"/>
          <p:cNvSpPr/>
          <p:nvPr/>
        </p:nvSpPr>
        <p:spPr>
          <a:xfrm>
            <a:off x="0" y="0"/>
            <a:ext cx="9144000" cy="6858000"/>
          </a:xfrm>
          <a:prstGeom prst="rect">
            <a:avLst/>
          </a:prstGeom>
          <a:solidFill>
            <a:srgbClr val="99663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0"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4/3*#ppt_w"/>
                                          </p:val>
                                        </p:tav>
                                        <p:tav tm="100000">
                                          <p:val>
                                            <p:strVal val="#ppt_w"/>
                                          </p:val>
                                        </p:tav>
                                      </p:tavLst>
                                    </p:anim>
                                    <p:anim calcmode="lin" valueType="num">
                                      <p:cBhvr>
                                        <p:cTn id="18" dur="4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99663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0"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pñ´pñ.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0"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k_Güell02.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DC924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1"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5" presetClass="exit" presetSubtype="5" fill="hold" grpId="0" nodeType="withEffect">
                                  <p:stCondLst>
                                    <p:cond delay="0"/>
                                  </p:stCondLst>
                                  <p:childTnLst>
                                    <p:animEffect transition="out" filter="checkerboard(down)">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dow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it.jpg"/>
          <p:cNvPicPr>
            <a:picLocks noChangeAspect="1"/>
          </p:cNvPicPr>
          <p:nvPr/>
        </p:nvPicPr>
        <p:blipFill>
          <a:blip r:embed="rId2">
            <a:lum contrast="10000"/>
          </a:blip>
          <a:stretch>
            <a:fillRect/>
          </a:stretch>
        </p:blipFill>
        <p:spPr>
          <a:xfrm>
            <a:off x="0" y="16662"/>
            <a:ext cx="9144000" cy="6824676"/>
          </a:xfrm>
          <a:prstGeom prst="rect">
            <a:avLst/>
          </a:prstGeom>
        </p:spPr>
      </p:pic>
      <p:sp>
        <p:nvSpPr>
          <p:cNvPr id="5" name="4 Rectángulo"/>
          <p:cNvSpPr/>
          <p:nvPr/>
        </p:nvSpPr>
        <p:spPr>
          <a:xfrm>
            <a:off x="0" y="0"/>
            <a:ext cx="9144000" cy="6858000"/>
          </a:xfrm>
          <a:prstGeom prst="rect">
            <a:avLst/>
          </a:prstGeom>
          <a:solidFill>
            <a:srgbClr val="000099">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0"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4/3*#ppt_w"/>
                                          </p:val>
                                        </p:tav>
                                        <p:tav tm="100000">
                                          <p:val>
                                            <p:strVal val="#ppt_w"/>
                                          </p:val>
                                        </p:tav>
                                      </p:tavLst>
                                    </p:anim>
                                    <p:anim calcmode="lin" valueType="num">
                                      <p:cBhvr>
                                        <p:cTn id="18" dur="4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Ritmo.jpg"/>
          <p:cNvPicPr>
            <a:picLocks noGrp="1" noChangeAspect="1"/>
          </p:cNvPicPr>
          <p:nvPr>
            <p:ph idx="1"/>
          </p:nvPr>
        </p:nvPicPr>
        <p:blipFill>
          <a:blip r:embed="rId2"/>
          <a:stretch>
            <a:fillRect/>
          </a:stretch>
        </p:blipFill>
        <p:spPr>
          <a:xfrm>
            <a:off x="0" y="0"/>
            <a:ext cx="9144000" cy="6858000"/>
          </a:xfrm>
        </p:spPr>
      </p:pic>
      <p:sp>
        <p:nvSpPr>
          <p:cNvPr id="5" name="4 Rectángulo"/>
          <p:cNvSpPr/>
          <p:nvPr/>
        </p:nvSpPr>
        <p:spPr>
          <a:xfrm>
            <a:off x="0" y="0"/>
            <a:ext cx="9144000" cy="6858000"/>
          </a:xfrm>
          <a:prstGeom prst="rect">
            <a:avLst/>
          </a:prstGeom>
          <a:solidFill>
            <a:srgbClr val="CC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0"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4/3*#ppt_w"/>
                                          </p:val>
                                        </p:tav>
                                        <p:tav tm="100000">
                                          <p:val>
                                            <p:strVal val="#ppt_w"/>
                                          </p:val>
                                        </p:tav>
                                      </p:tavLst>
                                    </p:anim>
                                    <p:anim calcmode="lin" valueType="num">
                                      <p:cBhvr>
                                        <p:cTn id="18" dur="4000" fill="hold"/>
                                        <p:tgtEl>
                                          <p:spTgt spid="4"/>
                                        </p:tgtEl>
                                        <p:attrNameLst>
                                          <p:attrName>ppt_h</p:attrName>
                                        </p:attrNameLst>
                                      </p:cBhvr>
                                      <p:tavLst>
                                        <p:tav tm="0">
                                          <p:val>
                                            <p:strVal val="4/3*#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out)">
                                      <p:cBhvr>
                                        <p:cTn id="21"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9.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solidFill>
            <a:srgbClr val="DC924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2"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5" grpId="2" animBg="1"/>
      <p:bldP spid="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pic>
        <p:nvPicPr>
          <p:cNvPr id="4" name="3 Imagen" descr="Imagen2.jpg"/>
          <p:cNvPicPr>
            <a:picLocks noChangeAspect="1"/>
          </p:cNvPicPr>
          <p:nvPr/>
        </p:nvPicPr>
        <p:blipFill>
          <a:blip r:embed="rId2"/>
          <a:stretch>
            <a:fillRect/>
          </a:stretch>
        </p:blipFill>
        <p:spPr>
          <a:xfrm>
            <a:off x="0" y="10016"/>
            <a:ext cx="9144000" cy="6837967"/>
          </a:xfrm>
          <a:prstGeom prst="rect">
            <a:avLst/>
          </a:prstGeom>
        </p:spPr>
      </p:pic>
      <p:sp>
        <p:nvSpPr>
          <p:cNvPr id="5" name="4 Rectángulo"/>
          <p:cNvSpPr/>
          <p:nvPr/>
        </p:nvSpPr>
        <p:spPr>
          <a:xfrm>
            <a:off x="0" y="0"/>
            <a:ext cx="9144000" cy="6858000"/>
          </a:xfrm>
          <a:prstGeom prst="rect">
            <a:avLst/>
          </a:prstGeom>
          <a:solidFill>
            <a:srgbClr val="CC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Subtítulo"/>
          <p:cNvSpPr>
            <a:spLocks noGrp="1"/>
          </p:cNvSpPr>
          <p:nvPr>
            <p:ph type="subTitle" idx="1"/>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0"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queguell009.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3366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0"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8.jpg"/>
          <p:cNvPicPr>
            <a:picLocks noChangeAspect="1"/>
          </p:cNvPicPr>
          <p:nvPr/>
        </p:nvPicPr>
        <p:blipFill>
          <a:blip r:embed="rId2"/>
          <a:stretch>
            <a:fillRect/>
          </a:stretch>
        </p:blipFill>
        <p:spPr>
          <a:xfrm>
            <a:off x="11875" y="0"/>
            <a:ext cx="9120249" cy="6858000"/>
          </a:xfrm>
          <a:prstGeom prst="rect">
            <a:avLst/>
          </a:prstGeom>
        </p:spPr>
      </p:pic>
      <p:sp>
        <p:nvSpPr>
          <p:cNvPr id="5" name="4 Rectángulo"/>
          <p:cNvSpPr/>
          <p:nvPr/>
        </p:nvSpPr>
        <p:spPr>
          <a:xfrm>
            <a:off x="0" y="0"/>
            <a:ext cx="9144000" cy="6858000"/>
          </a:xfrm>
          <a:prstGeom prst="rect">
            <a:avLst/>
          </a:prstGeom>
          <a:solidFill>
            <a:srgbClr val="000099">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5" fill="hold" grpId="0" nodeType="withEffect">
                                  <p:stCondLst>
                                    <p:cond delay="0"/>
                                  </p:stCondLst>
                                  <p:childTnLst>
                                    <p:animEffect transition="out" filter="checkerboard(dow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dow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1.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0"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9p.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solidFill>
            <a:srgbClr val="ED611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0"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ista_de_regalos_de_pedida_para_parejas_poco_convencionales_555682518_1200x800.jpg"/>
          <p:cNvPicPr>
            <a:picLocks noChangeAspect="1"/>
          </p:cNvPicPr>
          <p:nvPr/>
        </p:nvPicPr>
        <p:blipFill>
          <a:blip r:embed="rId2"/>
          <a:stretch>
            <a:fillRect/>
          </a:stretch>
        </p:blipFill>
        <p:spPr>
          <a:xfrm>
            <a:off x="0" y="10016"/>
            <a:ext cx="9144000" cy="6837967"/>
          </a:xfrm>
          <a:prstGeom prst="rect">
            <a:avLst/>
          </a:prstGeom>
        </p:spPr>
      </p:pic>
      <p:sp>
        <p:nvSpPr>
          <p:cNvPr id="5" name="4 Rectángulo"/>
          <p:cNvSpPr/>
          <p:nvPr/>
        </p:nvSpPr>
        <p:spPr>
          <a:xfrm>
            <a:off x="0" y="0"/>
            <a:ext cx="9144000" cy="6858000"/>
          </a:xfrm>
          <a:prstGeom prst="rect">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6" presetClass="exit" presetSubtype="37" fill="hold" grpId="0" nodeType="withEffect">
                                  <p:stCondLst>
                                    <p:cond delay="0"/>
                                  </p:stCondLst>
                                  <p:childTnLst>
                                    <p:animEffect transition="out" filter="barn(outVertic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4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c-Guellj.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ED611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xit" presetSubtype="32" fill="hold" grpId="0" nodeType="withEffect">
                                  <p:stCondLst>
                                    <p:cond delay="0"/>
                                  </p:stCondLst>
                                  <p:childTnLst>
                                    <p:animEffect transition="out" filter="circle(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q-guell.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solidFill>
            <a:srgbClr val="3366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0"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9.jpg"/>
          <p:cNvPicPr>
            <a:picLocks noChangeAspect="1"/>
          </p:cNvPicPr>
          <p:nvPr/>
        </p:nvPicPr>
        <p:blipFill>
          <a:blip r:embed="rId2"/>
          <a:stretch>
            <a:fillRect/>
          </a:stretch>
        </p:blipFill>
        <p:spPr>
          <a:xfrm>
            <a:off x="0" y="2228"/>
            <a:ext cx="9144000" cy="6853544"/>
          </a:xfrm>
          <a:prstGeom prst="rect">
            <a:avLst/>
          </a:prstGeom>
        </p:spPr>
      </p:pic>
      <p:sp>
        <p:nvSpPr>
          <p:cNvPr id="5" name="4 Rectángulo"/>
          <p:cNvSpPr/>
          <p:nvPr/>
        </p:nvSpPr>
        <p:spPr>
          <a:xfrm>
            <a:off x="0" y="0"/>
            <a:ext cx="9144000" cy="6858000"/>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0"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0099"/>
          </a:solidFill>
        </p:spPr>
        <p:txBody>
          <a:bodyPr/>
          <a:lstStyle/>
          <a:p>
            <a:endParaRPr lang="es-ES" dirty="0"/>
          </a:p>
        </p:txBody>
      </p:sp>
      <p:sp>
        <p:nvSpPr>
          <p:cNvPr id="4" name="3 Rectángulo"/>
          <p:cNvSpPr/>
          <p:nvPr/>
        </p:nvSpPr>
        <p:spPr>
          <a:xfrm>
            <a:off x="714348" y="714356"/>
            <a:ext cx="7572428" cy="5286412"/>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Marco"/>
          <p:cNvSpPr/>
          <p:nvPr/>
        </p:nvSpPr>
        <p:spPr>
          <a:xfrm>
            <a:off x="0" y="0"/>
            <a:ext cx="9144000" cy="6858000"/>
          </a:xfrm>
          <a:prstGeom prst="frame">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142976" y="2071679"/>
            <a:ext cx="6643734" cy="2985433"/>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_tradnl"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Harrington" pitchFamily="82" charset="0"/>
              </a:rPr>
              <a:t>En las  siguientes 2 diapositivas  podrás experimentar un  paseo virtual en 360 º  por todo el Parque  </a:t>
            </a:r>
            <a:r>
              <a:rPr lang="es-ES_tradnl" sz="2800" b="1" dirty="0" err="1"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Harrington" pitchFamily="82" charset="0"/>
              </a:rPr>
              <a:t>Guell</a:t>
            </a:r>
            <a:r>
              <a:rPr lang="es-ES_tradnl"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Harrington" pitchFamily="82" charset="0"/>
              </a:rPr>
              <a:t>  </a:t>
            </a:r>
          </a:p>
          <a:p>
            <a:pPr algn="ctr"/>
            <a:endParaRPr lang="es-ES_tradnl" sz="2800" b="1" dirty="0" smtClean="0">
              <a:ln w="50800"/>
              <a:solidFill>
                <a:schemeClr val="bg1">
                  <a:shade val="50000"/>
                </a:schemeClr>
              </a:solidFill>
              <a:latin typeface="Harrington" pitchFamily="82" charset="0"/>
            </a:endParaRPr>
          </a:p>
          <a:p>
            <a:pPr algn="ctr"/>
            <a:endParaRPr lang="es-ES_tradnl" sz="3200" b="1" dirty="0" smtClean="0">
              <a:ln w="50800"/>
              <a:solidFill>
                <a:schemeClr val="bg1">
                  <a:shade val="50000"/>
                </a:schemeClr>
              </a:solidFill>
              <a:latin typeface="Harrington" pitchFamily="82" charset="0"/>
            </a:endParaRPr>
          </a:p>
          <a:p>
            <a:pPr algn="ctr"/>
            <a:endParaRPr lang="es-ES" sz="4400" b="1" dirty="0">
              <a:ln w="50800"/>
              <a:solidFill>
                <a:schemeClr val="bg1">
                  <a:shade val="50000"/>
                </a:schemeClr>
              </a:solidFill>
              <a:latin typeface="Harrington" pitchFamily="82" charset="0"/>
            </a:endParaRPr>
          </a:p>
        </p:txBody>
      </p:sp>
      <p:sp>
        <p:nvSpPr>
          <p:cNvPr id="7" name="6 CuadroTexto"/>
          <p:cNvSpPr txBox="1"/>
          <p:nvPr/>
        </p:nvSpPr>
        <p:spPr>
          <a:xfrm>
            <a:off x="2357422" y="3714752"/>
            <a:ext cx="3332964" cy="1323439"/>
          </a:xfrm>
          <a:prstGeom prst="rect">
            <a:avLst/>
          </a:prstGeom>
          <a:noFill/>
        </p:spPr>
        <p:txBody>
          <a:bodyPr wrap="none" rtlCol="0">
            <a:spAutoFit/>
          </a:bodyPr>
          <a:lstStyle/>
          <a:p>
            <a:r>
              <a:rPr lang="es-ES_tradnl" sz="2800" b="1" dirty="0" smtClean="0">
                <a:solidFill>
                  <a:srgbClr val="FFFF00"/>
                </a:solidFill>
                <a:effectLst>
                  <a:outerShdw blurRad="38100" dist="38100" dir="2700000" algn="tl">
                    <a:srgbClr val="000000">
                      <a:alpha val="43137"/>
                    </a:srgbClr>
                  </a:outerShdw>
                </a:effectLst>
                <a:latin typeface="Harrington" pitchFamily="82" charset="0"/>
              </a:rPr>
              <a:t>Conduce  la imagen </a:t>
            </a:r>
          </a:p>
          <a:p>
            <a:r>
              <a:rPr lang="es-ES_tradnl" sz="2800" b="1" dirty="0" smtClean="0">
                <a:solidFill>
                  <a:srgbClr val="FFFF00"/>
                </a:solidFill>
                <a:effectLst>
                  <a:outerShdw blurRad="38100" dist="38100" dir="2700000" algn="tl">
                    <a:srgbClr val="000000">
                      <a:alpha val="43137"/>
                    </a:srgbClr>
                  </a:outerShdw>
                </a:effectLst>
                <a:latin typeface="Harrington" pitchFamily="82" charset="0"/>
              </a:rPr>
              <a:t>moviendo el mouse</a:t>
            </a:r>
          </a:p>
          <a:p>
            <a:endParaRPr lang="es-ES"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86020" name="Picture 4" descr="Gif de Mouse"/>
          <p:cNvPicPr>
            <a:picLocks noChangeAspect="1" noChangeArrowheads="1" noCrop="1"/>
          </p:cNvPicPr>
          <p:nvPr/>
        </p:nvPicPr>
        <p:blipFill>
          <a:blip r:embed="rId3">
            <a:lum bright="-10000" contrast="20000"/>
          </a:blip>
          <a:srcRect/>
          <a:stretch>
            <a:fillRect/>
          </a:stretch>
        </p:blipFill>
        <p:spPr bwMode="auto">
          <a:xfrm>
            <a:off x="5572132" y="3357562"/>
            <a:ext cx="1714511" cy="1714512"/>
          </a:xfrm>
          <a:prstGeom prst="rect">
            <a:avLst/>
          </a:prstGeom>
          <a:noFill/>
        </p:spPr>
      </p:pic>
      <p:sp>
        <p:nvSpPr>
          <p:cNvPr id="9" name="8 CuadroTexto"/>
          <p:cNvSpPr txBox="1"/>
          <p:nvPr/>
        </p:nvSpPr>
        <p:spPr>
          <a:xfrm>
            <a:off x="6143636" y="5143512"/>
            <a:ext cx="1087157" cy="830997"/>
          </a:xfrm>
          <a:prstGeom prst="rect">
            <a:avLst/>
          </a:prstGeom>
          <a:noFill/>
        </p:spPr>
        <p:txBody>
          <a:bodyPr wrap="none" rtlCol="0">
            <a:spAutoFit/>
          </a:bodyPr>
          <a:lstStyle/>
          <a:p>
            <a:r>
              <a:rPr lang="es-ES_tradnl" sz="1200" dirty="0" smtClean="0">
                <a:solidFill>
                  <a:schemeClr val="accent1">
                    <a:lumMod val="20000"/>
                    <a:lumOff val="80000"/>
                  </a:schemeClr>
                </a:solidFill>
                <a:effectLst>
                  <a:outerShdw blurRad="38100" dist="38100" dir="2700000" algn="tl">
                    <a:srgbClr val="000000">
                      <a:alpha val="43137"/>
                    </a:srgbClr>
                  </a:outerShdw>
                </a:effectLst>
                <a:latin typeface="Pristina" pitchFamily="66" charset="0"/>
              </a:rPr>
              <a:t>Diseño </a:t>
            </a:r>
            <a:r>
              <a:rPr lang="es-ES_tradnl" sz="1200" dirty="0" err="1" smtClean="0">
                <a:solidFill>
                  <a:schemeClr val="accent1">
                    <a:lumMod val="20000"/>
                    <a:lumOff val="80000"/>
                  </a:schemeClr>
                </a:solidFill>
                <a:effectLst>
                  <a:outerShdw blurRad="38100" dist="38100" dir="2700000" algn="tl">
                    <a:srgbClr val="000000">
                      <a:alpha val="43137"/>
                    </a:srgbClr>
                  </a:outerShdw>
                </a:effectLst>
                <a:latin typeface="Pristina" pitchFamily="66" charset="0"/>
              </a:rPr>
              <a:t>pps</a:t>
            </a:r>
            <a:r>
              <a:rPr lang="es-ES_tradnl" sz="1200" dirty="0" smtClean="0">
                <a:solidFill>
                  <a:schemeClr val="accent1">
                    <a:lumMod val="20000"/>
                    <a:lumOff val="80000"/>
                  </a:schemeClr>
                </a:solidFill>
                <a:effectLst>
                  <a:outerShdw blurRad="38100" dist="38100" dir="2700000" algn="tl">
                    <a:srgbClr val="000000">
                      <a:alpha val="43137"/>
                    </a:srgbClr>
                  </a:outerShdw>
                </a:effectLst>
                <a:latin typeface="Pristina" pitchFamily="66" charset="0"/>
              </a:rPr>
              <a:t> Raquel</a:t>
            </a:r>
            <a:endParaRPr lang="es-ES" dirty="0" smtClean="0">
              <a:solidFill>
                <a:schemeClr val="accent1">
                  <a:lumMod val="20000"/>
                  <a:lumOff val="80000"/>
                </a:schemeClr>
              </a:solidFill>
              <a:effectLst>
                <a:outerShdw blurRad="38100" dist="38100" dir="2700000" algn="tl">
                  <a:srgbClr val="000000">
                    <a:alpha val="43137"/>
                  </a:srgbClr>
                </a:outerShdw>
              </a:effectLst>
              <a:latin typeface="Pristina" pitchFamily="66" charset="0"/>
            </a:endParaRPr>
          </a:p>
          <a:p>
            <a:endParaRPr lang="es-ES" dirty="0" smtClean="0"/>
          </a:p>
          <a:p>
            <a:endParaRPr lang="es-ES" dirty="0"/>
          </a:p>
        </p:txBody>
      </p:sp>
      <p:sp>
        <p:nvSpPr>
          <p:cNvPr id="10" name="9 Rectángulo"/>
          <p:cNvSpPr/>
          <p:nvPr/>
        </p:nvSpPr>
        <p:spPr>
          <a:xfrm>
            <a:off x="0" y="0"/>
            <a:ext cx="9144000" cy="6858000"/>
          </a:xfrm>
          <a:prstGeom prst="rect">
            <a:avLst/>
          </a:prstGeom>
          <a:gradFill flip="none" rotWithShape="1">
            <a:gsLst>
              <a:gs pos="0">
                <a:srgbClr val="000066"/>
              </a:gs>
              <a:gs pos="50000">
                <a:srgbClr val="3366FF">
                  <a:shade val="67500"/>
                  <a:satMod val="115000"/>
                </a:srgbClr>
              </a:gs>
              <a:gs pos="100000">
                <a:srgbClr val="33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Tree>
    <p:controls>
      <p:control spid="1026" name="ShockwaveFlash1" r:id="rId2" imgW="9142560" imgH="6856560"/>
    </p:controls>
  </p:cSld>
  <p:clrMapOvr>
    <a:masterClrMapping/>
  </p:clrMapOvr>
  <p:transition spd="slow" advTm="60000"/>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ES"/>
          </a:p>
        </p:txBody>
      </p:sp>
      <p:sp>
        <p:nvSpPr>
          <p:cNvPr id="3" name="2 Subtítulo"/>
          <p:cNvSpPr>
            <a:spLocks noGrp="1"/>
          </p:cNvSpPr>
          <p:nvPr>
            <p:ph type="subTitle" idx="1"/>
          </p:nvPr>
        </p:nvSpPr>
        <p:spPr/>
        <p:txBody>
          <a:bodyPr/>
          <a:lstStyle/>
          <a:p>
            <a:endParaRPr lang="es-ES"/>
          </a:p>
        </p:txBody>
      </p:sp>
    </p:spTree>
    <p:controls>
      <p:control spid="2050" name="ShockwaveFlash1" r:id="rId2" imgW="9142560" imgH="6856560"/>
    </p:controls>
  </p:cSld>
  <p:clrMapOvr>
    <a:masterClrMapping/>
  </p:clrMapOvr>
  <p:transition spd="slow" advTm="60000"/>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 name="6 Imagen" descr="5909348456_808c4a40d2_b.jpg"/>
          <p:cNvPicPr>
            <a:picLocks noChangeAspect="1"/>
          </p:cNvPicPr>
          <p:nvPr/>
        </p:nvPicPr>
        <p:blipFill>
          <a:blip r:embed="rId2"/>
          <a:stretch>
            <a:fillRect/>
          </a:stretch>
        </p:blipFill>
        <p:spPr>
          <a:xfrm>
            <a:off x="0" y="0"/>
            <a:ext cx="9144000" cy="6858000"/>
          </a:xfrm>
          <a:prstGeom prst="rect">
            <a:avLst/>
          </a:prstGeom>
        </p:spPr>
      </p:pic>
      <p:pic>
        <p:nvPicPr>
          <p:cNvPr id="8" name="7 Imagen" descr="park-guell-mosaic-logo.png"/>
          <p:cNvPicPr>
            <a:picLocks noChangeAspect="1"/>
          </p:cNvPicPr>
          <p:nvPr/>
        </p:nvPicPr>
        <p:blipFill>
          <a:blip r:embed="rId3" cstate="print">
            <a:lum bright="-10000" contrast="40000"/>
          </a:blip>
          <a:stretch>
            <a:fillRect/>
          </a:stretch>
        </p:blipFill>
        <p:spPr>
          <a:xfrm>
            <a:off x="3000364" y="285728"/>
            <a:ext cx="3143272" cy="1571612"/>
          </a:xfrm>
          <a:prstGeom prst="rect">
            <a:avLst/>
          </a:prstGeom>
          <a:effectLst>
            <a:softEdge rad="31750"/>
          </a:effectLst>
        </p:spPr>
      </p:pic>
      <p:pic>
        <p:nvPicPr>
          <p:cNvPr id="9" name="Picture 2" descr="Rendered Image"/>
          <p:cNvPicPr>
            <a:picLocks noChangeAspect="1" noChangeArrowheads="1"/>
          </p:cNvPicPr>
          <p:nvPr/>
        </p:nvPicPr>
        <p:blipFill>
          <a:blip r:embed="rId4">
            <a:lum contrast="40000"/>
          </a:blip>
          <a:srcRect/>
          <a:stretch>
            <a:fillRect/>
          </a:stretch>
        </p:blipFill>
        <p:spPr bwMode="auto">
          <a:xfrm rot="20699399">
            <a:off x="3625675" y="5228567"/>
            <a:ext cx="1920919" cy="1220256"/>
          </a:xfrm>
          <a:prstGeom prst="rect">
            <a:avLst/>
          </a:prstGeom>
          <a:noFill/>
        </p:spPr>
      </p:pic>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strVal val="4/3*#ppt_w"/>
                                          </p:val>
                                        </p:tav>
                                        <p:tav tm="100000">
                                          <p:val>
                                            <p:strVal val="#ppt_w"/>
                                          </p:val>
                                        </p:tav>
                                      </p:tavLst>
                                    </p:anim>
                                    <p:anim calcmode="lin" valueType="num">
                                      <p:cBhvr>
                                        <p:cTn id="8" dur="5000" fill="hold"/>
                                        <p:tgtEl>
                                          <p:spTgt spid="7"/>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3" presetClass="entr" presetSubtype="16"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0" fill="hold"/>
                                        <p:tgtEl>
                                          <p:spTgt spid="8"/>
                                        </p:tgtEl>
                                        <p:attrNameLst>
                                          <p:attrName>ppt_w</p:attrName>
                                        </p:attrNameLst>
                                      </p:cBhvr>
                                      <p:tavLst>
                                        <p:tav tm="0">
                                          <p:val>
                                            <p:fltVal val="0"/>
                                          </p:val>
                                        </p:tav>
                                        <p:tav tm="100000">
                                          <p:val>
                                            <p:strVal val="#ppt_w"/>
                                          </p:val>
                                        </p:tav>
                                      </p:tavLst>
                                    </p:anim>
                                    <p:anim calcmode="lin" valueType="num">
                                      <p:cBhvr>
                                        <p:cTn id="13" dur="5000" fill="hold"/>
                                        <p:tgtEl>
                                          <p:spTgt spid="8"/>
                                        </p:tgtEl>
                                        <p:attrNameLst>
                                          <p:attrName>ppt_h</p:attrName>
                                        </p:attrNameLst>
                                      </p:cBhvr>
                                      <p:tavLst>
                                        <p:tav tm="0">
                                          <p:val>
                                            <p:fltVal val="0"/>
                                          </p:val>
                                        </p:tav>
                                        <p:tav tm="100000">
                                          <p:val>
                                            <p:strVal val="#ppt_h"/>
                                          </p:val>
                                        </p:tav>
                                      </p:tavLst>
                                    </p:anim>
                                  </p:childTnLst>
                                </p:cTn>
                              </p:par>
                            </p:childTnLst>
                          </p:cTn>
                        </p:par>
                        <p:par>
                          <p:cTn id="14" fill="hold">
                            <p:stCondLst>
                              <p:cond delay="10000"/>
                            </p:stCondLst>
                            <p:childTnLst>
                              <p:par>
                                <p:cTn id="15" presetID="23" presetClass="entr" presetSubtype="16"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2000" fill="hold"/>
                                        <p:tgtEl>
                                          <p:spTgt spid="9"/>
                                        </p:tgtEl>
                                        <p:attrNameLst>
                                          <p:attrName>ppt_w</p:attrName>
                                        </p:attrNameLst>
                                      </p:cBhvr>
                                      <p:tavLst>
                                        <p:tav tm="0">
                                          <p:val>
                                            <p:fltVal val="0"/>
                                          </p:val>
                                        </p:tav>
                                        <p:tav tm="100000">
                                          <p:val>
                                            <p:strVal val="#ppt_w"/>
                                          </p:val>
                                        </p:tav>
                                      </p:tavLst>
                                    </p:anim>
                                    <p:anim calcmode="lin" valueType="num">
                                      <p:cBhvr>
                                        <p:cTn id="18"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resentación2">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Presentación2</Template>
  <TotalTime>0</TotalTime>
  <Words>880</Words>
  <Application>Microsoft Office PowerPoint</Application>
  <PresentationFormat>Presentación en pantalla (4:3)</PresentationFormat>
  <Paragraphs>64</Paragraphs>
  <Slides>65</Slides>
  <Notes>0</Notes>
  <HiddenSlides>0</HiddenSlides>
  <MMClips>1</MMClips>
  <ScaleCrop>false</ScaleCrop>
  <HeadingPairs>
    <vt:vector size="4" baseType="variant">
      <vt:variant>
        <vt:lpstr>Tema</vt:lpstr>
      </vt:variant>
      <vt:variant>
        <vt:i4>2</vt:i4>
      </vt:variant>
      <vt:variant>
        <vt:lpstr>Títulos de diapositiva</vt:lpstr>
      </vt:variant>
      <vt:variant>
        <vt:i4>65</vt:i4>
      </vt:variant>
    </vt:vector>
  </HeadingPairs>
  <TitlesOfParts>
    <vt:vector size="67" baseType="lpstr">
      <vt:lpstr>Presentación2</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2014-05-27T00:58:53Z</dcterms:created>
  <dcterms:modified xsi:type="dcterms:W3CDTF">2014-05-27T01:11:02Z</dcterms:modified>
</cp:coreProperties>
</file>