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30" r:id="rId3"/>
    <p:sldId id="313" r:id="rId4"/>
    <p:sldId id="265" r:id="rId5"/>
    <p:sldId id="340" r:id="rId6"/>
    <p:sldId id="290" r:id="rId7"/>
    <p:sldId id="291" r:id="rId8"/>
    <p:sldId id="317" r:id="rId9"/>
    <p:sldId id="341" r:id="rId10"/>
    <p:sldId id="261" r:id="rId11"/>
    <p:sldId id="305" r:id="rId12"/>
    <p:sldId id="272" r:id="rId13"/>
    <p:sldId id="310" r:id="rId14"/>
    <p:sldId id="312" r:id="rId15"/>
    <p:sldId id="307" r:id="rId16"/>
    <p:sldId id="299" r:id="rId17"/>
    <p:sldId id="339" r:id="rId18"/>
    <p:sldId id="300" r:id="rId19"/>
    <p:sldId id="327" r:id="rId20"/>
    <p:sldId id="332" r:id="rId21"/>
    <p:sldId id="296" r:id="rId22"/>
    <p:sldId id="297" r:id="rId23"/>
    <p:sldId id="298" r:id="rId24"/>
    <p:sldId id="295" r:id="rId25"/>
    <p:sldId id="282" r:id="rId26"/>
    <p:sldId id="293" r:id="rId27"/>
    <p:sldId id="337" r:id="rId28"/>
    <p:sldId id="294" r:id="rId29"/>
    <p:sldId id="283" r:id="rId30"/>
    <p:sldId id="275" r:id="rId31"/>
    <p:sldId id="262" r:id="rId32"/>
    <p:sldId id="274" r:id="rId33"/>
    <p:sldId id="279" r:id="rId34"/>
    <p:sldId id="270" r:id="rId35"/>
    <p:sldId id="260" r:id="rId36"/>
    <p:sldId id="333" r:id="rId37"/>
    <p:sldId id="335" r:id="rId38"/>
    <p:sldId id="266" r:id="rId39"/>
    <p:sldId id="258" r:id="rId40"/>
    <p:sldId id="268" r:id="rId41"/>
    <p:sldId id="267" r:id="rId42"/>
    <p:sldId id="269" r:id="rId43"/>
    <p:sldId id="280" r:id="rId44"/>
    <p:sldId id="342" r:id="rId45"/>
    <p:sldId id="277" r:id="rId46"/>
    <p:sldId id="256" r:id="rId47"/>
    <p:sldId id="338" r:id="rId48"/>
    <p:sldId id="278" r:id="rId49"/>
    <p:sldId id="323" r:id="rId50"/>
    <p:sldId id="322" r:id="rId51"/>
    <p:sldId id="321" r:id="rId52"/>
    <p:sldId id="320" r:id="rId53"/>
    <p:sldId id="319" r:id="rId54"/>
    <p:sldId id="318" r:id="rId55"/>
    <p:sldId id="316" r:id="rId56"/>
    <p:sldId id="308" r:id="rId57"/>
    <p:sldId id="306" r:id="rId58"/>
    <p:sldId id="304" r:id="rId59"/>
    <p:sldId id="303" r:id="rId60"/>
    <p:sldId id="301" r:id="rId61"/>
    <p:sldId id="292" r:id="rId62"/>
    <p:sldId id="289" r:id="rId63"/>
    <p:sldId id="288" r:id="rId64"/>
    <p:sldId id="287" r:id="rId65"/>
    <p:sldId id="286" r:id="rId66"/>
    <p:sldId id="281" r:id="rId67"/>
    <p:sldId id="276" r:id="rId68"/>
    <p:sldId id="273" r:id="rId69"/>
    <p:sldId id="336" r:id="rId70"/>
    <p:sldId id="328" r:id="rId71"/>
    <p:sldId id="302" r:id="rId72"/>
    <p:sldId id="271" r:id="rId73"/>
    <p:sldId id="264" r:id="rId74"/>
    <p:sldId id="334" r:id="rId75"/>
    <p:sldId id="331" r:id="rId76"/>
    <p:sldId id="263" r:id="rId77"/>
    <p:sldId id="259" r:id="rId78"/>
    <p:sldId id="329" r:id="rId79"/>
    <p:sldId id="326" r:id="rId80"/>
    <p:sldId id="325" r:id="rId81"/>
    <p:sldId id="311" r:id="rId82"/>
    <p:sldId id="343" r:id="rId8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4UkPuzkhHR3S3rzwoXWrw" hashData="SvGhVFS+cceIHqK4w32rz8azw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35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692" autoAdjust="0"/>
    <p:restoredTop sz="94660"/>
  </p:normalViewPr>
  <p:slideViewPr>
    <p:cSldViewPr>
      <p:cViewPr>
        <p:scale>
          <a:sx n="60" d="100"/>
          <a:sy n="60" d="100"/>
        </p:scale>
        <p:origin x="-816" y="-1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1E65847-0E28-472F-928F-C19B7C683081}"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8A81731-4DD5-4BF1-BF37-51D2908CC5BF}"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C5EB1-1212-4EF5-BB4D-9F0EB6138BCA}" type="datetimeFigureOut">
              <a:rPr lang="es-ES" smtClean="0"/>
              <a:pPr/>
              <a:t>24/06/2013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E65847-0E28-472F-928F-C19B7C68308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FD1F139-FB42-45E9-9E50-F7A48A51C49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5.png"/><Relationship Id="rId7" Type="http://schemas.openxmlformats.org/officeDocument/2006/relationships/image" Target="../media/image8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in_Museum.JPG"/>
          <p:cNvPicPr>
            <a:picLocks noChangeAspect="1"/>
          </p:cNvPicPr>
          <p:nvPr/>
        </p:nvPicPr>
        <p:blipFill>
          <a:blip r:embed="rId3"/>
          <a:stretch>
            <a:fillRect/>
          </a:stretch>
        </p:blipFill>
        <p:spPr>
          <a:xfrm>
            <a:off x="0" y="0"/>
            <a:ext cx="9144000" cy="6858000"/>
          </a:xfrm>
          <a:prstGeom prst="rect">
            <a:avLst/>
          </a:prstGeom>
        </p:spPr>
      </p:pic>
      <p:pic>
        <p:nvPicPr>
          <p:cNvPr id="5" name="4 Imagen" descr="Paris_Musée_Rodin_Gartenaansicht.JPG"/>
          <p:cNvPicPr>
            <a:picLocks noChangeAspect="1"/>
          </p:cNvPicPr>
          <p:nvPr/>
        </p:nvPicPr>
        <p:blipFill>
          <a:blip r:embed="rId4"/>
          <a:stretch>
            <a:fillRect/>
          </a:stretch>
        </p:blipFill>
        <p:spPr>
          <a:xfrm>
            <a:off x="0" y="0"/>
            <a:ext cx="9144000" cy="6858000"/>
          </a:xfrm>
          <a:prstGeom prst="rect">
            <a:avLst/>
          </a:prstGeom>
        </p:spPr>
      </p:pic>
      <p:sp>
        <p:nvSpPr>
          <p:cNvPr id="8" name="7 CuadroTexto"/>
          <p:cNvSpPr txBox="1"/>
          <p:nvPr/>
        </p:nvSpPr>
        <p:spPr>
          <a:xfrm>
            <a:off x="2857488" y="7500966"/>
            <a:ext cx="184731" cy="369332"/>
          </a:xfrm>
          <a:prstGeom prst="rect">
            <a:avLst/>
          </a:prstGeom>
          <a:noFill/>
        </p:spPr>
        <p:txBody>
          <a:bodyPr wrap="none" rtlCol="0">
            <a:spAutoFit/>
          </a:bodyPr>
          <a:lstStyle/>
          <a:p>
            <a:endParaRPr lang="es-ES" dirty="0"/>
          </a:p>
        </p:txBody>
      </p:sp>
      <p:sp>
        <p:nvSpPr>
          <p:cNvPr id="9" name="8 CuadroTexto"/>
          <p:cNvSpPr txBox="1"/>
          <p:nvPr/>
        </p:nvSpPr>
        <p:spPr>
          <a:xfrm>
            <a:off x="0" y="6215082"/>
            <a:ext cx="2845459" cy="307777"/>
          </a:xfrm>
          <a:prstGeom prst="rect">
            <a:avLst/>
          </a:prstGeom>
          <a:noFill/>
        </p:spPr>
        <p:txBody>
          <a:bodyPr wrap="none" rtlCol="0">
            <a:spAutoFit/>
          </a:bodyPr>
          <a:lstStyle/>
          <a:p>
            <a:r>
              <a:rPr lang="es-ES" sz="1400" dirty="0" smtClean="0">
                <a:solidFill>
                  <a:srgbClr val="FFFF00"/>
                </a:solidFill>
                <a:effectLst>
                  <a:outerShdw blurRad="38100" dist="38100" dir="2700000" algn="tl">
                    <a:srgbClr val="000000">
                      <a:alpha val="43137"/>
                    </a:srgbClr>
                  </a:outerShdw>
                </a:effectLst>
                <a:latin typeface="Matura MT Script Capitals" pitchFamily="66" charset="0"/>
              </a:rPr>
              <a:t>Esta es una creación de </a:t>
            </a:r>
            <a:r>
              <a:rPr lang="es-ES" sz="1400" dirty="0" err="1" smtClean="0">
                <a:solidFill>
                  <a:srgbClr val="FFFF00"/>
                </a:solidFill>
                <a:effectLst>
                  <a:outerShdw blurRad="38100" dist="38100" dir="2700000" algn="tl">
                    <a:srgbClr val="000000">
                      <a:alpha val="43137"/>
                    </a:srgbClr>
                  </a:outerShdw>
                </a:effectLst>
                <a:latin typeface="Matura MT Script Capitals" pitchFamily="66" charset="0"/>
              </a:rPr>
              <a:t>Jaz-Pac</a:t>
            </a:r>
            <a:endParaRPr lang="es-ES" sz="1400" dirty="0">
              <a:solidFill>
                <a:srgbClr val="FFFF00"/>
              </a:solidFill>
              <a:effectLst>
                <a:outerShdw blurRad="38100" dist="38100" dir="2700000" algn="tl">
                  <a:srgbClr val="000000">
                    <a:alpha val="43137"/>
                  </a:srgbClr>
                </a:outerShdw>
              </a:effectLst>
              <a:latin typeface="Matura MT Script Capitals" pitchFamily="66" charset="0"/>
            </a:endParaRPr>
          </a:p>
        </p:txBody>
      </p:sp>
      <p:pic>
        <p:nvPicPr>
          <p:cNvPr id="10" name="9 Imagen" descr="cooltext1088371770.png"/>
          <p:cNvPicPr>
            <a:picLocks noChangeAspect="1"/>
          </p:cNvPicPr>
          <p:nvPr/>
        </p:nvPicPr>
        <p:blipFill>
          <a:blip r:embed="rId5"/>
          <a:stretch>
            <a:fillRect/>
          </a:stretch>
        </p:blipFill>
        <p:spPr>
          <a:xfrm>
            <a:off x="2214546" y="285728"/>
            <a:ext cx="4698413" cy="1003175"/>
          </a:xfrm>
          <a:prstGeom prst="rect">
            <a:avLst/>
          </a:prstGeom>
        </p:spPr>
      </p:pic>
      <p:pic>
        <p:nvPicPr>
          <p:cNvPr id="11" name="10 Imagen" descr="cooltext1088372063.png"/>
          <p:cNvPicPr>
            <a:picLocks noChangeAspect="1"/>
          </p:cNvPicPr>
          <p:nvPr/>
        </p:nvPicPr>
        <p:blipFill>
          <a:blip r:embed="rId6"/>
          <a:stretch>
            <a:fillRect/>
          </a:stretch>
        </p:blipFill>
        <p:spPr>
          <a:xfrm>
            <a:off x="2571736" y="1214422"/>
            <a:ext cx="3834921" cy="1028571"/>
          </a:xfrm>
          <a:prstGeom prst="rect">
            <a:avLst/>
          </a:prstGeom>
        </p:spPr>
      </p:pic>
      <p:pic>
        <p:nvPicPr>
          <p:cNvPr id="12" name="11 Imagen" descr="cooltext1088372321.png"/>
          <p:cNvPicPr>
            <a:picLocks noChangeAspect="1"/>
          </p:cNvPicPr>
          <p:nvPr/>
        </p:nvPicPr>
        <p:blipFill>
          <a:blip r:embed="rId7"/>
          <a:stretch>
            <a:fillRect/>
          </a:stretch>
        </p:blipFill>
        <p:spPr>
          <a:xfrm>
            <a:off x="2786050" y="2285992"/>
            <a:ext cx="3286148" cy="803541"/>
          </a:xfrm>
          <a:prstGeom prst="rect">
            <a:avLst/>
          </a:prstGeom>
        </p:spPr>
      </p:pic>
    </p:spTree>
  </p:cSld>
  <p:clrMapOvr>
    <a:masterClrMapping/>
  </p:clrMapOvr>
  <p:transition spd="slow" advTm="20000">
    <p:comb/>
    <p:sndAc>
      <p:stSnd loop="1">
        <p:snd r:embed="rId2" name="Edith Piaf - Non, je ne regrette rien - (origi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xit" presetSubtype="0" fill="hold" nodeType="afterEffect">
                                  <p:stCondLst>
                                    <p:cond delay="0"/>
                                  </p:stCondLst>
                                  <p:childTnLst>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10000"/>
                            </p:stCondLst>
                            <p:childTnLst>
                              <p:par>
                                <p:cTn id="21" presetID="2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childTnLst>
                                </p:cTn>
                              </p:par>
                            </p:childTnLst>
                          </p:cTn>
                        </p:par>
                        <p:par>
                          <p:cTn id="25" fill="hold">
                            <p:stCondLst>
                              <p:cond delay="11000"/>
                            </p:stCondLst>
                            <p:childTnLst>
                              <p:par>
                                <p:cTn id="26" presetID="2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childTnLst>
                                </p:cTn>
                              </p:par>
                            </p:childTnLst>
                          </p:cTn>
                        </p:par>
                        <p:par>
                          <p:cTn id="30" fill="hold">
                            <p:stCondLst>
                              <p:cond delay="12000"/>
                            </p:stCondLst>
                            <p:childTnLst>
                              <p:par>
                                <p:cTn id="31" presetID="23" presetClass="entr" presetSubtype="16"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1000" fill="hold"/>
                                        <p:tgtEl>
                                          <p:spTgt spid="12"/>
                                        </p:tgtEl>
                                        <p:attrNameLst>
                                          <p:attrName>ppt_w</p:attrName>
                                        </p:attrNameLst>
                                      </p:cBhvr>
                                      <p:tavLst>
                                        <p:tav tm="0">
                                          <p:val>
                                            <p:fltVal val="0"/>
                                          </p:val>
                                        </p:tav>
                                        <p:tav tm="100000">
                                          <p:val>
                                            <p:strVal val="#ppt_w"/>
                                          </p:val>
                                        </p:tav>
                                      </p:tavLst>
                                    </p:anim>
                                    <p:anim calcmode="lin" valueType="num">
                                      <p:cBhvr>
                                        <p:cTn id="34" dur="1000" fill="hold"/>
                                        <p:tgtEl>
                                          <p:spTgt spid="12"/>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3420429_2ee3d33048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69.jpg"/>
          <p:cNvPicPr>
            <a:picLocks noChangeAspect="1"/>
          </p:cNvPicPr>
          <p:nvPr/>
        </p:nvPicPr>
        <p:blipFill>
          <a:blip r:embed="rId2"/>
          <a:stretch>
            <a:fillRect/>
          </a:stretch>
        </p:blipFill>
        <p:spPr>
          <a:xfrm>
            <a:off x="0" y="33162"/>
            <a:ext cx="9144000" cy="6791675"/>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357158" y="357166"/>
            <a:ext cx="8429684" cy="6143668"/>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3611"/>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571480"/>
            <a:ext cx="7858180" cy="5509200"/>
          </a:xfrm>
          <a:prstGeom prst="rect">
            <a:avLst/>
          </a:prstGeom>
          <a:noFill/>
        </p:spPr>
        <p:txBody>
          <a:bodyPr wrap="square" rtlCol="0">
            <a:spAutoFit/>
          </a:bodyPr>
          <a:lstStyle/>
          <a:p>
            <a:r>
              <a:rPr lang="es-ES" sz="1600" dirty="0" smtClean="0">
                <a:solidFill>
                  <a:sysClr val="windowText" lastClr="000000"/>
                </a:solidFill>
                <a:latin typeface="Berlin Sans FB Demi" pitchFamily="34" charset="0"/>
              </a:rPr>
              <a:t>El Museo </a:t>
            </a:r>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está en el VII Distrito de París. Abrió sus puertas en 1919 en el antiguo </a:t>
            </a:r>
            <a:r>
              <a:rPr lang="es-ES" sz="1600" dirty="0" err="1" smtClean="0">
                <a:solidFill>
                  <a:sysClr val="windowText" lastClr="000000"/>
                </a:solidFill>
                <a:latin typeface="Berlin Sans FB Demi" pitchFamily="34" charset="0"/>
              </a:rPr>
              <a:t>Hôtel</a:t>
            </a:r>
            <a:r>
              <a:rPr lang="es-ES" sz="1600" dirty="0" smtClean="0">
                <a:solidFill>
                  <a:sysClr val="windowText" lastClr="000000"/>
                </a:solidFill>
                <a:latin typeface="Berlin Sans FB Demi" pitchFamily="34" charset="0"/>
              </a:rPr>
              <a:t> </a:t>
            </a:r>
            <a:r>
              <a:rPr lang="es-ES" sz="1600" dirty="0" err="1" smtClean="0">
                <a:solidFill>
                  <a:sysClr val="windowText" lastClr="000000"/>
                </a:solidFill>
                <a:latin typeface="Berlin Sans FB Demi" pitchFamily="34" charset="0"/>
              </a:rPr>
              <a:t>Biron</a:t>
            </a:r>
            <a:r>
              <a:rPr lang="es-ES" sz="1600" dirty="0" smtClean="0">
                <a:solidFill>
                  <a:sysClr val="windowText" lastClr="000000"/>
                </a:solidFill>
                <a:latin typeface="Berlin Sans FB Demi" pitchFamily="34" charset="0"/>
              </a:rPr>
              <a:t> y muestra el trabajo del escultor Auguste </a:t>
            </a:r>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a:t>
            </a:r>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residió en el </a:t>
            </a:r>
            <a:r>
              <a:rPr lang="es-ES" sz="1600" dirty="0" err="1" smtClean="0">
                <a:solidFill>
                  <a:sysClr val="windowText" lastClr="000000"/>
                </a:solidFill>
                <a:latin typeface="Berlin Sans FB Demi" pitchFamily="34" charset="0"/>
              </a:rPr>
              <a:t>Hôtel</a:t>
            </a:r>
            <a:r>
              <a:rPr lang="es-ES" sz="1600" dirty="0" smtClean="0">
                <a:solidFill>
                  <a:sysClr val="windowText" lastClr="000000"/>
                </a:solidFill>
                <a:latin typeface="Berlin Sans FB Demi" pitchFamily="34" charset="0"/>
              </a:rPr>
              <a:t> </a:t>
            </a:r>
            <a:r>
              <a:rPr lang="es-ES" sz="1600" dirty="0" err="1" smtClean="0">
                <a:solidFill>
                  <a:sysClr val="windowText" lastClr="000000"/>
                </a:solidFill>
                <a:latin typeface="Berlin Sans FB Demi" pitchFamily="34" charset="0"/>
              </a:rPr>
              <a:t>Biron</a:t>
            </a:r>
            <a:r>
              <a:rPr lang="es-ES" sz="1600" dirty="0" smtClean="0">
                <a:solidFill>
                  <a:sysClr val="windowText" lastClr="000000"/>
                </a:solidFill>
                <a:latin typeface="Berlin Sans FB Demi" pitchFamily="34" charset="0"/>
              </a:rPr>
              <a:t>, adquirido por el Estado francés en 1905. </a:t>
            </a:r>
          </a:p>
          <a:p>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a:t>
            </a:r>
            <a:r>
              <a:rPr lang="es-ES" sz="1600" dirty="0" smtClean="0">
                <a:solidFill>
                  <a:sysClr val="windowText" lastClr="000000"/>
                </a:solidFill>
                <a:latin typeface="Berlin Sans FB Demi" pitchFamily="34" charset="0"/>
              </a:rPr>
              <a:t>alquila su planta baja en 1908 y posteriormente dona parte de su colección personal, que no se donaría completamente hasta 1916. </a:t>
            </a:r>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deposita todas sus colecciones, sus archivos, su propiedad de </a:t>
            </a:r>
            <a:r>
              <a:rPr lang="es-ES" sz="1600" dirty="0" err="1" smtClean="0">
                <a:solidFill>
                  <a:sysClr val="windowText" lastClr="000000"/>
                </a:solidFill>
                <a:latin typeface="Berlin Sans FB Demi" pitchFamily="34" charset="0"/>
              </a:rPr>
              <a:t>Meudon</a:t>
            </a:r>
            <a:r>
              <a:rPr lang="es-ES" sz="1600" dirty="0" smtClean="0">
                <a:solidFill>
                  <a:sysClr val="windowText" lastClr="000000"/>
                </a:solidFill>
                <a:latin typeface="Berlin Sans FB Demi" pitchFamily="34" charset="0"/>
              </a:rPr>
              <a:t> y su obra, </a:t>
            </a:r>
            <a:r>
              <a:rPr lang="es-ES" sz="1600" dirty="0" err="1" smtClean="0">
                <a:solidFill>
                  <a:sysClr val="windowText" lastClr="000000"/>
                </a:solidFill>
                <a:latin typeface="Berlin Sans FB Demi" pitchFamily="34" charset="0"/>
              </a:rPr>
              <a:t>eculturas</a:t>
            </a:r>
            <a:r>
              <a:rPr lang="es-ES" sz="1600" dirty="0" smtClean="0">
                <a:solidFill>
                  <a:sysClr val="windowText" lastClr="000000"/>
                </a:solidFill>
                <a:latin typeface="Berlin Sans FB Demi" pitchFamily="34" charset="0"/>
              </a:rPr>
              <a:t> y dibujos. La institución abre las puertas al público en 1919.</a:t>
            </a:r>
          </a:p>
          <a:p>
            <a:r>
              <a:rPr lang="es-ES" sz="1600" dirty="0" smtClean="0">
                <a:solidFill>
                  <a:sysClr val="windowText" lastClr="000000"/>
                </a:solidFill>
                <a:latin typeface="Berlin Sans FB Demi" pitchFamily="34" charset="0"/>
              </a:rPr>
              <a:t>El edificio fue encargado por un peluquero que había hecho fortuna por la emisión del papel moneda. Se trata del típico </a:t>
            </a:r>
            <a:r>
              <a:rPr lang="es-ES" sz="1600" dirty="0" err="1" smtClean="0">
                <a:solidFill>
                  <a:sysClr val="windowText" lastClr="000000"/>
                </a:solidFill>
                <a:latin typeface="Berlin Sans FB Demi" pitchFamily="34" charset="0"/>
              </a:rPr>
              <a:t>hôtel</a:t>
            </a:r>
            <a:r>
              <a:rPr lang="es-ES" sz="1600" dirty="0" smtClean="0">
                <a:solidFill>
                  <a:sysClr val="windowText" lastClr="000000"/>
                </a:solidFill>
                <a:latin typeface="Berlin Sans FB Demi" pitchFamily="34" charset="0"/>
              </a:rPr>
              <a:t> </a:t>
            </a:r>
            <a:r>
              <a:rPr lang="es-ES" sz="1600" dirty="0" err="1" smtClean="0">
                <a:solidFill>
                  <a:sysClr val="windowText" lastClr="000000"/>
                </a:solidFill>
                <a:latin typeface="Berlin Sans FB Demi" pitchFamily="34" charset="0"/>
              </a:rPr>
              <a:t>particulier</a:t>
            </a:r>
            <a:r>
              <a:rPr lang="es-ES" sz="1600" dirty="0" smtClean="0">
                <a:solidFill>
                  <a:sysClr val="windowText" lastClr="000000"/>
                </a:solidFill>
                <a:latin typeface="Berlin Sans FB Demi" pitchFamily="34" charset="0"/>
              </a:rPr>
              <a:t> francés, un palacete pequeño con 3 hectáreas de jardín y una estructura de 10 habitaciones en la planta baja y de 8 en la parte superior. El edificio, de estilo neoclásico, es una casa unifamiliar en contraposición al Rococó, que buscaría la creación de un palacio pequeño. En él se combinan fachadas de tradición clásica y renacentista y remates de inspiración arquitectónica popular, sobre todo las chimeneas o las buhardillas. Con este edificio se establecerá en Francia una tipología de casa unifamiliar.</a:t>
            </a:r>
          </a:p>
          <a:p>
            <a:r>
              <a:rPr lang="es-ES" sz="1600" dirty="0" smtClean="0">
                <a:solidFill>
                  <a:sysClr val="windowText" lastClr="000000"/>
                </a:solidFill>
                <a:latin typeface="Berlin Sans FB Demi" pitchFamily="34" charset="0"/>
              </a:rPr>
              <a:t>La colección del museo está formada por mármoles, bronces, terracotas, pinturas, yesos, ceras, cerámicas, pastas de vidrio, gres y diseños de </a:t>
            </a:r>
            <a:r>
              <a:rPr lang="es-ES" sz="1600" dirty="0" err="1" smtClean="0">
                <a:solidFill>
                  <a:sysClr val="windowText" lastClr="000000"/>
                </a:solidFill>
                <a:latin typeface="Berlin Sans FB Demi" pitchFamily="34" charset="0"/>
              </a:rPr>
              <a:t>Rodin</a:t>
            </a:r>
            <a:r>
              <a:rPr lang="es-ES" sz="1600" dirty="0" smtClean="0">
                <a:solidFill>
                  <a:sysClr val="windowText" lastClr="000000"/>
                </a:solidFill>
                <a:latin typeface="Berlin Sans FB Demi" pitchFamily="34" charset="0"/>
              </a:rPr>
              <a:t> junto con obras de otros artistas como Camille </a:t>
            </a:r>
            <a:r>
              <a:rPr lang="es-ES" sz="1600" dirty="0" err="1" smtClean="0">
                <a:solidFill>
                  <a:sysClr val="windowText" lastClr="000000"/>
                </a:solidFill>
                <a:latin typeface="Berlin Sans FB Demi" pitchFamily="34" charset="0"/>
              </a:rPr>
              <a:t>Claudel</a:t>
            </a:r>
            <a:r>
              <a:rPr lang="es-ES" sz="1600" dirty="0" smtClean="0">
                <a:solidFill>
                  <a:sysClr val="windowText" lastClr="000000"/>
                </a:solidFill>
                <a:latin typeface="Berlin Sans FB Demi" pitchFamily="34" charset="0"/>
              </a:rPr>
              <a:t>, Claude </a:t>
            </a:r>
            <a:r>
              <a:rPr lang="es-ES" sz="1600" dirty="0" err="1" smtClean="0">
                <a:solidFill>
                  <a:sysClr val="windowText" lastClr="000000"/>
                </a:solidFill>
                <a:latin typeface="Berlin Sans FB Demi" pitchFamily="34" charset="0"/>
              </a:rPr>
              <a:t>Monet</a:t>
            </a:r>
            <a:r>
              <a:rPr lang="es-ES" sz="1600" dirty="0" smtClean="0">
                <a:solidFill>
                  <a:sysClr val="windowText" lastClr="000000"/>
                </a:solidFill>
                <a:latin typeface="Berlin Sans FB Demi" pitchFamily="34" charset="0"/>
              </a:rPr>
              <a:t>, Auguste Renoir y </a:t>
            </a:r>
            <a:r>
              <a:rPr lang="es-ES" sz="1600" dirty="0" err="1" smtClean="0">
                <a:solidFill>
                  <a:sysClr val="windowText" lastClr="000000"/>
                </a:solidFill>
                <a:latin typeface="Berlin Sans FB Demi" pitchFamily="34" charset="0"/>
              </a:rPr>
              <a:t>Vincent</a:t>
            </a:r>
            <a:r>
              <a:rPr lang="es-ES" sz="1600" dirty="0" smtClean="0">
                <a:solidFill>
                  <a:sysClr val="windowText" lastClr="000000"/>
                </a:solidFill>
                <a:latin typeface="Berlin Sans FB Demi" pitchFamily="34" charset="0"/>
              </a:rPr>
              <a:t> Van </a:t>
            </a:r>
            <a:r>
              <a:rPr lang="es-ES" sz="1600" dirty="0" err="1" smtClean="0">
                <a:solidFill>
                  <a:sysClr val="windowText" lastClr="000000"/>
                </a:solidFill>
                <a:latin typeface="Berlin Sans FB Demi" pitchFamily="34" charset="0"/>
              </a:rPr>
              <a:t>Gogh</a:t>
            </a:r>
            <a:r>
              <a:rPr lang="es-ES" sz="1600" dirty="0" smtClean="0">
                <a:solidFill>
                  <a:sysClr val="windowText" lastClr="000000"/>
                </a:solidFill>
                <a:latin typeface="Berlin Sans FB Demi" pitchFamily="34" charset="0"/>
              </a:rPr>
              <a:t>. De entre la colección personal del escultor destacan también las estatuas antiguas y las fotografías. El museo posee alrededor de seis mil seiscientas obras escultóricas, entre las que destacan El Beso y El Pensador.</a:t>
            </a:r>
          </a:p>
          <a:p>
            <a:endParaRPr lang="es-ES" sz="1600" dirty="0">
              <a:solidFill>
                <a:sysClr val="windowText" lastClr="000000"/>
              </a:solidFill>
              <a:latin typeface="Berlin Sans FB Demi" pitchFamily="34" charset="0"/>
            </a:endParaRPr>
          </a:p>
        </p:txBody>
      </p:sp>
    </p:spTree>
  </p:cSld>
  <p:clrMapOvr>
    <a:masterClrMapping/>
  </p:clrMapOvr>
  <p:transition spd="slow" advTm="80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_Rodin_fotografato_da_Nadar_nel_1891.jpg"/>
          <p:cNvPicPr>
            <a:picLocks noChangeAspect="1"/>
          </p:cNvPicPr>
          <p:nvPr/>
        </p:nvPicPr>
        <p:blipFill>
          <a:blip r:embed="rId2"/>
          <a:stretch>
            <a:fillRect/>
          </a:stretch>
        </p:blipFill>
        <p:spPr>
          <a:xfrm>
            <a:off x="2071670" y="214290"/>
            <a:ext cx="5002857" cy="6286544"/>
          </a:xfrm>
          <a:prstGeom prst="roundRect">
            <a:avLst>
              <a:gd name="adj" fmla="val 4167"/>
            </a:avLst>
          </a:prstGeom>
          <a:solidFill>
            <a:srgbClr val="FFFFFF"/>
          </a:solidFill>
          <a:ln w="76200" cap="sq">
            <a:solidFill>
              <a:schemeClr val="accent6">
                <a:lumMod val="5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4 CuadroTexto"/>
          <p:cNvSpPr txBox="1"/>
          <p:nvPr/>
        </p:nvSpPr>
        <p:spPr>
          <a:xfrm>
            <a:off x="500034" y="0"/>
            <a:ext cx="766557" cy="6555641"/>
          </a:xfrm>
          <a:prstGeom prst="rect">
            <a:avLst/>
          </a:prstGeom>
          <a:noFill/>
        </p:spPr>
        <p:txBody>
          <a:bodyPr wrap="none" rtlCol="0">
            <a:spAutoFit/>
          </a:bodyPr>
          <a:lstStyle/>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A</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U</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G</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U</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S</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T</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E</a:t>
            </a:r>
            <a:endParaRPr lang="es-ES" sz="6000"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endParaRPr>
          </a:p>
        </p:txBody>
      </p:sp>
      <p:sp>
        <p:nvSpPr>
          <p:cNvPr id="6" name="5 CuadroTexto"/>
          <p:cNvSpPr txBox="1"/>
          <p:nvPr/>
        </p:nvSpPr>
        <p:spPr>
          <a:xfrm>
            <a:off x="7858148" y="857232"/>
            <a:ext cx="673582" cy="5632311"/>
          </a:xfrm>
          <a:prstGeom prst="rect">
            <a:avLst/>
          </a:prstGeom>
          <a:noFill/>
        </p:spPr>
        <p:txBody>
          <a:bodyPr wrap="none" rtlCol="0">
            <a:spAutoFit/>
          </a:bodyPr>
          <a:lstStyle/>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R</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O</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D</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I</a:t>
            </a:r>
          </a:p>
          <a:p>
            <a:r>
              <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rPr>
              <a:t>N</a:t>
            </a:r>
          </a:p>
          <a:p>
            <a:endParaRPr lang="es-ES" sz="6000"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lgerian"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F3505"/>
          </a:solidFill>
        </p:spPr>
        <p:txBody>
          <a:bodyPr/>
          <a:lstStyle/>
          <a:p>
            <a:endParaRPr lang="es-ES" dirty="0"/>
          </a:p>
        </p:txBody>
      </p:sp>
      <p:pic>
        <p:nvPicPr>
          <p:cNvPr id="4" name="3 Imagen" descr="Auguste_Rodin_1905.jpg"/>
          <p:cNvPicPr>
            <a:picLocks noChangeAspect="1"/>
          </p:cNvPicPr>
          <p:nvPr/>
        </p:nvPicPr>
        <p:blipFill>
          <a:blip r:embed="rId2"/>
          <a:stretch>
            <a:fillRect/>
          </a:stretch>
        </p:blipFill>
        <p:spPr>
          <a:xfrm>
            <a:off x="2500298" y="285728"/>
            <a:ext cx="4071934" cy="6143644"/>
          </a:xfrm>
          <a:prstGeom prst="rect">
            <a:avLst/>
          </a:prstGeom>
          <a:solidFill>
            <a:srgbClr val="FFFFFF">
              <a:shade val="85000"/>
            </a:srgbClr>
          </a:solidFill>
          <a:ln w="190500" cap="sq">
            <a:solidFill>
              <a:schemeClr val="accent6">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4 Imagen" descr="3091556.jpg"/>
          <p:cNvPicPr>
            <a:picLocks noChangeAspect="1"/>
          </p:cNvPicPr>
          <p:nvPr/>
        </p:nvPicPr>
        <p:blipFill>
          <a:blip r:embed="rId3"/>
          <a:stretch>
            <a:fillRect/>
          </a:stretch>
        </p:blipFill>
        <p:spPr>
          <a:xfrm>
            <a:off x="2357422" y="285728"/>
            <a:ext cx="4214842" cy="6143668"/>
          </a:xfrm>
          <a:prstGeom prst="rect">
            <a:avLst/>
          </a:prstGeom>
          <a:solidFill>
            <a:srgbClr val="FFFFFF">
              <a:shade val="85000"/>
            </a:srgbClr>
          </a:solidFill>
          <a:ln w="190500" cap="sq">
            <a:solidFill>
              <a:schemeClr val="accent6">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938_1ea1_937.jpg"/>
          <p:cNvPicPr>
            <a:picLocks noChangeAspect="1"/>
          </p:cNvPicPr>
          <p:nvPr/>
        </p:nvPicPr>
        <p:blipFill>
          <a:blip r:embed="rId2"/>
          <a:stretch>
            <a:fillRect/>
          </a:stretch>
        </p:blipFill>
        <p:spPr>
          <a:xfrm>
            <a:off x="0" y="6691"/>
            <a:ext cx="9144000" cy="6851309"/>
          </a:xfrm>
          <a:prstGeom prst="rect">
            <a:avLst/>
          </a:prstGeom>
        </p:spPr>
      </p:pic>
      <p:sp>
        <p:nvSpPr>
          <p:cNvPr id="5" name="4 CuadroTexto"/>
          <p:cNvSpPr txBox="1"/>
          <p:nvPr/>
        </p:nvSpPr>
        <p:spPr>
          <a:xfrm>
            <a:off x="2928926" y="428604"/>
            <a:ext cx="3961341" cy="1938992"/>
          </a:xfrm>
          <a:prstGeom prst="rect">
            <a:avLst/>
          </a:prstGeom>
          <a:noFill/>
        </p:spPr>
        <p:txBody>
          <a:bodyPr wrap="none" rtlCol="0">
            <a:spAutoFit/>
          </a:bodyPr>
          <a:lstStyle/>
          <a:p>
            <a:pPr algn="ctr"/>
            <a:r>
              <a:rPr lang="es-ES" sz="6000" dirty="0" smtClean="0">
                <a:solidFill>
                  <a:schemeClr val="accent2">
                    <a:lumMod val="50000"/>
                  </a:schemeClr>
                </a:solidFill>
                <a:latin typeface="Algerian" pitchFamily="82" charset="0"/>
              </a:rPr>
              <a:t>Auguste  </a:t>
            </a:r>
          </a:p>
          <a:p>
            <a:pPr algn="ctr"/>
            <a:r>
              <a:rPr lang="es-ES" sz="6000" dirty="0" err="1" smtClean="0">
                <a:solidFill>
                  <a:schemeClr val="accent2">
                    <a:lumMod val="50000"/>
                  </a:schemeClr>
                </a:solidFill>
                <a:latin typeface="Algerian" pitchFamily="82" charset="0"/>
              </a:rPr>
              <a:t>Rodin</a:t>
            </a:r>
            <a:endParaRPr lang="es-ES" sz="6000" dirty="0">
              <a:solidFill>
                <a:schemeClr val="accent2">
                  <a:lumMod val="50000"/>
                </a:schemeClr>
              </a:solidFill>
              <a:latin typeface="Algerian" pitchFamily="82" charset="0"/>
            </a:endParaRPr>
          </a:p>
        </p:txBody>
      </p:sp>
    </p:spTree>
  </p:cSld>
  <p:clrMapOvr>
    <a:masterClrMapping/>
  </p:clrMapOvr>
  <p:transition spd="slow" advTm="8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357158" y="357166"/>
            <a:ext cx="8429684" cy="6143668"/>
          </a:xfrm>
          <a:prstGeom prst="rect">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36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2357422" y="1785926"/>
            <a:ext cx="4449873" cy="3139321"/>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6600" b="1" dirty="0" smtClean="0">
                <a:ln/>
                <a:solidFill>
                  <a:schemeClr val="accent3"/>
                </a:solidFill>
                <a:latin typeface="Broadway" pitchFamily="82" charset="0"/>
              </a:rPr>
              <a:t>Jardines </a:t>
            </a:r>
          </a:p>
          <a:p>
            <a:pPr algn="ctr"/>
            <a:r>
              <a:rPr lang="es-ES" sz="6600" b="1" dirty="0" smtClean="0">
                <a:ln/>
                <a:solidFill>
                  <a:schemeClr val="accent3"/>
                </a:solidFill>
                <a:latin typeface="Broadway" pitchFamily="82" charset="0"/>
              </a:rPr>
              <a:t>Del </a:t>
            </a:r>
          </a:p>
          <a:p>
            <a:pPr algn="ctr"/>
            <a:r>
              <a:rPr lang="es-ES" sz="6600" b="1" dirty="0" smtClean="0">
                <a:ln/>
                <a:solidFill>
                  <a:schemeClr val="accent3"/>
                </a:solidFill>
                <a:latin typeface="Broadway" pitchFamily="82" charset="0"/>
              </a:rPr>
              <a:t>Museo</a:t>
            </a:r>
            <a:endParaRPr lang="es-ES" sz="6600" b="1" dirty="0">
              <a:ln/>
              <a:solidFill>
                <a:schemeClr val="accent3"/>
              </a:solidFill>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 rodin 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1280px-Gates_of_Hell_sculpture_by_Rodin_surrounded_by_Adam_and_Ev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96855570_12c150f719_b.jpg"/>
          <p:cNvPicPr>
            <a:picLocks noChangeAspect="1"/>
          </p:cNvPicPr>
          <p:nvPr/>
        </p:nvPicPr>
        <p:blipFill>
          <a:blip r:embed="rId2"/>
          <a:stretch>
            <a:fillRect/>
          </a:stretch>
        </p:blipFill>
        <p:spPr>
          <a:xfrm>
            <a:off x="0" y="8929"/>
            <a:ext cx="9144000" cy="6840141"/>
          </a:xfrm>
          <a:prstGeom prst="rect">
            <a:avLst/>
          </a:prstGeom>
        </p:spPr>
      </p:pic>
    </p:spTree>
  </p:cSld>
  <p:clrMapOvr>
    <a:masterClrMapping/>
  </p:clrMapOvr>
  <p:transition spd="slow" advTm="8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25237703_6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673084542_704416537d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166148_a55b54cda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allery_263_149_1324463532_399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429124" y="714356"/>
            <a:ext cx="3824124" cy="769441"/>
          </a:xfrm>
          <a:prstGeom prst="rect">
            <a:avLst/>
          </a:prstGeom>
          <a:noFill/>
        </p:spPr>
        <p:txBody>
          <a:bodyPr wrap="none" rtlCol="0">
            <a:spAutoFit/>
          </a:bodyPr>
          <a:lstStyle/>
          <a:p>
            <a:r>
              <a:rPr lang="es-ES" sz="4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Algerian" pitchFamily="82" charset="0"/>
              </a:rPr>
              <a:t>El Pensador</a:t>
            </a:r>
            <a:endParaRPr lang="es-ES" sz="4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Algerian" pitchFamily="82" charset="0"/>
            </a:endParaRPr>
          </a:p>
        </p:txBody>
      </p:sp>
    </p:spTree>
  </p:cSld>
  <p:clrMapOvr>
    <a:masterClrMapping/>
  </p:clrMapOvr>
  <p:transition spd="slow" advTm="8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024px-Paris_Musée_Rodin_Penseur_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je_paris_03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in,_El_Pensador-3.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25332_24dedf9200_b.jpg"/>
          <p:cNvPicPr>
            <a:picLocks noChangeAspect="1"/>
          </p:cNvPicPr>
          <p:nvPr/>
        </p:nvPicPr>
        <p:blipFill>
          <a:blip r:embed="rId2"/>
          <a:stretch>
            <a:fillRect/>
          </a:stretch>
        </p:blipFill>
        <p:spPr>
          <a:xfrm>
            <a:off x="0" y="4465"/>
            <a:ext cx="9144000" cy="6849070"/>
          </a:xfrm>
          <a:prstGeom prst="rect">
            <a:avLst/>
          </a:prstGeom>
        </p:spPr>
      </p:pic>
    </p:spTree>
  </p:cSld>
  <p:clrMapOvr>
    <a:masterClrMapping/>
  </p:clrMapOvr>
  <p:transition spd="slow" advTm="800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17260_4fd3e416d4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13438_ebd2f76c6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31828_76ace8be1c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5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56472_a4a98540f2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see-Rodin-3 (1).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8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249388_5b37d9478c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ron - Le penseur.jpg"/>
          <p:cNvPicPr>
            <a:picLocks noChangeAspect="1"/>
          </p:cNvPicPr>
          <p:nvPr/>
        </p:nvPicPr>
        <p:blipFill>
          <a:blip r:embed="rId2"/>
          <a:stretch>
            <a:fillRect/>
          </a:stretch>
        </p:blipFill>
        <p:spPr>
          <a:xfrm>
            <a:off x="0" y="23281"/>
            <a:ext cx="9144000" cy="6811437"/>
          </a:xfrm>
          <a:prstGeom prst="rect">
            <a:avLst/>
          </a:prstGeom>
        </p:spPr>
      </p:pic>
    </p:spTree>
  </p:cSld>
  <p:clrMapOvr>
    <a:masterClrMapping/>
  </p:clrMapOvr>
  <p:transition spd="slow" advTm="800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tuas-en-el-jardí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ES MUSE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2.jpg"/>
          <p:cNvPicPr>
            <a:picLocks noChangeAspect="1"/>
          </p:cNvPicPr>
          <p:nvPr/>
        </p:nvPicPr>
        <p:blipFill>
          <a:blip r:embed="rId2"/>
          <a:stretch>
            <a:fillRect/>
          </a:stretch>
        </p:blipFill>
        <p:spPr>
          <a:xfrm>
            <a:off x="0" y="39718"/>
            <a:ext cx="9144000" cy="6778564"/>
          </a:xfrm>
          <a:prstGeom prst="rect">
            <a:avLst/>
          </a:prstGeom>
        </p:spPr>
      </p:pic>
    </p:spTree>
  </p:cSld>
  <p:clrMapOvr>
    <a:masterClrMapping/>
  </p:clrMapOvr>
  <p:transition spd="slow" advTm="800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27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58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rodin_1137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in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is_Musée_Rodin_Penseu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50.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8000">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2980" y="0"/>
            <a:ext cx="9138039" cy="6858000"/>
          </a:xfrm>
          <a:prstGeom prst="rect">
            <a:avLst/>
          </a:prstGeom>
        </p:spPr>
      </p:pic>
    </p:spTree>
  </p:cSld>
  <p:clrMapOvr>
    <a:masterClrMapping/>
  </p:clrMapOvr>
  <p:transition spd="slow" advTm="8000">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052.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08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047.jpg"/>
          <p:cNvPicPr>
            <a:picLocks noChangeAspect="1"/>
          </p:cNvPicPr>
          <p:nvPr/>
        </p:nvPicPr>
        <p:blipFill>
          <a:blip r:embed="rId2">
            <a:lum bright="-10000" contrast="10000"/>
          </a:blip>
          <a:stretch>
            <a:fillRect/>
          </a:stretch>
        </p:blipFill>
        <p:spPr>
          <a:xfrm>
            <a:off x="0" y="18920"/>
            <a:ext cx="9144000" cy="682016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257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357158" y="357166"/>
            <a:ext cx="8429684" cy="6143668"/>
          </a:xfrm>
          <a:prstGeom prst="rect">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36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2714612" y="1785926"/>
            <a:ext cx="3766673" cy="313932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6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Interior</a:t>
            </a:r>
          </a:p>
          <a:p>
            <a:pPr algn="ctr"/>
            <a:r>
              <a:rPr lang="es-ES" sz="6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Del </a:t>
            </a:r>
          </a:p>
          <a:p>
            <a:pPr algn="ctr"/>
            <a:r>
              <a:rPr lang="es-ES" sz="6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Museo</a:t>
            </a:r>
            <a:endParaRPr lang="es-ES" sz="6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spd="slow" advTm="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TRADA DEL MUSE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7.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800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ris-le-baiser-Musee-Rodin[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beso de rodin.jpg"/>
          <p:cNvPicPr>
            <a:picLocks noChangeAspect="1"/>
          </p:cNvPicPr>
          <p:nvPr/>
        </p:nvPicPr>
        <p:blipFill>
          <a:blip r:embed="rId2"/>
          <a:stretch>
            <a:fillRect/>
          </a:stretch>
        </p:blipFill>
        <p:spPr>
          <a:xfrm>
            <a:off x="2000250" y="0"/>
            <a:ext cx="5143500" cy="6858000"/>
          </a:xfrm>
          <a:prstGeom prst="rect">
            <a:avLst/>
          </a:prstGeom>
        </p:spPr>
      </p:pic>
      <p:sp>
        <p:nvSpPr>
          <p:cNvPr id="5" name="4 CuadroTexto"/>
          <p:cNvSpPr txBox="1"/>
          <p:nvPr/>
        </p:nvSpPr>
        <p:spPr>
          <a:xfrm>
            <a:off x="642910" y="428604"/>
            <a:ext cx="631904" cy="6740307"/>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E</a:t>
            </a:r>
          </a:p>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L</a:t>
            </a:r>
          </a:p>
          <a:p>
            <a:endPar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endParaRPr>
          </a:p>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B</a:t>
            </a:r>
          </a:p>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E</a:t>
            </a:r>
          </a:p>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S</a:t>
            </a:r>
          </a:p>
          <a:p>
            <a:r>
              <a:rPr lang="es-E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O</a:t>
            </a:r>
          </a:p>
          <a:p>
            <a:endParaRPr lang="es-E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the-thinker-by-auguste-rodin-1904-1917-baltimore-museum-of-art.jpg"/>
          <p:cNvPicPr>
            <a:picLocks noChangeAspect="1"/>
          </p:cNvPicPr>
          <p:nvPr/>
        </p:nvPicPr>
        <p:blipFill>
          <a:blip r:embed="rId2"/>
          <a:stretch>
            <a:fillRect/>
          </a:stretch>
        </p:blipFill>
        <p:spPr>
          <a:xfrm>
            <a:off x="2285984" y="-48"/>
            <a:ext cx="5143536" cy="6858048"/>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sée-Rodin-atrium.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800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1_adel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7_41bd779763058dc.jpg"/>
          <p:cNvPicPr>
            <a:picLocks noChangeAspect="1"/>
          </p:cNvPicPr>
          <p:nvPr/>
        </p:nvPicPr>
        <p:blipFill>
          <a:blip r:embed="rId2"/>
          <a:stretch>
            <a:fillRect/>
          </a:stretch>
        </p:blipFill>
        <p:spPr>
          <a:xfrm>
            <a:off x="2071670" y="0"/>
            <a:ext cx="5139716" cy="6858000"/>
          </a:xfrm>
          <a:prstGeom prst="rect">
            <a:avLst/>
          </a:prstGeom>
        </p:spPr>
      </p:pic>
      <p:sp>
        <p:nvSpPr>
          <p:cNvPr id="5" name="4 CuadroTexto"/>
          <p:cNvSpPr txBox="1"/>
          <p:nvPr/>
        </p:nvSpPr>
        <p:spPr>
          <a:xfrm>
            <a:off x="642910" y="428604"/>
            <a:ext cx="737702" cy="6740307"/>
          </a:xfrm>
          <a:prstGeom prst="rect">
            <a:avLst/>
          </a:prstGeom>
          <a:noFill/>
        </p:spPr>
        <p:txBody>
          <a:bodyPr wrap="none" rtlCol="0">
            <a:spAutoFit/>
          </a:bodyPr>
          <a:lstStyle/>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 L</a:t>
            </a:r>
          </a:p>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A</a:t>
            </a:r>
          </a:p>
          <a:p>
            <a:endPar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endParaRPr>
          </a:p>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M</a:t>
            </a:r>
          </a:p>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A</a:t>
            </a:r>
          </a:p>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M</a:t>
            </a:r>
          </a:p>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O</a:t>
            </a:r>
          </a:p>
          <a:p>
            <a:endPar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endParaRPr>
          </a:p>
        </p:txBody>
      </p:sp>
      <p:sp>
        <p:nvSpPr>
          <p:cNvPr id="6" name="5 CuadroTexto"/>
          <p:cNvSpPr txBox="1"/>
          <p:nvPr/>
        </p:nvSpPr>
        <p:spPr>
          <a:xfrm>
            <a:off x="7858148" y="500042"/>
            <a:ext cx="591829" cy="6001643"/>
          </a:xfrm>
          <a:prstGeom prst="rect">
            <a:avLst/>
          </a:prstGeom>
          <a:noFill/>
        </p:spPr>
        <p:txBody>
          <a:bodyPr wrap="none" rtlCol="0">
            <a:spAutoFit/>
          </a:bodyPr>
          <a:lstStyle/>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D</a:t>
            </a:r>
          </a:p>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E</a:t>
            </a:r>
          </a:p>
          <a:p>
            <a:endPar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endParaRPr>
          </a:p>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D</a:t>
            </a:r>
          </a:p>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I</a:t>
            </a:r>
          </a:p>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O</a:t>
            </a:r>
          </a:p>
          <a:p>
            <a:r>
              <a:rPr lang="es-ES"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S</a:t>
            </a:r>
          </a:p>
          <a:p>
            <a:endParaRPr lang="es-ES" sz="48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779-hi-Rodin01.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07213864_eeb5d66835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11466239_a195953fa9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see-Rodin-3.jpg"/>
          <p:cNvPicPr>
            <a:picLocks noChangeAspect="1"/>
          </p:cNvPicPr>
          <p:nvPr/>
        </p:nvPicPr>
        <p:blipFill>
          <a:blip r:embed="rId2"/>
          <a:stretch>
            <a:fillRect/>
          </a:stretch>
        </p:blipFill>
        <p:spPr>
          <a:xfrm>
            <a:off x="0" y="0"/>
            <a:ext cx="914142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68183409_7b35776c88_b.jpg"/>
          <p:cNvPicPr>
            <a:picLocks noChangeAspect="1"/>
          </p:cNvPicPr>
          <p:nvPr/>
        </p:nvPicPr>
        <p:blipFill>
          <a:blip r:embed="rId2"/>
          <a:stretch>
            <a:fillRect/>
          </a:stretch>
        </p:blipFill>
        <p:spPr>
          <a:xfrm>
            <a:off x="2143108" y="0"/>
            <a:ext cx="5143536" cy="6858048"/>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82118222_355f527635_b.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 Rodin - Tutt`Art@  (35).jpg"/>
          <p:cNvPicPr>
            <a:picLocks noChangeAspect="1"/>
          </p:cNvPicPr>
          <p:nvPr/>
        </p:nvPicPr>
        <p:blipFill>
          <a:blip r:embed="rId2"/>
          <a:stretch>
            <a:fillRect/>
          </a:stretch>
        </p:blipFill>
        <p:spPr>
          <a:xfrm>
            <a:off x="2002085" y="0"/>
            <a:ext cx="5139829"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_Rodin_Kauernde_1880-82-1.jpg"/>
          <p:cNvPicPr>
            <a:picLocks noChangeAspect="1"/>
          </p:cNvPicPr>
          <p:nvPr/>
        </p:nvPicPr>
        <p:blipFill>
          <a:blip r:embed="rId2"/>
          <a:stretch>
            <a:fillRect/>
          </a:stretch>
        </p:blipFill>
        <p:spPr>
          <a:xfrm>
            <a:off x="1839515" y="0"/>
            <a:ext cx="5464969"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_rodin-the_cathedral-rodin_museum_paris1.jpg"/>
          <p:cNvPicPr>
            <a:picLocks noChangeAspect="1"/>
          </p:cNvPicPr>
          <p:nvPr/>
        </p:nvPicPr>
        <p:blipFill>
          <a:blip r:embed="rId2"/>
          <a:stretch>
            <a:fillRect/>
          </a:stretch>
        </p:blipFill>
        <p:spPr>
          <a:xfrm>
            <a:off x="2000250" y="0"/>
            <a:ext cx="542927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rodin-bacchante-also-known-as-grapes-19753127-heilbrunn-timeline-of-art-history-the-metropolitan-museum-of-art-1366988533_b.jpg"/>
          <p:cNvPicPr>
            <a:picLocks noChangeAspect="1"/>
          </p:cNvPicPr>
          <p:nvPr/>
        </p:nvPicPr>
        <p:blipFill>
          <a:blip r:embed="rId2"/>
          <a:stretch>
            <a:fillRect/>
          </a:stretch>
        </p:blipFill>
        <p:spPr>
          <a:xfrm>
            <a:off x="2366366" y="0"/>
            <a:ext cx="4777401"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guste-rodin-nudo-di-donna-rossella-farinotti-labrouge.jpg"/>
          <p:cNvPicPr>
            <a:picLocks noChangeAspect="1"/>
          </p:cNvPicPr>
          <p:nvPr/>
        </p:nvPicPr>
        <p:blipFill>
          <a:blip r:embed="rId2"/>
          <a:stretch>
            <a:fillRect/>
          </a:stretch>
        </p:blipFill>
        <p:spPr>
          <a:xfrm>
            <a:off x="1841005" y="0"/>
            <a:ext cx="5731391"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22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culturas-rodi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730367795_334dc28f07_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57qng77pa1r1dcs8o1_1280.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68184264_7d4a0ccd2f_b.jpg"/>
          <p:cNvPicPr>
            <a:picLocks noChangeAspect="1"/>
          </p:cNvPicPr>
          <p:nvPr/>
        </p:nvPicPr>
        <p:blipFill>
          <a:blip r:embed="rId2"/>
          <a:stretch>
            <a:fillRect/>
          </a:stretch>
        </p:blipFill>
        <p:spPr>
          <a:xfrm>
            <a:off x="0" y="33162"/>
            <a:ext cx="9144000" cy="6791675"/>
          </a:xfrm>
          <a:prstGeom prst="rect">
            <a:avLst/>
          </a:prstGeom>
        </p:spPr>
      </p:pic>
    </p:spTree>
  </p:cSld>
  <p:clrMapOvr>
    <a:masterClrMapping/>
  </p:clrMapOvr>
  <p:transition spd="slow" advTm="8000">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2269289" y="0"/>
            <a:ext cx="4605421"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309c.jpg"/>
          <p:cNvPicPr>
            <a:picLocks noChangeAspect="1"/>
          </p:cNvPicPr>
          <p:nvPr/>
        </p:nvPicPr>
        <p:blipFill>
          <a:blip r:embed="rId2"/>
          <a:srcRect r="3125"/>
          <a:stretch>
            <a:fillRect/>
          </a:stretch>
        </p:blipFill>
        <p:spPr>
          <a:xfrm>
            <a:off x="0" y="0"/>
            <a:ext cx="9144000" cy="6858000"/>
          </a:xfrm>
          <a:prstGeom prst="rect">
            <a:avLst/>
          </a:prstGeom>
        </p:spPr>
      </p:pic>
    </p:spTree>
  </p:cSld>
  <p:clrMapOvr>
    <a:masterClrMapping/>
  </p:clrMapOvr>
  <p:transition spd="slow" advTm="8000">
    <p:comb/>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mmone.jpg"/>
          <p:cNvPicPr>
            <a:picLocks noChangeAspect="1"/>
          </p:cNvPicPr>
          <p:nvPr/>
        </p:nvPicPr>
        <p:blipFill>
          <a:blip r:embed="rId2"/>
          <a:stretch>
            <a:fillRect/>
          </a:stretch>
        </p:blipFill>
        <p:spPr>
          <a:xfrm>
            <a:off x="1939998" y="0"/>
            <a:ext cx="5264004"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odin_hand_of_god_1600.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comb/>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3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in-museo-paris-025.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le_du_musee_Rodi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0000104849_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84168949_8b383368b6_o.jpg"/>
          <p:cNvPicPr>
            <a:picLocks noChangeAspect="1"/>
          </p:cNvPicPr>
          <p:nvPr/>
        </p:nvPicPr>
        <p:blipFill>
          <a:blip r:embed="rId2"/>
          <a:stretch>
            <a:fillRect/>
          </a:stretch>
        </p:blipFill>
        <p:spPr>
          <a:xfrm>
            <a:off x="-1" y="0"/>
            <a:ext cx="9144001" cy="6858000"/>
          </a:xfrm>
          <a:prstGeom prst="rect">
            <a:avLst/>
          </a:prstGeom>
        </p:spPr>
      </p:pic>
      <p:sp>
        <p:nvSpPr>
          <p:cNvPr id="5" name="4 CuadroTexto"/>
          <p:cNvSpPr txBox="1"/>
          <p:nvPr/>
        </p:nvSpPr>
        <p:spPr>
          <a:xfrm>
            <a:off x="2643174" y="5643578"/>
            <a:ext cx="4424353" cy="46166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Jazmín – Francisco del Olmo</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MUSEO RODIN-PAR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MUSEO RODIN-PARIS-</Template>
  <TotalTime>0</TotalTime>
  <Words>394</Words>
  <Application>Microsoft Office PowerPoint</Application>
  <PresentationFormat>Presentación en pantalla (4:3)</PresentationFormat>
  <Paragraphs>63</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MUSEO RODIN-PARIS-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2013-06-24T17:39:46Z</dcterms:created>
  <dcterms:modified xsi:type="dcterms:W3CDTF">2013-06-24T17:55:22Z</dcterms:modified>
</cp:coreProperties>
</file>