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327" r:id="rId3"/>
    <p:sldId id="471" r:id="rId4"/>
    <p:sldId id="513" r:id="rId5"/>
    <p:sldId id="473" r:id="rId6"/>
    <p:sldId id="472" r:id="rId7"/>
    <p:sldId id="474" r:id="rId8"/>
    <p:sldId id="534" r:id="rId9"/>
    <p:sldId id="530" r:id="rId10"/>
    <p:sldId id="527" r:id="rId11"/>
    <p:sldId id="475" r:id="rId12"/>
    <p:sldId id="483" r:id="rId13"/>
    <p:sldId id="477" r:id="rId14"/>
    <p:sldId id="515" r:id="rId15"/>
    <p:sldId id="479" r:id="rId16"/>
    <p:sldId id="480" r:id="rId17"/>
    <p:sldId id="482" r:id="rId18"/>
    <p:sldId id="517" r:id="rId19"/>
    <p:sldId id="494" r:id="rId20"/>
    <p:sldId id="484" r:id="rId21"/>
    <p:sldId id="487" r:id="rId22"/>
    <p:sldId id="523" r:id="rId23"/>
    <p:sldId id="518" r:id="rId24"/>
    <p:sldId id="488" r:id="rId25"/>
    <p:sldId id="485" r:id="rId26"/>
    <p:sldId id="507" r:id="rId27"/>
    <p:sldId id="486" r:id="rId28"/>
    <p:sldId id="489" r:id="rId29"/>
    <p:sldId id="490" r:id="rId30"/>
    <p:sldId id="524" r:id="rId31"/>
    <p:sldId id="531" r:id="rId32"/>
    <p:sldId id="491" r:id="rId33"/>
    <p:sldId id="478" r:id="rId34"/>
    <p:sldId id="492" r:id="rId35"/>
    <p:sldId id="493" r:id="rId36"/>
    <p:sldId id="495" r:id="rId37"/>
    <p:sldId id="514" r:id="rId38"/>
    <p:sldId id="504" r:id="rId39"/>
    <p:sldId id="496" r:id="rId40"/>
    <p:sldId id="502" r:id="rId41"/>
    <p:sldId id="497" r:id="rId42"/>
    <p:sldId id="528" r:id="rId43"/>
    <p:sldId id="511" r:id="rId44"/>
    <p:sldId id="498" r:id="rId45"/>
    <p:sldId id="499" r:id="rId46"/>
    <p:sldId id="520" r:id="rId47"/>
    <p:sldId id="532" r:id="rId48"/>
    <p:sldId id="500" r:id="rId49"/>
    <p:sldId id="501" r:id="rId50"/>
    <p:sldId id="519" r:id="rId51"/>
    <p:sldId id="521" r:id="rId52"/>
    <p:sldId id="509" r:id="rId53"/>
    <p:sldId id="510" r:id="rId54"/>
    <p:sldId id="533" r:id="rId55"/>
    <p:sldId id="525" r:id="rId56"/>
    <p:sldId id="522" r:id="rId57"/>
    <p:sldId id="529" r:id="rId58"/>
    <p:sldId id="508" r:id="rId59"/>
    <p:sldId id="396" r:id="rId60"/>
    <p:sldId id="535" r:id="rId61"/>
  </p:sldIdLst>
  <p:sldSz cx="92900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99kXhGPGWxZJLu3uPmSOpw" hashData="Gsk2VIuAVhuS9Nco3NbUHsZtEv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2804"/>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914" y="-882"/>
      </p:cViewPr>
      <p:guideLst>
        <p:guide orient="horz" pos="2160"/>
        <p:guide pos="292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22/11/2016</a:t>
            </a:fld>
            <a:endParaRPr lang="es-ES"/>
          </a:p>
        </p:txBody>
      </p:sp>
      <p:sp>
        <p:nvSpPr>
          <p:cNvPr id="4" name="3 Marcador de imagen de diapositiva"/>
          <p:cNvSpPr>
            <a:spLocks noGrp="1" noRot="1" noChangeAspect="1"/>
          </p:cNvSpPr>
          <p:nvPr>
            <p:ph type="sldImg" idx="2"/>
          </p:nvPr>
        </p:nvSpPr>
        <p:spPr>
          <a:xfrm>
            <a:off x="1106488" y="685800"/>
            <a:ext cx="4645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30"/>
            <a:ext cx="7896543"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10" y="3886200"/>
            <a:ext cx="65030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3851" y="4406905"/>
            <a:ext cx="7896543"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33851" y="2906713"/>
            <a:ext cx="7896543"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64504" y="1600205"/>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22442" y="1600205"/>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535113"/>
            <a:ext cx="41047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4503" y="2174875"/>
            <a:ext cx="41047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19218" y="1535113"/>
            <a:ext cx="41063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19218" y="2174875"/>
            <a:ext cx="41063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4504" y="273050"/>
            <a:ext cx="305636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32154" y="273055"/>
            <a:ext cx="519339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64504" y="1435103"/>
            <a:ext cx="30563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0915" y="4800600"/>
            <a:ext cx="55740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20915" y="612775"/>
            <a:ext cx="55740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820915" y="5367338"/>
            <a:ext cx="55740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35287" y="274643"/>
            <a:ext cx="209026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64503" y="274643"/>
            <a:ext cx="61159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22/11/2016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64504" y="274638"/>
            <a:ext cx="836104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4" y="1600205"/>
            <a:ext cx="836104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64504" y="6356355"/>
            <a:ext cx="216767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22/11/2016</a:t>
            </a:fld>
            <a:endParaRPr lang="es-ES"/>
          </a:p>
        </p:txBody>
      </p:sp>
      <p:sp>
        <p:nvSpPr>
          <p:cNvPr id="5" name="4 Marcador de pie de página"/>
          <p:cNvSpPr>
            <a:spLocks noGrp="1"/>
          </p:cNvSpPr>
          <p:nvPr>
            <p:ph type="ftr" sz="quarter" idx="3"/>
          </p:nvPr>
        </p:nvSpPr>
        <p:spPr>
          <a:xfrm>
            <a:off x="3174102" y="6356355"/>
            <a:ext cx="294184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657870" y="6356355"/>
            <a:ext cx="216767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64503" y="6245225"/>
            <a:ext cx="216767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4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68.gif"/><Relationship Id="rId4" Type="http://schemas.openxmlformats.org/officeDocument/2006/relationships/image" Target="../media/image67.jpeg"/></Relationships>
</file>

<file path=ppt/slides/_rels/slide59.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4.png"/><Relationship Id="rId18" Type="http://schemas.openxmlformats.org/officeDocument/2006/relationships/image" Target="../media/image7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0.png"/><Relationship Id="rId11" Type="http://schemas.openxmlformats.org/officeDocument/2006/relationships/image" Target="../media/image73.png"/><Relationship Id="rId5" Type="http://schemas.openxmlformats.org/officeDocument/2006/relationships/hyperlink" Target="http://www.mispps.com/" TargetMode="External"/><Relationship Id="rId15" Type="http://schemas.openxmlformats.org/officeDocument/2006/relationships/image" Target="../media/image75.png"/><Relationship Id="rId10" Type="http://schemas.openxmlformats.org/officeDocument/2006/relationships/hyperlink" Target="https://www.facebook.com/mispps" TargetMode="External"/><Relationship Id="rId4" Type="http://schemas.openxmlformats.org/officeDocument/2006/relationships/image" Target="../media/image69.png"/><Relationship Id="rId9" Type="http://schemas.openxmlformats.org/officeDocument/2006/relationships/image" Target="../media/image7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Resultado de imagen de Mohenjo-Daro"/>
          <p:cNvPicPr>
            <a:picLocks noChangeAspect="1" noChangeArrowheads="1"/>
          </p:cNvPicPr>
          <p:nvPr/>
        </p:nvPicPr>
        <p:blipFill>
          <a:blip r:embed="rId3"/>
          <a:srcRect/>
          <a:stretch>
            <a:fillRect/>
          </a:stretch>
        </p:blipFill>
        <p:spPr bwMode="auto">
          <a:xfrm>
            <a:off x="-1" y="0"/>
            <a:ext cx="9290051" cy="6858000"/>
          </a:xfrm>
          <a:prstGeom prst="rect">
            <a:avLst/>
          </a:prstGeom>
          <a:noFill/>
        </p:spPr>
      </p:pic>
      <p:pic>
        <p:nvPicPr>
          <p:cNvPr id="15" name="Picture 3" descr="illusion-010"/>
          <p:cNvPicPr>
            <a:picLocks noChangeAspect="1" noChangeArrowheads="1"/>
          </p:cNvPicPr>
          <p:nvPr/>
        </p:nvPicPr>
        <p:blipFill>
          <a:blip r:embed="rId4" cstate="print">
            <a:duotone>
              <a:prstClr val="black"/>
              <a:schemeClr val="accent6">
                <a:tint val="45000"/>
                <a:satMod val="400000"/>
              </a:schemeClr>
            </a:duotone>
            <a:lum bright="-32000" contrast="27000"/>
          </a:blip>
          <a:srcRect/>
          <a:stretch>
            <a:fillRect/>
          </a:stretch>
        </p:blipFill>
        <p:spPr bwMode="auto">
          <a:xfrm>
            <a:off x="0" y="0"/>
            <a:ext cx="9144000"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3642" y="3393645"/>
            <a:ext cx="6858000" cy="7071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825692" y="3393645"/>
            <a:ext cx="6858000" cy="7071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9290050" cy="74688"/>
          </a:xfrm>
          <a:prstGeom prst="rect">
            <a:avLst/>
          </a:prstGeom>
          <a:noFill/>
          <a:ln w="9525">
            <a:noFill/>
            <a:miter lim="800000"/>
            <a:headEnd/>
            <a:tailEnd/>
          </a:ln>
        </p:spPr>
      </p:pic>
      <p:sp>
        <p:nvSpPr>
          <p:cNvPr id="155665" name="Rectangle 17"/>
          <p:cNvSpPr>
            <a:spLocks noChangeArrowheads="1"/>
          </p:cNvSpPr>
          <p:nvPr/>
        </p:nvSpPr>
        <p:spPr bwMode="auto">
          <a:xfrm>
            <a:off x="362865" y="5857897"/>
            <a:ext cx="123045"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62865" y="5715019"/>
            <a:ext cx="710260" cy="766986"/>
          </a:xfrm>
          <a:prstGeom prst="rect">
            <a:avLst/>
          </a:prstGeom>
          <a:noFill/>
          <a:ln w="38100">
            <a:solidFill>
              <a:srgbClr val="1CDEF8"/>
            </a:solidFill>
            <a:miter lim="800000"/>
            <a:headEnd/>
            <a:tailEnd/>
          </a:ln>
        </p:spPr>
      </p:pic>
      <p:sp>
        <p:nvSpPr>
          <p:cNvPr id="19" name="18 Rectángulo"/>
          <p:cNvSpPr/>
          <p:nvPr/>
        </p:nvSpPr>
        <p:spPr>
          <a:xfrm>
            <a:off x="2011985" y="4572014"/>
            <a:ext cx="273522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87373" y="1500174"/>
            <a:ext cx="8001056" cy="4143404"/>
          </a:xfrm>
          <a:prstGeom prst="rect">
            <a:avLst/>
          </a:prstGeom>
        </p:spPr>
        <p:txBody>
          <a:bodyPr wrap="none" lIns="81272" tIns="40636" rIns="81272" bIns="40636" fromWordArt="1">
            <a:prstTxWarp prst="textPlain">
              <a:avLst>
                <a:gd name="adj" fmla="val 50000"/>
              </a:avLst>
            </a:prstTxWarp>
          </a:bodyPr>
          <a:lstStyle/>
          <a:p>
            <a:pPr algn="ctr"/>
            <a:r>
              <a:rPr lang="es-ES" sz="60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MOHENJO-DARO</a:t>
            </a:r>
          </a:p>
          <a:p>
            <a:pPr algn="ctr"/>
            <a:r>
              <a:rPr lang="es-ES" sz="2400" kern="10" spc="30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ciudad de los muertos)</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268081" y="5611366"/>
            <a:ext cx="2008836" cy="934064"/>
          </a:xfrm>
          <a:prstGeom prst="rect">
            <a:avLst/>
          </a:prstGeom>
          <a:noFill/>
        </p:spPr>
      </p:pic>
    </p:spTree>
  </p:cSld>
  <p:clrMapOvr>
    <a:masterClrMapping/>
  </p:clrMapOvr>
  <p:transition spd="slow" advTm="12000">
    <p:random/>
    <p:sndAc>
      <p:stSnd loop="1">
        <p:snd r:embed="rId2" name="ernesto cortázar - hojas en el viento40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5"/>
                                      </p:to>
                                    </p:set>
                                    <p:animEffect filter="image" prLst="opacity: 0.5">
                                      <p:cBhvr rctx="IE">
                                        <p:cTn id="7" dur="indefinite"/>
                                        <p:tgtEl>
                                          <p:spTgt spid="1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5" presetClass="exit" presetSubtype="10" fill="hold" nodeType="afterEffect">
                                  <p:stCondLst>
                                    <p:cond delay="0"/>
                                  </p:stCondLst>
                                  <p:childTnLst>
                                    <p:animEffect transition="out" filter="checkerboard(across)">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Vista aérea de Mohenjo Daro.  Las estimaciones del área cubierta por el rango de la ciudad de 85 a 200 hectáreas.&#10; "/>
          <p:cNvPicPr>
            <a:picLocks noChangeAspect="1" noChangeArrowheads="1"/>
          </p:cNvPicPr>
          <p:nvPr/>
        </p:nvPicPr>
        <p:blipFill>
          <a:blip r:embed="rId2"/>
          <a:srcRect/>
          <a:stretch>
            <a:fillRect/>
          </a:stretch>
        </p:blipFill>
        <p:spPr bwMode="auto">
          <a:xfrm>
            <a:off x="1" y="0"/>
            <a:ext cx="931427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prstClr val="black"/>
              <a:schemeClr val="accent6">
                <a:tint val="45000"/>
                <a:satMod val="400000"/>
              </a:schemeClr>
            </a:duotone>
            <a:lum bright="-32000" contrast="27000"/>
          </a:blip>
          <a:srcRect/>
          <a:stretch>
            <a:fillRect/>
          </a:stretch>
        </p:blipFill>
        <p:spPr bwMode="auto">
          <a:xfrm>
            <a:off x="0" y="0"/>
            <a:ext cx="9290050" cy="6858000"/>
          </a:xfrm>
          <a:prstGeom prst="rect">
            <a:avLst/>
          </a:prstGeom>
          <a:noFill/>
        </p:spPr>
      </p:pic>
      <p:pic>
        <p:nvPicPr>
          <p:cNvPr id="1026" name="Picture 2" descr="https://upload.wikimedia.org/wikipedia/commons/3/31/Civilt%C3%A0ValleIndoMappa.png"/>
          <p:cNvPicPr>
            <a:picLocks noChangeAspect="1" noChangeArrowheads="1"/>
          </p:cNvPicPr>
          <p:nvPr/>
        </p:nvPicPr>
        <p:blipFill>
          <a:blip r:embed="rId3"/>
          <a:srcRect/>
          <a:stretch>
            <a:fillRect/>
          </a:stretch>
        </p:blipFill>
        <p:spPr bwMode="auto">
          <a:xfrm>
            <a:off x="1644629" y="0"/>
            <a:ext cx="5939518" cy="6858000"/>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5" presetClass="exit" presetSubtype="10" fill="hold" nodeType="afterEffect">
                                  <p:stCondLst>
                                    <p:cond delay="0"/>
                                  </p:stCondLst>
                                  <p:childTnLst>
                                    <p:animEffect transition="out" filter="checkerboard(across)">
                                      <p:cBhvr>
                                        <p:cTn id="10" dur="500"/>
                                        <p:tgtEl>
                                          <p:spTgt spid="3"/>
                                        </p:tgtEl>
                                      </p:cBhvr>
                                    </p:animEffect>
                                    <p:set>
                                      <p:cBhvr>
                                        <p:cTn id="11"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Resultado de imagen de Mohenjo-Daro"/>
          <p:cNvPicPr>
            <a:picLocks noChangeAspect="1" noChangeArrowheads="1"/>
          </p:cNvPicPr>
          <p:nvPr/>
        </p:nvPicPr>
        <p:blipFill>
          <a:blip r:embed="rId2"/>
          <a:srcRect/>
          <a:stretch>
            <a:fillRect/>
          </a:stretch>
        </p:blipFill>
        <p:spPr bwMode="auto">
          <a:xfrm>
            <a:off x="0" y="0"/>
            <a:ext cx="929006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30315" y="1357298"/>
            <a:ext cx="6822412" cy="4524315"/>
          </a:xfrm>
          <a:prstGeom prst="rect">
            <a:avLst/>
          </a:prstGeom>
        </p:spPr>
        <p:txBody>
          <a:bodyPr wrap="square">
            <a:spAutoFit/>
          </a:bodyPr>
          <a:lstStyle/>
          <a:p>
            <a:r>
              <a:rPr lang="es-ES" dirty="0" smtClean="0">
                <a:latin typeface="Agency FB" pitchFamily="34" charset="0"/>
              </a:rPr>
              <a:t>Este sitio es un misterio, dicen los arqueólogos, que habían jurado antes del descubrimiento de </a:t>
            </a:r>
            <a:r>
              <a:rPr lang="es-ES" dirty="0" err="1" smtClean="0">
                <a:latin typeface="Agency FB" pitchFamily="34" charset="0"/>
              </a:rPr>
              <a:t>Mohenjo-Daro</a:t>
            </a:r>
            <a:r>
              <a:rPr lang="es-ES" dirty="0" smtClean="0">
                <a:latin typeface="Agency FB" pitchFamily="34" charset="0"/>
              </a:rPr>
              <a:t>, que no podía existir en el valle del Indo en Pakistán una civilización hace cerca de 4.500 años.</a:t>
            </a:r>
          </a:p>
          <a:p>
            <a:r>
              <a:rPr lang="es-ES" dirty="0" smtClean="0">
                <a:latin typeface="Agency FB" pitchFamily="34" charset="0"/>
              </a:rPr>
              <a:t>Desde 1921, una serie de descubrimientos, incluyendo la </a:t>
            </a:r>
            <a:r>
              <a:rPr lang="es-ES" b="1" dirty="0" smtClean="0">
                <a:latin typeface="Agency FB" pitchFamily="34" charset="0"/>
              </a:rPr>
              <a:t>ciudad de </a:t>
            </a:r>
            <a:r>
              <a:rPr lang="es-ES" b="1" dirty="0" err="1" smtClean="0">
                <a:latin typeface="Agency FB" pitchFamily="34" charset="0"/>
              </a:rPr>
              <a:t>Harappa</a:t>
            </a:r>
            <a:r>
              <a:rPr lang="es-ES" b="1" dirty="0" smtClean="0">
                <a:latin typeface="Agency FB" pitchFamily="34" charset="0"/>
              </a:rPr>
              <a:t> y </a:t>
            </a:r>
            <a:r>
              <a:rPr lang="es-ES" b="1" dirty="0" err="1" smtClean="0">
                <a:latin typeface="Agency FB" pitchFamily="34" charset="0"/>
              </a:rPr>
              <a:t>Mohenjo</a:t>
            </a:r>
            <a:r>
              <a:rPr lang="es-ES" b="1" dirty="0" smtClean="0">
                <a:latin typeface="Agency FB" pitchFamily="34" charset="0"/>
              </a:rPr>
              <a:t> </a:t>
            </a:r>
            <a:r>
              <a:rPr lang="es-ES" b="1" dirty="0" err="1" smtClean="0">
                <a:latin typeface="Agency FB" pitchFamily="34" charset="0"/>
              </a:rPr>
              <a:t>Daro</a:t>
            </a:r>
            <a:r>
              <a:rPr lang="es-ES" dirty="0" smtClean="0">
                <a:latin typeface="Agency FB" pitchFamily="34" charset="0"/>
              </a:rPr>
              <a:t>, han demostrado la existencia de una cultura desconocida.</a:t>
            </a:r>
          </a:p>
          <a:p>
            <a:r>
              <a:rPr lang="es-ES" dirty="0" smtClean="0">
                <a:latin typeface="Agency FB" pitchFamily="34" charset="0"/>
              </a:rPr>
              <a:t>La </a:t>
            </a:r>
            <a:r>
              <a:rPr lang="es-ES" b="1" dirty="0" smtClean="0">
                <a:latin typeface="Agency FB" pitchFamily="34" charset="0"/>
              </a:rPr>
              <a:t>civilización del valle del Indo</a:t>
            </a:r>
            <a:r>
              <a:rPr lang="es-ES" dirty="0" smtClean="0">
                <a:latin typeface="Agency FB" pitchFamily="34" charset="0"/>
              </a:rPr>
              <a:t> tenía una escritura desconocida hasta la fecha y nada que ver con la cultura india. Pero el misterio más grande sigue siendo el abandono de estas ciudades y la desaparición de esta civilización.</a:t>
            </a:r>
          </a:p>
          <a:p>
            <a:r>
              <a:rPr lang="es-ES" b="1" dirty="0" smtClean="0">
                <a:latin typeface="Agency FB" pitchFamily="34" charset="0"/>
              </a:rPr>
              <a:t>La civilización del valle del Indo</a:t>
            </a:r>
          </a:p>
          <a:p>
            <a:r>
              <a:rPr lang="es-ES" dirty="0" smtClean="0">
                <a:latin typeface="Agency FB" pitchFamily="34" charset="0"/>
              </a:rPr>
              <a:t>En 1921, comenzaron las </a:t>
            </a:r>
            <a:r>
              <a:rPr lang="es-ES" b="1" dirty="0" smtClean="0">
                <a:latin typeface="Agency FB" pitchFamily="34" charset="0"/>
              </a:rPr>
              <a:t>excavaciones en </a:t>
            </a:r>
            <a:r>
              <a:rPr lang="es-ES" b="1" dirty="0" err="1" smtClean="0">
                <a:latin typeface="Agency FB" pitchFamily="34" charset="0"/>
              </a:rPr>
              <a:t>Harappa</a:t>
            </a:r>
            <a:r>
              <a:rPr lang="es-ES" dirty="0" smtClean="0">
                <a:latin typeface="Agency FB" pitchFamily="34" charset="0"/>
              </a:rPr>
              <a:t>. Los arqueólogos desenterraron los escasos restos de una gran ciudad. En 1922, un arqueólogo indio que buscaba los restos de un antiguo templo budista descubrió a 640 kilómetros de </a:t>
            </a:r>
            <a:r>
              <a:rPr lang="es-ES" dirty="0" err="1" smtClean="0">
                <a:latin typeface="Agency FB" pitchFamily="34" charset="0"/>
              </a:rPr>
              <a:t>Harappa</a:t>
            </a:r>
            <a:r>
              <a:rPr lang="es-ES" dirty="0" smtClean="0">
                <a:latin typeface="Agency FB" pitchFamily="34" charset="0"/>
              </a:rPr>
              <a:t> 640 </a:t>
            </a:r>
            <a:r>
              <a:rPr lang="es-ES" dirty="0" err="1" smtClean="0">
                <a:latin typeface="Agency FB" pitchFamily="34" charset="0"/>
              </a:rPr>
              <a:t>kilometros</a:t>
            </a:r>
            <a:r>
              <a:rPr lang="es-ES" dirty="0" smtClean="0">
                <a:latin typeface="Agency FB" pitchFamily="34" charset="0"/>
              </a:rPr>
              <a:t> las ruinas de una civilización protohistórica. Una verdadera metrópolis que brotó de la tierra. </a:t>
            </a:r>
            <a:r>
              <a:rPr lang="es-ES" b="1" dirty="0" err="1" smtClean="0">
                <a:latin typeface="Agency FB" pitchFamily="34" charset="0"/>
              </a:rPr>
              <a:t>Mohenjo-Daro</a:t>
            </a:r>
            <a:r>
              <a:rPr lang="es-ES" b="1" dirty="0" smtClean="0">
                <a:latin typeface="Agency FB" pitchFamily="34" charset="0"/>
              </a:rPr>
              <a:t>, la “Colina de los Muertos”, todavía se está investigando, pero también es muy controvertida</a:t>
            </a:r>
            <a:r>
              <a:rPr lang="es-ES" dirty="0" smtClean="0">
                <a:latin typeface="Agency FB" pitchFamily="34" charset="0"/>
              </a:rPr>
              <a:t>. ¿Pero cuál era esta civilización se mantuvo tanto tiempo en las sombras?</a:t>
            </a:r>
            <a:endParaRPr lang="es-ES" dirty="0">
              <a:latin typeface="Agency FB" pitchFamily="34" charset="0"/>
            </a:endParaRPr>
          </a:p>
        </p:txBody>
      </p:sp>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spTree>
  </p:cSld>
  <p:clrMapOvr>
    <a:masterClrMapping/>
  </p:clrMapOvr>
  <p:transition spd="slow" advTm="6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xit" presetSubtype="37" fill="hold" nodeType="withEffect">
                                  <p:stCondLst>
                                    <p:cond delay="0"/>
                                  </p:stCondLst>
                                  <p:childTnLst>
                                    <p:animEffect transition="out" filter="barn(outVertic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image.slidesharecdn.com/2mohenjodaro-150515055632-lva1-app6891/95/2-mohenjo-daro-5-1024.jpg?cb=1432225578"/>
          <p:cNvPicPr>
            <a:picLocks noChangeAspect="1" noChangeArrowheads="1"/>
          </p:cNvPicPr>
          <p:nvPr/>
        </p:nvPicPr>
        <p:blipFill>
          <a:blip r:embed="rId2"/>
          <a:srcRect/>
          <a:stretch>
            <a:fillRect/>
          </a:stretch>
        </p:blipFill>
        <p:spPr bwMode="auto">
          <a:xfrm>
            <a:off x="0" y="0"/>
            <a:ext cx="9292835"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images.jpg"/>
          <p:cNvPicPr>
            <a:picLocks noChangeAspect="1" noChangeArrowheads="1"/>
          </p:cNvPicPr>
          <p:nvPr/>
        </p:nvPicPr>
        <p:blipFill>
          <a:blip r:embed="rId2"/>
          <a:srcRect/>
          <a:stretch>
            <a:fillRect/>
          </a:stretch>
        </p:blipFill>
        <p:spPr bwMode="auto">
          <a:xfrm>
            <a:off x="0" y="0"/>
            <a:ext cx="4563690" cy="6858000"/>
          </a:xfrm>
          <a:prstGeom prst="rect">
            <a:avLst/>
          </a:prstGeom>
          <a:noFill/>
        </p:spPr>
      </p:pic>
      <p:pic>
        <p:nvPicPr>
          <p:cNvPr id="3" name="Picture 2" descr="C:\Users\Jose Luis\Desktop\4_2.jpg"/>
          <p:cNvPicPr>
            <a:picLocks noChangeAspect="1" noChangeArrowheads="1"/>
          </p:cNvPicPr>
          <p:nvPr/>
        </p:nvPicPr>
        <p:blipFill>
          <a:blip r:embed="rId3"/>
          <a:srcRect/>
          <a:stretch>
            <a:fillRect/>
          </a:stretch>
        </p:blipFill>
        <p:spPr bwMode="auto">
          <a:xfrm>
            <a:off x="4736338" y="0"/>
            <a:ext cx="4553712" cy="6858000"/>
          </a:xfrm>
          <a:prstGeom prst="rect">
            <a:avLst/>
          </a:prstGeom>
          <a:noFill/>
        </p:spPr>
      </p:pic>
    </p:spTree>
  </p:cSld>
  <p:clrMapOvr>
    <a:masterClrMapping/>
  </p:clrMapOvr>
  <p:transition spd="slow" advTm="6000">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chiefshouse61.jpg"/>
          <p:cNvPicPr>
            <a:picLocks noChangeAspect="1" noChangeArrowheads="1"/>
          </p:cNvPicPr>
          <p:nvPr/>
        </p:nvPicPr>
        <p:blipFill>
          <a:blip r:embed="rId2"/>
          <a:srcRect/>
          <a:stretch>
            <a:fillRect/>
          </a:stretch>
        </p:blipFill>
        <p:spPr bwMode="auto">
          <a:xfrm>
            <a:off x="1" y="0"/>
            <a:ext cx="934598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i_drain.jpg"/>
          <p:cNvPicPr>
            <a:picLocks noChangeAspect="1" noChangeArrowheads="1"/>
          </p:cNvPicPr>
          <p:nvPr/>
        </p:nvPicPr>
        <p:blipFill>
          <a:blip r:embed="rId2"/>
          <a:srcRect/>
          <a:stretch>
            <a:fillRect/>
          </a:stretch>
        </p:blipFill>
        <p:spPr bwMode="auto">
          <a:xfrm>
            <a:off x="-1" y="0"/>
            <a:ext cx="934267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www.facebook.com/UsmanGhaniPhotography"/>
          <p:cNvPicPr>
            <a:picLocks noChangeAspect="1" noChangeArrowheads="1"/>
          </p:cNvPicPr>
          <p:nvPr/>
        </p:nvPicPr>
        <p:blipFill>
          <a:blip r:embed="rId2"/>
          <a:srcRect/>
          <a:stretch>
            <a:fillRect/>
          </a:stretch>
        </p:blipFill>
        <p:spPr bwMode="auto">
          <a:xfrm>
            <a:off x="1" y="0"/>
            <a:ext cx="9294452"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files.genial.guru/files/news/part_0/686/13738-1000-1447892401005.jpg"/>
          <p:cNvPicPr>
            <a:picLocks noChangeAspect="1" noChangeArrowheads="1"/>
          </p:cNvPicPr>
          <p:nvPr/>
        </p:nvPicPr>
        <p:blipFill>
          <a:blip r:embed="rId2"/>
          <a:srcRect/>
          <a:stretch>
            <a:fillRect/>
          </a:stretch>
        </p:blipFill>
        <p:spPr bwMode="auto">
          <a:xfrm>
            <a:off x="-217768" y="-642966"/>
            <a:ext cx="9677135" cy="750096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image.slidesharecdn.com/2mohenjodaro-150515055632-lva1-app6891/95/2-mohenjo-daro-6-1024.jpg?cb=1432225578"/>
          <p:cNvPicPr>
            <a:picLocks noChangeAspect="1" noChangeArrowheads="1"/>
          </p:cNvPicPr>
          <p:nvPr/>
        </p:nvPicPr>
        <p:blipFill>
          <a:blip r:embed="rId2"/>
          <a:srcRect/>
          <a:stretch>
            <a:fillRect/>
          </a:stretch>
        </p:blipFill>
        <p:spPr bwMode="auto">
          <a:xfrm>
            <a:off x="0" y="0"/>
            <a:ext cx="9290050" cy="7112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Mohenjo-daro.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0"/>
          <p:cNvPicPr>
            <a:picLocks noChangeAspect="1" noChangeArrowheads="1"/>
          </p:cNvPicPr>
          <p:nvPr/>
        </p:nvPicPr>
        <p:blipFill>
          <a:blip r:embed="rId2" cstate="print">
            <a:duotone>
              <a:prstClr val="black"/>
              <a:schemeClr val="accent6">
                <a:tint val="45000"/>
                <a:satMod val="400000"/>
              </a:schemeClr>
            </a:duotone>
            <a:lum bright="-32000" contrast="27000"/>
          </a:blip>
          <a:srcRect/>
          <a:stretch>
            <a:fillRect/>
          </a:stretch>
        </p:blipFill>
        <p:spPr bwMode="auto">
          <a:xfrm>
            <a:off x="0" y="0"/>
            <a:ext cx="9144000" cy="6858000"/>
          </a:xfrm>
          <a:prstGeom prst="rect">
            <a:avLst/>
          </a:prstGeom>
          <a:noFill/>
        </p:spPr>
      </p:pic>
      <p:pic>
        <p:nvPicPr>
          <p:cNvPr id="8" name="Picture 3" descr="illusion-010"/>
          <p:cNvPicPr>
            <a:picLocks noChangeAspect="1" noChangeArrowheads="1"/>
          </p:cNvPicPr>
          <p:nvPr/>
        </p:nvPicPr>
        <p:blipFill>
          <a:blip r:embed="rId2" cstate="print">
            <a:duotone>
              <a:prstClr val="black"/>
              <a:schemeClr val="accent6">
                <a:tint val="45000"/>
                <a:satMod val="400000"/>
              </a:schemeClr>
            </a:duotone>
            <a:lum bright="-32000" contrast="27000"/>
          </a:blip>
          <a:srcRect/>
          <a:stretch>
            <a:fillRect/>
          </a:stretch>
        </p:blipFill>
        <p:spPr bwMode="auto">
          <a:xfrm>
            <a:off x="0" y="0"/>
            <a:ext cx="9290050" cy="6858000"/>
          </a:xfrm>
          <a:prstGeom prst="rect">
            <a:avLst/>
          </a:prstGeom>
          <a:noFill/>
        </p:spPr>
      </p:pic>
      <p:pic>
        <p:nvPicPr>
          <p:cNvPr id="7"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49154" name="Picture 2" descr="http://image.slidesharecdn.com/2mohenjodaro-150515055632-lva1-app6891/95/2-mohenjo-daro-21-1024.jpg?cb=1432225578"/>
          <p:cNvPicPr>
            <a:picLocks noChangeAspect="1" noChangeArrowheads="1"/>
          </p:cNvPicPr>
          <p:nvPr/>
        </p:nvPicPr>
        <p:blipFill>
          <a:blip r:embed="rId4"/>
          <a:srcRect/>
          <a:stretch>
            <a:fillRect/>
          </a:stretch>
        </p:blipFill>
        <p:spPr bwMode="auto">
          <a:xfrm>
            <a:off x="0" y="1643050"/>
            <a:ext cx="9290050" cy="3571900"/>
          </a:xfrm>
          <a:prstGeom prst="rect">
            <a:avLst/>
          </a:prstGeom>
          <a:noFill/>
        </p:spPr>
      </p:pic>
      <p:sp>
        <p:nvSpPr>
          <p:cNvPr id="3" name="2 Rectángulo"/>
          <p:cNvSpPr/>
          <p:nvPr/>
        </p:nvSpPr>
        <p:spPr>
          <a:xfrm rot="5400000">
            <a:off x="3823501" y="-3823500"/>
            <a:ext cx="1643051" cy="9290049"/>
          </a:xfrm>
          <a:prstGeom prst="rect">
            <a:avLst/>
          </a:prstGeom>
          <a:solidFill>
            <a:schemeClr val="accent6">
              <a:lumMod val="7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3823501" y="1391452"/>
            <a:ext cx="1643051" cy="9290049"/>
          </a:xfrm>
          <a:prstGeom prst="rect">
            <a:avLst/>
          </a:prstGeom>
          <a:solidFill>
            <a:schemeClr val="accent6">
              <a:lumMod val="7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5" name="4 Rectángulo"/>
          <p:cNvSpPr/>
          <p:nvPr/>
        </p:nvSpPr>
        <p:spPr>
          <a:xfrm rot="5400000">
            <a:off x="3823501" y="-3823500"/>
            <a:ext cx="1643051" cy="9290049"/>
          </a:xfrm>
          <a:prstGeom prst="rect">
            <a:avLst/>
          </a:prstGeom>
          <a:solidFill>
            <a:srgbClr val="542804">
              <a:alpha val="9294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6" name="5 Rectángulo"/>
          <p:cNvSpPr/>
          <p:nvPr/>
        </p:nvSpPr>
        <p:spPr>
          <a:xfrm rot="5400000">
            <a:off x="3823501" y="1391452"/>
            <a:ext cx="1643051" cy="9290049"/>
          </a:xfrm>
          <a:prstGeom prst="rect">
            <a:avLst/>
          </a:prstGeom>
          <a:solidFill>
            <a:srgbClr val="542804">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childTnLst>
                          </p:cTn>
                        </p:par>
                        <p:par>
                          <p:cTn id="20" fill="hold">
                            <p:stCondLst>
                              <p:cond delay="5000"/>
                            </p:stCondLst>
                            <p:childTnLst>
                              <p:par>
                                <p:cTn id="21" presetID="9" presetClass="emph" presetSubtype="0" nodeType="afterEffect">
                                  <p:stCondLst>
                                    <p:cond delay="0"/>
                                  </p:stCondLst>
                                  <p:childTnLst>
                                    <p:set>
                                      <p:cBhvr rctx="PPT">
                                        <p:cTn id="22" dur="indefinite"/>
                                        <p:tgtEl>
                                          <p:spTgt spid="8"/>
                                        </p:tgtEl>
                                        <p:attrNameLst>
                                          <p:attrName>style.opacity</p:attrName>
                                        </p:attrNameLst>
                                      </p:cBhvr>
                                      <p:to>
                                        <p:strVal val="0.25"/>
                                      </p:to>
                                    </p:set>
                                    <p:animEffect filter="image" prLst="opacity: 0.25">
                                      <p:cBhvr rctx="IE">
                                        <p:cTn id="23" dur="indefinite"/>
                                        <p:tgtEl>
                                          <p:spTgt spid="8"/>
                                        </p:tgtEl>
                                      </p:cBhvr>
                                    </p:animEffect>
                                  </p:childTnLst>
                                </p:cTn>
                              </p:par>
                            </p:childTnLst>
                          </p:cTn>
                        </p:par>
                        <p:par>
                          <p:cTn id="24" fill="hold">
                            <p:stCondLst>
                              <p:cond delay="5000"/>
                            </p:stCondLst>
                            <p:childTnLst>
                              <p:par>
                                <p:cTn id="25" presetID="50" presetClass="exit" presetSubtype="0" accel="100000" fill="hold" nodeType="afterEffect">
                                  <p:stCondLst>
                                    <p:cond delay="0"/>
                                  </p:stCondLst>
                                  <p:childTnLst>
                                    <p:anim calcmode="lin" valueType="num">
                                      <p:cBhvr>
                                        <p:cTn id="26" dur="2000"/>
                                        <p:tgtEl>
                                          <p:spTgt spid="8"/>
                                        </p:tgtEl>
                                        <p:attrNameLst>
                                          <p:attrName>ppt_w</p:attrName>
                                        </p:attrNameLst>
                                      </p:cBhvr>
                                      <p:tavLst>
                                        <p:tav tm="0">
                                          <p:val>
                                            <p:strVal val="ppt_w"/>
                                          </p:val>
                                        </p:tav>
                                        <p:tav tm="100000">
                                          <p:val>
                                            <p:strVal val="ppt_w+.3"/>
                                          </p:val>
                                        </p:tav>
                                      </p:tavLst>
                                    </p:anim>
                                    <p:anim calcmode="lin" valueType="num">
                                      <p:cBhvr>
                                        <p:cTn id="27" dur="2000"/>
                                        <p:tgtEl>
                                          <p:spTgt spid="8"/>
                                        </p:tgtEl>
                                        <p:attrNameLst>
                                          <p:attrName>ppt_h</p:attrName>
                                        </p:attrNameLst>
                                      </p:cBhvr>
                                      <p:tavLst>
                                        <p:tav tm="0">
                                          <p:val>
                                            <p:strVal val="ppt_h"/>
                                          </p:val>
                                        </p:tav>
                                        <p:tav tm="100000">
                                          <p:val>
                                            <p:strVal val="ppt_h"/>
                                          </p:val>
                                        </p:tav>
                                      </p:tavLst>
                                    </p:anim>
                                    <p:animEffect transition="out" filter="fade">
                                      <p:cBhvr>
                                        <p:cTn id="28" dur="2000"/>
                                        <p:tgtEl>
                                          <p:spTgt spid="8"/>
                                        </p:tgtEl>
                                      </p:cBhvr>
                                    </p:animEffect>
                                    <p:set>
                                      <p:cBhvr>
                                        <p:cTn id="29" dur="1" fill="hold">
                                          <p:stCondLst>
                                            <p:cond delay="1999"/>
                                          </p:stCondLst>
                                        </p:cTn>
                                        <p:tgtEl>
                                          <p:spTgt spid="8"/>
                                        </p:tgtEl>
                                        <p:attrNameLst>
                                          <p:attrName>style.visibility</p:attrName>
                                        </p:attrNameLst>
                                      </p:cBhvr>
                                      <p:to>
                                        <p:strVal val="hidden"/>
                                      </p:to>
                                    </p:set>
                                  </p:childTnLst>
                                </p:cTn>
                              </p:par>
                            </p:childTnLst>
                          </p:cTn>
                        </p:par>
                        <p:par>
                          <p:cTn id="30" fill="hold">
                            <p:stCondLst>
                              <p:cond delay="7000"/>
                            </p:stCondLst>
                            <p:childTnLst>
                              <p:par>
                                <p:cTn id="31" presetID="9" presetClass="emph" presetSubtype="0" nodeType="afterEffect">
                                  <p:stCondLst>
                                    <p:cond delay="0"/>
                                  </p:stCondLst>
                                  <p:childTnLst>
                                    <p:set>
                                      <p:cBhvr rctx="PPT">
                                        <p:cTn id="32" dur="indefinite"/>
                                        <p:tgtEl>
                                          <p:spTgt spid="9"/>
                                        </p:tgtEl>
                                        <p:attrNameLst>
                                          <p:attrName>style.opacity</p:attrName>
                                        </p:attrNameLst>
                                      </p:cBhvr>
                                      <p:to>
                                        <p:strVal val="0.25"/>
                                      </p:to>
                                    </p:set>
                                    <p:animEffect filter="image" prLst="opacity: 0.25">
                                      <p:cBhvr rctx="IE">
                                        <p:cTn id="33" dur="indefinite"/>
                                        <p:tgtEl>
                                          <p:spTgt spid="9"/>
                                        </p:tgtEl>
                                      </p:cBhvr>
                                    </p:animEffect>
                                  </p:childTnLst>
                                </p:cTn>
                              </p:par>
                            </p:childTnLst>
                          </p:cTn>
                        </p:par>
                        <p:par>
                          <p:cTn id="34" fill="hold">
                            <p:stCondLst>
                              <p:cond delay="7000"/>
                            </p:stCondLst>
                            <p:childTnLst>
                              <p:par>
                                <p:cTn id="35" presetID="50" presetClass="exit" presetSubtype="0" accel="100000" fill="hold" nodeType="afterEffect">
                                  <p:stCondLst>
                                    <p:cond delay="0"/>
                                  </p:stCondLst>
                                  <p:childTnLst>
                                    <p:anim calcmode="lin" valueType="num">
                                      <p:cBhvr>
                                        <p:cTn id="36" dur="2000"/>
                                        <p:tgtEl>
                                          <p:spTgt spid="9"/>
                                        </p:tgtEl>
                                        <p:attrNameLst>
                                          <p:attrName>ppt_w</p:attrName>
                                        </p:attrNameLst>
                                      </p:cBhvr>
                                      <p:tavLst>
                                        <p:tav tm="0">
                                          <p:val>
                                            <p:strVal val="ppt_w"/>
                                          </p:val>
                                        </p:tav>
                                        <p:tav tm="100000">
                                          <p:val>
                                            <p:strVal val="ppt_w+.3"/>
                                          </p:val>
                                        </p:tav>
                                      </p:tavLst>
                                    </p:anim>
                                    <p:anim calcmode="lin" valueType="num">
                                      <p:cBhvr>
                                        <p:cTn id="37" dur="2000"/>
                                        <p:tgtEl>
                                          <p:spTgt spid="9"/>
                                        </p:tgtEl>
                                        <p:attrNameLst>
                                          <p:attrName>ppt_h</p:attrName>
                                        </p:attrNameLst>
                                      </p:cBhvr>
                                      <p:tavLst>
                                        <p:tav tm="0">
                                          <p:val>
                                            <p:strVal val="ppt_h"/>
                                          </p:val>
                                        </p:tav>
                                        <p:tav tm="100000">
                                          <p:val>
                                            <p:strVal val="ppt_h"/>
                                          </p:val>
                                        </p:tav>
                                      </p:tavLst>
                                    </p:anim>
                                    <p:animEffect transition="out" filter="fade">
                                      <p:cBhvr>
                                        <p:cTn id="38" dur="2000"/>
                                        <p:tgtEl>
                                          <p:spTgt spid="9"/>
                                        </p:tgtEl>
                                      </p:cBhvr>
                                    </p:animEffect>
                                    <p:set>
                                      <p:cBhvr>
                                        <p:cTn id="39"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image.slidesharecdn.com/2mohenjodaro-150515055632-lva1-app6891/95/2-mohenjo-daro-25-1024.jpg?cb=1432225578"/>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sp>
        <p:nvSpPr>
          <p:cNvPr id="2" name="1 Rectángulo"/>
          <p:cNvSpPr/>
          <p:nvPr/>
        </p:nvSpPr>
        <p:spPr>
          <a:xfrm>
            <a:off x="287308" y="3786191"/>
            <a:ext cx="4216397" cy="2585323"/>
          </a:xfrm>
          <a:prstGeom prst="rect">
            <a:avLst/>
          </a:prstGeom>
        </p:spPr>
        <p:txBody>
          <a:bodyPr wrap="square">
            <a:spAutoFit/>
          </a:bodyPr>
          <a:lstStyle/>
          <a:p>
            <a:pPr algn="ctr"/>
            <a:r>
              <a:rPr lang="es-ES" sz="5400" b="1" dirty="0" smtClean="0">
                <a:latin typeface="Bernard MT Condensed" pitchFamily="18" charset="0"/>
              </a:rPr>
              <a:t>Hechos reales </a:t>
            </a:r>
          </a:p>
          <a:p>
            <a:pPr algn="ctr"/>
            <a:r>
              <a:rPr lang="es-ES" sz="5400" b="1" dirty="0" smtClean="0">
                <a:latin typeface="Bernard MT Condensed" pitchFamily="18" charset="0"/>
              </a:rPr>
              <a:t>sobre </a:t>
            </a:r>
          </a:p>
          <a:p>
            <a:pPr algn="ctr"/>
            <a:r>
              <a:rPr lang="es-ES" sz="5400" b="1" dirty="0" err="1" smtClean="0">
                <a:latin typeface="Bernard MT Condensed" pitchFamily="18" charset="0"/>
              </a:rPr>
              <a:t>Mohenjo</a:t>
            </a:r>
            <a:r>
              <a:rPr lang="es-ES" sz="5400" b="1" dirty="0" smtClean="0">
                <a:latin typeface="Bernard MT Condensed" pitchFamily="18" charset="0"/>
              </a:rPr>
              <a:t> - </a:t>
            </a:r>
            <a:r>
              <a:rPr lang="es-ES" sz="5400" b="1" dirty="0" err="1" smtClean="0">
                <a:latin typeface="Bernard MT Condensed" pitchFamily="18" charset="0"/>
              </a:rPr>
              <a:t>Daro</a:t>
            </a:r>
            <a:endParaRPr lang="es-ES" sz="5400" dirty="0">
              <a:latin typeface="Bernard MT Condensed" pitchFamily="18" charset="0"/>
            </a:endParaRPr>
          </a:p>
        </p:txBody>
      </p:sp>
      <p:pic>
        <p:nvPicPr>
          <p:cNvPr id="3" name="Picture 2" descr="http://image.slidesharecdn.com/2mohenjodaro-150515055632-lva1-app6891/95/2-mohenjo-daro-4-1024.jpg?cb=1432225578"/>
          <p:cNvPicPr>
            <a:picLocks noChangeAspect="1" noChangeArrowheads="1"/>
          </p:cNvPicPr>
          <p:nvPr/>
        </p:nvPicPr>
        <p:blipFill>
          <a:blip r:embed="rId3"/>
          <a:srcRect/>
          <a:stretch>
            <a:fillRect/>
          </a:stretch>
        </p:blipFill>
        <p:spPr bwMode="auto">
          <a:xfrm>
            <a:off x="4790152" y="0"/>
            <a:ext cx="4499899" cy="6858048"/>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45058" name="Picture 2" descr="http://image.slidesharecdn.com/2mohenjodaro-150515055632-lva1-app6891/95/2-mohenjo-daro-13-1024.jpg?cb=1432225578"/>
          <p:cNvPicPr>
            <a:picLocks noChangeAspect="1" noChangeArrowheads="1"/>
          </p:cNvPicPr>
          <p:nvPr/>
        </p:nvPicPr>
        <p:blipFill>
          <a:blip r:embed="rId3"/>
          <a:srcRect/>
          <a:stretch>
            <a:fillRect/>
          </a:stretch>
        </p:blipFill>
        <p:spPr bwMode="auto">
          <a:xfrm>
            <a:off x="430184" y="0"/>
            <a:ext cx="4360487" cy="7143776"/>
          </a:xfrm>
          <a:prstGeom prst="ellipse">
            <a:avLst/>
          </a:prstGeom>
          <a:noFill/>
          <a:effectLst>
            <a:softEdge rad="635000"/>
          </a:effectLst>
        </p:spPr>
      </p:pic>
      <p:pic>
        <p:nvPicPr>
          <p:cNvPr id="3" name="Picture 2" descr="http://image.slidesharecdn.com/2mohenjodaro-150515055632-lva1-app6891/95/2-mohenjo-daro-14-1024.jpg?cb=1432225578"/>
          <p:cNvPicPr>
            <a:picLocks noChangeAspect="1" noChangeArrowheads="1"/>
          </p:cNvPicPr>
          <p:nvPr/>
        </p:nvPicPr>
        <p:blipFill>
          <a:blip r:embed="rId4"/>
          <a:srcRect/>
          <a:stretch>
            <a:fillRect/>
          </a:stretch>
        </p:blipFill>
        <p:spPr bwMode="auto">
          <a:xfrm>
            <a:off x="4859340" y="0"/>
            <a:ext cx="4099034" cy="6858000"/>
          </a:xfrm>
          <a:prstGeom prst="rect">
            <a:avLst/>
          </a:prstGeom>
          <a:noFill/>
          <a:effectLst>
            <a:softEdge rad="635000"/>
          </a:effectLst>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Mohenjo-Daro 11"/>
          <p:cNvPicPr>
            <a:picLocks noChangeAspect="1" noChangeArrowheads="1"/>
          </p:cNvPicPr>
          <p:nvPr/>
        </p:nvPicPr>
        <p:blipFill>
          <a:blip r:embed="rId2"/>
          <a:srcRect/>
          <a:stretch>
            <a:fillRect/>
          </a:stretch>
        </p:blipFill>
        <p:spPr bwMode="auto">
          <a:xfrm>
            <a:off x="0" y="0"/>
            <a:ext cx="9290050" cy="6858000"/>
          </a:xfrm>
          <a:prstGeom prst="rect">
            <a:avLst/>
          </a:prstGeom>
          <a:noFill/>
        </p:spPr>
      </p:pic>
      <p:sp>
        <p:nvSpPr>
          <p:cNvPr id="3" name="2 Rectángulo"/>
          <p:cNvSpPr/>
          <p:nvPr/>
        </p:nvSpPr>
        <p:spPr>
          <a:xfrm>
            <a:off x="287308" y="5572142"/>
            <a:ext cx="4645025" cy="954107"/>
          </a:xfrm>
          <a:prstGeom prst="rect">
            <a:avLst/>
          </a:prstGeom>
        </p:spPr>
        <p:txBody>
          <a:bodyPr>
            <a:spAutoFit/>
          </a:bodyPr>
          <a:lstStyle/>
          <a:p>
            <a:r>
              <a:rPr lang="es-ES" sz="2800" b="1" dirty="0" smtClean="0">
                <a:latin typeface="Agency FB" pitchFamily="34" charset="0"/>
              </a:rPr>
              <a:t>La histórica ciudad no fue originalmente llamado </a:t>
            </a:r>
            <a:r>
              <a:rPr lang="es-ES" sz="2800" b="1" dirty="0" err="1" smtClean="0">
                <a:latin typeface="Agency FB" pitchFamily="34" charset="0"/>
              </a:rPr>
              <a:t>Mohenjo</a:t>
            </a:r>
            <a:r>
              <a:rPr lang="es-ES" sz="2800" b="1" dirty="0" smtClean="0">
                <a:latin typeface="Agency FB" pitchFamily="34" charset="0"/>
              </a:rPr>
              <a:t> </a:t>
            </a:r>
            <a:r>
              <a:rPr lang="es-ES" sz="2800" b="1" dirty="0" err="1" smtClean="0">
                <a:latin typeface="Agency FB" pitchFamily="34" charset="0"/>
              </a:rPr>
              <a:t>Daro</a:t>
            </a:r>
            <a:endParaRPr lang="es-ES" sz="2800" b="1" dirty="0">
              <a:latin typeface="Agency FB" pitchFamily="34" charset="0"/>
            </a:endParaRPr>
          </a:p>
        </p:txBody>
      </p:sp>
    </p:spTree>
  </p:cSld>
  <p:clrMapOvr>
    <a:masterClrMapping/>
  </p:clrMapOvr>
  <p:transition spd="slow" advTm="1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5214950"/>
          </a:xfrm>
          <a:prstGeom prst="rect">
            <a:avLst/>
          </a:prstGeom>
          <a:noFill/>
        </p:spPr>
      </p:pic>
      <p:pic>
        <p:nvPicPr>
          <p:cNvPr id="26626" name="Picture 2" descr="Mohenjo-Daro 6"/>
          <p:cNvPicPr>
            <a:picLocks noChangeAspect="1" noChangeArrowheads="1"/>
          </p:cNvPicPr>
          <p:nvPr/>
        </p:nvPicPr>
        <p:blipFill>
          <a:blip r:embed="rId3"/>
          <a:srcRect/>
          <a:stretch>
            <a:fillRect/>
          </a:stretch>
        </p:blipFill>
        <p:spPr bwMode="auto">
          <a:xfrm>
            <a:off x="1644630" y="0"/>
            <a:ext cx="5806281" cy="5238750"/>
          </a:xfrm>
          <a:prstGeom prst="rect">
            <a:avLst/>
          </a:prstGeom>
          <a:noFill/>
        </p:spPr>
      </p:pic>
      <p:sp>
        <p:nvSpPr>
          <p:cNvPr id="4" name="3 Rectángulo"/>
          <p:cNvSpPr/>
          <p:nvPr/>
        </p:nvSpPr>
        <p:spPr>
          <a:xfrm>
            <a:off x="358746" y="5288340"/>
            <a:ext cx="8564325" cy="1569660"/>
          </a:xfrm>
          <a:prstGeom prst="rect">
            <a:avLst/>
          </a:prstGeom>
        </p:spPr>
        <p:txBody>
          <a:bodyPr wrap="square">
            <a:spAutoFit/>
          </a:bodyPr>
          <a:lstStyle/>
          <a:p>
            <a:pPr algn="ctr"/>
            <a:r>
              <a:rPr lang="es-ES" sz="2400" b="1" dirty="0" smtClean="0">
                <a:latin typeface="Agency FB" pitchFamily="34" charset="0"/>
              </a:rPr>
              <a:t>Todo comenzó en el año 1918, cuando las excavaciones a gran escala se están llevando a cabo casi 590 </a:t>
            </a:r>
            <a:r>
              <a:rPr lang="es-ES" sz="2400" b="1" dirty="0" err="1" smtClean="0">
                <a:latin typeface="Agency FB" pitchFamily="34" charset="0"/>
              </a:rPr>
              <a:t>kilometros</a:t>
            </a:r>
            <a:r>
              <a:rPr lang="es-ES" sz="2400" b="1" dirty="0" smtClean="0">
                <a:latin typeface="Agency FB" pitchFamily="34" charset="0"/>
              </a:rPr>
              <a:t> de </a:t>
            </a:r>
            <a:r>
              <a:rPr lang="es-ES" sz="2400" b="1" dirty="0" err="1" smtClean="0">
                <a:latin typeface="Agency FB" pitchFamily="34" charset="0"/>
              </a:rPr>
              <a:t>Harappa</a:t>
            </a:r>
            <a:r>
              <a:rPr lang="es-ES" sz="2400" b="1" dirty="0" smtClean="0">
                <a:latin typeface="Agency FB" pitchFamily="34" charset="0"/>
              </a:rPr>
              <a:t>, bajo la dirección de John Marshall, KN </a:t>
            </a:r>
            <a:r>
              <a:rPr lang="es-ES" sz="2400" b="1" dirty="0" err="1" smtClean="0">
                <a:latin typeface="Agency FB" pitchFamily="34" charset="0"/>
              </a:rPr>
              <a:t>Dikshit</a:t>
            </a:r>
            <a:r>
              <a:rPr lang="es-ES" sz="2400" b="1" dirty="0" smtClean="0">
                <a:latin typeface="Agency FB" pitchFamily="34" charset="0"/>
              </a:rPr>
              <a:t>, </a:t>
            </a:r>
            <a:r>
              <a:rPr lang="es-ES" sz="2400" b="1" dirty="0" err="1" smtClean="0">
                <a:latin typeface="Agency FB" pitchFamily="34" charset="0"/>
              </a:rPr>
              <a:t>Ernest</a:t>
            </a:r>
            <a:r>
              <a:rPr lang="es-ES" sz="2400" b="1" dirty="0" smtClean="0">
                <a:latin typeface="Agency FB" pitchFamily="34" charset="0"/>
              </a:rPr>
              <a:t> </a:t>
            </a:r>
            <a:r>
              <a:rPr lang="es-ES" sz="2400" b="1" dirty="0" err="1" smtClean="0">
                <a:latin typeface="Agency FB" pitchFamily="34" charset="0"/>
              </a:rPr>
              <a:t>Mackay</a:t>
            </a:r>
            <a:r>
              <a:rPr lang="es-ES" sz="2400" b="1" dirty="0" smtClean="0">
                <a:latin typeface="Agency FB" pitchFamily="34" charset="0"/>
              </a:rPr>
              <a:t>, y muchos otros directores que continuó hasta la década de 1930.</a:t>
            </a:r>
            <a:endParaRPr lang="es-ES" sz="2400" b="1" dirty="0">
              <a:latin typeface="Agency FB" pitchFamily="34" charset="0"/>
            </a:endParaRPr>
          </a:p>
        </p:txBody>
      </p:sp>
    </p:spTree>
  </p:cSld>
  <p:clrMapOvr>
    <a:masterClrMapping/>
  </p:clrMapOvr>
  <p:transition spd="slow"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8863" y="5288340"/>
            <a:ext cx="9001188" cy="1569660"/>
          </a:xfrm>
          <a:prstGeom prst="rect">
            <a:avLst/>
          </a:prstGeom>
        </p:spPr>
        <p:txBody>
          <a:bodyPr wrap="square">
            <a:spAutoFit/>
          </a:bodyPr>
          <a:lstStyle/>
          <a:p>
            <a:pPr algn="ctr"/>
            <a:r>
              <a:rPr lang="es-ES" sz="2400" b="1" dirty="0" smtClean="0">
                <a:latin typeface="Agency FB" pitchFamily="34" charset="0"/>
              </a:rPr>
              <a:t>De nuevo en 1930, cuando un arqueólogo indio llamado </a:t>
            </a:r>
            <a:r>
              <a:rPr lang="es-ES" sz="2400" b="1" dirty="0" err="1" smtClean="0">
                <a:latin typeface="Agency FB" pitchFamily="34" charset="0"/>
              </a:rPr>
              <a:t>RDBanerji</a:t>
            </a:r>
            <a:r>
              <a:rPr lang="es-ES" sz="2400" b="1" dirty="0" smtClean="0">
                <a:latin typeface="Agency FB" pitchFamily="34" charset="0"/>
              </a:rPr>
              <a:t>, tropezó con unos esqueletos esparcidos cerca de Sind región de Pakistán (entonces la India), se habría imaginado que nunca haber pisado los restos óseos de grandes huellas hallazgos del mundo de la civilización del valle del Indo!</a:t>
            </a:r>
            <a:endParaRPr lang="es-ES" sz="2400" b="1" dirty="0">
              <a:latin typeface="Agency FB" pitchFamily="34" charset="0"/>
            </a:endParaRPr>
          </a:p>
        </p:txBody>
      </p:sp>
      <p:pic>
        <p:nvPicPr>
          <p:cNvPr id="3" name="Picture 2" descr="Todo sobre Mohenjo-Daro que fue un misterio hasta hoy!"/>
          <p:cNvPicPr>
            <a:picLocks noChangeAspect="1" noChangeArrowheads="1"/>
          </p:cNvPicPr>
          <p:nvPr/>
        </p:nvPicPr>
        <p:blipFill>
          <a:blip r:embed="rId2"/>
          <a:srcRect/>
          <a:stretch>
            <a:fillRect/>
          </a:stretch>
        </p:blipFill>
        <p:spPr bwMode="auto">
          <a:xfrm>
            <a:off x="-20" y="0"/>
            <a:ext cx="9290071" cy="5143512"/>
          </a:xfrm>
          <a:prstGeom prst="rect">
            <a:avLst/>
          </a:prstGeom>
          <a:noFill/>
        </p:spPr>
      </p:pic>
    </p:spTree>
  </p:cSld>
  <p:clrMapOvr>
    <a:masterClrMapping/>
  </p:clrMapOvr>
  <p:transition spd="slow" advTm="27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mohenjo-daro-death-masacre.jpg"/>
          <p:cNvPicPr>
            <a:picLocks noChangeAspect="1" noChangeArrowheads="1"/>
          </p:cNvPicPr>
          <p:nvPr/>
        </p:nvPicPr>
        <p:blipFill>
          <a:blip r:embed="rId2"/>
          <a:srcRect/>
          <a:stretch>
            <a:fillRect/>
          </a:stretch>
        </p:blipFill>
        <p:spPr bwMode="auto">
          <a:xfrm>
            <a:off x="0" y="0"/>
            <a:ext cx="945851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5_MohenjoDaro_esqueletos-1.jpg"/>
          <p:cNvPicPr>
            <a:picLocks noChangeAspect="1" noChangeArrowheads="1"/>
          </p:cNvPicPr>
          <p:nvPr/>
        </p:nvPicPr>
        <p:blipFill>
          <a:blip r:embed="rId2"/>
          <a:srcRect/>
          <a:stretch>
            <a:fillRect/>
          </a:stretch>
        </p:blipFill>
        <p:spPr bwMode="auto">
          <a:xfrm>
            <a:off x="0" y="0"/>
            <a:ext cx="942075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5214950"/>
          </a:xfrm>
          <a:prstGeom prst="rect">
            <a:avLst/>
          </a:prstGeom>
          <a:noFill/>
        </p:spPr>
      </p:pic>
      <p:sp>
        <p:nvSpPr>
          <p:cNvPr id="2" name="1 Rectángulo"/>
          <p:cNvSpPr/>
          <p:nvPr/>
        </p:nvSpPr>
        <p:spPr>
          <a:xfrm>
            <a:off x="430184" y="5288340"/>
            <a:ext cx="8143931" cy="1569660"/>
          </a:xfrm>
          <a:prstGeom prst="rect">
            <a:avLst/>
          </a:prstGeom>
        </p:spPr>
        <p:txBody>
          <a:bodyPr wrap="square">
            <a:spAutoFit/>
          </a:bodyPr>
          <a:lstStyle/>
          <a:p>
            <a:pPr algn="ctr"/>
            <a:r>
              <a:rPr lang="es-ES" sz="2400" b="1" dirty="0" smtClean="0">
                <a:latin typeface="Agency FB" pitchFamily="34" charset="0"/>
              </a:rPr>
              <a:t>Excavar en más, él y su equipo descubrieron su primera pista hacia la existencia de un linaje profundamente sembrado de una civilización, algo más cerca de hace 4.000 años. Y, ciudades de </a:t>
            </a:r>
            <a:r>
              <a:rPr lang="es-ES" sz="2400" b="1" dirty="0" err="1" smtClean="0">
                <a:latin typeface="Agency FB" pitchFamily="34" charset="0"/>
              </a:rPr>
              <a:t>Mohenjo</a:t>
            </a:r>
            <a:r>
              <a:rPr lang="es-ES" sz="2400" b="1" dirty="0" smtClean="0">
                <a:latin typeface="Agency FB" pitchFamily="34" charset="0"/>
              </a:rPr>
              <a:t> </a:t>
            </a:r>
            <a:r>
              <a:rPr lang="es-ES" sz="2400" b="1" dirty="0" err="1" smtClean="0">
                <a:latin typeface="Agency FB" pitchFamily="34" charset="0"/>
              </a:rPr>
              <a:t>Daro</a:t>
            </a:r>
            <a:r>
              <a:rPr lang="es-ES" sz="2400" b="1" dirty="0" smtClean="0">
                <a:latin typeface="Agency FB" pitchFamily="34" charset="0"/>
              </a:rPr>
              <a:t> y </a:t>
            </a:r>
            <a:r>
              <a:rPr lang="es-ES" sz="2400" b="1" dirty="0" err="1" smtClean="0">
                <a:latin typeface="Agency FB" pitchFamily="34" charset="0"/>
              </a:rPr>
              <a:t>Harappa</a:t>
            </a:r>
            <a:r>
              <a:rPr lang="es-ES" sz="2400" b="1" dirty="0" smtClean="0">
                <a:latin typeface="Agency FB" pitchFamily="34" charset="0"/>
              </a:rPr>
              <a:t> surgido de nuevo a la vida sólo con ninguno vivo.</a:t>
            </a:r>
            <a:endParaRPr lang="es-ES" sz="2400" b="1" dirty="0">
              <a:latin typeface="Agency FB" pitchFamily="34" charset="0"/>
            </a:endParaRPr>
          </a:p>
        </p:txBody>
      </p:sp>
      <p:pic>
        <p:nvPicPr>
          <p:cNvPr id="3" name="Picture 2" descr="Mohenjo-Daro 1"/>
          <p:cNvPicPr>
            <a:picLocks noChangeAspect="1" noChangeArrowheads="1"/>
          </p:cNvPicPr>
          <p:nvPr/>
        </p:nvPicPr>
        <p:blipFill>
          <a:blip r:embed="rId3"/>
          <a:srcRect/>
          <a:stretch>
            <a:fillRect/>
          </a:stretch>
        </p:blipFill>
        <p:spPr bwMode="auto">
          <a:xfrm>
            <a:off x="715935" y="0"/>
            <a:ext cx="7741708" cy="5238750"/>
          </a:xfrm>
          <a:prstGeom prst="rect">
            <a:avLst/>
          </a:prstGeom>
          <a:noFill/>
        </p:spPr>
      </p:pic>
    </p:spTree>
  </p:cSld>
  <p:clrMapOvr>
    <a:masterClrMapping/>
  </p:clrMapOvr>
  <p:transition spd="slow"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Mohenjo-Daro 5"/>
          <p:cNvPicPr>
            <a:picLocks noChangeAspect="1" noChangeArrowheads="1"/>
          </p:cNvPicPr>
          <p:nvPr/>
        </p:nvPicPr>
        <p:blipFill>
          <a:blip r:embed="rId2"/>
          <a:srcRect/>
          <a:stretch>
            <a:fillRect/>
          </a:stretch>
        </p:blipFill>
        <p:spPr bwMode="auto">
          <a:xfrm>
            <a:off x="0" y="-571528"/>
            <a:ext cx="9289088" cy="5708665"/>
          </a:xfrm>
          <a:prstGeom prst="rect">
            <a:avLst/>
          </a:prstGeom>
          <a:noFill/>
        </p:spPr>
      </p:pic>
      <p:sp>
        <p:nvSpPr>
          <p:cNvPr id="3" name="2 Rectángulo"/>
          <p:cNvSpPr/>
          <p:nvPr/>
        </p:nvSpPr>
        <p:spPr>
          <a:xfrm>
            <a:off x="287308" y="5288340"/>
            <a:ext cx="8502677" cy="1569660"/>
          </a:xfrm>
          <a:prstGeom prst="rect">
            <a:avLst/>
          </a:prstGeom>
        </p:spPr>
        <p:txBody>
          <a:bodyPr wrap="square">
            <a:spAutoFit/>
          </a:bodyPr>
          <a:lstStyle/>
          <a:p>
            <a:pPr algn="ctr"/>
            <a:r>
              <a:rPr lang="es-ES" sz="2400" b="1" dirty="0" smtClean="0">
                <a:latin typeface="Agency FB" pitchFamily="34" charset="0"/>
              </a:rPr>
              <a:t>No sólo esto, incluso tenían alcantarillas ladrillos a la vista a la que todas las aguas residuales fue conducido al. Y, todo esto era aparte de las cisternas y pozos finamente construidos de ladrillos en forma de cuña en poder de abastecimiento público de agua potable.</a:t>
            </a:r>
            <a:endParaRPr lang="es-ES" sz="2400" b="1" dirty="0">
              <a:latin typeface="Agency FB" pitchFamily="34" charset="0"/>
            </a:endParaRPr>
          </a:p>
        </p:txBody>
      </p:sp>
    </p:spTree>
  </p:cSld>
  <p:clrMapOvr>
    <a:masterClrMapping/>
  </p:clrMapOvr>
  <p:transition spd="slow" advTm="27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48130" name="Picture 2" descr="http://image.slidesharecdn.com/2mohenjodaro-150515055632-lva1-app6891/95/2-mohenjo-daro-20-1024.jpg?cb=1432225578"/>
          <p:cNvPicPr>
            <a:picLocks noChangeAspect="1" noChangeArrowheads="1"/>
          </p:cNvPicPr>
          <p:nvPr/>
        </p:nvPicPr>
        <p:blipFill>
          <a:blip r:embed="rId3"/>
          <a:srcRect/>
          <a:stretch>
            <a:fillRect/>
          </a:stretch>
        </p:blipFill>
        <p:spPr bwMode="auto">
          <a:xfrm>
            <a:off x="3110" y="571480"/>
            <a:ext cx="9286940" cy="5929354"/>
          </a:xfrm>
          <a:prstGeom prst="rect">
            <a:avLst/>
          </a:prstGeom>
          <a:noFill/>
          <a:effectLst>
            <a:softEdge rad="635000"/>
          </a:effectLst>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Mohenjo-Daro 8"/>
          <p:cNvPicPr>
            <a:picLocks noChangeAspect="1" noChangeArrowheads="1"/>
          </p:cNvPicPr>
          <p:nvPr/>
        </p:nvPicPr>
        <p:blipFill>
          <a:blip r:embed="rId2"/>
          <a:srcRect/>
          <a:stretch>
            <a:fillRect/>
          </a:stretch>
        </p:blipFill>
        <p:spPr bwMode="auto">
          <a:xfrm>
            <a:off x="0" y="0"/>
            <a:ext cx="9323271" cy="4929198"/>
          </a:xfrm>
          <a:prstGeom prst="rect">
            <a:avLst/>
          </a:prstGeom>
          <a:noFill/>
        </p:spPr>
      </p:pic>
      <p:sp>
        <p:nvSpPr>
          <p:cNvPr id="4" name="3 Rectángulo"/>
          <p:cNvSpPr/>
          <p:nvPr/>
        </p:nvSpPr>
        <p:spPr>
          <a:xfrm>
            <a:off x="501622" y="5000636"/>
            <a:ext cx="8358246" cy="1569660"/>
          </a:xfrm>
          <a:prstGeom prst="rect">
            <a:avLst/>
          </a:prstGeom>
        </p:spPr>
        <p:txBody>
          <a:bodyPr wrap="square">
            <a:spAutoFit/>
          </a:bodyPr>
          <a:lstStyle/>
          <a:p>
            <a:pPr algn="ctr"/>
            <a:r>
              <a:rPr lang="es-ES" sz="2400" b="1" dirty="0" smtClean="0">
                <a:latin typeface="Agency FB" pitchFamily="34" charset="0"/>
              </a:rPr>
              <a:t>Mucho más tarde, en 1965, las excavaciones posteriores fueron prohibidos citando a la intemperie daños a las estructuras expuestas. Aunque largo de los años, menos invasiva y más formas a base de documentación se utilizaron para recopilar más información.</a:t>
            </a:r>
            <a:endParaRPr lang="es-ES" sz="2400" b="1" dirty="0">
              <a:latin typeface="Agency FB" pitchFamily="34" charset="0"/>
            </a:endParaRPr>
          </a:p>
        </p:txBody>
      </p:sp>
    </p:spTree>
  </p:cSld>
  <p:clrMapOvr>
    <a:masterClrMapping/>
  </p:clrMapOvr>
  <p:transition spd="slow" advTm="25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ohenjo-Daro 3"/>
          <p:cNvPicPr>
            <a:picLocks noChangeAspect="1" noChangeArrowheads="1"/>
          </p:cNvPicPr>
          <p:nvPr/>
        </p:nvPicPr>
        <p:blipFill>
          <a:blip r:embed="rId2"/>
          <a:srcRect/>
          <a:stretch>
            <a:fillRect/>
          </a:stretch>
        </p:blipFill>
        <p:spPr bwMode="auto">
          <a:xfrm>
            <a:off x="0" y="785794"/>
            <a:ext cx="6429420" cy="5238750"/>
          </a:xfrm>
          <a:prstGeom prst="rect">
            <a:avLst/>
          </a:prstGeom>
          <a:noFill/>
        </p:spPr>
      </p:pic>
      <p:sp>
        <p:nvSpPr>
          <p:cNvPr id="3" name="2 Rectángulo"/>
          <p:cNvSpPr/>
          <p:nvPr/>
        </p:nvSpPr>
        <p:spPr>
          <a:xfrm>
            <a:off x="6645290" y="1000108"/>
            <a:ext cx="2395075" cy="5262979"/>
          </a:xfrm>
          <a:prstGeom prst="rect">
            <a:avLst/>
          </a:prstGeom>
        </p:spPr>
        <p:txBody>
          <a:bodyPr wrap="square">
            <a:spAutoFit/>
          </a:bodyPr>
          <a:lstStyle/>
          <a:p>
            <a:r>
              <a:rPr lang="es-ES" sz="2400" b="1" dirty="0" smtClean="0">
                <a:latin typeface="Agency FB" pitchFamily="34" charset="0"/>
              </a:rPr>
              <a:t>Los exploradores y expertos geográficas se sorprendieron más de aturdido para ver un nivel excepcional de planificación y las instalaciones comunitarias, perfectamente tumbado debajo de las capas de años de ignorancia y suciedad.</a:t>
            </a:r>
            <a:endParaRPr lang="es-ES" sz="2400" b="1" dirty="0">
              <a:latin typeface="Agency FB" pitchFamily="34" charset="0"/>
            </a:endParaRPr>
          </a:p>
        </p:txBody>
      </p:sp>
    </p:spTree>
  </p:cSld>
  <p:clrMapOvr>
    <a:masterClrMapping/>
  </p:clrMapOvr>
  <p:transition spd="slow" advTm="23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5214950"/>
          </a:xfrm>
          <a:prstGeom prst="rect">
            <a:avLst/>
          </a:prstGeom>
          <a:noFill/>
        </p:spPr>
      </p:pic>
      <p:pic>
        <p:nvPicPr>
          <p:cNvPr id="3" name="Picture 2" descr="Mohenjo-Daro 4"/>
          <p:cNvPicPr>
            <a:picLocks noChangeAspect="1" noChangeArrowheads="1"/>
          </p:cNvPicPr>
          <p:nvPr/>
        </p:nvPicPr>
        <p:blipFill>
          <a:blip r:embed="rId3"/>
          <a:srcRect/>
          <a:stretch>
            <a:fillRect/>
          </a:stretch>
        </p:blipFill>
        <p:spPr bwMode="auto">
          <a:xfrm>
            <a:off x="1287440" y="0"/>
            <a:ext cx="6773995" cy="5238750"/>
          </a:xfrm>
          <a:prstGeom prst="rect">
            <a:avLst/>
          </a:prstGeom>
          <a:noFill/>
        </p:spPr>
      </p:pic>
      <p:sp>
        <p:nvSpPr>
          <p:cNvPr id="2" name="1 Rectángulo"/>
          <p:cNvSpPr/>
          <p:nvPr/>
        </p:nvSpPr>
        <p:spPr>
          <a:xfrm>
            <a:off x="787373" y="5288340"/>
            <a:ext cx="7983660" cy="1569660"/>
          </a:xfrm>
          <a:prstGeom prst="rect">
            <a:avLst/>
          </a:prstGeom>
        </p:spPr>
        <p:txBody>
          <a:bodyPr wrap="square">
            <a:spAutoFit/>
          </a:bodyPr>
          <a:lstStyle/>
          <a:p>
            <a:pPr algn="ctr"/>
            <a:r>
              <a:rPr lang="es-ES" sz="2400" b="1" dirty="0" smtClean="0">
                <a:latin typeface="Agency FB" pitchFamily="34" charset="0"/>
              </a:rPr>
              <a:t>Se concluyó después de muchos años de investigación y análisis que la gente de aquellos tiempos tenían un gran sentido de la infraestructura del edificio. Sus casas estaban juntas utilizando paredes de ladrillo construidas; algunos incluso tenían baños y muchos tenían inodoros.</a:t>
            </a:r>
            <a:endParaRPr lang="es-ES" sz="2400" b="1" dirty="0">
              <a:latin typeface="Agency FB" pitchFamily="34" charset="0"/>
            </a:endParaRPr>
          </a:p>
        </p:txBody>
      </p:sp>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wemi_Minturno_Latrine.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4338" name="Picture 2" descr="C:\Users\Jose Luis\Desktop\fcf764c84f837556a9cb243b6b4b8022.jpg"/>
          <p:cNvPicPr>
            <a:picLocks noChangeAspect="1" noChangeArrowheads="1"/>
          </p:cNvPicPr>
          <p:nvPr/>
        </p:nvPicPr>
        <p:blipFill>
          <a:blip r:embed="rId3"/>
          <a:srcRect/>
          <a:stretch>
            <a:fillRect/>
          </a:stretch>
        </p:blipFill>
        <p:spPr bwMode="auto">
          <a:xfrm>
            <a:off x="1287439" y="0"/>
            <a:ext cx="7059707"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www.harappa.com/sites/default/files/slides/well-indus.jpg"/>
          <p:cNvPicPr>
            <a:picLocks noChangeAspect="1" noChangeArrowheads="1"/>
          </p:cNvPicPr>
          <p:nvPr/>
        </p:nvPicPr>
        <p:blipFill>
          <a:blip r:embed="rId2" cstate="email"/>
          <a:srcRect/>
          <a:stretch>
            <a:fillRect/>
          </a:stretch>
        </p:blipFill>
        <p:spPr bwMode="auto">
          <a:xfrm>
            <a:off x="1" y="0"/>
            <a:ext cx="4216397" cy="6858000"/>
          </a:xfrm>
          <a:prstGeom prst="rect">
            <a:avLst/>
          </a:prstGeom>
          <a:noFill/>
        </p:spPr>
      </p:pic>
      <p:sp>
        <p:nvSpPr>
          <p:cNvPr id="3" name="2 Rectángulo"/>
          <p:cNvSpPr/>
          <p:nvPr/>
        </p:nvSpPr>
        <p:spPr>
          <a:xfrm>
            <a:off x="5216529" y="785794"/>
            <a:ext cx="3338603" cy="5693866"/>
          </a:xfrm>
          <a:prstGeom prst="rect">
            <a:avLst/>
          </a:prstGeom>
        </p:spPr>
        <p:txBody>
          <a:bodyPr wrap="square">
            <a:spAutoFit/>
          </a:bodyPr>
          <a:lstStyle/>
          <a:p>
            <a:pPr algn="ctr"/>
            <a:r>
              <a:rPr lang="es-ES" sz="2800" b="1" dirty="0" smtClean="0">
                <a:latin typeface="Agency FB" pitchFamily="34" charset="0"/>
              </a:rPr>
              <a:t>Los pozos privados fueron reconstruidos durante muchas generaciones para satisfacer las necesidades de una familia grande o barrio. Esta bien en DK zona G en </a:t>
            </a:r>
            <a:r>
              <a:rPr lang="es-ES" sz="2800" b="1" dirty="0" err="1" smtClean="0">
                <a:latin typeface="Agency FB" pitchFamily="34" charset="0"/>
              </a:rPr>
              <a:t>Mohenjo-Daro</a:t>
            </a:r>
            <a:r>
              <a:rPr lang="es-ES" sz="2800" b="1" dirty="0" smtClean="0">
                <a:latin typeface="Agency FB" pitchFamily="34" charset="0"/>
              </a:rPr>
              <a:t> se destaca como una chimenea, porque toda la tierra que rodea ha sido eliminado por la excavación.</a:t>
            </a:r>
            <a:endParaRPr lang="es-ES" sz="2800" b="1" dirty="0">
              <a:latin typeface="Agency FB" pitchFamily="34" charset="0"/>
            </a:endParaRPr>
          </a:p>
        </p:txBody>
      </p:sp>
    </p:spTree>
  </p:cSld>
  <p:clrMapOvr>
    <a:masterClrMapping/>
  </p:clrMapOvr>
  <p:transition spd="slow" advTm="25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image.slidesharecdn.com/2mohenjodaro-150515055632-lva1-app6891/95/2-mohenjo-daro-8-1024.jpg?cb=1432225578"/>
          <p:cNvPicPr>
            <a:picLocks noChangeAspect="1" noChangeArrowheads="1"/>
          </p:cNvPicPr>
          <p:nvPr/>
        </p:nvPicPr>
        <p:blipFill>
          <a:blip r:embed="rId2"/>
          <a:srcRect/>
          <a:stretch>
            <a:fillRect/>
          </a:stretch>
        </p:blipFill>
        <p:spPr bwMode="auto">
          <a:xfrm>
            <a:off x="0" y="0"/>
            <a:ext cx="933879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4500570"/>
          </a:xfrm>
          <a:prstGeom prst="rect">
            <a:avLst/>
          </a:prstGeom>
          <a:noFill/>
        </p:spPr>
      </p:pic>
      <p:pic>
        <p:nvPicPr>
          <p:cNvPr id="2050" name="Picture 2" descr="L0005461 El Gran Baño en Mohenjo  Crédito: Biblioteca Wellcome, Londres.  Wellcome Images images@wellcome.ac.uk http://wellcomeimages.org El Gran Baño en Mohenjo  Mohenjo"/>
          <p:cNvPicPr>
            <a:picLocks noChangeAspect="1" noChangeArrowheads="1"/>
          </p:cNvPicPr>
          <p:nvPr/>
        </p:nvPicPr>
        <p:blipFill>
          <a:blip r:embed="rId3"/>
          <a:srcRect/>
          <a:stretch>
            <a:fillRect/>
          </a:stretch>
        </p:blipFill>
        <p:spPr bwMode="auto">
          <a:xfrm>
            <a:off x="787373" y="0"/>
            <a:ext cx="7741708" cy="4552950"/>
          </a:xfrm>
          <a:prstGeom prst="rect">
            <a:avLst/>
          </a:prstGeom>
          <a:noFill/>
        </p:spPr>
      </p:pic>
      <p:sp>
        <p:nvSpPr>
          <p:cNvPr id="4" name="3 Rectángulo"/>
          <p:cNvSpPr/>
          <p:nvPr/>
        </p:nvSpPr>
        <p:spPr>
          <a:xfrm>
            <a:off x="287308" y="4643446"/>
            <a:ext cx="8572559" cy="1938992"/>
          </a:xfrm>
          <a:prstGeom prst="rect">
            <a:avLst/>
          </a:prstGeom>
        </p:spPr>
        <p:txBody>
          <a:bodyPr wrap="square">
            <a:spAutoFit/>
          </a:bodyPr>
          <a:lstStyle/>
          <a:p>
            <a:pPr algn="ctr"/>
            <a:r>
              <a:rPr lang="es-ES" sz="2400" b="1" dirty="0" smtClean="0">
                <a:latin typeface="Agency FB" pitchFamily="34" charset="0"/>
              </a:rPr>
              <a:t>Pero, en 2015, publica un núcleo de perforación en seco por el Fondo Nacional del Pakistán por </a:t>
            </a:r>
            <a:r>
              <a:rPr lang="es-ES" sz="2400" b="1" dirty="0" err="1" smtClean="0">
                <a:latin typeface="Agency FB" pitchFamily="34" charset="0"/>
              </a:rPr>
              <a:t>Mohenjo</a:t>
            </a:r>
            <a:r>
              <a:rPr lang="es-ES" sz="2400" b="1" dirty="0" smtClean="0">
                <a:latin typeface="Agency FB" pitchFamily="34" charset="0"/>
              </a:rPr>
              <a:t> Imagínese, la gente en ese entonces con ninguna tecnología de hoy en día, el conocimiento de la construcción y la civilización avanzada lograron construir una ciudad entera como </a:t>
            </a:r>
            <a:r>
              <a:rPr lang="es-ES" sz="2400" b="1" dirty="0" err="1" smtClean="0">
                <a:latin typeface="Agency FB" pitchFamily="34" charset="0"/>
              </a:rPr>
              <a:t>Mohenjo</a:t>
            </a:r>
            <a:r>
              <a:rPr lang="es-ES" sz="2400" b="1" dirty="0" smtClean="0">
                <a:latin typeface="Agency FB" pitchFamily="34" charset="0"/>
              </a:rPr>
              <a:t> </a:t>
            </a:r>
            <a:r>
              <a:rPr lang="es-ES" sz="2400" b="1" dirty="0" err="1" smtClean="0">
                <a:latin typeface="Agency FB" pitchFamily="34" charset="0"/>
              </a:rPr>
              <a:t>Daro</a:t>
            </a:r>
            <a:r>
              <a:rPr lang="es-ES" sz="2400" b="1" dirty="0" smtClean="0">
                <a:latin typeface="Agency FB" pitchFamily="34" charset="0"/>
              </a:rPr>
              <a:t>, un diseño bien planificado en base a una rejilla de la calle de edificios rectilíneos.</a:t>
            </a:r>
            <a:endParaRPr lang="es-ES" sz="2400" b="1" dirty="0">
              <a:latin typeface="Agency FB" pitchFamily="34" charset="0"/>
            </a:endParaRPr>
          </a:p>
        </p:txBody>
      </p:sp>
    </p:spTree>
  </p:cSld>
  <p:clrMapOvr>
    <a:masterClrMapping/>
  </p:clrMapOvr>
  <p:transition spd="slow"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5357826"/>
          </a:xfrm>
          <a:prstGeom prst="rect">
            <a:avLst/>
          </a:prstGeom>
          <a:noFill/>
        </p:spPr>
      </p:pic>
      <p:pic>
        <p:nvPicPr>
          <p:cNvPr id="28674" name="Picture 2" descr="Mohenjo-Daro 10"/>
          <p:cNvPicPr>
            <a:picLocks noChangeAspect="1" noChangeArrowheads="1"/>
          </p:cNvPicPr>
          <p:nvPr/>
        </p:nvPicPr>
        <p:blipFill>
          <a:blip r:embed="rId3"/>
          <a:srcRect/>
          <a:stretch>
            <a:fillRect/>
          </a:stretch>
        </p:blipFill>
        <p:spPr bwMode="auto">
          <a:xfrm>
            <a:off x="580599" y="0"/>
            <a:ext cx="7975681" cy="5357826"/>
          </a:xfrm>
          <a:prstGeom prst="rect">
            <a:avLst/>
          </a:prstGeom>
          <a:noFill/>
        </p:spPr>
      </p:pic>
      <p:sp>
        <p:nvSpPr>
          <p:cNvPr id="3" name="2 Rectángulo"/>
          <p:cNvSpPr/>
          <p:nvPr/>
        </p:nvSpPr>
        <p:spPr>
          <a:xfrm>
            <a:off x="787374" y="5643580"/>
            <a:ext cx="7715304" cy="954107"/>
          </a:xfrm>
          <a:prstGeom prst="rect">
            <a:avLst/>
          </a:prstGeom>
        </p:spPr>
        <p:txBody>
          <a:bodyPr wrap="square">
            <a:spAutoFit/>
          </a:bodyPr>
          <a:lstStyle/>
          <a:p>
            <a:r>
              <a:rPr lang="es-ES" sz="2800" b="1" dirty="0" smtClean="0">
                <a:latin typeface="Agency FB" pitchFamily="34" charset="0"/>
              </a:rPr>
              <a:t>Esto fue todo era una cuestión de registros públicos, pero hoy vamos a decirle sobre las cosas relacionadas con </a:t>
            </a:r>
            <a:r>
              <a:rPr lang="es-ES" sz="2800" b="1" dirty="0" err="1" smtClean="0">
                <a:latin typeface="Agency FB" pitchFamily="34" charset="0"/>
              </a:rPr>
              <a:t>Mohenjo</a:t>
            </a:r>
            <a:endParaRPr lang="es-ES" sz="2800" b="1" dirty="0">
              <a:latin typeface="Agency FB" pitchFamily="34" charset="0"/>
            </a:endParaRPr>
          </a:p>
        </p:txBody>
      </p:sp>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Mohenjo daro- 12"/>
          <p:cNvPicPr>
            <a:picLocks noChangeAspect="1" noChangeArrowheads="1"/>
          </p:cNvPicPr>
          <p:nvPr/>
        </p:nvPicPr>
        <p:blipFill>
          <a:blip r:embed="rId2"/>
          <a:srcRect/>
          <a:stretch>
            <a:fillRect/>
          </a:stretch>
        </p:blipFill>
        <p:spPr bwMode="auto">
          <a:xfrm>
            <a:off x="1" y="1"/>
            <a:ext cx="5734825" cy="6858000"/>
          </a:xfrm>
          <a:prstGeom prst="rect">
            <a:avLst/>
          </a:prstGeom>
          <a:noFill/>
        </p:spPr>
      </p:pic>
      <p:sp>
        <p:nvSpPr>
          <p:cNvPr id="3" name="2 Rectángulo"/>
          <p:cNvSpPr/>
          <p:nvPr/>
        </p:nvSpPr>
        <p:spPr>
          <a:xfrm>
            <a:off x="5859472" y="785794"/>
            <a:ext cx="3216265" cy="5693866"/>
          </a:xfrm>
          <a:prstGeom prst="rect">
            <a:avLst/>
          </a:prstGeom>
        </p:spPr>
        <p:txBody>
          <a:bodyPr wrap="square">
            <a:spAutoFit/>
          </a:bodyPr>
          <a:lstStyle/>
          <a:p>
            <a:pPr algn="ctr"/>
            <a:r>
              <a:rPr lang="es-ES" sz="2800" b="1" dirty="0" smtClean="0">
                <a:latin typeface="Agency FB" pitchFamily="34" charset="0"/>
              </a:rPr>
              <a:t>Se encontró que no hay signos o rastros de evidencias para demostrar que la civilización del valle del Indo no tenía monarquía. Lo que se encontró un artefacto en miniatura de algunos sacerdotes que se sientan presentan probablemente un comité elegido?</a:t>
            </a:r>
            <a:endParaRPr lang="es-ES" sz="2800" b="1" dirty="0">
              <a:latin typeface="Agency FB" pitchFamily="34" charset="0"/>
            </a:endParaRPr>
          </a:p>
        </p:txBody>
      </p:sp>
    </p:spTree>
  </p:cSld>
  <p:clrMapOvr>
    <a:masterClrMapping/>
  </p:clrMapOvr>
  <p:transition spd="slow" advTm="22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63490" name="Picture 2" descr="https://upload.wikimedia.org/wikipedia/commons/d/df/Mohenjo-daro_Priesterk%C3%B6nig.jpeg"/>
          <p:cNvPicPr>
            <a:picLocks noChangeAspect="1" noChangeArrowheads="1"/>
          </p:cNvPicPr>
          <p:nvPr/>
        </p:nvPicPr>
        <p:blipFill>
          <a:blip r:embed="rId3" cstate="email"/>
          <a:srcRect/>
          <a:stretch>
            <a:fillRect/>
          </a:stretch>
        </p:blipFill>
        <p:spPr bwMode="auto">
          <a:xfrm>
            <a:off x="0" y="-139384"/>
            <a:ext cx="5419724" cy="6997384"/>
          </a:xfrm>
          <a:prstGeom prst="rect">
            <a:avLst/>
          </a:prstGeom>
          <a:noFill/>
          <a:effectLst>
            <a:softEdge rad="635000"/>
          </a:effectLst>
        </p:spPr>
      </p:pic>
      <p:pic>
        <p:nvPicPr>
          <p:cNvPr id="3" name="Picture 2" descr="C:\Users\Jose Luis\Desktop\b4f1d1954f479c454b3b031de11031d8.jpg"/>
          <p:cNvPicPr>
            <a:picLocks noChangeAspect="1" noChangeArrowheads="1"/>
          </p:cNvPicPr>
          <p:nvPr/>
        </p:nvPicPr>
        <p:blipFill>
          <a:blip r:embed="rId4"/>
          <a:srcRect/>
          <a:stretch>
            <a:fillRect/>
          </a:stretch>
        </p:blipFill>
        <p:spPr bwMode="auto">
          <a:xfrm>
            <a:off x="5788033" y="0"/>
            <a:ext cx="2684060" cy="6858000"/>
          </a:xfrm>
          <a:prstGeom prst="rect">
            <a:avLst/>
          </a:prstGeom>
          <a:noFill/>
          <a:effectLst>
            <a:softEdge rad="635000"/>
          </a:effectLst>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45058" name="Picture 2" descr="http://image.slidesharecdn.com/2mohenjodaro-150515055632-lva1-app6891/95/2-mohenjo-daro-13-1024.jpg?cb=1432225578"/>
          <p:cNvPicPr>
            <a:picLocks noChangeAspect="1" noChangeArrowheads="1"/>
          </p:cNvPicPr>
          <p:nvPr/>
        </p:nvPicPr>
        <p:blipFill>
          <a:blip r:embed="rId3"/>
          <a:srcRect/>
          <a:stretch>
            <a:fillRect/>
          </a:stretch>
        </p:blipFill>
        <p:spPr bwMode="auto">
          <a:xfrm>
            <a:off x="-355635" y="928670"/>
            <a:ext cx="6429420" cy="5500726"/>
          </a:xfrm>
          <a:prstGeom prst="rect">
            <a:avLst/>
          </a:prstGeom>
          <a:noFill/>
          <a:effectLst>
            <a:softEdge rad="635000"/>
          </a:effectLst>
        </p:spPr>
      </p:pic>
      <p:pic>
        <p:nvPicPr>
          <p:cNvPr id="3" name="Picture 2" descr="http://image.slidesharecdn.com/2mohenjodaro-150515055632-lva1-app6891/95/2-mohenjo-daro-11-1024.jpg?cb=1432225578"/>
          <p:cNvPicPr>
            <a:picLocks noChangeAspect="1" noChangeArrowheads="1"/>
          </p:cNvPicPr>
          <p:nvPr/>
        </p:nvPicPr>
        <p:blipFill>
          <a:blip r:embed="rId4"/>
          <a:srcRect/>
          <a:stretch>
            <a:fillRect/>
          </a:stretch>
        </p:blipFill>
        <p:spPr bwMode="auto">
          <a:xfrm>
            <a:off x="5289523" y="-285776"/>
            <a:ext cx="4000528" cy="7529490"/>
          </a:xfrm>
          <a:prstGeom prst="rect">
            <a:avLst/>
          </a:prstGeom>
          <a:noFill/>
          <a:effectLst>
            <a:softEdge rad="635000"/>
          </a:effectLst>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5072074"/>
          </a:xfrm>
          <a:prstGeom prst="rect">
            <a:avLst/>
          </a:prstGeom>
          <a:noFill/>
        </p:spPr>
      </p:pic>
      <p:pic>
        <p:nvPicPr>
          <p:cNvPr id="31746" name="Picture 2" descr="Mohenjo-Daro 13"/>
          <p:cNvPicPr>
            <a:picLocks noChangeAspect="1" noChangeArrowheads="1"/>
          </p:cNvPicPr>
          <p:nvPr/>
        </p:nvPicPr>
        <p:blipFill>
          <a:blip r:embed="rId3"/>
          <a:srcRect/>
          <a:stretch>
            <a:fillRect/>
          </a:stretch>
        </p:blipFill>
        <p:spPr bwMode="auto">
          <a:xfrm>
            <a:off x="715935" y="2"/>
            <a:ext cx="7741708" cy="5095875"/>
          </a:xfrm>
          <a:prstGeom prst="rect">
            <a:avLst/>
          </a:prstGeom>
          <a:noFill/>
        </p:spPr>
      </p:pic>
      <p:sp>
        <p:nvSpPr>
          <p:cNvPr id="3" name="2 Rectángulo"/>
          <p:cNvSpPr/>
          <p:nvPr/>
        </p:nvSpPr>
        <p:spPr>
          <a:xfrm>
            <a:off x="1001688" y="5288340"/>
            <a:ext cx="7698635" cy="1569660"/>
          </a:xfrm>
          <a:prstGeom prst="rect">
            <a:avLst/>
          </a:prstGeom>
        </p:spPr>
        <p:txBody>
          <a:bodyPr wrap="square">
            <a:spAutoFit/>
          </a:bodyPr>
          <a:lstStyle/>
          <a:p>
            <a:pPr algn="ctr"/>
            <a:r>
              <a:rPr lang="es-ES" sz="2400" b="1" dirty="0" smtClean="0">
                <a:latin typeface="Agency FB" pitchFamily="34" charset="0"/>
              </a:rPr>
              <a:t>Hay alrededor de 1.500 sitios de la civilización del valle del Indo y ninguna señal de la guerra o de armas se han encontrado. Esto implica que los nativos del Indo eran de naturaleza pacífica, que podría haber hecho vulnerable a los invasores extranjeros</a:t>
            </a:r>
            <a:endParaRPr lang="es-ES" sz="2400" b="1" dirty="0">
              <a:latin typeface="Agency FB" pitchFamily="34" charset="0"/>
            </a:endParaRPr>
          </a:p>
        </p:txBody>
      </p:sp>
    </p:spTree>
  </p:cSld>
  <p:clrMapOvr>
    <a:masterClrMapping/>
  </p:clrMapOvr>
  <p:transition spd="slow"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43010" name="Picture 2" descr="http://image.slidesharecdn.com/2mohenjodaro-150515055632-lva1-app6891/95/2-mohenjo-daro-10-1024.jpg?cb=1432225578"/>
          <p:cNvPicPr>
            <a:picLocks noChangeAspect="1" noChangeArrowheads="1"/>
          </p:cNvPicPr>
          <p:nvPr/>
        </p:nvPicPr>
        <p:blipFill>
          <a:blip r:embed="rId3"/>
          <a:srcRect/>
          <a:stretch>
            <a:fillRect/>
          </a:stretch>
        </p:blipFill>
        <p:spPr bwMode="auto">
          <a:xfrm>
            <a:off x="358745" y="428604"/>
            <a:ext cx="4500594" cy="5715040"/>
          </a:xfrm>
          <a:prstGeom prst="rect">
            <a:avLst/>
          </a:prstGeom>
          <a:noFill/>
          <a:effectLst>
            <a:softEdge rad="317500"/>
          </a:effectLst>
        </p:spPr>
      </p:pic>
      <p:pic>
        <p:nvPicPr>
          <p:cNvPr id="3" name="Picture 2" descr="http://image.slidesharecdn.com/2mohenjodaro-150515055632-lva1-app6891/95/2-mohenjo-daro-15-1024.jpg?cb=1432225578"/>
          <p:cNvPicPr>
            <a:picLocks noChangeAspect="1" noChangeArrowheads="1"/>
          </p:cNvPicPr>
          <p:nvPr/>
        </p:nvPicPr>
        <p:blipFill>
          <a:blip r:embed="rId4"/>
          <a:srcRect/>
          <a:stretch>
            <a:fillRect/>
          </a:stretch>
        </p:blipFill>
        <p:spPr bwMode="auto">
          <a:xfrm>
            <a:off x="4573588" y="0"/>
            <a:ext cx="4716463" cy="7315200"/>
          </a:xfrm>
          <a:prstGeom prst="rect">
            <a:avLst/>
          </a:prstGeom>
          <a:solidFill>
            <a:schemeClr val="bg1"/>
          </a:solidFill>
          <a:effectLst>
            <a:softEdge rad="635000"/>
          </a:effectLst>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4786322"/>
          </a:xfrm>
          <a:prstGeom prst="rect">
            <a:avLst/>
          </a:prstGeom>
          <a:noFill/>
        </p:spPr>
      </p:pic>
      <p:pic>
        <p:nvPicPr>
          <p:cNvPr id="32770" name="Picture 2" descr="Mohenjo-Daro 14"/>
          <p:cNvPicPr>
            <a:picLocks noChangeAspect="1" noChangeArrowheads="1"/>
          </p:cNvPicPr>
          <p:nvPr/>
        </p:nvPicPr>
        <p:blipFill>
          <a:blip r:embed="rId3"/>
          <a:srcRect/>
          <a:stretch>
            <a:fillRect/>
          </a:stretch>
        </p:blipFill>
        <p:spPr bwMode="auto">
          <a:xfrm>
            <a:off x="787373" y="2"/>
            <a:ext cx="7683646" cy="4714875"/>
          </a:xfrm>
          <a:prstGeom prst="rect">
            <a:avLst/>
          </a:prstGeom>
          <a:noFill/>
        </p:spPr>
      </p:pic>
      <p:sp>
        <p:nvSpPr>
          <p:cNvPr id="3" name="2 Rectángulo"/>
          <p:cNvSpPr/>
          <p:nvPr/>
        </p:nvSpPr>
        <p:spPr>
          <a:xfrm>
            <a:off x="573059" y="4919008"/>
            <a:ext cx="8201397" cy="1938992"/>
          </a:xfrm>
          <a:prstGeom prst="rect">
            <a:avLst/>
          </a:prstGeom>
        </p:spPr>
        <p:txBody>
          <a:bodyPr wrap="square">
            <a:spAutoFit/>
          </a:bodyPr>
          <a:lstStyle/>
          <a:p>
            <a:pPr algn="ctr"/>
            <a:r>
              <a:rPr lang="es-ES" sz="2000" b="1" dirty="0" smtClean="0">
                <a:latin typeface="Agency FB" pitchFamily="34" charset="0"/>
              </a:rPr>
              <a:t>Una de la teoría de la investigación insinúa que la ciudad sufrió grandes inundaciones y que las personas morían a consecuencia de enfermedades transmitidas por el agua, como el cólera. Las investigaciones revelaron evidencia considerable de las inundaciones en </a:t>
            </a:r>
            <a:r>
              <a:rPr lang="es-ES" sz="2000" b="1" dirty="0" err="1" smtClean="0">
                <a:latin typeface="Agency FB" pitchFamily="34" charset="0"/>
              </a:rPr>
              <a:t>Mohenjo</a:t>
            </a:r>
            <a:r>
              <a:rPr lang="es-ES" sz="2000" b="1" dirty="0" smtClean="0">
                <a:latin typeface="Agency FB" pitchFamily="34" charset="0"/>
              </a:rPr>
              <a:t> </a:t>
            </a:r>
            <a:r>
              <a:rPr lang="es-ES" sz="2000" b="1" dirty="0" err="1" smtClean="0">
                <a:latin typeface="Agency FB" pitchFamily="34" charset="0"/>
              </a:rPr>
              <a:t>Daro</a:t>
            </a:r>
            <a:r>
              <a:rPr lang="es-ES" sz="2000" b="1" dirty="0" smtClean="0">
                <a:latin typeface="Agency FB" pitchFamily="34" charset="0"/>
              </a:rPr>
              <a:t> en forma de muchas capas de arcilla limosa. El río Indo era propenso a cambiar su curso ya través de los siglos se movió gradualmente hacia el este, lo que lleva a la inundación periódica dentro de los límites de la ciudad.</a:t>
            </a:r>
            <a:endParaRPr lang="es-ES" sz="2000" b="1" dirty="0">
              <a:latin typeface="Agency FB" pitchFamily="34" charset="0"/>
            </a:endParaRPr>
          </a:p>
        </p:txBody>
      </p:sp>
    </p:spTree>
  </p:cSld>
  <p:clrMapOvr>
    <a:masterClrMapping/>
  </p:clrMapOvr>
  <p:transition spd="slow" advTm="3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04_MohenjoDaro_2_sistema-de-esgoto.jpg"/>
          <p:cNvPicPr>
            <a:picLocks noChangeAspect="1" noChangeArrowheads="1"/>
          </p:cNvPicPr>
          <p:nvPr/>
        </p:nvPicPr>
        <p:blipFill>
          <a:blip r:embed="rId2" cstate="email"/>
          <a:srcRect/>
          <a:stretch>
            <a:fillRect/>
          </a:stretch>
        </p:blipFill>
        <p:spPr bwMode="auto">
          <a:xfrm>
            <a:off x="-114352" y="0"/>
            <a:ext cx="9404402"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Resultado de imagen de harappa plano"/>
          <p:cNvPicPr>
            <a:picLocks noChangeAspect="1" noChangeArrowheads="1"/>
          </p:cNvPicPr>
          <p:nvPr/>
        </p:nvPicPr>
        <p:blipFill>
          <a:blip r:embed="rId2"/>
          <a:srcRect/>
          <a:stretch>
            <a:fillRect/>
          </a:stretch>
        </p:blipFill>
        <p:spPr bwMode="auto">
          <a:xfrm>
            <a:off x="0" y="0"/>
            <a:ext cx="9580398" cy="707233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4572008"/>
          </a:xfrm>
          <a:prstGeom prst="rect">
            <a:avLst/>
          </a:prstGeom>
          <a:noFill/>
        </p:spPr>
      </p:pic>
      <p:pic>
        <p:nvPicPr>
          <p:cNvPr id="33794" name="Picture 2" descr="Mohenjo-Daro 15"/>
          <p:cNvPicPr>
            <a:picLocks noChangeAspect="1" noChangeArrowheads="1"/>
          </p:cNvPicPr>
          <p:nvPr/>
        </p:nvPicPr>
        <p:blipFill>
          <a:blip r:embed="rId3"/>
          <a:srcRect/>
          <a:stretch>
            <a:fillRect/>
          </a:stretch>
        </p:blipFill>
        <p:spPr bwMode="auto">
          <a:xfrm>
            <a:off x="858811" y="-285776"/>
            <a:ext cx="7741708" cy="4943475"/>
          </a:xfrm>
          <a:prstGeom prst="rect">
            <a:avLst/>
          </a:prstGeom>
          <a:noFill/>
        </p:spPr>
      </p:pic>
      <p:sp>
        <p:nvSpPr>
          <p:cNvPr id="3" name="2 Rectángulo"/>
          <p:cNvSpPr/>
          <p:nvPr/>
        </p:nvSpPr>
        <p:spPr>
          <a:xfrm>
            <a:off x="787374" y="4826676"/>
            <a:ext cx="8072494" cy="1938992"/>
          </a:xfrm>
          <a:prstGeom prst="rect">
            <a:avLst/>
          </a:prstGeom>
        </p:spPr>
        <p:txBody>
          <a:bodyPr wrap="square">
            <a:spAutoFit/>
          </a:bodyPr>
          <a:lstStyle/>
          <a:p>
            <a:r>
              <a:rPr lang="es-ES" sz="2400" b="1" dirty="0" smtClean="0">
                <a:latin typeface="Agency FB" pitchFamily="34" charset="0"/>
              </a:rPr>
              <a:t>Puede que haya habido construcciones bien integradas en toda la ciudad, pero la gente no sabía nada de costura. Incluso su propia ropa, eran meras cortinas de ropa larga. A diferencia de la próxima película, </a:t>
            </a:r>
            <a:r>
              <a:rPr lang="es-ES" sz="2400" b="1" dirty="0" err="1" smtClean="0">
                <a:latin typeface="Agency FB" pitchFamily="34" charset="0"/>
              </a:rPr>
              <a:t>Mohenjo</a:t>
            </a:r>
            <a:r>
              <a:rPr lang="es-ES" sz="2400" b="1" dirty="0" smtClean="0">
                <a:latin typeface="Agency FB" pitchFamily="34" charset="0"/>
              </a:rPr>
              <a:t> </a:t>
            </a:r>
            <a:r>
              <a:rPr lang="es-ES" sz="2400" b="1" dirty="0" err="1" smtClean="0">
                <a:latin typeface="Agency FB" pitchFamily="34" charset="0"/>
              </a:rPr>
              <a:t>Daro</a:t>
            </a:r>
            <a:r>
              <a:rPr lang="es-ES" sz="2400" b="1" dirty="0" smtClean="0">
                <a:latin typeface="Agency FB" pitchFamily="34" charset="0"/>
              </a:rPr>
              <a:t>, que la gente de esta ciudad se muestran vestidos con chaquetas y vestidos de la mitad de bien</a:t>
            </a:r>
            <a:endParaRPr lang="es-ES" sz="2400" b="1" dirty="0">
              <a:latin typeface="Agency FB" pitchFamily="34" charset="0"/>
            </a:endParaRPr>
          </a:p>
        </p:txBody>
      </p:sp>
    </p:spTree>
  </p:cSld>
  <p:clrMapOvr>
    <a:masterClrMapping/>
  </p:clrMapOvr>
  <p:transition spd="slow" advTm="2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4786322"/>
          </a:xfrm>
          <a:prstGeom prst="rect">
            <a:avLst/>
          </a:prstGeom>
          <a:noFill/>
        </p:spPr>
      </p:pic>
      <p:pic>
        <p:nvPicPr>
          <p:cNvPr id="34818" name="Picture 2" descr="Mohenjo-Daro 16"/>
          <p:cNvPicPr>
            <a:picLocks noChangeAspect="1" noChangeArrowheads="1"/>
          </p:cNvPicPr>
          <p:nvPr/>
        </p:nvPicPr>
        <p:blipFill>
          <a:blip r:embed="rId3" cstate="email"/>
          <a:srcRect/>
          <a:stretch>
            <a:fillRect/>
          </a:stretch>
        </p:blipFill>
        <p:spPr bwMode="auto">
          <a:xfrm>
            <a:off x="1144564" y="0"/>
            <a:ext cx="7028914" cy="4786322"/>
          </a:xfrm>
          <a:prstGeom prst="rect">
            <a:avLst/>
          </a:prstGeom>
          <a:noFill/>
        </p:spPr>
      </p:pic>
      <p:sp>
        <p:nvSpPr>
          <p:cNvPr id="3" name="2 Rectángulo"/>
          <p:cNvSpPr/>
          <p:nvPr/>
        </p:nvSpPr>
        <p:spPr>
          <a:xfrm>
            <a:off x="287308" y="5072074"/>
            <a:ext cx="9002743" cy="1569660"/>
          </a:xfrm>
          <a:prstGeom prst="rect">
            <a:avLst/>
          </a:prstGeom>
        </p:spPr>
        <p:txBody>
          <a:bodyPr wrap="square">
            <a:spAutoFit/>
          </a:bodyPr>
          <a:lstStyle/>
          <a:p>
            <a:pPr algn="ctr"/>
            <a:r>
              <a:rPr lang="es-ES" sz="2400" b="1" dirty="0" smtClean="0">
                <a:latin typeface="Agency FB" pitchFamily="34" charset="0"/>
              </a:rPr>
              <a:t>Durante las excavaciones, un sello fue descubierto teniendo una representación de una figura sentada con las piernas cruzadas rodeado de animales. Algunos investigadores estaban convencidos de que era un yogui de aquellos tiempos, pero algunos expresaron su opinión de que la imagen era una de tres cabezas "</a:t>
            </a:r>
            <a:r>
              <a:rPr lang="es-ES" sz="2400" b="1" dirty="0" err="1" smtClean="0">
                <a:latin typeface="Agency FB" pitchFamily="34" charset="0"/>
              </a:rPr>
              <a:t>proto</a:t>
            </a:r>
            <a:endParaRPr lang="es-ES" sz="2400" b="1" dirty="0">
              <a:latin typeface="Agency FB" pitchFamily="34" charset="0"/>
            </a:endParaRPr>
          </a:p>
        </p:txBody>
      </p:sp>
    </p:spTree>
  </p:cSld>
  <p:clrMapOvr>
    <a:masterClrMapping/>
  </p:clrMapOvr>
  <p:transition spd="slow" advTm="2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12_selos-2-960x666.jpg"/>
          <p:cNvPicPr>
            <a:picLocks noChangeAspect="1" noChangeArrowheads="1"/>
          </p:cNvPicPr>
          <p:nvPr/>
        </p:nvPicPr>
        <p:blipFill>
          <a:blip r:embed="rId2"/>
          <a:srcRect/>
          <a:stretch>
            <a:fillRect/>
          </a:stretch>
        </p:blipFill>
        <p:spPr bwMode="auto">
          <a:xfrm>
            <a:off x="0" y="0"/>
            <a:ext cx="9371452"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5362" name="Picture 2" descr="C:\Users\Jose Luis\Desktop\Seal_1.JPG"/>
          <p:cNvPicPr>
            <a:picLocks noChangeAspect="1" noChangeArrowheads="1"/>
          </p:cNvPicPr>
          <p:nvPr/>
        </p:nvPicPr>
        <p:blipFill>
          <a:blip r:embed="rId3"/>
          <a:srcRect/>
          <a:stretch>
            <a:fillRect/>
          </a:stretch>
        </p:blipFill>
        <p:spPr bwMode="auto">
          <a:xfrm>
            <a:off x="1001687" y="0"/>
            <a:ext cx="7347857"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5214950"/>
          </a:xfrm>
          <a:prstGeom prst="rect">
            <a:avLst/>
          </a:prstGeom>
          <a:noFill/>
        </p:spPr>
      </p:pic>
      <p:pic>
        <p:nvPicPr>
          <p:cNvPr id="36866" name="Picture 2" descr="Mohenjo-Daro 18"/>
          <p:cNvPicPr>
            <a:picLocks noChangeAspect="1" noChangeArrowheads="1"/>
          </p:cNvPicPr>
          <p:nvPr/>
        </p:nvPicPr>
        <p:blipFill>
          <a:blip r:embed="rId3"/>
          <a:srcRect/>
          <a:stretch>
            <a:fillRect/>
          </a:stretch>
        </p:blipFill>
        <p:spPr bwMode="auto">
          <a:xfrm>
            <a:off x="858811" y="0"/>
            <a:ext cx="7741708" cy="5238750"/>
          </a:xfrm>
          <a:prstGeom prst="rect">
            <a:avLst/>
          </a:prstGeom>
          <a:noFill/>
        </p:spPr>
      </p:pic>
      <p:sp>
        <p:nvSpPr>
          <p:cNvPr id="3" name="2 Rectángulo"/>
          <p:cNvSpPr/>
          <p:nvPr/>
        </p:nvSpPr>
        <p:spPr>
          <a:xfrm>
            <a:off x="287308" y="5429265"/>
            <a:ext cx="8716991" cy="1200329"/>
          </a:xfrm>
          <a:prstGeom prst="rect">
            <a:avLst/>
          </a:prstGeom>
        </p:spPr>
        <p:txBody>
          <a:bodyPr wrap="square">
            <a:spAutoFit/>
          </a:bodyPr>
          <a:lstStyle/>
          <a:p>
            <a:pPr algn="ctr"/>
            <a:r>
              <a:rPr lang="es-ES" sz="2400" b="1" dirty="0" smtClean="0">
                <a:latin typeface="Agency FB" pitchFamily="34" charset="0"/>
              </a:rPr>
              <a:t>El Gran Baño en el montículo (ciudadela) fue construido por capas de ladrillos cuidadosamente equipadas, mortero de yeso y asfalto impermeables, con vistas a la zona residencial; que se cree que han sido utilizados para la purificación ritual.</a:t>
            </a:r>
            <a:endParaRPr lang="es-ES" sz="2400" b="1" dirty="0">
              <a:latin typeface="Agency FB" pitchFamily="34" charset="0"/>
            </a:endParaRPr>
          </a:p>
        </p:txBody>
      </p:sp>
    </p:spTree>
  </p:cSld>
  <p:clrMapOvr>
    <a:masterClrMapping/>
  </p:clrMapOvr>
  <p:transition spd="slow"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4357694"/>
          </a:xfrm>
          <a:prstGeom prst="rect">
            <a:avLst/>
          </a:prstGeom>
          <a:noFill/>
        </p:spPr>
      </p:pic>
      <p:pic>
        <p:nvPicPr>
          <p:cNvPr id="35842" name="Picture 2" descr="Mohenjo-Daro 17"/>
          <p:cNvPicPr>
            <a:picLocks noChangeAspect="1" noChangeArrowheads="1"/>
          </p:cNvPicPr>
          <p:nvPr/>
        </p:nvPicPr>
        <p:blipFill>
          <a:blip r:embed="rId3"/>
          <a:srcRect/>
          <a:stretch>
            <a:fillRect/>
          </a:stretch>
        </p:blipFill>
        <p:spPr bwMode="auto">
          <a:xfrm>
            <a:off x="715935" y="0"/>
            <a:ext cx="7741708" cy="4429132"/>
          </a:xfrm>
          <a:prstGeom prst="rect">
            <a:avLst/>
          </a:prstGeom>
          <a:noFill/>
        </p:spPr>
      </p:pic>
      <p:sp>
        <p:nvSpPr>
          <p:cNvPr id="3" name="2 Rectángulo"/>
          <p:cNvSpPr/>
          <p:nvPr/>
        </p:nvSpPr>
        <p:spPr>
          <a:xfrm>
            <a:off x="287308" y="4549676"/>
            <a:ext cx="8788429" cy="2308324"/>
          </a:xfrm>
          <a:prstGeom prst="rect">
            <a:avLst/>
          </a:prstGeom>
        </p:spPr>
        <p:txBody>
          <a:bodyPr wrap="square">
            <a:spAutoFit/>
          </a:bodyPr>
          <a:lstStyle/>
          <a:p>
            <a:pPr algn="ctr"/>
            <a:r>
              <a:rPr lang="es-ES" sz="2400" b="1" dirty="0" smtClean="0">
                <a:latin typeface="Agency FB" pitchFamily="34" charset="0"/>
              </a:rPr>
              <a:t>Adornos en aquel entonces eran mucho más de lo que simboliza la belleza. Un artefacto de 4.500 años de antigüedad, en concreto se encontró un collar, y fue un broche en forma de S con siete hebras, cada una más de 4 pies de largo, intrincado incrustado por pepitas en forma de perlas de bronce de metal que conectan cada brazo de la "S" en filigrana . Tales complejidades observadas en los ornamentos fueron talladas para denotar verdadera identidad.</a:t>
            </a:r>
            <a:endParaRPr lang="es-ES" sz="2400" b="1" dirty="0">
              <a:latin typeface="Agency FB" pitchFamily="34" charset="0"/>
            </a:endParaRPr>
          </a:p>
        </p:txBody>
      </p:sp>
    </p:spTree>
  </p:cSld>
  <p:clrMapOvr>
    <a:masterClrMapping/>
  </p:clrMapOvr>
  <p:transition spd="slow" advTm="2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13_Joias-2.jpg"/>
          <p:cNvPicPr>
            <a:picLocks noChangeAspect="1" noChangeArrowheads="1"/>
          </p:cNvPicPr>
          <p:nvPr/>
        </p:nvPicPr>
        <p:blipFill>
          <a:blip r:embed="rId2"/>
          <a:srcRect/>
          <a:stretch>
            <a:fillRect/>
          </a:stretch>
        </p:blipFill>
        <p:spPr bwMode="auto">
          <a:xfrm>
            <a:off x="0" y="0"/>
            <a:ext cx="932377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10_Harappa-2.jpg"/>
          <p:cNvPicPr>
            <a:picLocks noChangeAspect="1" noChangeArrowheads="1"/>
          </p:cNvPicPr>
          <p:nvPr/>
        </p:nvPicPr>
        <p:blipFill>
          <a:blip r:embed="rId2"/>
          <a:srcRect/>
          <a:stretch>
            <a:fillRect/>
          </a:stretch>
        </p:blipFill>
        <p:spPr bwMode="auto">
          <a:xfrm>
            <a:off x="0" y="0"/>
            <a:ext cx="928690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Resultado de imagen de Mohenjo-Daro"/>
          <p:cNvPicPr>
            <a:picLocks noChangeAspect="1" noChangeArrowheads="1"/>
          </p:cNvPicPr>
          <p:nvPr/>
        </p:nvPicPr>
        <p:blipFill>
          <a:blip r:embed="rId2"/>
          <a:srcRect/>
          <a:stretch>
            <a:fillRect/>
          </a:stretch>
        </p:blipFill>
        <p:spPr bwMode="auto">
          <a:xfrm>
            <a:off x="-1" y="0"/>
            <a:ext cx="92900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Resultado de imagen de Mohenjo-Daro"/>
          <p:cNvPicPr>
            <a:picLocks noChangeAspect="1" noChangeArrowheads="1"/>
          </p:cNvPicPr>
          <p:nvPr/>
        </p:nvPicPr>
        <p:blipFill>
          <a:blip r:embed="rId2"/>
          <a:srcRect/>
          <a:stretch>
            <a:fillRect/>
          </a:stretch>
        </p:blipFill>
        <p:spPr bwMode="auto">
          <a:xfrm>
            <a:off x="1" y="0"/>
            <a:ext cx="931537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6386" name="Picture 2" descr="C:\Users\Jose Luis\Desktop\10_16_2013_mohenjo-daro.jpg"/>
          <p:cNvPicPr>
            <a:picLocks noChangeAspect="1" noChangeArrowheads="1"/>
          </p:cNvPicPr>
          <p:nvPr/>
        </p:nvPicPr>
        <p:blipFill>
          <a:blip r:embed="rId3"/>
          <a:srcRect/>
          <a:stretch>
            <a:fillRect/>
          </a:stretch>
        </p:blipFill>
        <p:spPr bwMode="auto">
          <a:xfrm>
            <a:off x="-65212" y="1214422"/>
            <a:ext cx="9355262" cy="4429132"/>
          </a:xfrm>
          <a:prstGeom prst="rect">
            <a:avLst/>
          </a:prstGeom>
          <a:noFill/>
        </p:spPr>
      </p:pic>
      <p:sp>
        <p:nvSpPr>
          <p:cNvPr id="4" name="3 Rectángulo"/>
          <p:cNvSpPr/>
          <p:nvPr/>
        </p:nvSpPr>
        <p:spPr>
          <a:xfrm rot="5400000">
            <a:off x="4002096" y="-4002095"/>
            <a:ext cx="1285861" cy="9290049"/>
          </a:xfrm>
          <a:prstGeom prst="rect">
            <a:avLst/>
          </a:prstGeom>
          <a:solidFill>
            <a:srgbClr val="542804">
              <a:alpha val="9294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5" name="4 Rectángulo"/>
          <p:cNvSpPr/>
          <p:nvPr/>
        </p:nvSpPr>
        <p:spPr>
          <a:xfrm rot="5400000">
            <a:off x="4002094" y="1570047"/>
            <a:ext cx="1285860" cy="9290049"/>
          </a:xfrm>
          <a:prstGeom prst="rect">
            <a:avLst/>
          </a:prstGeom>
          <a:solidFill>
            <a:srgbClr val="542804">
              <a:alpha val="9294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a6de6c6880afa41e5bc5e37078bea41c.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moenjodaro-stupa.jpg"/>
          <p:cNvPicPr>
            <a:picLocks noChangeAspect="1" noChangeArrowheads="1"/>
          </p:cNvPicPr>
          <p:nvPr/>
        </p:nvPicPr>
        <p:blipFill>
          <a:blip r:embed="rId2"/>
          <a:srcRect/>
          <a:stretch>
            <a:fillRect/>
          </a:stretch>
        </p:blipFill>
        <p:spPr bwMode="auto">
          <a:xfrm>
            <a:off x="1" y="0"/>
            <a:ext cx="927370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2290" name="Picture 2" descr="C:\Users\Jose Luis\Desktop\1_8.jpg"/>
          <p:cNvPicPr>
            <a:picLocks noChangeAspect="1" noChangeArrowheads="1"/>
          </p:cNvPicPr>
          <p:nvPr/>
        </p:nvPicPr>
        <p:blipFill>
          <a:blip r:embed="rId3"/>
          <a:srcRect/>
          <a:stretch>
            <a:fillRect/>
          </a:stretch>
        </p:blipFill>
        <p:spPr bwMode="auto">
          <a:xfrm>
            <a:off x="644497" y="571480"/>
            <a:ext cx="3608490" cy="5429288"/>
          </a:xfrm>
          <a:prstGeom prst="rect">
            <a:avLst/>
          </a:prstGeom>
          <a:noFill/>
        </p:spPr>
      </p:pic>
      <p:pic>
        <p:nvPicPr>
          <p:cNvPr id="12291" name="Picture 3" descr="C:\Users\Jose Luis\Desktop\21DKlane66.jpg"/>
          <p:cNvPicPr>
            <a:picLocks noChangeAspect="1" noChangeArrowheads="1"/>
          </p:cNvPicPr>
          <p:nvPr/>
        </p:nvPicPr>
        <p:blipFill>
          <a:blip r:embed="rId4"/>
          <a:srcRect/>
          <a:stretch>
            <a:fillRect/>
          </a:stretch>
        </p:blipFill>
        <p:spPr bwMode="auto">
          <a:xfrm>
            <a:off x="4930777" y="571482"/>
            <a:ext cx="3571900" cy="5363213"/>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sultado de imagen de Mohenjo-Daro"/>
          <p:cNvPicPr>
            <a:picLocks noChangeAspect="1" noChangeArrowheads="1"/>
          </p:cNvPicPr>
          <p:nvPr/>
        </p:nvPicPr>
        <p:blipFill>
          <a:blip r:embed="rId2"/>
          <a:srcRect/>
          <a:stretch>
            <a:fillRect/>
          </a:stretch>
        </p:blipFill>
        <p:spPr bwMode="auto">
          <a:xfrm>
            <a:off x="1" y="0"/>
            <a:ext cx="932966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3641" y="3393652"/>
            <a:ext cx="6858000" cy="7071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825693" y="3393652"/>
            <a:ext cx="6858000" cy="7071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2900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58381" y="5803930"/>
            <a:ext cx="612177" cy="684513"/>
          </a:xfrm>
          <a:prstGeom prst="rect">
            <a:avLst/>
          </a:prstGeom>
          <a:noFill/>
          <a:ln w="38100">
            <a:solidFill>
              <a:srgbClr val="1CDEF8"/>
            </a:solidFill>
            <a:miter lim="800000"/>
            <a:headEnd/>
            <a:tailEnd/>
          </a:ln>
        </p:spPr>
      </p:pic>
      <p:sp>
        <p:nvSpPr>
          <p:cNvPr id="19" name="18 Rectángulo"/>
          <p:cNvSpPr/>
          <p:nvPr/>
        </p:nvSpPr>
        <p:spPr>
          <a:xfrm>
            <a:off x="2011987" y="4572019"/>
            <a:ext cx="2735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54501" y="501226"/>
            <a:ext cx="3776211" cy="3785030"/>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216530" y="1"/>
            <a:ext cx="3748129"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22 de noviembre de 2016</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11:30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3" name="Picture 6" descr="http://www.nombres-animados.net/Letra-J/Jose-Luis/Nombre-animado-Jose-Luis-04.gif"/>
          <p:cNvPicPr>
            <a:picLocks noChangeAspect="1" noChangeArrowheads="1" noCrop="1"/>
          </p:cNvPicPr>
          <p:nvPr/>
        </p:nvPicPr>
        <p:blipFill>
          <a:blip r:embed="rId5" cstate="email">
            <a:duotone>
              <a:prstClr val="black"/>
              <a:schemeClr val="accent2">
                <a:tint val="45000"/>
                <a:satMod val="400000"/>
              </a:schemeClr>
            </a:duotone>
            <a:lum bright="-18000" contrast="-4000"/>
          </a:blip>
          <a:srcRect/>
          <a:stretch>
            <a:fillRect/>
          </a:stretch>
        </p:blipFill>
        <p:spPr bwMode="auto">
          <a:xfrm>
            <a:off x="1268081" y="5611366"/>
            <a:ext cx="2008836" cy="934064"/>
          </a:xfrm>
          <a:prstGeom prst="rect">
            <a:avLst/>
          </a:prstGeom>
          <a:noFill/>
        </p:spPr>
      </p:pic>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90191" y="3276600"/>
            <a:ext cx="309668" cy="304800"/>
          </a:xfrm>
          <a:prstGeom prst="rect">
            <a:avLst/>
          </a:prstGeom>
          <a:noFill/>
        </p:spPr>
      </p:pic>
      <p:sp>
        <p:nvSpPr>
          <p:cNvPr id="4100" name="Rectangle 4"/>
          <p:cNvSpPr>
            <a:spLocks noChangeArrowheads="1"/>
          </p:cNvSpPr>
          <p:nvPr/>
        </p:nvSpPr>
        <p:spPr bwMode="auto">
          <a:xfrm>
            <a:off x="0" y="1600200"/>
            <a:ext cx="92900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2900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012844" y="0"/>
            <a:ext cx="4954693" cy="1562100"/>
          </a:xfrm>
          <a:prstGeom prst="rect">
            <a:avLst/>
          </a:prstGeom>
          <a:noFill/>
        </p:spPr>
      </p:pic>
      <p:sp>
        <p:nvSpPr>
          <p:cNvPr id="4104" name="Text Box 8"/>
          <p:cNvSpPr txBox="1">
            <a:spLocks noChangeArrowheads="1"/>
          </p:cNvSpPr>
          <p:nvPr/>
        </p:nvSpPr>
        <p:spPr bwMode="auto">
          <a:xfrm>
            <a:off x="0" y="1905001"/>
            <a:ext cx="92900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61256" y="4724402"/>
            <a:ext cx="270959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728864" y="4191000"/>
            <a:ext cx="239993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103107" y="4876800"/>
            <a:ext cx="1238673"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4192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4192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4192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41920" cy="533400"/>
          </a:xfrm>
          <a:prstGeom prst="rect">
            <a:avLst/>
          </a:prstGeom>
          <a:noFill/>
        </p:spPr>
      </p:pic>
      <p:sp>
        <p:nvSpPr>
          <p:cNvPr id="4122" name="Text Box 26"/>
          <p:cNvSpPr txBox="1">
            <a:spLocks noChangeArrowheads="1"/>
          </p:cNvSpPr>
          <p:nvPr/>
        </p:nvSpPr>
        <p:spPr bwMode="auto">
          <a:xfrm>
            <a:off x="0" y="6553200"/>
            <a:ext cx="929005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80522" y="838200"/>
            <a:ext cx="4903082"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MOHENJO-DA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MOHENJO-DARO</Template>
  <TotalTime>1</TotalTime>
  <Words>1160</Words>
  <Application>Microsoft Office PowerPoint</Application>
  <PresentationFormat>Personalizado</PresentationFormat>
  <Paragraphs>39</Paragraphs>
  <Slides>59</Slides>
  <Notes>0</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MOHENJO-DARO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2016-11-22T10:30:20Z</dcterms:created>
  <dcterms:modified xsi:type="dcterms:W3CDTF">2016-11-22T10:31:25Z</dcterms:modified>
</cp:coreProperties>
</file>