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62" r:id="rId4"/>
    <p:sldId id="263" r:id="rId5"/>
    <p:sldId id="265" r:id="rId6"/>
    <p:sldId id="277" r:id="rId7"/>
    <p:sldId id="266" r:id="rId8"/>
    <p:sldId id="267" r:id="rId9"/>
    <p:sldId id="268" r:id="rId10"/>
    <p:sldId id="269" r:id="rId11"/>
    <p:sldId id="270" r:id="rId12"/>
    <p:sldId id="271" r:id="rId13"/>
    <p:sldId id="272" r:id="rId14"/>
    <p:sldId id="274" r:id="rId15"/>
    <p:sldId id="273" r:id="rId16"/>
    <p:sldId id="275" r:id="rId17"/>
    <p:sldId id="276" r:id="rId18"/>
    <p:sldId id="278" r:id="rId19"/>
    <p:sldId id="279" r:id="rId20"/>
  </p:sldIdLst>
  <p:sldSz cx="9144000" cy="5143500" type="screen16x9"/>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XHEW4j9l8GveNdYavgUQw" hashData="9GvA9ItJcJQ+y3CntpW5AJJJRH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E4C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8986" autoAdjust="0"/>
    <p:restoredTop sz="92874" autoAdjust="0"/>
  </p:normalViewPr>
  <p:slideViewPr>
    <p:cSldViewPr>
      <p:cViewPr>
        <p:scale>
          <a:sx n="262" d="100"/>
          <a:sy n="262" d="100"/>
        </p:scale>
        <p:origin x="1950" y="196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24/09/2016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8B54FF5-D260-4CDA-9507-8EB6CB438F01}" type="datetimeFigureOut">
              <a:rPr lang="es-PE" smtClean="0"/>
              <a:pPr/>
              <a:t>24/09/2016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56C2B8-C313-4405-B643-25978CD204D6}"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gif"/><Relationship Id="rId7" Type="http://schemas.openxmlformats.org/officeDocument/2006/relationships/image" Target="../media/image45.pn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4.png"/><Relationship Id="rId4" Type="http://schemas.openxmlformats.org/officeDocument/2006/relationships/image" Target="../media/image43.gif"/><Relationship Id="rId9" Type="http://schemas.openxmlformats.org/officeDocument/2006/relationships/image" Target="../media/image47.png"/></Relationships>
</file>

<file path=ppt/slides/_rels/slide18.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p:spPr>
        <p:txBody>
          <a:bodyPr/>
          <a:lstStyle/>
          <a:p>
            <a:endParaRPr lang="es-PE" dirty="0"/>
          </a:p>
        </p:txBody>
      </p:sp>
      <p:sp>
        <p:nvSpPr>
          <p:cNvPr id="4" name="3 Rectángulo"/>
          <p:cNvSpPr/>
          <p:nvPr/>
        </p:nvSpPr>
        <p:spPr>
          <a:xfrm>
            <a:off x="0" y="0"/>
            <a:ext cx="914400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1" name="10 Imagen" descr="49628fa4f31671c133c58454d598763e_large.jpeg"/>
          <p:cNvPicPr>
            <a:picLocks noChangeAspect="1"/>
          </p:cNvPicPr>
          <p:nvPr/>
        </p:nvPicPr>
        <p:blipFill>
          <a:blip r:embed="rId3"/>
          <a:stretch>
            <a:fillRect/>
          </a:stretch>
        </p:blipFill>
        <p:spPr>
          <a:xfrm>
            <a:off x="7060" y="0"/>
            <a:ext cx="9129880" cy="5143500"/>
          </a:xfrm>
          <a:prstGeom prst="rect">
            <a:avLst/>
          </a:prstGeom>
        </p:spPr>
      </p:pic>
      <p:pic>
        <p:nvPicPr>
          <p:cNvPr id="15" name="14 Imagen" descr="Imagen1cg.png"/>
          <p:cNvPicPr>
            <a:picLocks noChangeAspect="1"/>
          </p:cNvPicPr>
          <p:nvPr/>
        </p:nvPicPr>
        <p:blipFill>
          <a:blip r:embed="rId4"/>
          <a:stretch>
            <a:fillRect/>
          </a:stretch>
        </p:blipFill>
        <p:spPr>
          <a:xfrm>
            <a:off x="6000760" y="357172"/>
            <a:ext cx="3159112" cy="4786328"/>
          </a:xfrm>
          <a:prstGeom prst="rect">
            <a:avLst/>
          </a:prstGeom>
        </p:spPr>
      </p:pic>
      <p:sp>
        <p:nvSpPr>
          <p:cNvPr id="16" name="15 CuadroTexto"/>
          <p:cNvSpPr txBox="1"/>
          <p:nvPr/>
        </p:nvSpPr>
        <p:spPr>
          <a:xfrm>
            <a:off x="3357554" y="1714494"/>
            <a:ext cx="832279"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Mis</a:t>
            </a:r>
            <a:endParaRPr lang="es-PE"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endParaRPr>
          </a:p>
        </p:txBody>
      </p:sp>
      <p:sp>
        <p:nvSpPr>
          <p:cNvPr id="17" name="16 CuadroTexto"/>
          <p:cNvSpPr txBox="1"/>
          <p:nvPr/>
        </p:nvSpPr>
        <p:spPr>
          <a:xfrm>
            <a:off x="2928926" y="2143122"/>
            <a:ext cx="1656223"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Recetas</a:t>
            </a:r>
            <a:endParaRPr lang="es-PE"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endParaRPr>
          </a:p>
        </p:txBody>
      </p:sp>
      <p:sp>
        <p:nvSpPr>
          <p:cNvPr id="18" name="17 CuadroTexto"/>
          <p:cNvSpPr txBox="1"/>
          <p:nvPr/>
        </p:nvSpPr>
        <p:spPr>
          <a:xfrm>
            <a:off x="3428992" y="2714626"/>
            <a:ext cx="684803"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De</a:t>
            </a:r>
            <a:endParaRPr lang="es-PE"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endParaRPr>
          </a:p>
        </p:txBody>
      </p:sp>
      <p:sp>
        <p:nvSpPr>
          <p:cNvPr id="19" name="18 CuadroTexto"/>
          <p:cNvSpPr txBox="1"/>
          <p:nvPr/>
        </p:nvSpPr>
        <p:spPr>
          <a:xfrm>
            <a:off x="3000364" y="3214692"/>
            <a:ext cx="1467068"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Cocina</a:t>
            </a:r>
            <a:endParaRPr lang="es-PE"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endParaRPr>
          </a:p>
        </p:txBody>
      </p:sp>
      <p:pic>
        <p:nvPicPr>
          <p:cNvPr id="21" name="20 Imagen" descr="buen provecho3.jpg"/>
          <p:cNvPicPr>
            <a:picLocks noChangeAspect="1"/>
          </p:cNvPicPr>
          <p:nvPr/>
        </p:nvPicPr>
        <p:blipFill>
          <a:blip r:embed="rId5" cstate="print"/>
          <a:stretch>
            <a:fillRect/>
          </a:stretch>
        </p:blipFill>
        <p:spPr>
          <a:xfrm>
            <a:off x="4929190" y="1643056"/>
            <a:ext cx="1285884" cy="488636"/>
          </a:xfrm>
          <a:prstGeom prst="rect">
            <a:avLst/>
          </a:prstGeom>
        </p:spPr>
      </p:pic>
      <p:pic>
        <p:nvPicPr>
          <p:cNvPr id="22" name="21 Imagen" descr="16268.png.png"/>
          <p:cNvPicPr>
            <a:picLocks noChangeAspect="1"/>
          </p:cNvPicPr>
          <p:nvPr/>
        </p:nvPicPr>
        <p:blipFill>
          <a:blip r:embed="rId6" cstate="print"/>
          <a:srcRect l="19444" t="15278" r="19444" b="16666"/>
          <a:stretch>
            <a:fillRect/>
          </a:stretch>
        </p:blipFill>
        <p:spPr>
          <a:xfrm>
            <a:off x="5072066" y="2071684"/>
            <a:ext cx="1071570" cy="1193339"/>
          </a:xfrm>
          <a:prstGeom prst="rect">
            <a:avLst/>
          </a:prstGeom>
        </p:spPr>
      </p:pic>
      <p:sp>
        <p:nvSpPr>
          <p:cNvPr id="23" name="22 Flecha derecha"/>
          <p:cNvSpPr/>
          <p:nvPr/>
        </p:nvSpPr>
        <p:spPr>
          <a:xfrm>
            <a:off x="1928794" y="4143386"/>
            <a:ext cx="785818" cy="500066"/>
          </a:xfrm>
          <a:prstGeom prst="rightArrow">
            <a:avLst/>
          </a:prstGeom>
          <a:solidFill>
            <a:srgbClr val="FFFF00"/>
          </a:solid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CuadroTexto"/>
          <p:cNvSpPr txBox="1"/>
          <p:nvPr/>
        </p:nvSpPr>
        <p:spPr>
          <a:xfrm>
            <a:off x="2643174" y="4214824"/>
            <a:ext cx="2495620" cy="369332"/>
          </a:xfrm>
          <a:prstGeom prst="rect">
            <a:avLst/>
          </a:prstGeom>
          <a:noFill/>
          <a:ln>
            <a:no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b="1" dirty="0" smtClean="0">
                <a:ln w="19050">
                  <a:solidFill>
                    <a:sysClr val="windowText" lastClr="000000"/>
                  </a:solidFill>
                </a:ln>
                <a:solidFill>
                  <a:srgbClr val="FFFF00"/>
                </a:solidFill>
                <a:effectLst>
                  <a:outerShdw blurRad="80000" dist="40000" dir="5040000" algn="tl">
                    <a:srgbClr val="000000">
                      <a:alpha val="30000"/>
                    </a:srgbClr>
                  </a:outerShdw>
                </a:effectLst>
                <a:latin typeface="Cooper Black" pitchFamily="18" charset="0"/>
              </a:rPr>
              <a:t>AVANCE  MANUAL </a:t>
            </a:r>
            <a:endParaRPr lang="es-PE" b="1" dirty="0">
              <a:ln w="19050">
                <a:solidFill>
                  <a:sysClr val="windowText" lastClr="000000"/>
                </a:solidFill>
              </a:ln>
              <a:solidFill>
                <a:srgbClr val="FFFF00"/>
              </a:solidFill>
              <a:effectLst>
                <a:outerShdw blurRad="80000" dist="40000" dir="5040000" algn="tl">
                  <a:srgbClr val="000000">
                    <a:alpha val="30000"/>
                  </a:srgbClr>
                </a:outerShdw>
              </a:effectLst>
              <a:latin typeface="Cooper Black" pitchFamily="18" charset="0"/>
            </a:endParaRPr>
          </a:p>
        </p:txBody>
      </p:sp>
    </p:spTree>
  </p:cSld>
  <p:clrMapOvr>
    <a:masterClrMapping/>
  </p:clrMapOvr>
  <p:transition>
    <p:sndAc>
      <p:stSnd loop="1">
        <p:snd r:embed="rId2" name="Pharrell_-_Happ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repeatCount="indefinite"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lide(fromLeft)">
                                      <p:cBhvr>
                                        <p:cTn id="7" dur="2000"/>
                                        <p:tgtEl>
                                          <p:spTgt spid="23"/>
                                        </p:tgtEl>
                                      </p:cBhvr>
                                    </p:animEffect>
                                  </p:childTnLst>
                                </p:cTn>
                              </p:par>
                              <p:par>
                                <p:cTn id="8" presetID="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5000" fill="hold"/>
                                        <p:tgtEl>
                                          <p:spTgt spid="15"/>
                                        </p:tgtEl>
                                        <p:attrNameLst>
                                          <p:attrName>ppt_x</p:attrName>
                                        </p:attrNameLst>
                                      </p:cBhvr>
                                      <p:tavLst>
                                        <p:tav tm="0">
                                          <p:val>
                                            <p:strVal val="1+#ppt_w/2"/>
                                          </p:val>
                                        </p:tav>
                                        <p:tav tm="100000">
                                          <p:val>
                                            <p:strVal val="#ppt_x"/>
                                          </p:val>
                                        </p:tav>
                                      </p:tavLst>
                                    </p:anim>
                                    <p:anim calcmode="lin" valueType="num">
                                      <p:cBhvr additive="base">
                                        <p:cTn id="11" dur="5000" fill="hold"/>
                                        <p:tgtEl>
                                          <p:spTgt spid="15"/>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fmla="#ppt_w*sin(2.5*pi*$)">
                                          <p:val>
                                            <p:fltVal val="0"/>
                                          </p:val>
                                        </p:tav>
                                        <p:tav tm="100000">
                                          <p:val>
                                            <p:fltVal val="1"/>
                                          </p:val>
                                        </p:tav>
                                      </p:tavLst>
                                    </p:anim>
                                    <p:anim calcmode="lin" valueType="num">
                                      <p:cBhvr>
                                        <p:cTn id="15" dur="5000" fill="hold"/>
                                        <p:tgtEl>
                                          <p:spTgt spid="15"/>
                                        </p:tgtEl>
                                        <p:attrNameLst>
                                          <p:attrName>ppt_h</p:attrName>
                                        </p:attrNameLst>
                                      </p:cBhvr>
                                      <p:tavLst>
                                        <p:tav tm="0">
                                          <p:val>
                                            <p:strVal val="#ppt_h"/>
                                          </p:val>
                                        </p:tav>
                                        <p:tav tm="100000">
                                          <p:val>
                                            <p:strVal val="#ppt_h"/>
                                          </p:val>
                                        </p:tav>
                                      </p:tavLst>
                                    </p:anim>
                                  </p:childTnLst>
                                </p:cTn>
                              </p:par>
                            </p:childTnLst>
                          </p:cTn>
                        </p:par>
                        <p:par>
                          <p:cTn id="16" fill="hold">
                            <p:stCondLst>
                              <p:cond delay="5000"/>
                            </p:stCondLst>
                            <p:childTnLst>
                              <p:par>
                                <p:cTn id="17" presetID="38" presetClass="entr" presetSubtype="0" accel="50000" fill="hold" grpId="0" nodeType="afterEffect">
                                  <p:stCondLst>
                                    <p:cond delay="0"/>
                                  </p:stCondLst>
                                  <p:iterate type="lt">
                                    <p:tmPct val="50000"/>
                                  </p:iterate>
                                  <p:childTnLst>
                                    <p:set>
                                      <p:cBhvr>
                                        <p:cTn id="18" dur="1" fill="hold">
                                          <p:stCondLst>
                                            <p:cond delay="0"/>
                                          </p:stCondLst>
                                        </p:cTn>
                                        <p:tgtEl>
                                          <p:spTgt spid="16"/>
                                        </p:tgtEl>
                                        <p:attrNameLst>
                                          <p:attrName>style.visibility</p:attrName>
                                        </p:attrNameLst>
                                      </p:cBhvr>
                                      <p:to>
                                        <p:strVal val="visible"/>
                                      </p:to>
                                    </p:set>
                                    <p:set>
                                      <p:cBhvr>
                                        <p:cTn id="19" dur="455" fill="hold">
                                          <p:stCondLst>
                                            <p:cond delay="0"/>
                                          </p:stCondLst>
                                        </p:cTn>
                                        <p:tgtEl>
                                          <p:spTgt spid="16"/>
                                        </p:tgtEl>
                                        <p:attrNameLst>
                                          <p:attrName>style.rotation</p:attrName>
                                        </p:attrNameLst>
                                      </p:cBhvr>
                                      <p:to>
                                        <p:strVal val="-45.0"/>
                                      </p:to>
                                    </p:set>
                                    <p:anim calcmode="lin" valueType="num">
                                      <p:cBhvr>
                                        <p:cTn id="20" dur="455" fill="hold">
                                          <p:stCondLst>
                                            <p:cond delay="455"/>
                                          </p:stCondLst>
                                        </p:cTn>
                                        <p:tgtEl>
                                          <p:spTgt spid="16"/>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16"/>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16"/>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16"/>
                                        </p:tgtEl>
                                        <p:attrNameLst>
                                          <p:attrName>ppt_y</p:attrName>
                                        </p:attrNameLst>
                                      </p:cBhvr>
                                      <p:tavLst>
                                        <p:tav tm="0">
                                          <p:val>
                                            <p:strVal val="#ppt_y-(0.354*#ppt_w-0.172*#ppt_h)"/>
                                          </p:val>
                                        </p:tav>
                                        <p:tav tm="100000">
                                          <p:val>
                                            <p:strVal val="#ppt_y"/>
                                          </p:val>
                                        </p:tav>
                                      </p:tavLst>
                                    </p:anim>
                                  </p:childTnLst>
                                </p:cTn>
                              </p:par>
                            </p:childTnLst>
                          </p:cTn>
                        </p:par>
                        <p:par>
                          <p:cTn id="24" fill="hold">
                            <p:stCondLst>
                              <p:cond delay="7000"/>
                            </p:stCondLst>
                            <p:childTnLst>
                              <p:par>
                                <p:cTn id="25" presetID="38" presetClass="entr" presetSubtype="0" accel="50000" fill="hold" grpId="0" nodeType="afterEffect">
                                  <p:stCondLst>
                                    <p:cond delay="0"/>
                                  </p:stCondLst>
                                  <p:iterate type="lt">
                                    <p:tmPct val="50000"/>
                                  </p:iterate>
                                  <p:childTnLst>
                                    <p:set>
                                      <p:cBhvr>
                                        <p:cTn id="26" dur="1" fill="hold">
                                          <p:stCondLst>
                                            <p:cond delay="0"/>
                                          </p:stCondLst>
                                        </p:cTn>
                                        <p:tgtEl>
                                          <p:spTgt spid="17"/>
                                        </p:tgtEl>
                                        <p:attrNameLst>
                                          <p:attrName>style.visibility</p:attrName>
                                        </p:attrNameLst>
                                      </p:cBhvr>
                                      <p:to>
                                        <p:strVal val="visible"/>
                                      </p:to>
                                    </p:set>
                                    <p:set>
                                      <p:cBhvr>
                                        <p:cTn id="27" dur="455" fill="hold">
                                          <p:stCondLst>
                                            <p:cond delay="0"/>
                                          </p:stCondLst>
                                        </p:cTn>
                                        <p:tgtEl>
                                          <p:spTgt spid="17"/>
                                        </p:tgtEl>
                                        <p:attrNameLst>
                                          <p:attrName>style.rotation</p:attrName>
                                        </p:attrNameLst>
                                      </p:cBhvr>
                                      <p:to>
                                        <p:strVal val="-45.0"/>
                                      </p:to>
                                    </p:set>
                                    <p:anim calcmode="lin" valueType="num">
                                      <p:cBhvr>
                                        <p:cTn id="28" dur="455" fill="hold">
                                          <p:stCondLst>
                                            <p:cond delay="455"/>
                                          </p:stCondLst>
                                        </p:cTn>
                                        <p:tgtEl>
                                          <p:spTgt spid="17"/>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7"/>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7"/>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7"/>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11000"/>
                            </p:stCondLst>
                            <p:childTnLst>
                              <p:par>
                                <p:cTn id="33" presetID="38" presetClass="entr" presetSubtype="0" accel="50000" fill="hold" grpId="0" nodeType="afterEffect">
                                  <p:stCondLst>
                                    <p:cond delay="0"/>
                                  </p:stCondLst>
                                  <p:iterate type="lt">
                                    <p:tmPct val="50000"/>
                                  </p:iterate>
                                  <p:childTnLst>
                                    <p:set>
                                      <p:cBhvr>
                                        <p:cTn id="34" dur="1" fill="hold">
                                          <p:stCondLst>
                                            <p:cond delay="0"/>
                                          </p:stCondLst>
                                        </p:cTn>
                                        <p:tgtEl>
                                          <p:spTgt spid="18"/>
                                        </p:tgtEl>
                                        <p:attrNameLst>
                                          <p:attrName>style.visibility</p:attrName>
                                        </p:attrNameLst>
                                      </p:cBhvr>
                                      <p:to>
                                        <p:strVal val="visible"/>
                                      </p:to>
                                    </p:set>
                                    <p:set>
                                      <p:cBhvr>
                                        <p:cTn id="35" dur="455" fill="hold">
                                          <p:stCondLst>
                                            <p:cond delay="0"/>
                                          </p:stCondLst>
                                        </p:cTn>
                                        <p:tgtEl>
                                          <p:spTgt spid="18"/>
                                        </p:tgtEl>
                                        <p:attrNameLst>
                                          <p:attrName>style.rotation</p:attrName>
                                        </p:attrNameLst>
                                      </p:cBhvr>
                                      <p:to>
                                        <p:strVal val="-45.0"/>
                                      </p:to>
                                    </p:set>
                                    <p:anim calcmode="lin" valueType="num">
                                      <p:cBhvr>
                                        <p:cTn id="36"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par>
                          <p:cTn id="40" fill="hold">
                            <p:stCondLst>
                              <p:cond delay="12500"/>
                            </p:stCondLst>
                            <p:childTnLst>
                              <p:par>
                                <p:cTn id="41" presetID="38" presetClass="entr" presetSubtype="0" accel="50000" fill="hold" grpId="0" nodeType="afterEffect">
                                  <p:stCondLst>
                                    <p:cond delay="0"/>
                                  </p:stCondLst>
                                  <p:iterate type="lt">
                                    <p:tmPct val="50000"/>
                                  </p:iterate>
                                  <p:childTnLst>
                                    <p:set>
                                      <p:cBhvr>
                                        <p:cTn id="42" dur="1" fill="hold">
                                          <p:stCondLst>
                                            <p:cond delay="0"/>
                                          </p:stCondLst>
                                        </p:cTn>
                                        <p:tgtEl>
                                          <p:spTgt spid="19"/>
                                        </p:tgtEl>
                                        <p:attrNameLst>
                                          <p:attrName>style.visibility</p:attrName>
                                        </p:attrNameLst>
                                      </p:cBhvr>
                                      <p:to>
                                        <p:strVal val="visible"/>
                                      </p:to>
                                    </p:set>
                                    <p:set>
                                      <p:cBhvr>
                                        <p:cTn id="43" dur="455" fill="hold">
                                          <p:stCondLst>
                                            <p:cond delay="0"/>
                                          </p:stCondLst>
                                        </p:cTn>
                                        <p:tgtEl>
                                          <p:spTgt spid="19"/>
                                        </p:tgtEl>
                                        <p:attrNameLst>
                                          <p:attrName>style.rotation</p:attrName>
                                        </p:attrNameLst>
                                      </p:cBhvr>
                                      <p:to>
                                        <p:strVal val="-45.0"/>
                                      </p:to>
                                    </p:set>
                                    <p:anim calcmode="lin" valueType="num">
                                      <p:cBhvr>
                                        <p:cTn id="44" dur="455" fill="hold">
                                          <p:stCondLst>
                                            <p:cond delay="455"/>
                                          </p:stCondLst>
                                        </p:cTn>
                                        <p:tgtEl>
                                          <p:spTgt spid="19"/>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19"/>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19"/>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19"/>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Langostinos Fritos</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pic>
        <p:nvPicPr>
          <p:cNvPr id="26" name="Picture 2" descr="titulo receta"/>
          <p:cNvPicPr>
            <a:picLocks noChangeAspect="1" noChangeArrowheads="1"/>
          </p:cNvPicPr>
          <p:nvPr/>
        </p:nvPicPr>
        <p:blipFill>
          <a:blip r:embed="rId3"/>
          <a:srcRect/>
          <a:stretch>
            <a:fillRect/>
          </a:stretch>
        </p:blipFill>
        <p:spPr bwMode="auto">
          <a:xfrm>
            <a:off x="2108323" y="762229"/>
            <a:ext cx="2187245" cy="1452331"/>
          </a:xfrm>
          <a:prstGeom prst="rect">
            <a:avLst/>
          </a:prstGeom>
          <a:noFill/>
          <a:effectLst>
            <a:softEdge rad="127000"/>
          </a:effectLst>
        </p:spPr>
      </p:pic>
      <p:sp>
        <p:nvSpPr>
          <p:cNvPr id="27" name="26 CuadroTexto"/>
          <p:cNvSpPr txBox="1"/>
          <p:nvPr/>
        </p:nvSpPr>
        <p:spPr>
          <a:xfrm>
            <a:off x="2285984" y="2285998"/>
            <a:ext cx="1765227" cy="1569660"/>
          </a:xfrm>
          <a:prstGeom prst="rect">
            <a:avLst/>
          </a:prstGeom>
          <a:noFill/>
        </p:spPr>
        <p:txBody>
          <a:bodyPr wrap="none" rtlCol="0">
            <a:spAutoFit/>
          </a:bodyPr>
          <a:lstStyle/>
          <a:p>
            <a:r>
              <a:rPr lang="es-PE" sz="1200" b="1" dirty="0" smtClean="0">
                <a:solidFill>
                  <a:schemeClr val="bg1"/>
                </a:solidFill>
                <a:latin typeface="Agency FB" pitchFamily="34" charset="0"/>
              </a:rPr>
              <a:t>12 langostinos</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Sal</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2 dientes de ajo</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Un poco de brandy de jerez</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Un par de ramas de perejil</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Aceite de oliva virgen extra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Media guindilla, opcionalmente</a:t>
            </a:r>
          </a:p>
          <a:p>
            <a:endParaRPr lang="es-PE" sz="1200" b="1" dirty="0">
              <a:solidFill>
                <a:schemeClr val="bg1"/>
              </a:solidFill>
              <a:latin typeface="Agency FB" pitchFamily="34" charset="0"/>
            </a:endParaRPr>
          </a:p>
        </p:txBody>
      </p:sp>
      <p:sp>
        <p:nvSpPr>
          <p:cNvPr id="28" name="27 CuadroTexto"/>
          <p:cNvSpPr txBox="1"/>
          <p:nvPr/>
        </p:nvSpPr>
        <p:spPr>
          <a:xfrm>
            <a:off x="2357422" y="4000510"/>
            <a:ext cx="1337226" cy="369332"/>
          </a:xfrm>
          <a:prstGeom prst="rect">
            <a:avLst/>
          </a:prstGeom>
          <a:noFill/>
        </p:spPr>
        <p:txBody>
          <a:bodyPr wrap="none" rtlCol="0">
            <a:spAutoFit/>
          </a:bodyPr>
          <a:lstStyle/>
          <a:p>
            <a:r>
              <a:rPr lang="es-PE" sz="900" b="1" dirty="0" smtClean="0">
                <a:solidFill>
                  <a:schemeClr val="bg1"/>
                </a:solidFill>
              </a:rPr>
              <a:t>*receta para 2 personas</a:t>
            </a:r>
          </a:p>
          <a:p>
            <a:endParaRPr lang="es-PE" sz="900" dirty="0"/>
          </a:p>
        </p:txBody>
      </p:sp>
      <p:sp>
        <p:nvSpPr>
          <p:cNvPr id="29" name="28 CuadroTexto"/>
          <p:cNvSpPr txBox="1"/>
          <p:nvPr/>
        </p:nvSpPr>
        <p:spPr>
          <a:xfrm>
            <a:off x="4786314" y="2071684"/>
            <a:ext cx="2643205" cy="2123658"/>
          </a:xfrm>
          <a:prstGeom prst="rect">
            <a:avLst/>
          </a:prstGeom>
          <a:noFill/>
        </p:spPr>
        <p:txBody>
          <a:bodyPr wrap="square" rtlCol="0">
            <a:spAutoFit/>
          </a:bodyPr>
          <a:lstStyle/>
          <a:p>
            <a:pPr fontAlgn="base"/>
            <a:r>
              <a:rPr lang="es-PE" sz="1200" b="1" dirty="0" smtClean="0">
                <a:solidFill>
                  <a:schemeClr val="bg1"/>
                </a:solidFill>
                <a:latin typeface="Agency FB" pitchFamily="34" charset="0"/>
              </a:rPr>
              <a:t>Para hacer unos riquísimos langostinos fritos, lo primero que vamos a hacer es poner en una sartén un poco de aceite de oliva, a fuego flojo.</a:t>
            </a:r>
          </a:p>
          <a:p>
            <a:pPr fontAlgn="base"/>
            <a:r>
              <a:rPr lang="es-PE" sz="1200" b="1" dirty="0" smtClean="0">
                <a:solidFill>
                  <a:schemeClr val="bg1"/>
                </a:solidFill>
                <a:latin typeface="Agency FB" pitchFamily="34" charset="0"/>
              </a:rPr>
              <a:t>Cuando esté un poco caliente echamos los ajos previamente pelados y laminados, el perejil bien picado, la guindilla opcionalmente y un poco de sal. No dejaremos de remover en dos minutos.</a:t>
            </a:r>
          </a:p>
          <a:p>
            <a:pPr fontAlgn="base"/>
            <a:endParaRPr lang="es-PE" sz="1200" b="1" dirty="0" smtClean="0">
              <a:solidFill>
                <a:schemeClr val="bg1"/>
              </a:solidFill>
              <a:latin typeface="Agency FB" pitchFamily="34" charset="0"/>
            </a:endParaRPr>
          </a:p>
          <a:p>
            <a:pPr fontAlgn="base"/>
            <a:r>
              <a:rPr lang="es-PE" sz="1200" b="1" dirty="0" smtClean="0">
                <a:solidFill>
                  <a:schemeClr val="bg1"/>
                </a:solidFill>
                <a:latin typeface="Agency FB" pitchFamily="34" charset="0"/>
              </a:rPr>
              <a:t>    ¡ A disfrutar de este riquísimo plato !</a:t>
            </a:r>
          </a:p>
          <a:p>
            <a:endParaRPr lang="es-PE" sz="1200" dirty="0">
              <a:solidFill>
                <a:schemeClr val="bg1"/>
              </a:solidFill>
              <a:latin typeface="Agency FB" pitchFamily="34" charset="0"/>
            </a:endParaRPr>
          </a:p>
        </p:txBody>
      </p:sp>
      <p:pic>
        <p:nvPicPr>
          <p:cNvPr id="30" name="Picture 4" descr="Resultado de imagen de chef png"/>
          <p:cNvPicPr>
            <a:picLocks noChangeAspect="1" noChangeArrowheads="1"/>
          </p:cNvPicPr>
          <p:nvPr/>
        </p:nvPicPr>
        <p:blipFill>
          <a:blip r:embed="rId4" cstate="print"/>
          <a:srcRect/>
          <a:stretch>
            <a:fillRect/>
          </a:stretch>
        </p:blipFill>
        <p:spPr bwMode="auto">
          <a:xfrm>
            <a:off x="6643703" y="623056"/>
            <a:ext cx="2500298" cy="3520330"/>
          </a:xfrm>
          <a:prstGeom prst="rect">
            <a:avLst/>
          </a:prstGeom>
          <a:noFill/>
        </p:spPr>
      </p:pic>
      <p:pic>
        <p:nvPicPr>
          <p:cNvPr id="31" name="30 Imagen" descr="ustensile_cuisine.png"/>
          <p:cNvPicPr>
            <a:picLocks noChangeAspect="1"/>
          </p:cNvPicPr>
          <p:nvPr/>
        </p:nvPicPr>
        <p:blipFill>
          <a:blip r:embed="rId5"/>
          <a:stretch>
            <a:fillRect/>
          </a:stretch>
        </p:blipFill>
        <p:spPr>
          <a:xfrm>
            <a:off x="285720" y="571486"/>
            <a:ext cx="1828800" cy="170497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Pollo a La Cazadora</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285984" y="4286262"/>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p>
        </p:txBody>
      </p:sp>
      <p:pic>
        <p:nvPicPr>
          <p:cNvPr id="10" name="Picture 2" descr="titulo receta"/>
          <p:cNvPicPr>
            <a:picLocks noChangeAspect="1" noChangeArrowheads="1"/>
          </p:cNvPicPr>
          <p:nvPr/>
        </p:nvPicPr>
        <p:blipFill>
          <a:blip r:embed="rId3"/>
          <a:srcRect/>
          <a:stretch>
            <a:fillRect/>
          </a:stretch>
        </p:blipFill>
        <p:spPr bwMode="auto">
          <a:xfrm>
            <a:off x="2143108" y="1142990"/>
            <a:ext cx="1936571" cy="1285884"/>
          </a:xfrm>
          <a:prstGeom prst="rect">
            <a:avLst/>
          </a:prstGeom>
          <a:noFill/>
          <a:effectLst>
            <a:softEdge rad="31750"/>
          </a:effectLst>
        </p:spPr>
      </p:pic>
      <p:sp>
        <p:nvSpPr>
          <p:cNvPr id="11" name="10 CuadroTexto"/>
          <p:cNvSpPr txBox="1"/>
          <p:nvPr/>
        </p:nvSpPr>
        <p:spPr>
          <a:xfrm>
            <a:off x="2214546" y="2571750"/>
            <a:ext cx="1923925" cy="1769715"/>
          </a:xfrm>
          <a:prstGeom prst="rect">
            <a:avLst/>
          </a:prstGeom>
          <a:noFill/>
        </p:spPr>
        <p:txBody>
          <a:bodyPr wrap="none" rtlCol="0">
            <a:spAutoFit/>
          </a:bodyPr>
          <a:lstStyle/>
          <a:p>
            <a:r>
              <a:rPr lang="es-PE" sz="1100" b="1" dirty="0" smtClean="0">
                <a:solidFill>
                  <a:schemeClr val="bg1"/>
                </a:solidFill>
                <a:latin typeface="Agency FB" pitchFamily="34" charset="0"/>
              </a:rPr>
              <a:t>1 pollo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3 cucharadas de aceite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cucharadas de extracto de tomate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cebollas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Medio litro de caldo de pollo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5 lochas de </a:t>
            </a:r>
            <a:r>
              <a:rPr lang="es-PE" sz="1100" b="1" dirty="0" err="1" smtClean="0">
                <a:solidFill>
                  <a:schemeClr val="bg1"/>
                </a:solidFill>
                <a:latin typeface="Agency FB" pitchFamily="34" charset="0"/>
              </a:rPr>
              <a:t>bacon</a:t>
            </a:r>
            <a:r>
              <a:rPr lang="es-PE" sz="1100" b="1" dirty="0" smtClean="0">
                <a:solidFill>
                  <a:schemeClr val="bg1"/>
                </a:solidFill>
                <a:latin typeface="Agency FB" pitchFamily="34" charset="0"/>
              </a:rPr>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300 gr. de champiñones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Media taza de vino blanco</a:t>
            </a:r>
            <a:r>
              <a:rPr lang="es-PE" sz="1100" b="1" dirty="0" smtClean="0">
                <a:latin typeface="Agency FB" pitchFamily="34" charset="0"/>
              </a:rPr>
              <a:t/>
            </a:r>
            <a:br>
              <a:rPr lang="es-PE" sz="1100" b="1" dirty="0" smtClean="0">
                <a:latin typeface="Agency FB" pitchFamily="34" charset="0"/>
              </a:rPr>
            </a:br>
            <a:r>
              <a:rPr lang="es-PE" sz="1100" b="1" dirty="0" smtClean="0">
                <a:latin typeface="Agency FB" pitchFamily="34" charset="0"/>
              </a:rPr>
              <a:t>1 diente de ajo</a:t>
            </a:r>
          </a:p>
          <a:p>
            <a:endParaRPr lang="es-PE" sz="1000" dirty="0">
              <a:latin typeface="Agency FB" pitchFamily="34" charset="0"/>
            </a:endParaRPr>
          </a:p>
        </p:txBody>
      </p:sp>
      <p:sp>
        <p:nvSpPr>
          <p:cNvPr id="12" name="11 CuadroTexto"/>
          <p:cNvSpPr txBox="1"/>
          <p:nvPr/>
        </p:nvSpPr>
        <p:spPr>
          <a:xfrm>
            <a:off x="4714877" y="1214428"/>
            <a:ext cx="2643205" cy="3162404"/>
          </a:xfrm>
          <a:prstGeom prst="rect">
            <a:avLst/>
          </a:prstGeom>
          <a:noFill/>
        </p:spPr>
        <p:txBody>
          <a:bodyPr wrap="square" rtlCol="0">
            <a:spAutoFit/>
          </a:bodyPr>
          <a:lstStyle/>
          <a:p>
            <a:pPr fontAlgn="base"/>
            <a:r>
              <a:rPr lang="es-PE" sz="1050" b="1" dirty="0" smtClean="0">
                <a:solidFill>
                  <a:schemeClr val="bg1"/>
                </a:solidFill>
                <a:latin typeface="Agency FB" pitchFamily="34" charset="0"/>
              </a:rPr>
              <a:t>Para hacer un pollo a la cazadora muy fácil, lo primero que debemos hacer es echar un poco de aceite de oliva en una olla. La ponemos a fuego medio y, cuando el aceite esté caliente, echamos el pollo y lo doramos por todos los lados. Después, retiramos el pollo de la olla y reservamos.</a:t>
            </a:r>
          </a:p>
          <a:p>
            <a:pPr fontAlgn="base"/>
            <a:r>
              <a:rPr lang="es-PE" sz="1050" b="1" dirty="0" smtClean="0">
                <a:solidFill>
                  <a:schemeClr val="bg1"/>
                </a:solidFill>
                <a:latin typeface="Agency FB" pitchFamily="34" charset="0"/>
              </a:rPr>
              <a:t>A continuación echamos el ajo bien picado y el </a:t>
            </a:r>
            <a:r>
              <a:rPr lang="es-PE" sz="1050" b="1" dirty="0" err="1" smtClean="0">
                <a:solidFill>
                  <a:schemeClr val="bg1"/>
                </a:solidFill>
                <a:latin typeface="Agency FB" pitchFamily="34" charset="0"/>
              </a:rPr>
              <a:t>bacon</a:t>
            </a:r>
            <a:r>
              <a:rPr lang="es-PE" sz="1050" b="1" dirty="0" smtClean="0">
                <a:solidFill>
                  <a:schemeClr val="bg1"/>
                </a:solidFill>
                <a:latin typeface="Agency FB" pitchFamily="34" charset="0"/>
              </a:rPr>
              <a:t> cortado en trocitos, y los doramos. Después añadimos las cebollas, peladas y picadas, y los champiñones, también lavados y cortados en trozos no demasiado grandes. Rehogamos Posteriormente añadimos el pollo, removemos, y a continuación vertemos el vino. Dejamos a fuego medio hasta que se evapore el alcohol y entonces añadimos el caldo de pollo y el extracto de tomate. Bajamos un poco el fuego y continuamos cocinando hasta que el plato esté listo. Entonces retiramos del fuego y servimos de inmediato. ¡Delicioso!</a:t>
            </a:r>
          </a:p>
          <a:p>
            <a:endParaRPr lang="es-PE" sz="1050" dirty="0">
              <a:solidFill>
                <a:schemeClr val="bg1"/>
              </a:solidFill>
              <a:latin typeface="Agency FB" pitchFamily="34" charset="0"/>
            </a:endParaRPr>
          </a:p>
        </p:txBody>
      </p:sp>
      <p:pic>
        <p:nvPicPr>
          <p:cNvPr id="22530" name="Picture 2" descr="Resultado de imagen de chef png"/>
          <p:cNvPicPr>
            <a:picLocks noChangeAspect="1" noChangeArrowheads="1"/>
          </p:cNvPicPr>
          <p:nvPr/>
        </p:nvPicPr>
        <p:blipFill>
          <a:blip r:embed="rId4"/>
          <a:srcRect/>
          <a:stretch>
            <a:fillRect/>
          </a:stretch>
        </p:blipFill>
        <p:spPr bwMode="auto">
          <a:xfrm flipH="1">
            <a:off x="0" y="1214428"/>
            <a:ext cx="2276560" cy="3071834"/>
          </a:xfrm>
          <a:prstGeom prst="rect">
            <a:avLst/>
          </a:prstGeom>
          <a:noFill/>
        </p:spPr>
      </p:pic>
      <p:pic>
        <p:nvPicPr>
          <p:cNvPr id="15" name="14 Imagen" descr="korkmaz-ustensiles-de-cuisine-set-8-pcs.jpg.png"/>
          <p:cNvPicPr>
            <a:picLocks noChangeAspect="1"/>
          </p:cNvPicPr>
          <p:nvPr/>
        </p:nvPicPr>
        <p:blipFill>
          <a:blip r:embed="rId5" cstate="print"/>
          <a:stretch>
            <a:fillRect/>
          </a:stretch>
        </p:blipFill>
        <p:spPr>
          <a:xfrm>
            <a:off x="6622335" y="3357568"/>
            <a:ext cx="2521665" cy="178593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Ensalada Griega</a:t>
            </a:r>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285984" y="4500576"/>
            <a:ext cx="1337226" cy="369332"/>
          </a:xfrm>
          <a:prstGeom prst="rect">
            <a:avLst/>
          </a:prstGeom>
          <a:noFill/>
        </p:spPr>
        <p:txBody>
          <a:bodyPr wrap="none" rtlCol="0">
            <a:spAutoFit/>
          </a:bodyPr>
          <a:lstStyle/>
          <a:p>
            <a:r>
              <a:rPr lang="es-PE" sz="900" b="1" dirty="0" smtClean="0">
                <a:solidFill>
                  <a:schemeClr val="bg1"/>
                </a:solidFill>
              </a:rPr>
              <a:t>*receta para 2 personas</a:t>
            </a:r>
          </a:p>
          <a:p>
            <a:endParaRPr lang="es-PE" sz="900" dirty="0">
              <a:solidFill>
                <a:schemeClr val="bg1"/>
              </a:solidFill>
            </a:endParaRPr>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pic>
        <p:nvPicPr>
          <p:cNvPr id="24578" name="Picture 2" descr="titulo receta"/>
          <p:cNvPicPr>
            <a:picLocks noChangeAspect="1" noChangeArrowheads="1"/>
          </p:cNvPicPr>
          <p:nvPr/>
        </p:nvPicPr>
        <p:blipFill>
          <a:blip r:embed="rId3"/>
          <a:srcRect/>
          <a:stretch>
            <a:fillRect/>
          </a:stretch>
        </p:blipFill>
        <p:spPr bwMode="auto">
          <a:xfrm>
            <a:off x="1928794" y="1071552"/>
            <a:ext cx="2286016" cy="1527058"/>
          </a:xfrm>
          <a:prstGeom prst="rect">
            <a:avLst/>
          </a:prstGeom>
          <a:noFill/>
          <a:effectLst>
            <a:softEdge rad="127000"/>
          </a:effectLst>
        </p:spPr>
      </p:pic>
      <p:sp>
        <p:nvSpPr>
          <p:cNvPr id="12" name="11 CuadroTexto"/>
          <p:cNvSpPr txBox="1"/>
          <p:nvPr/>
        </p:nvSpPr>
        <p:spPr>
          <a:xfrm>
            <a:off x="2214546" y="2571750"/>
            <a:ext cx="1000132" cy="1954381"/>
          </a:xfrm>
          <a:prstGeom prst="rect">
            <a:avLst/>
          </a:prstGeom>
          <a:noFill/>
        </p:spPr>
        <p:txBody>
          <a:bodyPr wrap="square" rtlCol="0">
            <a:spAutoFit/>
          </a:bodyPr>
          <a:lstStyle/>
          <a:p>
            <a:r>
              <a:rPr lang="es-PE" sz="1100" b="1" dirty="0" smtClean="0">
                <a:solidFill>
                  <a:schemeClr val="bg1"/>
                </a:solidFill>
                <a:latin typeface="Agency FB" pitchFamily="34" charset="0"/>
              </a:rPr>
              <a:t>4 tomates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pepino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Medio limón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cebolla roja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Aceitunas negras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Queso feta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Orégano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Aceite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Sal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Lechuga</a:t>
            </a:r>
            <a:endParaRPr lang="es-PE" sz="1100" b="1" dirty="0">
              <a:solidFill>
                <a:schemeClr val="bg1"/>
              </a:solidFill>
              <a:latin typeface="Agency FB" pitchFamily="34" charset="0"/>
            </a:endParaRPr>
          </a:p>
        </p:txBody>
      </p:sp>
      <p:sp>
        <p:nvSpPr>
          <p:cNvPr id="13" name="12 CuadroTexto"/>
          <p:cNvSpPr txBox="1"/>
          <p:nvPr/>
        </p:nvSpPr>
        <p:spPr>
          <a:xfrm>
            <a:off x="4786315" y="1214428"/>
            <a:ext cx="2643205" cy="4031873"/>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una riquísima ensalada griega lo primero que debemos hacer es lavar los tomates y la lechuga, y pelar la cebolla y el </a:t>
            </a:r>
            <a:r>
              <a:rPr lang="es-PE" sz="1100" b="1" dirty="0" err="1" smtClean="0">
                <a:solidFill>
                  <a:schemeClr val="bg1"/>
                </a:solidFill>
                <a:latin typeface="Agency FB" pitchFamily="34" charset="0"/>
              </a:rPr>
              <a:t>pepino.A</a:t>
            </a:r>
            <a:r>
              <a:rPr lang="es-PE" sz="1100" b="1" dirty="0" smtClean="0">
                <a:solidFill>
                  <a:schemeClr val="bg1"/>
                </a:solidFill>
                <a:latin typeface="Agency FB" pitchFamily="34" charset="0"/>
              </a:rPr>
              <a:t> continuación cortamos en cuadraditos los tomates, que también podríamos sustituir por tomates </a:t>
            </a:r>
            <a:r>
              <a:rPr lang="es-PE" sz="1100" b="1" dirty="0" err="1" smtClean="0">
                <a:solidFill>
                  <a:schemeClr val="bg1"/>
                </a:solidFill>
                <a:latin typeface="Agency FB" pitchFamily="34" charset="0"/>
              </a:rPr>
              <a:t>cherry</a:t>
            </a:r>
            <a:r>
              <a:rPr lang="es-PE" sz="1100" b="1" dirty="0" smtClean="0">
                <a:solidFill>
                  <a:schemeClr val="bg1"/>
                </a:solidFill>
                <a:latin typeface="Agency FB" pitchFamily="34" charset="0"/>
              </a:rPr>
              <a:t>, y en ese caso los cortaríamos por la mitad. El queso feta lo cortamos en cuadraditos ni muy pequeños, ni muy grandes, el pepino en rodajas y la cebolla en </a:t>
            </a:r>
            <a:r>
              <a:rPr lang="es-PE" sz="1100" b="1" dirty="0" err="1" smtClean="0">
                <a:solidFill>
                  <a:schemeClr val="bg1"/>
                </a:solidFill>
                <a:latin typeface="Agency FB" pitchFamily="34" charset="0"/>
              </a:rPr>
              <a:t>tiras.Una</a:t>
            </a:r>
            <a:r>
              <a:rPr lang="es-PE" sz="1100" b="1" dirty="0" smtClean="0">
                <a:solidFill>
                  <a:schemeClr val="bg1"/>
                </a:solidFill>
                <a:latin typeface="Agency FB" pitchFamily="34" charset="0"/>
              </a:rPr>
              <a:t> vez que tengamos todos los ingredientes preparados ponemos en un bol el pepino, el tomate y la cebolla. Echamos un chorrito abundante de aceite de oliva y un poco de sal y removemos. A continuación incorporamos al bol el queso feta y las aceitunas, y volvemos a remover.</a:t>
            </a:r>
          </a:p>
          <a:p>
            <a:pPr fontAlgn="base"/>
            <a:r>
              <a:rPr lang="es-PE" sz="1100" b="1" dirty="0" smtClean="0">
                <a:solidFill>
                  <a:schemeClr val="bg1"/>
                </a:solidFill>
                <a:latin typeface="Agency FB" pitchFamily="34" charset="0"/>
              </a:rPr>
              <a:t>Comenzamos a </a:t>
            </a:r>
            <a:r>
              <a:rPr lang="es-PE" sz="1100" b="1" dirty="0" err="1" smtClean="0">
                <a:solidFill>
                  <a:schemeClr val="bg1"/>
                </a:solidFill>
                <a:latin typeface="Agency FB" pitchFamily="34" charset="0"/>
              </a:rPr>
              <a:t>emplatar</a:t>
            </a:r>
            <a:r>
              <a:rPr lang="es-PE" sz="1100" b="1" dirty="0" smtClean="0">
                <a:solidFill>
                  <a:schemeClr val="bg1"/>
                </a:solidFill>
                <a:latin typeface="Agency FB" pitchFamily="34" charset="0"/>
              </a:rPr>
              <a:t> poniendo una cama de lechuga. Sobre ella echamos el resto de ingredientes que tenemos en el bol, y por último espolvoreamos un poco de orégano por encima. ¡Y la ensalada está lista para consumir</a:t>
            </a:r>
          </a:p>
          <a:p>
            <a:pPr algn="ctr" fontAlgn="base"/>
            <a:r>
              <a:rPr lang="es-PE" sz="1100" b="1" dirty="0" smtClean="0">
                <a:solidFill>
                  <a:schemeClr val="bg1"/>
                </a:solidFill>
                <a:latin typeface="Agency FB" pitchFamily="34" charset="0"/>
              </a:rPr>
              <a:t>! ¡Deliciosa!</a:t>
            </a:r>
          </a:p>
          <a:p>
            <a:pPr fontAlgn="base"/>
            <a:endParaRPr lang="es-PE" dirty="0" smtClean="0">
              <a:solidFill>
                <a:schemeClr val="bg1"/>
              </a:solidFill>
            </a:endParaRPr>
          </a:p>
          <a:p>
            <a:endParaRPr lang="es-PE" dirty="0">
              <a:solidFill>
                <a:schemeClr val="bg1"/>
              </a:solidFill>
            </a:endParaRPr>
          </a:p>
        </p:txBody>
      </p:sp>
      <p:pic>
        <p:nvPicPr>
          <p:cNvPr id="17" name="Picture 4" descr="Resultado de imagen de chef png"/>
          <p:cNvPicPr>
            <a:picLocks noChangeAspect="1" noChangeArrowheads="1"/>
          </p:cNvPicPr>
          <p:nvPr/>
        </p:nvPicPr>
        <p:blipFill>
          <a:blip r:embed="rId4"/>
          <a:srcRect l="16668" t="9646" r="19048"/>
          <a:stretch>
            <a:fillRect/>
          </a:stretch>
        </p:blipFill>
        <p:spPr bwMode="auto">
          <a:xfrm>
            <a:off x="0" y="1142990"/>
            <a:ext cx="2244490" cy="3857652"/>
          </a:xfrm>
          <a:prstGeom prst="rect">
            <a:avLst/>
          </a:prstGeom>
          <a:noFill/>
        </p:spPr>
      </p:pic>
      <p:pic>
        <p:nvPicPr>
          <p:cNvPr id="18" name="17 Imagen" descr="Vitaliseur-de-marion.png"/>
          <p:cNvPicPr>
            <a:picLocks noChangeAspect="1"/>
          </p:cNvPicPr>
          <p:nvPr/>
        </p:nvPicPr>
        <p:blipFill>
          <a:blip r:embed="rId5"/>
          <a:stretch>
            <a:fillRect/>
          </a:stretch>
        </p:blipFill>
        <p:spPr>
          <a:xfrm>
            <a:off x="7143768" y="2928940"/>
            <a:ext cx="1536065" cy="195665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Trucha  Rebozada</a:t>
            </a: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285984" y="4286262"/>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solidFill>
                <a:schemeClr val="bg1"/>
              </a:solidFill>
            </a:endParaRPr>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pic>
        <p:nvPicPr>
          <p:cNvPr id="14" name="Picture 2" descr="titulo receta"/>
          <p:cNvPicPr>
            <a:picLocks noChangeAspect="1" noChangeArrowheads="1"/>
          </p:cNvPicPr>
          <p:nvPr/>
        </p:nvPicPr>
        <p:blipFill>
          <a:blip r:embed="rId3"/>
          <a:srcRect/>
          <a:stretch>
            <a:fillRect/>
          </a:stretch>
        </p:blipFill>
        <p:spPr bwMode="auto">
          <a:xfrm>
            <a:off x="2193807" y="1221630"/>
            <a:ext cx="1976910" cy="1320576"/>
          </a:xfrm>
          <a:prstGeom prst="rect">
            <a:avLst/>
          </a:prstGeom>
          <a:noFill/>
          <a:effectLst>
            <a:softEdge rad="63500"/>
          </a:effectLst>
        </p:spPr>
      </p:pic>
      <p:sp>
        <p:nvSpPr>
          <p:cNvPr id="15" name="14 CuadroTexto"/>
          <p:cNvSpPr txBox="1"/>
          <p:nvPr/>
        </p:nvSpPr>
        <p:spPr>
          <a:xfrm>
            <a:off x="2143108" y="2786064"/>
            <a:ext cx="1794081" cy="1292662"/>
          </a:xfrm>
          <a:prstGeom prst="rect">
            <a:avLst/>
          </a:prstGeom>
          <a:noFill/>
        </p:spPr>
        <p:txBody>
          <a:bodyPr wrap="none" rtlCol="0">
            <a:spAutoFit/>
          </a:bodyPr>
          <a:lstStyle/>
          <a:p>
            <a:r>
              <a:rPr lang="es-PE" sz="1200" b="1" dirty="0" smtClean="0">
                <a:solidFill>
                  <a:schemeClr val="bg1"/>
                </a:solidFill>
                <a:latin typeface="Agency FB" pitchFamily="34" charset="0"/>
              </a:rPr>
              <a:t>4 filetes de trucha asalmonada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Harina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2 Huevos</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Aceite virgen extra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2 dientes de ajo</a:t>
            </a:r>
          </a:p>
          <a:p>
            <a:endParaRPr lang="es-PE" dirty="0">
              <a:solidFill>
                <a:schemeClr val="bg1"/>
              </a:solidFill>
            </a:endParaRPr>
          </a:p>
        </p:txBody>
      </p:sp>
      <p:sp>
        <p:nvSpPr>
          <p:cNvPr id="16" name="15 CuadroTexto"/>
          <p:cNvSpPr txBox="1"/>
          <p:nvPr/>
        </p:nvSpPr>
        <p:spPr>
          <a:xfrm>
            <a:off x="4786315" y="1285866"/>
            <a:ext cx="2571767" cy="3308598"/>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una riquísima trucha rebozada, lo primero que debemos hacer es aplastar los dientes de ajo. A continuación, echamos abundante aceite de oliva en una sartén y la ponemos a fuego medio.</a:t>
            </a:r>
          </a:p>
          <a:p>
            <a:pPr fontAlgn="base"/>
            <a:r>
              <a:rPr lang="es-PE" sz="1100" b="1" dirty="0" smtClean="0">
                <a:solidFill>
                  <a:schemeClr val="bg1"/>
                </a:solidFill>
                <a:latin typeface="Agency FB" pitchFamily="34" charset="0"/>
              </a:rPr>
              <a:t>Mientras se calienta, quitamos la piel a los filetes de trucha, los cortamos en trozos más bien grandes, y los salpimentamos y reservamos. Ponemos en un plato abundante harina y en otro batimos dos o tres huevos. Pasamos los trozos de trucha primero por la harina y luego por el huevo, rebozándolos bien. Una vez estén rebozados los freímos primero por un lado y luego por el otro, hasta que queden dorados, y servimos inmediatamente, antes de que se enfríen, acompañándoles con una guarnición de patatas fritas o ensalada. ¡Deliciosos!</a:t>
            </a:r>
          </a:p>
          <a:p>
            <a:endParaRPr lang="es-PE" sz="1100" b="1" dirty="0" smtClean="0">
              <a:solidFill>
                <a:schemeClr val="bg1"/>
              </a:solidFill>
              <a:latin typeface="Agency FB" pitchFamily="34" charset="0"/>
            </a:endParaRPr>
          </a:p>
          <a:p>
            <a:endParaRPr lang="es-PE" sz="1100" dirty="0">
              <a:solidFill>
                <a:schemeClr val="bg1"/>
              </a:solidFill>
              <a:latin typeface="Agency FB" pitchFamily="34" charset="0"/>
            </a:endParaRPr>
          </a:p>
        </p:txBody>
      </p:sp>
      <p:pic>
        <p:nvPicPr>
          <p:cNvPr id="21506" name="Picture 2" descr="Resultado de imagen de chef png"/>
          <p:cNvPicPr>
            <a:picLocks noChangeAspect="1" noChangeArrowheads="1"/>
          </p:cNvPicPr>
          <p:nvPr/>
        </p:nvPicPr>
        <p:blipFill>
          <a:blip r:embed="rId4" cstate="print"/>
          <a:srcRect/>
          <a:stretch>
            <a:fillRect/>
          </a:stretch>
        </p:blipFill>
        <p:spPr bwMode="auto">
          <a:xfrm rot="20668043">
            <a:off x="6926509" y="519173"/>
            <a:ext cx="2144188" cy="2938156"/>
          </a:xfrm>
          <a:prstGeom prst="rect">
            <a:avLst/>
          </a:prstGeom>
          <a:noFill/>
        </p:spPr>
      </p:pic>
      <p:pic>
        <p:nvPicPr>
          <p:cNvPr id="12" name="11 Imagen" descr="image-de-ustensile-de-cuisine-2.png"/>
          <p:cNvPicPr>
            <a:picLocks noChangeAspect="1"/>
          </p:cNvPicPr>
          <p:nvPr/>
        </p:nvPicPr>
        <p:blipFill>
          <a:blip r:embed="rId5"/>
          <a:stretch>
            <a:fillRect/>
          </a:stretch>
        </p:blipFill>
        <p:spPr>
          <a:xfrm>
            <a:off x="-142908" y="357172"/>
            <a:ext cx="2071684" cy="207168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285984" y="4286262"/>
            <a:ext cx="1337226" cy="369332"/>
          </a:xfrm>
          <a:prstGeom prst="rect">
            <a:avLst/>
          </a:prstGeom>
          <a:noFill/>
        </p:spPr>
        <p:txBody>
          <a:bodyPr wrap="none" rtlCol="0">
            <a:spAutoFit/>
          </a:bodyPr>
          <a:lstStyle/>
          <a:p>
            <a:r>
              <a:rPr lang="es-PE" sz="900" b="1" dirty="0" smtClean="0">
                <a:solidFill>
                  <a:schemeClr val="bg1"/>
                </a:solidFill>
              </a:rPr>
              <a:t>*receta para 2 personas</a:t>
            </a:r>
          </a:p>
          <a:p>
            <a:endParaRPr lang="es-PE" sz="900" dirty="0">
              <a:solidFill>
                <a:schemeClr val="bg1"/>
              </a:solidFill>
            </a:endParaRPr>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2" name="11 CuadroTexto"/>
          <p:cNvSpPr txBox="1"/>
          <p:nvPr/>
        </p:nvSpPr>
        <p:spPr>
          <a:xfrm>
            <a:off x="1643042" y="142858"/>
            <a:ext cx="6276975" cy="73866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Espaguetis con Verduras, Salami y Aceitunas</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3" name="Picture 2" descr="titulo receta"/>
          <p:cNvPicPr>
            <a:picLocks noChangeAspect="1" noChangeArrowheads="1"/>
          </p:cNvPicPr>
          <p:nvPr/>
        </p:nvPicPr>
        <p:blipFill>
          <a:blip r:embed="rId3"/>
          <a:srcRect/>
          <a:stretch>
            <a:fillRect/>
          </a:stretch>
        </p:blipFill>
        <p:spPr bwMode="auto">
          <a:xfrm>
            <a:off x="2214546" y="1071552"/>
            <a:ext cx="2038021" cy="1357322"/>
          </a:xfrm>
          <a:prstGeom prst="rect">
            <a:avLst/>
          </a:prstGeom>
          <a:noFill/>
          <a:effectLst>
            <a:softEdge rad="127000"/>
          </a:effectLst>
        </p:spPr>
      </p:pic>
      <p:sp>
        <p:nvSpPr>
          <p:cNvPr id="17" name="16 CuadroTexto"/>
          <p:cNvSpPr txBox="1"/>
          <p:nvPr/>
        </p:nvSpPr>
        <p:spPr>
          <a:xfrm>
            <a:off x="2285984" y="2285998"/>
            <a:ext cx="1843774" cy="2339102"/>
          </a:xfrm>
          <a:prstGeom prst="rect">
            <a:avLst/>
          </a:prstGeom>
          <a:noFill/>
        </p:spPr>
        <p:txBody>
          <a:bodyPr wrap="none" rtlCol="0">
            <a:spAutoFit/>
          </a:bodyPr>
          <a:lstStyle/>
          <a:p>
            <a:r>
              <a:rPr lang="es-PE" sz="1100" b="1" dirty="0" smtClean="0">
                <a:solidFill>
                  <a:schemeClr val="bg1"/>
                </a:solidFill>
                <a:latin typeface="Agency FB" pitchFamily="34" charset="0"/>
              </a:rPr>
              <a:t>200 gr. de espaguetis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Orégano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Albahaca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Sal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Pimienta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Aceite de oliva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240 gr. de corazones de alcachofa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Tomates secos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diente de ajo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cebolla</a:t>
            </a:r>
            <a:r>
              <a:rPr lang="es-PE" b="1" dirty="0" smtClean="0">
                <a:solidFill>
                  <a:schemeClr val="bg1"/>
                </a:solidFill>
              </a:rPr>
              <a:t/>
            </a:r>
            <a:br>
              <a:rPr lang="es-PE" b="1" dirty="0" smtClean="0">
                <a:solidFill>
                  <a:schemeClr val="bg1"/>
                </a:solidFill>
              </a:rPr>
            </a:br>
            <a:endParaRPr lang="es-PE" b="1" dirty="0" smtClean="0">
              <a:solidFill>
                <a:schemeClr val="bg1"/>
              </a:solidFill>
            </a:endParaRPr>
          </a:p>
          <a:p>
            <a:endParaRPr lang="es-PE" dirty="0">
              <a:solidFill>
                <a:schemeClr val="bg1"/>
              </a:solidFill>
            </a:endParaRPr>
          </a:p>
        </p:txBody>
      </p:sp>
      <p:sp>
        <p:nvSpPr>
          <p:cNvPr id="18" name="17 CuadroTexto"/>
          <p:cNvSpPr txBox="1"/>
          <p:nvPr/>
        </p:nvSpPr>
        <p:spPr>
          <a:xfrm>
            <a:off x="4714876" y="1285866"/>
            <a:ext cx="2643206" cy="3308598"/>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unos riquísimos espaguetis con verduras, salami y aceitunas lo primero que vamos a hacer es poner una cacerola con abundante agua a fuego medio. Cuando el agua esté hirviendo añadimos la pasta y dejamos que se haga tanto tiempo como indique el fabricante.</a:t>
            </a:r>
          </a:p>
          <a:p>
            <a:pPr fontAlgn="base"/>
            <a:r>
              <a:rPr lang="es-PE" sz="1100" b="1" dirty="0" smtClean="0">
                <a:solidFill>
                  <a:schemeClr val="bg1"/>
                </a:solidFill>
                <a:latin typeface="Agency FB" pitchFamily="34" charset="0"/>
              </a:rPr>
              <a:t>Mientras, vamos haciendo la salsa. Para ello vertemos un poco de aceite en una sartén. Picamos la cebolla y el ajo, y después los echamos a la sartén, bajando un poco el fuego. Cuando la cebolla esté un poco pochada incorporamos a la sartén el tomate seco, el salami y los corazones de alcachofa, además de las aceitunas partidas por la mitad. Salpimentamos y añadimos también un poco de albahaca y orégano, y removemos durante un par de minutos. A continuación mezclamos la salsa con los espaguetis y removemos.</a:t>
            </a:r>
          </a:p>
          <a:p>
            <a:pPr fontAlgn="base"/>
            <a:r>
              <a:rPr lang="es-PE" sz="1100" b="1" dirty="0" smtClean="0">
                <a:solidFill>
                  <a:schemeClr val="bg1"/>
                </a:solidFill>
                <a:latin typeface="Agency FB" pitchFamily="34" charset="0"/>
              </a:rPr>
              <a:t> ¡Deliciosos!</a:t>
            </a:r>
          </a:p>
          <a:p>
            <a:endParaRPr lang="es-PE" sz="1100" dirty="0">
              <a:solidFill>
                <a:schemeClr val="bg1"/>
              </a:solidFill>
              <a:latin typeface="Agency FB" pitchFamily="34" charset="0"/>
            </a:endParaRPr>
          </a:p>
        </p:txBody>
      </p:sp>
      <p:pic>
        <p:nvPicPr>
          <p:cNvPr id="23554" name="Picture 2" descr="Resultado de imagen de chef png"/>
          <p:cNvPicPr>
            <a:picLocks noChangeAspect="1" noChangeArrowheads="1"/>
          </p:cNvPicPr>
          <p:nvPr/>
        </p:nvPicPr>
        <p:blipFill>
          <a:blip r:embed="rId4"/>
          <a:srcRect/>
          <a:stretch>
            <a:fillRect/>
          </a:stretch>
        </p:blipFill>
        <p:spPr bwMode="auto">
          <a:xfrm rot="20701103">
            <a:off x="137296" y="708224"/>
            <a:ext cx="2491404" cy="249544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285984" y="4286262"/>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571604" y="0"/>
            <a:ext cx="6079934"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Espárragos Gratinados con Jamón y Queso</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5" name="Picture 2" descr="titulo receta"/>
          <p:cNvPicPr>
            <a:picLocks noChangeAspect="1" noChangeArrowheads="1"/>
          </p:cNvPicPr>
          <p:nvPr/>
        </p:nvPicPr>
        <p:blipFill>
          <a:blip r:embed="rId3"/>
          <a:srcRect/>
          <a:stretch>
            <a:fillRect/>
          </a:stretch>
        </p:blipFill>
        <p:spPr bwMode="auto">
          <a:xfrm>
            <a:off x="1867731" y="1071552"/>
            <a:ext cx="2542277" cy="1428760"/>
          </a:xfrm>
          <a:prstGeom prst="rect">
            <a:avLst/>
          </a:prstGeom>
          <a:noFill/>
          <a:effectLst>
            <a:softEdge rad="63500"/>
          </a:effectLst>
        </p:spPr>
      </p:pic>
      <p:sp>
        <p:nvSpPr>
          <p:cNvPr id="16" name="15 CuadroTexto"/>
          <p:cNvSpPr txBox="1"/>
          <p:nvPr/>
        </p:nvSpPr>
        <p:spPr>
          <a:xfrm>
            <a:off x="2285984" y="2714626"/>
            <a:ext cx="1446230" cy="1107996"/>
          </a:xfrm>
          <a:prstGeom prst="rect">
            <a:avLst/>
          </a:prstGeom>
          <a:noFill/>
        </p:spPr>
        <p:txBody>
          <a:bodyPr wrap="none" rtlCol="0">
            <a:spAutoFit/>
          </a:bodyPr>
          <a:lstStyle/>
          <a:p>
            <a:r>
              <a:rPr lang="es-PE" sz="1100" b="1" dirty="0" smtClean="0">
                <a:solidFill>
                  <a:schemeClr val="bg1"/>
                </a:solidFill>
                <a:latin typeface="Agency FB" pitchFamily="34" charset="0"/>
              </a:rPr>
              <a:t>12 espárragos blancos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Aceite de oliva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6 lonchas de jamón cocido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Orégano, opcional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Queso rallado</a:t>
            </a:r>
          </a:p>
          <a:p>
            <a:endParaRPr lang="es-PE" sz="1100" dirty="0">
              <a:solidFill>
                <a:schemeClr val="bg1"/>
              </a:solidFill>
              <a:latin typeface="Agency FB" pitchFamily="34" charset="0"/>
            </a:endParaRPr>
          </a:p>
        </p:txBody>
      </p:sp>
      <p:sp>
        <p:nvSpPr>
          <p:cNvPr id="19" name="18 CuadroTexto"/>
          <p:cNvSpPr txBox="1"/>
          <p:nvPr/>
        </p:nvSpPr>
        <p:spPr>
          <a:xfrm>
            <a:off x="4786314" y="1214428"/>
            <a:ext cx="2571768" cy="3477875"/>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estos espárragos gratinados con jamón y queso, lo primero que debemos hacer es escurrir bien los espárragos. Después, los secamos con papel de cocina. Es importante que queden sin nada de líquido .Los hacemos al vapor durante unos 8 minutos, de manera que no queden excesivamente blandos. Envolvemos cada espárrago con una loncha de jamón, o bien podemos poner las lonchas extendidas, de manera que cubran todos los espárragos, que estarán colocados juntos en una bandeja . Cubrimos con queso rallado en polvo o en hilos el jamón y gratinamos unos minutos al horno, procurando que el queso se derrita pero no se endurezca. </a:t>
            </a:r>
          </a:p>
          <a:p>
            <a:pPr fontAlgn="base"/>
            <a:r>
              <a:rPr lang="es-PE" sz="1100" b="1" dirty="0" smtClean="0">
                <a:solidFill>
                  <a:schemeClr val="bg1"/>
                </a:solidFill>
                <a:latin typeface="Agency FB" pitchFamily="34" charset="0"/>
              </a:rPr>
              <a:t>Antes de servir, rociamos con un poco de aceite de oliva y espolvoreamos con una pizca de orégano, opcionalmente. Servimos inmediatamente, antes de que el queso se endurezca.</a:t>
            </a:r>
          </a:p>
          <a:p>
            <a:endParaRPr lang="es-PE" sz="1100" b="1" dirty="0">
              <a:solidFill>
                <a:schemeClr val="bg1"/>
              </a:solidFill>
              <a:latin typeface="Agency FB" pitchFamily="34" charset="0"/>
            </a:endParaRPr>
          </a:p>
        </p:txBody>
      </p:sp>
      <p:pic>
        <p:nvPicPr>
          <p:cNvPr id="25602" name="Picture 2" descr="Resultado de imagen de chef png"/>
          <p:cNvPicPr>
            <a:picLocks noChangeAspect="1" noChangeArrowheads="1"/>
          </p:cNvPicPr>
          <p:nvPr/>
        </p:nvPicPr>
        <p:blipFill>
          <a:blip r:embed="rId4" cstate="print"/>
          <a:srcRect l="8109"/>
          <a:stretch>
            <a:fillRect/>
          </a:stretch>
        </p:blipFill>
        <p:spPr bwMode="auto">
          <a:xfrm flipH="1">
            <a:off x="0" y="428610"/>
            <a:ext cx="2428860" cy="401351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2 personas</a:t>
            </a:r>
          </a:p>
          <a:p>
            <a:endParaRPr lang="es-PE" sz="900" dirty="0">
              <a:solidFill>
                <a:schemeClr val="bg1"/>
              </a:solidFill>
            </a:endParaRPr>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857356" y="0"/>
            <a:ext cx="5465663"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Filete de Ternera en Salsa de Vino</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12 CuadroTexto"/>
          <p:cNvSpPr txBox="1"/>
          <p:nvPr/>
        </p:nvSpPr>
        <p:spPr>
          <a:xfrm>
            <a:off x="2143108" y="2500312"/>
            <a:ext cx="1712328" cy="1754326"/>
          </a:xfrm>
          <a:prstGeom prst="rect">
            <a:avLst/>
          </a:prstGeom>
          <a:noFill/>
        </p:spPr>
        <p:txBody>
          <a:bodyPr wrap="none" rtlCol="0">
            <a:spAutoFit/>
          </a:bodyPr>
          <a:lstStyle/>
          <a:p>
            <a:r>
              <a:rPr lang="es-PE" sz="1200" b="1" dirty="0" smtClean="0">
                <a:solidFill>
                  <a:schemeClr val="bg1"/>
                </a:solidFill>
                <a:latin typeface="Agency FB" pitchFamily="34" charset="0"/>
              </a:rPr>
              <a:t>2 filetes de ternera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Media cebolla roja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Aceite de oliva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Medio vaso de vino tinto</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1 cucharada de miel</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Sal</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Pimienta</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Salsa </a:t>
            </a:r>
            <a:r>
              <a:rPr lang="es-PE" sz="1200" b="1" dirty="0" err="1" smtClean="0">
                <a:solidFill>
                  <a:schemeClr val="bg1"/>
                </a:solidFill>
                <a:latin typeface="Agency FB" pitchFamily="34" charset="0"/>
              </a:rPr>
              <a:t>Perrins</a:t>
            </a:r>
            <a:r>
              <a:rPr lang="es-PE" sz="1200" b="1" dirty="0" smtClean="0">
                <a:solidFill>
                  <a:schemeClr val="bg1"/>
                </a:solidFill>
                <a:latin typeface="Agency FB" pitchFamily="34" charset="0"/>
              </a:rPr>
              <a:t>, opcionalmente</a:t>
            </a:r>
            <a:br>
              <a:rPr lang="es-PE" sz="1200" b="1" dirty="0" smtClean="0">
                <a:solidFill>
                  <a:schemeClr val="bg1"/>
                </a:solidFill>
                <a:latin typeface="Agency FB" pitchFamily="34" charset="0"/>
              </a:rPr>
            </a:br>
            <a:r>
              <a:rPr lang="es-PE" sz="1200" b="1" dirty="0" smtClean="0">
                <a:solidFill>
                  <a:schemeClr val="bg1"/>
                </a:solidFill>
                <a:latin typeface="Agency FB" pitchFamily="34" charset="0"/>
              </a:rPr>
              <a:t>Romero fresco</a:t>
            </a:r>
            <a:endParaRPr lang="es-PE" sz="1200" b="1" dirty="0">
              <a:solidFill>
                <a:schemeClr val="bg1"/>
              </a:solidFill>
              <a:latin typeface="Agency FB" pitchFamily="34" charset="0"/>
            </a:endParaRPr>
          </a:p>
        </p:txBody>
      </p:sp>
      <p:sp>
        <p:nvSpPr>
          <p:cNvPr id="18" name="17 CuadroTexto"/>
          <p:cNvSpPr txBox="1"/>
          <p:nvPr/>
        </p:nvSpPr>
        <p:spPr>
          <a:xfrm>
            <a:off x="4714876" y="1071552"/>
            <a:ext cx="2643206" cy="4370427"/>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 exquisito filete de ternera en salsa de vino, lo primero que debemos hacer es echar una pizca de aceite de oliva en una sartén y ponerla a fuego medio. Cuando esté caliente incorporamos los filetes previamente salpimentados, haciéndolos por ambos lados hasta que estén dorados.</a:t>
            </a:r>
          </a:p>
          <a:p>
            <a:pPr fontAlgn="base"/>
            <a:r>
              <a:rPr lang="es-PE" sz="1100" b="1" dirty="0" smtClean="0">
                <a:solidFill>
                  <a:schemeClr val="bg1"/>
                </a:solidFill>
                <a:latin typeface="Agency FB" pitchFamily="34" charset="0"/>
              </a:rPr>
              <a:t>Por cada lado del filete también incorporaremos unas gotitas de salsa </a:t>
            </a:r>
            <a:r>
              <a:rPr lang="es-PE" sz="1100" b="1" dirty="0" err="1" smtClean="0">
                <a:solidFill>
                  <a:schemeClr val="bg1"/>
                </a:solidFill>
                <a:latin typeface="Agency FB" pitchFamily="34" charset="0"/>
              </a:rPr>
              <a:t>Perrins</a:t>
            </a:r>
            <a:r>
              <a:rPr lang="es-PE" sz="1100" b="1" dirty="0" smtClean="0">
                <a:solidFill>
                  <a:schemeClr val="bg1"/>
                </a:solidFill>
                <a:latin typeface="Agency FB" pitchFamily="34" charset="0"/>
              </a:rPr>
              <a:t>, opcionalmente. Una vez estén hechos los filetes, los reservamos junto con su jugo, manteniéndolos calientes. y en la misma sartén, sofreímos la cebolla, que habremos picado previamente. Después añadimos el vino y cocinamos unos minutos, hasta que se reduzca. Entonces añadimos el romero y la miel, y un poco del jugo de los filetes.</a:t>
            </a:r>
          </a:p>
          <a:p>
            <a:pPr fontAlgn="base"/>
            <a:r>
              <a:rPr lang="es-PE" sz="1100" b="1" dirty="0" smtClean="0">
                <a:solidFill>
                  <a:schemeClr val="bg1"/>
                </a:solidFill>
                <a:latin typeface="Agency FB" pitchFamily="34" charset="0"/>
              </a:rPr>
              <a:t>Una vez que esté hecha la salsa la vertemos por encima de los filetes y los servimos. Si queremos, podemos batir la salsa previamente, para que quede más </a:t>
            </a:r>
            <a:r>
              <a:rPr lang="es-PE" sz="1100" b="1" dirty="0" err="1" smtClean="0">
                <a:solidFill>
                  <a:schemeClr val="bg1"/>
                </a:solidFill>
                <a:latin typeface="Agency FB" pitchFamily="34" charset="0"/>
              </a:rPr>
              <a:t>fina.Podemos</a:t>
            </a:r>
            <a:r>
              <a:rPr lang="es-PE" sz="1100" b="1" dirty="0" smtClean="0">
                <a:solidFill>
                  <a:schemeClr val="bg1"/>
                </a:solidFill>
                <a:latin typeface="Agency FB" pitchFamily="34" charset="0"/>
              </a:rPr>
              <a:t> acompañar la carne con unas patatas cocidas, aderezadas con un poquito de pimentón.</a:t>
            </a:r>
          </a:p>
          <a:p>
            <a:pPr algn="ctr" fontAlgn="base"/>
            <a:r>
              <a:rPr lang="es-PE" sz="1100" b="1" dirty="0" smtClean="0">
                <a:solidFill>
                  <a:schemeClr val="bg1"/>
                </a:solidFill>
                <a:latin typeface="Agency FB" pitchFamily="34" charset="0"/>
              </a:rPr>
              <a:t> ¡Delicioso!</a:t>
            </a:r>
          </a:p>
          <a:p>
            <a:pPr fontAlgn="base"/>
            <a:endParaRPr lang="es-PE" dirty="0" smtClean="0">
              <a:solidFill>
                <a:schemeClr val="bg1"/>
              </a:solidFill>
            </a:endParaRPr>
          </a:p>
          <a:p>
            <a:endParaRPr lang="es-PE" dirty="0">
              <a:solidFill>
                <a:schemeClr val="bg1"/>
              </a:solidFill>
            </a:endParaRPr>
          </a:p>
        </p:txBody>
      </p:sp>
      <p:pic>
        <p:nvPicPr>
          <p:cNvPr id="26626" name="Picture 2" descr="Resultado de imagen de Filete de Ternera en Salsa de Vino"/>
          <p:cNvPicPr>
            <a:picLocks noChangeAspect="1" noChangeArrowheads="1"/>
          </p:cNvPicPr>
          <p:nvPr/>
        </p:nvPicPr>
        <p:blipFill>
          <a:blip r:embed="rId3"/>
          <a:srcRect/>
          <a:stretch>
            <a:fillRect/>
          </a:stretch>
        </p:blipFill>
        <p:spPr bwMode="auto">
          <a:xfrm>
            <a:off x="1928794" y="1071552"/>
            <a:ext cx="2428892" cy="1358091"/>
          </a:xfrm>
          <a:prstGeom prst="rect">
            <a:avLst/>
          </a:prstGeom>
          <a:noFill/>
          <a:effectLst>
            <a:softEdge rad="127000"/>
          </a:effectLst>
        </p:spPr>
      </p:pic>
      <p:pic>
        <p:nvPicPr>
          <p:cNvPr id="26628" name="Picture 4" descr="Resultado de imagen de chef png"/>
          <p:cNvPicPr>
            <a:picLocks noChangeAspect="1" noChangeArrowheads="1"/>
          </p:cNvPicPr>
          <p:nvPr/>
        </p:nvPicPr>
        <p:blipFill>
          <a:blip r:embed="rId4" cstate="print"/>
          <a:srcRect/>
          <a:stretch>
            <a:fillRect/>
          </a:stretch>
        </p:blipFill>
        <p:spPr bwMode="auto">
          <a:xfrm rot="1240655">
            <a:off x="6881103" y="773796"/>
            <a:ext cx="2428892" cy="2596981"/>
          </a:xfrm>
          <a:prstGeom prst="rect">
            <a:avLst/>
          </a:prstGeom>
          <a:noFill/>
        </p:spPr>
      </p:pic>
      <p:pic>
        <p:nvPicPr>
          <p:cNvPr id="20" name="19 Imagen" descr="1a0da418.png"/>
          <p:cNvPicPr>
            <a:picLocks noChangeAspect="1"/>
          </p:cNvPicPr>
          <p:nvPr/>
        </p:nvPicPr>
        <p:blipFill>
          <a:blip r:embed="rId5" cstate="print">
            <a:lum bright="-10000" contrast="10000"/>
          </a:blip>
          <a:stretch>
            <a:fillRect/>
          </a:stretch>
        </p:blipFill>
        <p:spPr>
          <a:xfrm>
            <a:off x="857224" y="2428874"/>
            <a:ext cx="1278759" cy="1751725"/>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solidFill>
                <a:schemeClr val="bg1"/>
              </a:solidFill>
            </a:endParaRPr>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857356" y="0"/>
            <a:ext cx="5321137"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Arroz Frito con Pollo y Verduras</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pic>
        <p:nvPicPr>
          <p:cNvPr id="27650" name="Picture 2" descr="titulo receta"/>
          <p:cNvPicPr>
            <a:picLocks noChangeAspect="1" noChangeArrowheads="1"/>
          </p:cNvPicPr>
          <p:nvPr/>
        </p:nvPicPr>
        <p:blipFill>
          <a:blip r:embed="rId3"/>
          <a:srcRect/>
          <a:stretch>
            <a:fillRect/>
          </a:stretch>
        </p:blipFill>
        <p:spPr bwMode="auto">
          <a:xfrm>
            <a:off x="1785918" y="857238"/>
            <a:ext cx="2896135" cy="1928826"/>
          </a:xfrm>
          <a:prstGeom prst="roundRect">
            <a:avLst/>
          </a:prstGeom>
          <a:noFill/>
          <a:effectLst>
            <a:softEdge rad="317500"/>
          </a:effectLst>
        </p:spPr>
      </p:pic>
      <p:sp>
        <p:nvSpPr>
          <p:cNvPr id="15" name="14 CuadroTexto"/>
          <p:cNvSpPr txBox="1"/>
          <p:nvPr/>
        </p:nvSpPr>
        <p:spPr>
          <a:xfrm>
            <a:off x="2143108" y="2500312"/>
            <a:ext cx="1611339" cy="1785104"/>
          </a:xfrm>
          <a:prstGeom prst="rect">
            <a:avLst/>
          </a:prstGeom>
          <a:noFill/>
        </p:spPr>
        <p:txBody>
          <a:bodyPr wrap="none" rtlCol="0">
            <a:spAutoFit/>
          </a:bodyPr>
          <a:lstStyle/>
          <a:p>
            <a:r>
              <a:rPr lang="es-PE" sz="1100" b="1" dirty="0" smtClean="0">
                <a:solidFill>
                  <a:schemeClr val="bg1"/>
                </a:solidFill>
                <a:latin typeface="Agency FB" pitchFamily="34" charset="0"/>
              </a:rPr>
              <a:t>Medio pimiento rojo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Una pizca de pimienta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Medio pimiento verde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Salsa de soja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zanahorias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4 puñados de arroz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puerro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huevos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pechugas de pollo pequeñas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Aceite de oliva</a:t>
            </a:r>
            <a:endParaRPr lang="es-PE" sz="1100" b="1" dirty="0">
              <a:solidFill>
                <a:schemeClr val="bg1"/>
              </a:solidFill>
              <a:latin typeface="Agency FB" pitchFamily="34" charset="0"/>
            </a:endParaRPr>
          </a:p>
        </p:txBody>
      </p:sp>
      <p:sp>
        <p:nvSpPr>
          <p:cNvPr id="16" name="15 CuadroTexto"/>
          <p:cNvSpPr txBox="1"/>
          <p:nvPr/>
        </p:nvSpPr>
        <p:spPr>
          <a:xfrm>
            <a:off x="4786315" y="1142990"/>
            <a:ext cx="2571767" cy="3924151"/>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 riquísimo arroz frito con pollo y verduras ponemos a hervir abundante agua en una cacerola, a fuego medio. Cuando esté caliente añadimos el arroz y dejamos que se haga. Reservamos.</a:t>
            </a:r>
          </a:p>
          <a:p>
            <a:pPr fontAlgn="base"/>
            <a:r>
              <a:rPr lang="es-PE" sz="1100" b="1" dirty="0" smtClean="0">
                <a:solidFill>
                  <a:schemeClr val="bg1"/>
                </a:solidFill>
                <a:latin typeface="Agency FB" pitchFamily="34" charset="0"/>
              </a:rPr>
              <a:t>Mientras se hace el arroz lavamos, pelamos y picamos las verduras. Entonces ponemos a calentar un poco de aceite en un </a:t>
            </a:r>
            <a:r>
              <a:rPr lang="es-PE" sz="1100" b="1" dirty="0" err="1" smtClean="0">
                <a:solidFill>
                  <a:schemeClr val="bg1"/>
                </a:solidFill>
                <a:latin typeface="Agency FB" pitchFamily="34" charset="0"/>
              </a:rPr>
              <a:t>wok</a:t>
            </a:r>
            <a:r>
              <a:rPr lang="es-PE" sz="1100" b="1" dirty="0" smtClean="0">
                <a:solidFill>
                  <a:schemeClr val="bg1"/>
                </a:solidFill>
                <a:latin typeface="Agency FB" pitchFamily="34" charset="0"/>
              </a:rPr>
              <a:t> y, cuando esté caliente, rehogamos las verduras. Mientras se hacen cortamos el pollo a dados no demasiado grandes y, cuando las verduras estén casi hechas, lo añadimos al </a:t>
            </a:r>
            <a:r>
              <a:rPr lang="es-PE" sz="1100" b="1" dirty="0" err="1" smtClean="0">
                <a:solidFill>
                  <a:schemeClr val="bg1"/>
                </a:solidFill>
                <a:latin typeface="Agency FB" pitchFamily="34" charset="0"/>
              </a:rPr>
              <a:t>wok</a:t>
            </a:r>
            <a:r>
              <a:rPr lang="es-PE" sz="1100" b="1" dirty="0" smtClean="0">
                <a:solidFill>
                  <a:schemeClr val="bg1"/>
                </a:solidFill>
                <a:latin typeface="Agency FB" pitchFamily="34" charset="0"/>
              </a:rPr>
              <a:t>. Removemos bien. Cuando el pollo esté hecho incorporamos el arroz a la mezcla. Lo ponemos justo en el medio, como haciendo una montaña, y a continuación echamos abundante salsa de soja y dos huevos. Entonces empezamos a remover y no pararemos hasta que no esté todo el conjunto bien hecho. Entonces apartamos del fuego y servimos antes de que se enfríe.</a:t>
            </a:r>
          </a:p>
          <a:p>
            <a:pPr algn="ctr" fontAlgn="base"/>
            <a:r>
              <a:rPr lang="es-PE" sz="1100" b="1" dirty="0" smtClean="0">
                <a:solidFill>
                  <a:schemeClr val="bg1"/>
                </a:solidFill>
                <a:latin typeface="Agency FB" pitchFamily="34" charset="0"/>
              </a:rPr>
              <a:t> ¡Riquísimo!</a:t>
            </a:r>
          </a:p>
          <a:p>
            <a:endParaRPr lang="es-PE" dirty="0">
              <a:solidFill>
                <a:schemeClr val="bg1"/>
              </a:solidFill>
            </a:endParaRPr>
          </a:p>
        </p:txBody>
      </p:sp>
      <p:pic>
        <p:nvPicPr>
          <p:cNvPr id="27656" name="Picture 8" descr="Resultado de imagen de chef png"/>
          <p:cNvPicPr>
            <a:picLocks noChangeAspect="1" noChangeArrowheads="1"/>
          </p:cNvPicPr>
          <p:nvPr/>
        </p:nvPicPr>
        <p:blipFill>
          <a:blip r:embed="rId4"/>
          <a:srcRect r="23137"/>
          <a:stretch>
            <a:fillRect/>
          </a:stretch>
        </p:blipFill>
        <p:spPr bwMode="auto">
          <a:xfrm>
            <a:off x="7095992" y="928676"/>
            <a:ext cx="2048008" cy="3309934"/>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857356" y="0"/>
            <a:ext cx="5350183"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Cazuela de Huevos con Verduras</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19" name="18 CuadroTexto"/>
          <p:cNvSpPr txBox="1"/>
          <p:nvPr/>
        </p:nvSpPr>
        <p:spPr>
          <a:xfrm>
            <a:off x="2285984" y="2357436"/>
            <a:ext cx="1497526" cy="1954381"/>
          </a:xfrm>
          <a:prstGeom prst="rect">
            <a:avLst/>
          </a:prstGeom>
          <a:noFill/>
        </p:spPr>
        <p:txBody>
          <a:bodyPr wrap="none" rtlCol="0">
            <a:spAutoFit/>
          </a:bodyPr>
          <a:lstStyle/>
          <a:p>
            <a:r>
              <a:rPr lang="es-PE" sz="1100" b="1" dirty="0" smtClean="0">
                <a:solidFill>
                  <a:schemeClr val="bg1"/>
                </a:solidFill>
                <a:latin typeface="Agency FB" pitchFamily="34" charset="0"/>
              </a:rPr>
              <a:t>4 huevos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Sal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Pimienta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calabacín</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Aceite de oliva virgen extra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cebolleta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pimiento verde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ajo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pimiento rojo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3 tomates maduros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100 gr. de champiñones</a:t>
            </a:r>
            <a:endParaRPr lang="es-PE" sz="1100" b="1" dirty="0">
              <a:solidFill>
                <a:schemeClr val="bg1"/>
              </a:solidFill>
              <a:latin typeface="Agency FB" pitchFamily="34" charset="0"/>
            </a:endParaRPr>
          </a:p>
        </p:txBody>
      </p:sp>
      <p:pic>
        <p:nvPicPr>
          <p:cNvPr id="28674" name="Picture 2" descr="titulo receta"/>
          <p:cNvPicPr>
            <a:picLocks noChangeAspect="1" noChangeArrowheads="1"/>
          </p:cNvPicPr>
          <p:nvPr/>
        </p:nvPicPr>
        <p:blipFill>
          <a:blip r:embed="rId3"/>
          <a:srcRect/>
          <a:stretch>
            <a:fillRect/>
          </a:stretch>
        </p:blipFill>
        <p:spPr bwMode="auto">
          <a:xfrm>
            <a:off x="2214546" y="1142990"/>
            <a:ext cx="1785950" cy="1221590"/>
          </a:xfrm>
          <a:prstGeom prst="rect">
            <a:avLst/>
          </a:prstGeom>
          <a:noFill/>
          <a:effectLst>
            <a:softEdge rad="31750"/>
          </a:effectLst>
        </p:spPr>
      </p:pic>
      <p:sp>
        <p:nvSpPr>
          <p:cNvPr id="21" name="20 CuadroTexto"/>
          <p:cNvSpPr txBox="1"/>
          <p:nvPr/>
        </p:nvSpPr>
        <p:spPr>
          <a:xfrm>
            <a:off x="4786314" y="1000114"/>
            <a:ext cx="2571767" cy="3985706"/>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una exquisita cazuela de huevos con verduras, lo primero que debemos hacer es pelar los tomates y cortarlos en dados. A continuación cortamos los pimientos también en dados y el calabacín, previamente lavado y con las puntas quitadas, en láminas muy finas. Por último, pelamos la cebolleta y la cortamos en juliana.</a:t>
            </a:r>
          </a:p>
          <a:p>
            <a:pPr fontAlgn="base"/>
            <a:r>
              <a:rPr lang="es-PE" sz="1100" b="1" dirty="0" smtClean="0">
                <a:solidFill>
                  <a:schemeClr val="bg1"/>
                </a:solidFill>
                <a:latin typeface="Agency FB" pitchFamily="34" charset="0"/>
              </a:rPr>
              <a:t>Echamos un poco de aceite de oliva en una sartén y la ponemos a fuego medio. Cuando esté caliente echamos la cebolleta y el ajo, y transcurridos un par de minutos añadimos los pimientos. Los pochamos un poquito y echamos el calabacín y los champiñones. Cuando estén todas las verduras blanditas añadiremos los tomates. Salpimentamos el conjunto, removemos y dejamos que el conjunto se haga durante unos diez minutos más. Ponemos a precalentar el horno a 180º C. Cuando esté caliente ponemos las verduras en una cazuela, rompemos los huevos encima de ellas y metemos al horno, hasta que veamos que la clara se ha cuajado. Entonces sacamos y servimos al instante. ¡Delicioso!</a:t>
            </a:r>
          </a:p>
          <a:p>
            <a:endParaRPr lang="es-PE" sz="1100" b="1" dirty="0">
              <a:solidFill>
                <a:schemeClr val="bg1"/>
              </a:solidFill>
              <a:latin typeface="Agency FB" pitchFamily="34" charset="0"/>
            </a:endParaRPr>
          </a:p>
        </p:txBody>
      </p:sp>
      <p:pic>
        <p:nvPicPr>
          <p:cNvPr id="28676" name="Picture 4" descr="Resultado de imagen de chef png"/>
          <p:cNvPicPr>
            <a:picLocks noChangeAspect="1" noChangeArrowheads="1"/>
          </p:cNvPicPr>
          <p:nvPr/>
        </p:nvPicPr>
        <p:blipFill>
          <a:blip r:embed="rId4" cstate="print">
            <a:lum bright="-10000" contrast="20000"/>
          </a:blip>
          <a:srcRect/>
          <a:stretch>
            <a:fillRect/>
          </a:stretch>
        </p:blipFill>
        <p:spPr bwMode="auto">
          <a:xfrm flipH="1">
            <a:off x="0" y="1285866"/>
            <a:ext cx="2271761" cy="335758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2428860" y="0"/>
            <a:ext cx="4632935"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Tortilla de patatas paisana</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15" name="14 CuadroTexto"/>
          <p:cNvSpPr txBox="1"/>
          <p:nvPr/>
        </p:nvSpPr>
        <p:spPr>
          <a:xfrm>
            <a:off x="2500298" y="2285998"/>
            <a:ext cx="1212191" cy="1785104"/>
          </a:xfrm>
          <a:prstGeom prst="rect">
            <a:avLst/>
          </a:prstGeom>
          <a:noFill/>
        </p:spPr>
        <p:txBody>
          <a:bodyPr wrap="none" rtlCol="0">
            <a:spAutoFit/>
          </a:bodyPr>
          <a:lstStyle/>
          <a:p>
            <a:r>
              <a:rPr lang="es-PE" sz="1100" b="1" dirty="0" smtClean="0">
                <a:solidFill>
                  <a:schemeClr val="bg1"/>
                </a:solidFill>
                <a:latin typeface="Agency FB" pitchFamily="34" charset="0"/>
              </a:rPr>
              <a:t>2 patatas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pimiento verde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 pimiento rojo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 cebolla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100 gr. de guisantes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 tomate rallado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chorizo fresco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6 huevos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Sal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Aceite de oliva virgen</a:t>
            </a:r>
            <a:endParaRPr lang="es-PE" sz="1100" b="1" dirty="0">
              <a:solidFill>
                <a:schemeClr val="bg1"/>
              </a:solidFill>
              <a:latin typeface="Agency FB" pitchFamily="34" charset="0"/>
            </a:endParaRPr>
          </a:p>
        </p:txBody>
      </p:sp>
      <p:pic>
        <p:nvPicPr>
          <p:cNvPr id="29698" name="Picture 2" descr="titulo receta"/>
          <p:cNvPicPr>
            <a:picLocks noChangeAspect="1" noChangeArrowheads="1"/>
          </p:cNvPicPr>
          <p:nvPr/>
        </p:nvPicPr>
        <p:blipFill>
          <a:blip r:embed="rId3" cstate="print"/>
          <a:srcRect/>
          <a:stretch>
            <a:fillRect/>
          </a:stretch>
        </p:blipFill>
        <p:spPr bwMode="auto">
          <a:xfrm>
            <a:off x="2214546" y="1071552"/>
            <a:ext cx="1930756" cy="1285884"/>
          </a:xfrm>
          <a:prstGeom prst="rect">
            <a:avLst/>
          </a:prstGeom>
          <a:noFill/>
          <a:effectLst>
            <a:softEdge rad="127000"/>
          </a:effectLst>
        </p:spPr>
      </p:pic>
      <p:sp>
        <p:nvSpPr>
          <p:cNvPr id="16" name="15 CuadroTexto"/>
          <p:cNvSpPr txBox="1"/>
          <p:nvPr/>
        </p:nvSpPr>
        <p:spPr>
          <a:xfrm>
            <a:off x="4714876" y="1071552"/>
            <a:ext cx="2643205" cy="4154984"/>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Pelamos y cortamos las patatas, ni muy finas, ni muy gordas. Las salamos y las freímos en una sartén con una buena cantidad de aceite de oliva.</a:t>
            </a:r>
          </a:p>
          <a:p>
            <a:pPr fontAlgn="base"/>
            <a:r>
              <a:rPr lang="es-PE" sz="1100" b="1" dirty="0" smtClean="0">
                <a:solidFill>
                  <a:schemeClr val="bg1"/>
                </a:solidFill>
                <a:latin typeface="Agency FB" pitchFamily="34" charset="0"/>
              </a:rPr>
              <a:t>Mientras, cortamos los pimientos y la cebolla en dados y los sofreímos con un poco de aceite de oliva. Cuando estén pochados les añadimos el tomate rallado y los guisantes, cocinando todo tres o cuatro minutos a fuego suave. Por último, incorporamos el chorizo cortado en dados y reservamos. Batimos los huevos en un bol. Tras escurrir el aceite sobrante al sofrito de verduras lo incorporamos a los huevos batidos y añadimos las patatas, también escurridas.</a:t>
            </a:r>
          </a:p>
          <a:p>
            <a:pPr fontAlgn="base"/>
            <a:r>
              <a:rPr lang="es-PE" sz="1100" b="1" dirty="0" smtClean="0">
                <a:solidFill>
                  <a:schemeClr val="bg1"/>
                </a:solidFill>
                <a:latin typeface="Agency FB" pitchFamily="34" charset="0"/>
              </a:rPr>
              <a:t>Dejamos reposar la mezcla unos minutos para que se asienten los diferentes sabores.</a:t>
            </a:r>
          </a:p>
          <a:p>
            <a:pPr fontAlgn="base"/>
            <a:r>
              <a:rPr lang="es-PE" sz="1100" b="1" dirty="0" smtClean="0">
                <a:solidFill>
                  <a:schemeClr val="bg1"/>
                </a:solidFill>
                <a:latin typeface="Agency FB" pitchFamily="34" charset="0"/>
              </a:rPr>
              <a:t>Ponemos un chorrito de aceite en la sartén y, cuando esté bien caliente, vertemos la mezcla que teníamos reservada. Bajamos el fuego y cocinamos hasta que veamos que el huevo ha comenzado a cuajarse por la base y las paredes. Entonces, damos la vuelta a la tortilla con la ayuda de un plato.</a:t>
            </a:r>
          </a:p>
          <a:p>
            <a:pPr fontAlgn="base"/>
            <a:endParaRPr lang="es-PE" sz="1100" b="1" dirty="0" smtClean="0">
              <a:solidFill>
                <a:schemeClr val="bg1"/>
              </a:solidFill>
              <a:latin typeface="Agency FB" pitchFamily="34" charset="0"/>
            </a:endParaRPr>
          </a:p>
          <a:p>
            <a:endParaRPr lang="es-PE" sz="1100" b="1" dirty="0">
              <a:solidFill>
                <a:schemeClr val="bg1"/>
              </a:solidFill>
              <a:latin typeface="Agency FB" pitchFamily="34" charset="0"/>
            </a:endParaRPr>
          </a:p>
        </p:txBody>
      </p:sp>
      <p:pic>
        <p:nvPicPr>
          <p:cNvPr id="29700" name="Picture 4" descr="Resultado de imagen de chef png"/>
          <p:cNvPicPr>
            <a:picLocks noChangeAspect="1" noChangeArrowheads="1"/>
          </p:cNvPicPr>
          <p:nvPr/>
        </p:nvPicPr>
        <p:blipFill>
          <a:blip r:embed="rId4" cstate="print"/>
          <a:srcRect/>
          <a:stretch>
            <a:fillRect/>
          </a:stretch>
        </p:blipFill>
        <p:spPr bwMode="auto">
          <a:xfrm flipH="1">
            <a:off x="0" y="1785932"/>
            <a:ext cx="2494792" cy="234095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solidFill>
                <a:schemeClr val="bg1"/>
              </a:solidFill>
            </a:endParaRPr>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3643306" y="0"/>
            <a:ext cx="1868973"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Tiramisú</a:t>
            </a:r>
            <a:endParaRPr lang="es-PE"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pic>
        <p:nvPicPr>
          <p:cNvPr id="30722" name="Picture 2" descr="titulo receta"/>
          <p:cNvPicPr>
            <a:picLocks noChangeAspect="1" noChangeArrowheads="1"/>
          </p:cNvPicPr>
          <p:nvPr/>
        </p:nvPicPr>
        <p:blipFill>
          <a:blip r:embed="rId3"/>
          <a:srcRect/>
          <a:stretch>
            <a:fillRect/>
          </a:stretch>
        </p:blipFill>
        <p:spPr bwMode="auto">
          <a:xfrm>
            <a:off x="2143108" y="1285866"/>
            <a:ext cx="1857388" cy="1240735"/>
          </a:xfrm>
          <a:prstGeom prst="rect">
            <a:avLst/>
          </a:prstGeom>
          <a:noFill/>
        </p:spPr>
      </p:pic>
      <p:sp>
        <p:nvSpPr>
          <p:cNvPr id="19" name="18 CuadroTexto"/>
          <p:cNvSpPr txBox="1"/>
          <p:nvPr/>
        </p:nvSpPr>
        <p:spPr>
          <a:xfrm>
            <a:off x="2214546" y="2786064"/>
            <a:ext cx="1619354" cy="1107996"/>
          </a:xfrm>
          <a:prstGeom prst="rect">
            <a:avLst/>
          </a:prstGeom>
          <a:noFill/>
        </p:spPr>
        <p:txBody>
          <a:bodyPr wrap="none" rtlCol="0">
            <a:spAutoFit/>
          </a:bodyPr>
          <a:lstStyle/>
          <a:p>
            <a:r>
              <a:rPr lang="es-PE" sz="1100" b="1" dirty="0" smtClean="0">
                <a:solidFill>
                  <a:schemeClr val="bg1"/>
                </a:solidFill>
                <a:latin typeface="Agency FB" pitchFamily="34" charset="0"/>
              </a:rPr>
              <a:t>200 gr. de bizcochos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Una taza grande de café</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250 gr. de queso </a:t>
            </a:r>
            <a:r>
              <a:rPr lang="es-PE" sz="1100" b="1" dirty="0" err="1" smtClean="0">
                <a:solidFill>
                  <a:schemeClr val="bg1"/>
                </a:solidFill>
                <a:latin typeface="Agency FB" pitchFamily="34" charset="0"/>
              </a:rPr>
              <a:t>mascarpone</a:t>
            </a:r>
            <a:r>
              <a:rPr lang="es-PE" sz="1100" b="1" dirty="0" smtClean="0">
                <a:solidFill>
                  <a:schemeClr val="bg1"/>
                </a:solidFill>
                <a:latin typeface="Agency FB" pitchFamily="34" charset="0"/>
              </a:rPr>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30 gr. de cacao en polvo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100 gr. de azúcar moreno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huevos</a:t>
            </a:r>
            <a:endParaRPr lang="es-PE" sz="1100" b="1" dirty="0">
              <a:solidFill>
                <a:schemeClr val="bg1"/>
              </a:solidFill>
              <a:latin typeface="Agency FB" pitchFamily="34" charset="0"/>
            </a:endParaRPr>
          </a:p>
        </p:txBody>
      </p:sp>
      <p:sp>
        <p:nvSpPr>
          <p:cNvPr id="20" name="19 CuadroTexto"/>
          <p:cNvSpPr txBox="1"/>
          <p:nvPr/>
        </p:nvSpPr>
        <p:spPr>
          <a:xfrm>
            <a:off x="4786314" y="1000114"/>
            <a:ext cx="2571768" cy="4539704"/>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realizar un riquísimo pastel de </a:t>
            </a:r>
            <a:r>
              <a:rPr lang="es-PE" sz="1100" b="1" dirty="0" err="1" smtClean="0">
                <a:solidFill>
                  <a:schemeClr val="bg1"/>
                </a:solidFill>
                <a:latin typeface="Agency FB" pitchFamily="34" charset="0"/>
              </a:rPr>
              <a:t>tiramisú</a:t>
            </a:r>
            <a:r>
              <a:rPr lang="es-PE" sz="1100" b="1" dirty="0" smtClean="0">
                <a:solidFill>
                  <a:schemeClr val="bg1"/>
                </a:solidFill>
                <a:latin typeface="Agency FB" pitchFamily="34" charset="0"/>
              </a:rPr>
              <a:t>, lo primero que debemos hacer es separar las claras de las yemas. Reservamos las claras y montamos las yemas junto con el azúcar. A continuación vamos añadiendo el </a:t>
            </a:r>
            <a:r>
              <a:rPr lang="es-PE" sz="1100" b="1" dirty="0" err="1" smtClean="0">
                <a:solidFill>
                  <a:schemeClr val="bg1"/>
                </a:solidFill>
                <a:latin typeface="Agency FB" pitchFamily="34" charset="0"/>
              </a:rPr>
              <a:t>mascarpone</a:t>
            </a:r>
            <a:r>
              <a:rPr lang="es-PE" sz="1100" b="1" dirty="0" smtClean="0">
                <a:solidFill>
                  <a:schemeClr val="bg1"/>
                </a:solidFill>
                <a:latin typeface="Agency FB" pitchFamily="34" charset="0"/>
              </a:rPr>
              <a:t>, poco a poco, removiendo cuidadosamente hasta obtener una mezcla con todos los ingredientes bien integrados. Aparte, montamos las claras y las añadimos a la mezcla anterior, removiendo cuidadosamente, hasta formar una crema. Reservamos. Echamos el café en un plato hondo y vamos bañando los bizcochos en él. Después, colocamos algunos juntos, sobre un plato o una fuente, de manera que actúen como base. A continuación añadimos una capa de la crema que hemos preparado anteriormente y sobre ella otros bizcochos pero colocados en sentido inverso a los primeros, otra capa de crema, una más de bizcochos y terminamos con una capa de crema. Ya solo queda añadir abundante cacao en polvo, lo que aportará color al plato pero también su sabor característico.</a:t>
            </a:r>
          </a:p>
          <a:p>
            <a:pPr fontAlgn="base"/>
            <a:r>
              <a:rPr lang="es-PE" sz="1100" b="1" dirty="0" smtClean="0">
                <a:solidFill>
                  <a:schemeClr val="bg1"/>
                </a:solidFill>
                <a:latin typeface="Agency FB" pitchFamily="34" charset="0"/>
              </a:rPr>
              <a:t>                                     ¡Delicioso!</a:t>
            </a:r>
          </a:p>
          <a:p>
            <a:pPr fontAlgn="base"/>
            <a:endParaRPr lang="es-PE" dirty="0" smtClean="0">
              <a:solidFill>
                <a:schemeClr val="bg1"/>
              </a:solidFill>
            </a:endParaRPr>
          </a:p>
          <a:p>
            <a:endParaRPr lang="es-PE" dirty="0">
              <a:solidFill>
                <a:schemeClr val="bg1"/>
              </a:solidFill>
            </a:endParaRPr>
          </a:p>
        </p:txBody>
      </p:sp>
      <p:pic>
        <p:nvPicPr>
          <p:cNvPr id="30724" name="Picture 4" descr="Resultado de imagen de chef png"/>
          <p:cNvPicPr>
            <a:picLocks noChangeAspect="1" noChangeArrowheads="1"/>
          </p:cNvPicPr>
          <p:nvPr/>
        </p:nvPicPr>
        <p:blipFill>
          <a:blip r:embed="rId4"/>
          <a:srcRect/>
          <a:stretch>
            <a:fillRect/>
          </a:stretch>
        </p:blipFill>
        <p:spPr bwMode="auto">
          <a:xfrm rot="20708529" flipH="1">
            <a:off x="74598" y="929280"/>
            <a:ext cx="2214066" cy="2061407"/>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6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928794" y="0"/>
            <a:ext cx="4918141"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Flan de Arroz con Leche</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786314" y="1000114"/>
            <a:ext cx="2571768" cy="646331"/>
          </a:xfrm>
          <a:prstGeom prst="rect">
            <a:avLst/>
          </a:prstGeom>
          <a:noFill/>
        </p:spPr>
        <p:txBody>
          <a:bodyPr wrap="square" rtlCol="0">
            <a:spAutoFit/>
          </a:bodyPr>
          <a:lstStyle/>
          <a:p>
            <a:pPr fontAlgn="base"/>
            <a:endParaRPr lang="es-PE" dirty="0" smtClean="0"/>
          </a:p>
          <a:p>
            <a:endParaRPr lang="es-PE" dirty="0"/>
          </a:p>
        </p:txBody>
      </p:sp>
      <p:sp>
        <p:nvSpPr>
          <p:cNvPr id="16" name="15 CuadroTexto"/>
          <p:cNvSpPr txBox="1"/>
          <p:nvPr/>
        </p:nvSpPr>
        <p:spPr>
          <a:xfrm>
            <a:off x="4714876" y="1157794"/>
            <a:ext cx="2643205" cy="430887"/>
          </a:xfrm>
          <a:prstGeom prst="rect">
            <a:avLst/>
          </a:prstGeom>
          <a:noFill/>
        </p:spPr>
        <p:txBody>
          <a:bodyPr wrap="square" rtlCol="0">
            <a:spAutoFit/>
          </a:bodyPr>
          <a:lstStyle/>
          <a:p>
            <a:pPr fontAlgn="base"/>
            <a:endParaRPr lang="es-PE" sz="1100" b="1" dirty="0" smtClean="0"/>
          </a:p>
          <a:p>
            <a:endParaRPr lang="es-PE" sz="1100" b="1" dirty="0"/>
          </a:p>
        </p:txBody>
      </p:sp>
      <p:pic>
        <p:nvPicPr>
          <p:cNvPr id="32770" name="Picture 2" descr="titulo receta"/>
          <p:cNvPicPr>
            <a:picLocks noChangeAspect="1" noChangeArrowheads="1"/>
          </p:cNvPicPr>
          <p:nvPr/>
        </p:nvPicPr>
        <p:blipFill>
          <a:blip r:embed="rId3"/>
          <a:srcRect/>
          <a:stretch>
            <a:fillRect/>
          </a:stretch>
        </p:blipFill>
        <p:spPr bwMode="auto">
          <a:xfrm>
            <a:off x="1785918" y="1000114"/>
            <a:ext cx="2623638" cy="1752590"/>
          </a:xfrm>
          <a:prstGeom prst="rect">
            <a:avLst/>
          </a:prstGeom>
          <a:noFill/>
          <a:effectLst>
            <a:softEdge rad="127000"/>
          </a:effectLst>
        </p:spPr>
      </p:pic>
      <p:sp>
        <p:nvSpPr>
          <p:cNvPr id="19" name="18 CuadroTexto"/>
          <p:cNvSpPr txBox="1"/>
          <p:nvPr/>
        </p:nvSpPr>
        <p:spPr>
          <a:xfrm>
            <a:off x="2285984" y="2643188"/>
            <a:ext cx="1681871" cy="1615827"/>
          </a:xfrm>
          <a:prstGeom prst="rect">
            <a:avLst/>
          </a:prstGeom>
          <a:noFill/>
        </p:spPr>
        <p:txBody>
          <a:bodyPr wrap="none" rtlCol="0">
            <a:spAutoFit/>
          </a:bodyPr>
          <a:lstStyle/>
          <a:p>
            <a:r>
              <a:rPr lang="es-PE" sz="1100" b="1" dirty="0" smtClean="0">
                <a:solidFill>
                  <a:schemeClr val="bg1"/>
                </a:solidFill>
                <a:latin typeface="Agency FB" pitchFamily="34" charset="0"/>
              </a:rPr>
              <a:t>150 gr. de arroz</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Caramelo líquido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Tres cuartos de litro de leche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200 ml. de nata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4 huevos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limón</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ramita de canela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Una pizca de esencia de vainilla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120 gr. de azúcar</a:t>
            </a:r>
            <a:endParaRPr lang="es-PE" sz="1100" b="1" dirty="0">
              <a:solidFill>
                <a:schemeClr val="bg1"/>
              </a:solidFill>
              <a:latin typeface="Agency FB" pitchFamily="34" charset="0"/>
            </a:endParaRPr>
          </a:p>
        </p:txBody>
      </p:sp>
      <p:sp>
        <p:nvSpPr>
          <p:cNvPr id="21" name="20 CuadroTexto"/>
          <p:cNvSpPr txBox="1"/>
          <p:nvPr/>
        </p:nvSpPr>
        <p:spPr>
          <a:xfrm>
            <a:off x="4572000" y="1000114"/>
            <a:ext cx="2857520" cy="4370427"/>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 riquísimo flan de arroz con leche, lo primero que debemos hacer es poner agua en una cacerola, a fuego medio, y hervir el arroz durante tres minutos. Aparte, calentamos la leche, a fuego medio, con la piel de un limón, pero teniendo cuidado de echar tan solo la parte amarilla. También le añadiremos la vainilla y la canela. Removemos y cuando comience a hervir la leche añadimos el arroz. Bajamos el fuego y vamos removiendo a fuego lento hasta que se consuma casi toda la leche. Entonces apartamos del fuego, añadimos el azúcar y removemos. Retiramos la canela y la piel del limón, batimos y dejamos enfriar. Después, vamos añadiendo los huevos, uno a uno, y la nata, y mezclamos lentamente, hasta que todos los ingredientes estén bien integrados. Bañamos una flanera con caramelo líquido y vertemos la mezcla que hemos conseguido. Después, ponemos la flanera al baño maría, y los metemos al horno, previamente precalentado a 180º C., con calor por arriba y por abajo. Cuando la consistencia del flan sea firme retiramos del horno y dejamos enfriar antes de desmoldar. </a:t>
            </a:r>
          </a:p>
          <a:p>
            <a:pPr fontAlgn="base"/>
            <a:endParaRPr lang="es-PE" dirty="0" smtClean="0">
              <a:solidFill>
                <a:schemeClr val="bg1"/>
              </a:solidFill>
            </a:endParaRPr>
          </a:p>
          <a:p>
            <a:endParaRPr lang="es-PE" dirty="0">
              <a:solidFill>
                <a:schemeClr val="bg1"/>
              </a:solidFill>
            </a:endParaRPr>
          </a:p>
        </p:txBody>
      </p:sp>
      <p:pic>
        <p:nvPicPr>
          <p:cNvPr id="32772" name="Picture 4" descr="Resultado de imagen de vector"/>
          <p:cNvPicPr>
            <a:picLocks noChangeAspect="1" noChangeArrowheads="1"/>
          </p:cNvPicPr>
          <p:nvPr/>
        </p:nvPicPr>
        <p:blipFill>
          <a:blip r:embed="rId4">
            <a:lum bright="-10000" contrast="20000"/>
          </a:blip>
          <a:srcRect/>
          <a:stretch>
            <a:fillRect/>
          </a:stretch>
        </p:blipFill>
        <p:spPr bwMode="auto">
          <a:xfrm flipH="1">
            <a:off x="428596" y="1214428"/>
            <a:ext cx="1776467" cy="2857507"/>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4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714480" y="0"/>
            <a:ext cx="5650906"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Tarta de Queso (Con Yogur Griego)</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786314" y="1000114"/>
            <a:ext cx="2571768" cy="646331"/>
          </a:xfrm>
          <a:prstGeom prst="rect">
            <a:avLst/>
          </a:prstGeom>
          <a:noFill/>
        </p:spPr>
        <p:txBody>
          <a:bodyPr wrap="square" rtlCol="0">
            <a:spAutoFit/>
          </a:bodyPr>
          <a:lstStyle/>
          <a:p>
            <a:pPr fontAlgn="base"/>
            <a:endParaRPr lang="es-PE" dirty="0" smtClean="0"/>
          </a:p>
          <a:p>
            <a:endParaRPr lang="es-PE" dirty="0"/>
          </a:p>
        </p:txBody>
      </p:sp>
      <p:pic>
        <p:nvPicPr>
          <p:cNvPr id="31746" name="Picture 2" descr="titulo receta"/>
          <p:cNvPicPr>
            <a:picLocks noChangeAspect="1" noChangeArrowheads="1"/>
          </p:cNvPicPr>
          <p:nvPr/>
        </p:nvPicPr>
        <p:blipFill>
          <a:blip r:embed="rId3">
            <a:lum contrast="10000"/>
          </a:blip>
          <a:srcRect/>
          <a:stretch>
            <a:fillRect/>
          </a:stretch>
        </p:blipFill>
        <p:spPr bwMode="auto">
          <a:xfrm>
            <a:off x="2000232" y="1142990"/>
            <a:ext cx="2359813" cy="1571636"/>
          </a:xfrm>
          <a:prstGeom prst="rect">
            <a:avLst/>
          </a:prstGeom>
          <a:noFill/>
          <a:effectLst>
            <a:softEdge rad="127000"/>
          </a:effectLst>
        </p:spPr>
      </p:pic>
      <p:sp>
        <p:nvSpPr>
          <p:cNvPr id="15" name="14 CuadroTexto"/>
          <p:cNvSpPr txBox="1"/>
          <p:nvPr/>
        </p:nvSpPr>
        <p:spPr>
          <a:xfrm>
            <a:off x="2285984" y="2857502"/>
            <a:ext cx="1683474" cy="1277273"/>
          </a:xfrm>
          <a:prstGeom prst="rect">
            <a:avLst/>
          </a:prstGeom>
          <a:noFill/>
        </p:spPr>
        <p:txBody>
          <a:bodyPr wrap="none" rtlCol="0">
            <a:spAutoFit/>
          </a:bodyPr>
          <a:lstStyle/>
          <a:p>
            <a:r>
              <a:rPr lang="es-PE" sz="1100" b="1" dirty="0" smtClean="0">
                <a:solidFill>
                  <a:schemeClr val="bg1"/>
                </a:solidFill>
                <a:latin typeface="Agency FB" pitchFamily="34" charset="0"/>
              </a:rPr>
              <a:t>100g: de mantequilla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9 Cucharadas de azúcar</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4 Cucharadas de </a:t>
            </a:r>
            <a:r>
              <a:rPr lang="es-PE" sz="1100" b="1" dirty="0" err="1" smtClean="0">
                <a:solidFill>
                  <a:schemeClr val="bg1"/>
                </a:solidFill>
                <a:latin typeface="Agency FB" pitchFamily="34" charset="0"/>
              </a:rPr>
              <a:t>Maizena</a:t>
            </a:r>
            <a:r>
              <a:rPr lang="es-PE" sz="1100" b="1" dirty="0" smtClean="0">
                <a:solidFill>
                  <a:schemeClr val="bg1"/>
                </a:solidFill>
                <a:latin typeface="Agency FB" pitchFamily="34" charset="0"/>
              </a:rPr>
              <a:t>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4 Huevos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500g: de yogur griego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Queso </a:t>
            </a:r>
            <a:r>
              <a:rPr lang="es-PE" sz="1100" b="1" dirty="0" err="1" smtClean="0">
                <a:solidFill>
                  <a:schemeClr val="bg1"/>
                </a:solidFill>
                <a:latin typeface="Agency FB" pitchFamily="34" charset="0"/>
              </a:rPr>
              <a:t>philadelphia</a:t>
            </a:r>
            <a:r>
              <a:rPr lang="es-PE" sz="1100" b="1" dirty="0" smtClean="0">
                <a:solidFill>
                  <a:schemeClr val="bg1"/>
                </a:solidFill>
                <a:latin typeface="Agency FB" pitchFamily="34" charset="0"/>
              </a:rPr>
              <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Paquete de galletas de vainilla</a:t>
            </a:r>
            <a:endParaRPr lang="es-PE" sz="1100" b="1" dirty="0">
              <a:solidFill>
                <a:schemeClr val="bg1"/>
              </a:solidFill>
              <a:latin typeface="Agency FB" pitchFamily="34" charset="0"/>
            </a:endParaRPr>
          </a:p>
        </p:txBody>
      </p:sp>
      <p:sp>
        <p:nvSpPr>
          <p:cNvPr id="16" name="15 CuadroTexto"/>
          <p:cNvSpPr txBox="1"/>
          <p:nvPr/>
        </p:nvSpPr>
        <p:spPr>
          <a:xfrm>
            <a:off x="4714876" y="1157794"/>
            <a:ext cx="2643205" cy="3816429"/>
          </a:xfrm>
          <a:prstGeom prst="rect">
            <a:avLst/>
          </a:prstGeom>
          <a:noFill/>
        </p:spPr>
        <p:txBody>
          <a:bodyPr wrap="square" rtlCol="0">
            <a:spAutoFit/>
          </a:bodyPr>
          <a:lstStyle/>
          <a:p>
            <a:pPr fontAlgn="base"/>
            <a:r>
              <a:rPr lang="es-PE" sz="1100" b="1" dirty="0" smtClean="0">
                <a:solidFill>
                  <a:schemeClr val="bg1"/>
                </a:solidFill>
              </a:rPr>
              <a:t>Mezclar los huevos, el yogur griego, la </a:t>
            </a:r>
            <a:r>
              <a:rPr lang="es-PE" sz="1100" b="1" dirty="0" err="1" smtClean="0">
                <a:solidFill>
                  <a:schemeClr val="bg1"/>
                </a:solidFill>
              </a:rPr>
              <a:t>maizena</a:t>
            </a:r>
            <a:r>
              <a:rPr lang="es-PE" sz="1100" b="1" dirty="0" smtClean="0">
                <a:solidFill>
                  <a:schemeClr val="bg1"/>
                </a:solidFill>
              </a:rPr>
              <a:t>, el azúcar y el queso crema.</a:t>
            </a:r>
          </a:p>
          <a:p>
            <a:pPr fontAlgn="base"/>
            <a:r>
              <a:rPr lang="es-PE" sz="1100" b="1" dirty="0" smtClean="0">
                <a:solidFill>
                  <a:schemeClr val="bg1"/>
                </a:solidFill>
              </a:rPr>
              <a:t>Pasar por la batidora hasta que quede líquido. Aprovechar para encender el horno a 200 grados para que este caliente durante 10 minutos</a:t>
            </a:r>
          </a:p>
          <a:p>
            <a:pPr fontAlgn="base"/>
            <a:r>
              <a:rPr lang="es-PE" sz="1100" b="1" dirty="0" smtClean="0">
                <a:solidFill>
                  <a:schemeClr val="bg1"/>
                </a:solidFill>
              </a:rPr>
              <a:t>Deshacer la galleta y mantequilla. Una vez quede bien desecho, hacer una masa, e introducirla en un molde. Dejarlo bien aplastado en el fondo del molde todo por igual.</a:t>
            </a:r>
          </a:p>
          <a:p>
            <a:pPr fontAlgn="base"/>
            <a:r>
              <a:rPr lang="es-PE" sz="1100" b="1" dirty="0" smtClean="0">
                <a:solidFill>
                  <a:schemeClr val="bg1"/>
                </a:solidFill>
              </a:rPr>
              <a:t>Luego Añadir al molde la mezcla que hemos batido.</a:t>
            </a:r>
          </a:p>
          <a:p>
            <a:pPr fontAlgn="base"/>
            <a:r>
              <a:rPr lang="es-PE" sz="1100" b="1" dirty="0" smtClean="0">
                <a:solidFill>
                  <a:schemeClr val="bg1"/>
                </a:solidFill>
              </a:rPr>
              <a:t>Con el horno ya caliente, se introduce el molde y se deja durante unos 60 - 70 minutos a unos 175 grados</a:t>
            </a:r>
          </a:p>
          <a:p>
            <a:pPr fontAlgn="base"/>
            <a:r>
              <a:rPr lang="es-PE" sz="1100" b="1" dirty="0" smtClean="0">
                <a:solidFill>
                  <a:schemeClr val="bg1"/>
                </a:solidFill>
              </a:rPr>
              <a:t>Para asegurarse de que la tarta esta en su punto, ir pinchándola con un palillo y si no se queda nada pegado al sacarlo, es que está listo.</a:t>
            </a:r>
          </a:p>
          <a:p>
            <a:pPr fontAlgn="base"/>
            <a:endParaRPr lang="es-PE" sz="1100" b="1" dirty="0" smtClean="0">
              <a:solidFill>
                <a:schemeClr val="bg1"/>
              </a:solidFill>
            </a:endParaRPr>
          </a:p>
          <a:p>
            <a:endParaRPr lang="es-PE" sz="1100" b="1" dirty="0">
              <a:solidFill>
                <a:schemeClr val="bg1"/>
              </a:solidFill>
            </a:endParaRPr>
          </a:p>
        </p:txBody>
      </p:sp>
      <p:pic>
        <p:nvPicPr>
          <p:cNvPr id="31748" name="Picture 4" descr="Resultado de imagen de chef png"/>
          <p:cNvPicPr>
            <a:picLocks noChangeAspect="1" noChangeArrowheads="1"/>
          </p:cNvPicPr>
          <p:nvPr/>
        </p:nvPicPr>
        <p:blipFill>
          <a:blip r:embed="rId4"/>
          <a:srcRect/>
          <a:stretch>
            <a:fillRect/>
          </a:stretch>
        </p:blipFill>
        <p:spPr bwMode="auto">
          <a:xfrm rot="20900961" flipH="1">
            <a:off x="7284523" y="730349"/>
            <a:ext cx="1806552" cy="228581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6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785918" y="0"/>
            <a:ext cx="6075125"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Crepes con Fruta y Chocolate</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786314" y="1000114"/>
            <a:ext cx="2571768" cy="646331"/>
          </a:xfrm>
          <a:prstGeom prst="rect">
            <a:avLst/>
          </a:prstGeom>
          <a:noFill/>
        </p:spPr>
        <p:txBody>
          <a:bodyPr wrap="square" rtlCol="0">
            <a:spAutoFit/>
          </a:bodyPr>
          <a:lstStyle/>
          <a:p>
            <a:pPr fontAlgn="base"/>
            <a:endParaRPr lang="es-PE" dirty="0" smtClean="0"/>
          </a:p>
          <a:p>
            <a:endParaRPr lang="es-PE" dirty="0"/>
          </a:p>
        </p:txBody>
      </p:sp>
      <p:sp>
        <p:nvSpPr>
          <p:cNvPr id="16" name="15 CuadroTexto"/>
          <p:cNvSpPr txBox="1"/>
          <p:nvPr/>
        </p:nvSpPr>
        <p:spPr>
          <a:xfrm>
            <a:off x="4714876" y="1157794"/>
            <a:ext cx="2643205" cy="430887"/>
          </a:xfrm>
          <a:prstGeom prst="rect">
            <a:avLst/>
          </a:prstGeom>
          <a:noFill/>
        </p:spPr>
        <p:txBody>
          <a:bodyPr wrap="square" rtlCol="0">
            <a:spAutoFit/>
          </a:bodyPr>
          <a:lstStyle/>
          <a:p>
            <a:pPr fontAlgn="base"/>
            <a:endParaRPr lang="es-PE" sz="1100" b="1" dirty="0" smtClean="0"/>
          </a:p>
          <a:p>
            <a:endParaRPr lang="es-PE" sz="1100" b="1" dirty="0"/>
          </a:p>
        </p:txBody>
      </p:sp>
      <p:sp>
        <p:nvSpPr>
          <p:cNvPr id="22" name="21 CuadroTexto"/>
          <p:cNvSpPr txBox="1"/>
          <p:nvPr/>
        </p:nvSpPr>
        <p:spPr>
          <a:xfrm>
            <a:off x="2214546" y="2214560"/>
            <a:ext cx="2010487" cy="2123658"/>
          </a:xfrm>
          <a:prstGeom prst="rect">
            <a:avLst/>
          </a:prstGeom>
          <a:noFill/>
        </p:spPr>
        <p:txBody>
          <a:bodyPr wrap="none" rtlCol="0">
            <a:spAutoFit/>
          </a:bodyPr>
          <a:lstStyle/>
          <a:p>
            <a:r>
              <a:rPr lang="es-PE" sz="1100" b="1" dirty="0" smtClean="0">
                <a:solidFill>
                  <a:schemeClr val="bg1"/>
                </a:solidFill>
                <a:latin typeface="Agency FB" pitchFamily="34" charset="0"/>
              </a:rPr>
              <a:t>1 huevo mediano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cucharadita de aceite de oliva virgen</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vaso de leche semidesnatada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 onzas de chocolate puro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Medio vaso de harina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6 fresas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kiwi</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Una pizca de sal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plátano mediano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pera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rodaja de piña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manzana mediana</a:t>
            </a:r>
            <a:endParaRPr lang="es-PE" sz="1100" b="1" dirty="0">
              <a:solidFill>
                <a:schemeClr val="bg1"/>
              </a:solidFill>
              <a:latin typeface="Agency FB" pitchFamily="34" charset="0"/>
            </a:endParaRPr>
          </a:p>
        </p:txBody>
      </p:sp>
      <p:pic>
        <p:nvPicPr>
          <p:cNvPr id="33794" name="Picture 2" descr="titulo receta"/>
          <p:cNvPicPr>
            <a:picLocks noChangeAspect="1" noChangeArrowheads="1"/>
          </p:cNvPicPr>
          <p:nvPr/>
        </p:nvPicPr>
        <p:blipFill>
          <a:blip r:embed="rId3" cstate="print">
            <a:lum contrast="10000"/>
          </a:blip>
          <a:srcRect/>
          <a:stretch>
            <a:fillRect/>
          </a:stretch>
        </p:blipFill>
        <p:spPr bwMode="auto">
          <a:xfrm>
            <a:off x="2285984" y="1071552"/>
            <a:ext cx="1714512" cy="1148723"/>
          </a:xfrm>
          <a:prstGeom prst="rect">
            <a:avLst/>
          </a:prstGeom>
          <a:noFill/>
        </p:spPr>
      </p:pic>
      <p:sp>
        <p:nvSpPr>
          <p:cNvPr id="23" name="22 CuadroTexto"/>
          <p:cNvSpPr txBox="1"/>
          <p:nvPr/>
        </p:nvSpPr>
        <p:spPr>
          <a:xfrm>
            <a:off x="4786314" y="1000114"/>
            <a:ext cx="2643206" cy="4370427"/>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elaborar unos riquísimos crepes con fruta y chocolate lo primero que haremos será batir el huevo en un bol. Después, incorporamos una pizca de sal y le iremos añadiendo la leche y la harina poco a poco, batiendo bien hasta conseguir una mezcla sin grumos, que dejaremos reposar en el frigorífico durante media </a:t>
            </a:r>
            <a:r>
              <a:rPr lang="es-PE" sz="1100" b="1" dirty="0" err="1" smtClean="0">
                <a:solidFill>
                  <a:schemeClr val="bg1"/>
                </a:solidFill>
                <a:latin typeface="Agency FB" pitchFamily="34" charset="0"/>
              </a:rPr>
              <a:t>hora.Mientras</a:t>
            </a:r>
            <a:r>
              <a:rPr lang="es-PE" sz="1100" b="1" dirty="0" smtClean="0">
                <a:solidFill>
                  <a:schemeClr val="bg1"/>
                </a:solidFill>
                <a:latin typeface="Agency FB" pitchFamily="34" charset="0"/>
              </a:rPr>
              <a:t> tanto, podemos lavar, pelar y trocear la fruta en rodajas o trozos finos. Guardamos por separado y reservamos. Echamos una pizca de aceite de oliva en una sartén, a fuego medio. Cuando esté caliente echamos un poco de masa y volteamos un poco la sartén para que se extienda por todo el fondo. Entonces dejamos que se haga y, cuando veamos que está hecho el crepe, damos la vuelta y doramos por el otro </a:t>
            </a:r>
            <a:r>
              <a:rPr lang="es-PE" sz="1100" b="1" dirty="0" err="1" smtClean="0">
                <a:solidFill>
                  <a:schemeClr val="bg1"/>
                </a:solidFill>
                <a:latin typeface="Agency FB" pitchFamily="34" charset="0"/>
              </a:rPr>
              <a:t>lado.Vamos</a:t>
            </a:r>
            <a:r>
              <a:rPr lang="es-PE" sz="1100" b="1" dirty="0" smtClean="0">
                <a:solidFill>
                  <a:schemeClr val="bg1"/>
                </a:solidFill>
                <a:latin typeface="Agency FB" pitchFamily="34" charset="0"/>
              </a:rPr>
              <a:t> conservando los crepes uno encima de otro y, cuando hayamos terminado con toda la masa, los rellenamos con las frutas troceadas. Después, fundimos el chocolate dejándolo unos segundos en el microondas y lo vertemos por encima de los crepes.</a:t>
            </a:r>
          </a:p>
          <a:p>
            <a:pPr algn="ctr" fontAlgn="base"/>
            <a:r>
              <a:rPr lang="es-PE" sz="1100" b="1" dirty="0" smtClean="0">
                <a:solidFill>
                  <a:schemeClr val="bg1"/>
                </a:solidFill>
                <a:latin typeface="Agency FB" pitchFamily="34" charset="0"/>
              </a:rPr>
              <a:t> ¡Deliciosos!</a:t>
            </a:r>
          </a:p>
          <a:p>
            <a:pPr fontAlgn="base"/>
            <a:endParaRPr lang="es-PE" dirty="0" smtClean="0">
              <a:solidFill>
                <a:schemeClr val="bg1"/>
              </a:solidFill>
            </a:endParaRPr>
          </a:p>
          <a:p>
            <a:endParaRPr lang="es-PE" dirty="0">
              <a:solidFill>
                <a:schemeClr val="bg1"/>
              </a:solidFill>
            </a:endParaRPr>
          </a:p>
        </p:txBody>
      </p:sp>
      <p:pic>
        <p:nvPicPr>
          <p:cNvPr id="33796" name="Picture 4" descr="Resultado de imagen de chef png"/>
          <p:cNvPicPr>
            <a:picLocks noChangeAspect="1" noChangeArrowheads="1"/>
          </p:cNvPicPr>
          <p:nvPr/>
        </p:nvPicPr>
        <p:blipFill>
          <a:blip r:embed="rId4" cstate="print"/>
          <a:srcRect/>
          <a:stretch>
            <a:fillRect/>
          </a:stretch>
        </p:blipFill>
        <p:spPr bwMode="auto">
          <a:xfrm flipH="1">
            <a:off x="-1357354" y="1357304"/>
            <a:ext cx="2055043" cy="297099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gradFill flip="none"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5400000" scaled="1"/>
            <a:tileRect/>
          </a:gra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8" name="27 CuadroTexto"/>
          <p:cNvSpPr txBox="1"/>
          <p:nvPr/>
        </p:nvSpPr>
        <p:spPr>
          <a:xfrm>
            <a:off x="2357422" y="4429138"/>
            <a:ext cx="1337226" cy="369332"/>
          </a:xfrm>
          <a:prstGeom prst="rect">
            <a:avLst/>
          </a:prstGeom>
          <a:noFill/>
        </p:spPr>
        <p:txBody>
          <a:bodyPr wrap="none" rtlCol="0">
            <a:spAutoFit/>
          </a:bodyPr>
          <a:lstStyle/>
          <a:p>
            <a:r>
              <a:rPr lang="es-PE" sz="900" b="1" dirty="0" smtClean="0">
                <a:solidFill>
                  <a:schemeClr val="bg1"/>
                </a:solidFill>
              </a:rPr>
              <a:t>*receta para 6 personas</a:t>
            </a:r>
          </a:p>
          <a:p>
            <a:endParaRPr lang="es-PE" sz="900" dirty="0"/>
          </a:p>
        </p:txBody>
      </p:sp>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2643174" y="0"/>
            <a:ext cx="4060150"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Bollito con Moras</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786314" y="1000114"/>
            <a:ext cx="2571768" cy="646331"/>
          </a:xfrm>
          <a:prstGeom prst="rect">
            <a:avLst/>
          </a:prstGeom>
          <a:noFill/>
        </p:spPr>
        <p:txBody>
          <a:bodyPr wrap="square" rtlCol="0">
            <a:spAutoFit/>
          </a:bodyPr>
          <a:lstStyle/>
          <a:p>
            <a:pPr fontAlgn="base"/>
            <a:endParaRPr lang="es-PE" dirty="0" smtClean="0"/>
          </a:p>
          <a:p>
            <a:endParaRPr lang="es-PE" dirty="0"/>
          </a:p>
        </p:txBody>
      </p:sp>
      <p:sp>
        <p:nvSpPr>
          <p:cNvPr id="16" name="15 CuadroTexto"/>
          <p:cNvSpPr txBox="1"/>
          <p:nvPr/>
        </p:nvSpPr>
        <p:spPr>
          <a:xfrm>
            <a:off x="4714876" y="1157794"/>
            <a:ext cx="2643205" cy="430887"/>
          </a:xfrm>
          <a:prstGeom prst="rect">
            <a:avLst/>
          </a:prstGeom>
          <a:noFill/>
        </p:spPr>
        <p:txBody>
          <a:bodyPr wrap="square" rtlCol="0">
            <a:spAutoFit/>
          </a:bodyPr>
          <a:lstStyle/>
          <a:p>
            <a:pPr fontAlgn="base"/>
            <a:endParaRPr lang="es-PE" sz="1100" b="1" dirty="0" smtClean="0"/>
          </a:p>
          <a:p>
            <a:endParaRPr lang="es-PE" sz="1100" b="1" dirty="0"/>
          </a:p>
        </p:txBody>
      </p:sp>
      <p:pic>
        <p:nvPicPr>
          <p:cNvPr id="34818" name="Picture 2" descr="titulo receta"/>
          <p:cNvPicPr>
            <a:picLocks noChangeAspect="1" noChangeArrowheads="1"/>
          </p:cNvPicPr>
          <p:nvPr/>
        </p:nvPicPr>
        <p:blipFill>
          <a:blip r:embed="rId3"/>
          <a:srcRect/>
          <a:stretch>
            <a:fillRect/>
          </a:stretch>
        </p:blipFill>
        <p:spPr bwMode="auto">
          <a:xfrm>
            <a:off x="1928794" y="1142990"/>
            <a:ext cx="2320770" cy="1545633"/>
          </a:xfrm>
          <a:prstGeom prst="rect">
            <a:avLst/>
          </a:prstGeom>
          <a:noFill/>
          <a:effectLst>
            <a:softEdge rad="127000"/>
          </a:effectLst>
        </p:spPr>
      </p:pic>
      <p:sp>
        <p:nvSpPr>
          <p:cNvPr id="19" name="18 CuadroTexto"/>
          <p:cNvSpPr txBox="1"/>
          <p:nvPr/>
        </p:nvSpPr>
        <p:spPr>
          <a:xfrm>
            <a:off x="2000232" y="2643188"/>
            <a:ext cx="2316660" cy="1785104"/>
          </a:xfrm>
          <a:prstGeom prst="rect">
            <a:avLst/>
          </a:prstGeom>
          <a:noFill/>
        </p:spPr>
        <p:txBody>
          <a:bodyPr wrap="none" rtlCol="0">
            <a:spAutoFit/>
          </a:bodyPr>
          <a:lstStyle/>
          <a:p>
            <a:r>
              <a:rPr lang="es-PE" sz="1100" b="1" dirty="0" smtClean="0">
                <a:solidFill>
                  <a:schemeClr val="bg1"/>
                </a:solidFill>
                <a:latin typeface="Agency FB" pitchFamily="34" charset="0"/>
              </a:rPr>
              <a:t>250 gr. de harina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125 gr. de moras o frambuesas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155 gr. de azúcar</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huevos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 cucharaditas y media de levadura en polvo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125 gr. de mantequilla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Un cuarto de cucharadita de bicarbonato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250 ml. de leche</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1 cucharadita de canela en polvo</a:t>
            </a:r>
            <a:r>
              <a:rPr lang="es-PE" sz="1100" b="1" dirty="0" smtClean="0">
                <a:latin typeface="Agency FB" pitchFamily="34" charset="0"/>
              </a:rPr>
              <a:t/>
            </a:r>
            <a:br>
              <a:rPr lang="es-PE" sz="1100" b="1" dirty="0" smtClean="0">
                <a:latin typeface="Agency FB" pitchFamily="34" charset="0"/>
              </a:rPr>
            </a:br>
            <a:r>
              <a:rPr lang="es-PE" sz="1100" b="1" dirty="0" smtClean="0">
                <a:latin typeface="Agency FB" pitchFamily="34" charset="0"/>
              </a:rPr>
              <a:t>Media cucharadita de sal</a:t>
            </a:r>
            <a:endParaRPr lang="es-PE" sz="1100" b="1" dirty="0">
              <a:latin typeface="Agency FB" pitchFamily="34" charset="0"/>
            </a:endParaRPr>
          </a:p>
        </p:txBody>
      </p:sp>
      <p:sp>
        <p:nvSpPr>
          <p:cNvPr id="21" name="20 CuadroTexto"/>
          <p:cNvSpPr txBox="1"/>
          <p:nvPr/>
        </p:nvSpPr>
        <p:spPr>
          <a:xfrm>
            <a:off x="4643439" y="1214428"/>
            <a:ext cx="2786081" cy="4201150"/>
          </a:xfrm>
          <a:prstGeom prst="rect">
            <a:avLst/>
          </a:prstGeom>
          <a:noFill/>
        </p:spPr>
        <p:txBody>
          <a:bodyPr wrap="square" rtlCol="0">
            <a:spAutoFit/>
          </a:bodyPr>
          <a:lstStyle/>
          <a:p>
            <a:pPr fontAlgn="base"/>
            <a:r>
              <a:rPr lang="es-PE" sz="1100" b="1" dirty="0" smtClean="0">
                <a:solidFill>
                  <a:schemeClr val="bg1"/>
                </a:solidFill>
                <a:latin typeface="Agency FB" pitchFamily="34" charset="0"/>
              </a:rPr>
              <a:t>Para hacer un riquísimo bollito con moras, lo primero que debemos hacer es poner a precalentar el horno a 200º C, con calor por arriba y por abajo.</a:t>
            </a:r>
          </a:p>
          <a:p>
            <a:pPr fontAlgn="base"/>
            <a:r>
              <a:rPr lang="es-PE" sz="1100" b="1" dirty="0" smtClean="0">
                <a:solidFill>
                  <a:schemeClr val="bg1"/>
                </a:solidFill>
                <a:latin typeface="Agency FB" pitchFamily="34" charset="0"/>
              </a:rPr>
              <a:t>Mientras se calienta el horno, echamos en un bol la harina, el azúcar, la levadura en polvo, el bicarbonato, la canela, la sal. Removemos bien y reservamos . Aparte, en otro recipiente echamos los huevos batidos, la mantequilla previamente derretida en el microondas y la leche. También removemos bien y cuando los ingredientes estén bien integrados añadimos la mezcla a la que habíamos conseguido anteriormente. Volvemos a remover, pero sólo hasta que todos los ingredientes estén integrados.</a:t>
            </a:r>
          </a:p>
          <a:p>
            <a:pPr fontAlgn="base"/>
            <a:r>
              <a:rPr lang="es-PE" sz="1100" b="1" dirty="0" smtClean="0">
                <a:solidFill>
                  <a:schemeClr val="bg1"/>
                </a:solidFill>
                <a:latin typeface="Agency FB" pitchFamily="34" charset="0"/>
              </a:rPr>
              <a:t>Añadimos las moras o las frambuesas a la masa que hemos conseguido y removemos. Después, echamos la masa en moldes individuales de silicona sin llenarlos hasta el borde, sino aproximadamente tres cuartos de su capacidad. Los metemos en el horno y dejamos que se hagan durante unos 20 minutos. Después, sacamos y dejamos enfriar antes de desmoldar.</a:t>
            </a:r>
          </a:p>
          <a:p>
            <a:pPr algn="ctr" fontAlgn="base"/>
            <a:r>
              <a:rPr lang="es-PE" sz="1100" b="1" dirty="0" smtClean="0">
                <a:solidFill>
                  <a:schemeClr val="bg1"/>
                </a:solidFill>
                <a:latin typeface="Agency FB" pitchFamily="34" charset="0"/>
              </a:rPr>
              <a:t> ¡Riquísimos!</a:t>
            </a:r>
          </a:p>
          <a:p>
            <a:pPr fontAlgn="base"/>
            <a:endParaRPr lang="es-PE" dirty="0" smtClean="0">
              <a:solidFill>
                <a:schemeClr val="bg1"/>
              </a:solidFill>
            </a:endParaRPr>
          </a:p>
          <a:p>
            <a:endParaRPr lang="es-PE" dirty="0">
              <a:solidFill>
                <a:schemeClr val="bg1"/>
              </a:solidFill>
            </a:endParaRPr>
          </a:p>
        </p:txBody>
      </p:sp>
      <p:pic>
        <p:nvPicPr>
          <p:cNvPr id="34820" name="Picture 4" descr="Resultado de imagen de chef png"/>
          <p:cNvPicPr>
            <a:picLocks noChangeAspect="1" noChangeArrowheads="1"/>
          </p:cNvPicPr>
          <p:nvPr/>
        </p:nvPicPr>
        <p:blipFill>
          <a:blip r:embed="rId4" cstate="print"/>
          <a:srcRect/>
          <a:stretch>
            <a:fillRect/>
          </a:stretch>
        </p:blipFill>
        <p:spPr bwMode="auto">
          <a:xfrm>
            <a:off x="0" y="785800"/>
            <a:ext cx="2197348" cy="3100368"/>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PE"/>
          </a:p>
        </p:txBody>
      </p:sp>
      <p:sp>
        <p:nvSpPr>
          <p:cNvPr id="4" name="3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4 Marcador de contenido" descr="buen provecho3.jpg"/>
          <p:cNvPicPr>
            <a:picLocks noGrp="1" noChangeAspect="1"/>
          </p:cNvPicPr>
          <p:nvPr>
            <p:ph idx="1"/>
          </p:nvPr>
        </p:nvPicPr>
        <p:blipFill>
          <a:blip r:embed="rId2"/>
          <a:stretch>
            <a:fillRect/>
          </a:stretch>
        </p:blipFill>
        <p:spPr>
          <a:xfrm>
            <a:off x="0" y="1071552"/>
            <a:ext cx="9144000" cy="4071948"/>
          </a:xfrm>
        </p:spPr>
      </p:pic>
      <p:pic>
        <p:nvPicPr>
          <p:cNvPr id="8" name="7 Imagen" descr="k0ngw0.jpg"/>
          <p:cNvPicPr>
            <a:picLocks noChangeAspect="1"/>
          </p:cNvPicPr>
          <p:nvPr/>
        </p:nvPicPr>
        <p:blipFill>
          <a:blip r:embed="rId3"/>
          <a:stretch>
            <a:fillRect/>
          </a:stretch>
        </p:blipFill>
        <p:spPr>
          <a:xfrm>
            <a:off x="7286644" y="3095634"/>
            <a:ext cx="2047866" cy="2047866"/>
          </a:xfrm>
          <a:prstGeom prst="rect">
            <a:avLst/>
          </a:prstGeom>
        </p:spPr>
      </p:pic>
      <p:pic>
        <p:nvPicPr>
          <p:cNvPr id="9" name="8 Imagen" descr="Cocinero.gif"/>
          <p:cNvPicPr>
            <a:picLocks noChangeAspect="1"/>
          </p:cNvPicPr>
          <p:nvPr/>
        </p:nvPicPr>
        <p:blipFill>
          <a:blip r:embed="rId4"/>
          <a:stretch>
            <a:fillRect/>
          </a:stretch>
        </p:blipFill>
        <p:spPr>
          <a:xfrm>
            <a:off x="857224" y="3081342"/>
            <a:ext cx="2541392" cy="2062158"/>
          </a:xfrm>
          <a:prstGeom prst="rect">
            <a:avLst/>
          </a:prstGeom>
        </p:spPr>
      </p:pic>
      <p:pic>
        <p:nvPicPr>
          <p:cNvPr id="10" name="9 Imagen" descr="16268.png.png"/>
          <p:cNvPicPr>
            <a:picLocks noChangeAspect="1"/>
          </p:cNvPicPr>
          <p:nvPr/>
        </p:nvPicPr>
        <p:blipFill>
          <a:blip r:embed="rId5">
            <a:lum contrast="40000"/>
          </a:blip>
          <a:stretch>
            <a:fillRect/>
          </a:stretch>
        </p:blipFill>
        <p:spPr>
          <a:xfrm>
            <a:off x="-571536" y="-428646"/>
            <a:ext cx="2714644" cy="2714644"/>
          </a:xfrm>
          <a:prstGeom prst="rect">
            <a:avLst/>
          </a:prstGeom>
        </p:spPr>
      </p:pic>
      <p:pic>
        <p:nvPicPr>
          <p:cNvPr id="11" name="10 Imagen" descr="ustensile_cuisine.png"/>
          <p:cNvPicPr>
            <a:picLocks noChangeAspect="1"/>
          </p:cNvPicPr>
          <p:nvPr/>
        </p:nvPicPr>
        <p:blipFill>
          <a:blip r:embed="rId6">
            <a:lum contrast="40000"/>
          </a:blip>
          <a:stretch>
            <a:fillRect/>
          </a:stretch>
        </p:blipFill>
        <p:spPr>
          <a:xfrm>
            <a:off x="1928794" y="0"/>
            <a:ext cx="1928826" cy="1798228"/>
          </a:xfrm>
          <a:prstGeom prst="rect">
            <a:avLst/>
          </a:prstGeom>
        </p:spPr>
      </p:pic>
      <p:pic>
        <p:nvPicPr>
          <p:cNvPr id="14" name="13 Imagen" descr="16268.png.png"/>
          <p:cNvPicPr>
            <a:picLocks noChangeAspect="1"/>
          </p:cNvPicPr>
          <p:nvPr/>
        </p:nvPicPr>
        <p:blipFill>
          <a:blip r:embed="rId7" cstate="print">
            <a:lum contrast="40000"/>
          </a:blip>
          <a:stretch>
            <a:fillRect/>
          </a:stretch>
        </p:blipFill>
        <p:spPr>
          <a:xfrm>
            <a:off x="3357518" y="-500084"/>
            <a:ext cx="2643206" cy="2643206"/>
          </a:xfrm>
          <a:prstGeom prst="rect">
            <a:avLst/>
          </a:prstGeom>
        </p:spPr>
      </p:pic>
      <p:pic>
        <p:nvPicPr>
          <p:cNvPr id="15" name="14 Imagen" descr="ustensile_cuisine.png"/>
          <p:cNvPicPr>
            <a:picLocks noChangeAspect="1"/>
          </p:cNvPicPr>
          <p:nvPr/>
        </p:nvPicPr>
        <p:blipFill>
          <a:blip r:embed="rId6">
            <a:lum contrast="40000"/>
          </a:blip>
          <a:stretch>
            <a:fillRect/>
          </a:stretch>
        </p:blipFill>
        <p:spPr>
          <a:xfrm>
            <a:off x="5572132" y="0"/>
            <a:ext cx="1928826" cy="1798228"/>
          </a:xfrm>
          <a:prstGeom prst="rect">
            <a:avLst/>
          </a:prstGeom>
        </p:spPr>
      </p:pic>
      <p:pic>
        <p:nvPicPr>
          <p:cNvPr id="16" name="15 Imagen" descr="16268.png.png"/>
          <p:cNvPicPr>
            <a:picLocks noChangeAspect="1"/>
          </p:cNvPicPr>
          <p:nvPr/>
        </p:nvPicPr>
        <p:blipFill>
          <a:blip r:embed="rId5">
            <a:lum contrast="40000"/>
          </a:blip>
          <a:stretch>
            <a:fillRect/>
          </a:stretch>
        </p:blipFill>
        <p:spPr>
          <a:xfrm>
            <a:off x="6858016" y="-500084"/>
            <a:ext cx="2714644" cy="2714644"/>
          </a:xfrm>
          <a:prstGeom prst="rect">
            <a:avLst/>
          </a:prstGeom>
        </p:spPr>
      </p:pic>
      <p:pic>
        <p:nvPicPr>
          <p:cNvPr id="39938" name="Picture 2" descr="Rendered Image"/>
          <p:cNvPicPr>
            <a:picLocks noChangeAspect="1" noChangeArrowheads="1"/>
          </p:cNvPicPr>
          <p:nvPr/>
        </p:nvPicPr>
        <p:blipFill>
          <a:blip r:embed="rId8"/>
          <a:srcRect/>
          <a:stretch>
            <a:fillRect/>
          </a:stretch>
        </p:blipFill>
        <p:spPr bwMode="auto">
          <a:xfrm rot="20521012">
            <a:off x="3240587" y="4006153"/>
            <a:ext cx="796998" cy="200473"/>
          </a:xfrm>
          <a:prstGeom prst="rect">
            <a:avLst/>
          </a:prstGeom>
          <a:noFill/>
        </p:spPr>
      </p:pic>
      <p:pic>
        <p:nvPicPr>
          <p:cNvPr id="39940" name="Picture 4" descr="Rendered Image"/>
          <p:cNvPicPr>
            <a:picLocks noChangeAspect="1" noChangeArrowheads="1"/>
          </p:cNvPicPr>
          <p:nvPr/>
        </p:nvPicPr>
        <p:blipFill>
          <a:blip r:embed="rId9">
            <a:duotone>
              <a:schemeClr val="accent6">
                <a:shade val="45000"/>
                <a:satMod val="135000"/>
              </a:schemeClr>
              <a:prstClr val="white"/>
            </a:duotone>
            <a:lum contrast="40000"/>
          </a:blip>
          <a:srcRect/>
          <a:stretch>
            <a:fillRect/>
          </a:stretch>
        </p:blipFill>
        <p:spPr bwMode="auto">
          <a:xfrm rot="20555951">
            <a:off x="5994569" y="3524349"/>
            <a:ext cx="1774588" cy="11856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0" fill="hold"/>
                                        <p:tgtEl>
                                          <p:spTgt spid="9"/>
                                        </p:tgtEl>
                                        <p:attrNameLst>
                                          <p:attrName>ppt_x</p:attrName>
                                        </p:attrNameLst>
                                      </p:cBhvr>
                                      <p:tavLst>
                                        <p:tav tm="0">
                                          <p:val>
                                            <p:strVal val="0-#ppt_w/2"/>
                                          </p:val>
                                        </p:tav>
                                        <p:tav tm="100000">
                                          <p:val>
                                            <p:strVal val="#ppt_x"/>
                                          </p:val>
                                        </p:tav>
                                      </p:tavLst>
                                    </p:anim>
                                    <p:anim calcmode="lin" valueType="num">
                                      <p:cBhvr additive="base">
                                        <p:cTn id="8" dur="5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52" presetClass="entr" presetSubtype="0" fill="hold" nodeType="afterEffect">
                                  <p:stCondLst>
                                    <p:cond delay="0"/>
                                  </p:stCondLst>
                                  <p:childTnLst>
                                    <p:set>
                                      <p:cBhvr>
                                        <p:cTn id="11" dur="1" fill="hold">
                                          <p:stCondLst>
                                            <p:cond delay="0"/>
                                          </p:stCondLst>
                                        </p:cTn>
                                        <p:tgtEl>
                                          <p:spTgt spid="39940"/>
                                        </p:tgtEl>
                                        <p:attrNameLst>
                                          <p:attrName>style.visibility</p:attrName>
                                        </p:attrNameLst>
                                      </p:cBhvr>
                                      <p:to>
                                        <p:strVal val="visible"/>
                                      </p:to>
                                    </p:set>
                                    <p:animScale>
                                      <p:cBhvr>
                                        <p:cTn id="12" dur="2000" decel="50000" fill="hold">
                                          <p:stCondLst>
                                            <p:cond delay="0"/>
                                          </p:stCondLst>
                                        </p:cTn>
                                        <p:tgtEl>
                                          <p:spTgt spid="399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2000" decel="50000" fill="hold">
                                          <p:stCondLst>
                                            <p:cond delay="0"/>
                                          </p:stCondLst>
                                        </p:cTn>
                                        <p:tgtEl>
                                          <p:spTgt spid="39940"/>
                                        </p:tgtEl>
                                        <p:attrNameLst>
                                          <p:attrName>ppt_x</p:attrName>
                                          <p:attrName>ppt_y</p:attrName>
                                        </p:attrNameLst>
                                      </p:cBhvr>
                                    </p:animMotion>
                                    <p:animEffect transition="in" filter="fade">
                                      <p:cBhvr>
                                        <p:cTn id="14" dur="20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MIS RECETAS DE COC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-MIS RECETAS DE COCINA-</Template>
  <TotalTime>0</TotalTime>
  <Words>2730</Words>
  <Application>Microsoft Office PowerPoint</Application>
  <PresentationFormat>Presentación en pantalla (16:9)</PresentationFormat>
  <Paragraphs>107</Paragraphs>
  <Slides>18</Slides>
  <Notes>0</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-MIS RECETAS DE COCINA-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2016-09-24T16:07:38Z</dcterms:created>
  <dcterms:modified xsi:type="dcterms:W3CDTF">2016-09-24T16:10:52Z</dcterms:modified>
</cp:coreProperties>
</file>