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4" r:id="rId3"/>
    <p:sldId id="270" r:id="rId4"/>
    <p:sldId id="275" r:id="rId5"/>
    <p:sldId id="256" r:id="rId6"/>
    <p:sldId id="272" r:id="rId7"/>
    <p:sldId id="262" r:id="rId8"/>
    <p:sldId id="260" r:id="rId9"/>
    <p:sldId id="259" r:id="rId10"/>
    <p:sldId id="269" r:id="rId11"/>
    <p:sldId id="265" r:id="rId12"/>
    <p:sldId id="266" r:id="rId13"/>
    <p:sldId id="258" r:id="rId14"/>
    <p:sldId id="268" r:id="rId15"/>
    <p:sldId id="263" r:id="rId16"/>
    <p:sldId id="267" r:id="rId17"/>
    <p:sldId id="273" r:id="rId18"/>
    <p:sldId id="257" r:id="rId19"/>
    <p:sldId id="274" r:id="rId20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lDVn//y9PqPXF/9o7/evQ" hashData="gxQiTIKKIKxZdXhBHTfgi5wkDT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712D42"/>
    <a:srgbClr val="432E1D"/>
    <a:srgbClr val="3A2500"/>
    <a:srgbClr val="005828"/>
    <a:srgbClr val="002E15"/>
    <a:srgbClr val="4B731F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181" autoAdjust="0"/>
    <p:restoredTop sz="94660"/>
  </p:normalViewPr>
  <p:slideViewPr>
    <p:cSldViewPr>
      <p:cViewPr>
        <p:scale>
          <a:sx n="322" d="100"/>
          <a:sy n="322" d="100"/>
        </p:scale>
        <p:origin x="4302" y="28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EFC35-4FCA-42A0-B6DF-B76E3B559D5A}" type="datetimeFigureOut">
              <a:rPr lang="es-PE" smtClean="0"/>
              <a:pPr/>
              <a:t>3/10/2016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9DE6A-ACEE-4EC2-9C71-0D1A87D97E4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4B731F">
                  <a:shade val="67500"/>
                  <a:satMod val="115000"/>
                </a:srgbClr>
              </a:gs>
              <a:gs pos="100000">
                <a:srgbClr val="4B731F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22532" name="Picture 4" descr="Resultado de imagen para cinemagraph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500034" y="285734"/>
            <a:ext cx="8286808" cy="4543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196" name="Picture 4" descr="imagen renderizada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142976" y="500048"/>
            <a:ext cx="1819275" cy="1190625"/>
          </a:xfrm>
          <a:prstGeom prst="rect">
            <a:avLst/>
          </a:prstGeom>
          <a:noFill/>
        </p:spPr>
      </p:pic>
      <p:pic>
        <p:nvPicPr>
          <p:cNvPr id="8198" name="Picture 6" descr="imagen renderizada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1357290" y="1785932"/>
            <a:ext cx="1171575" cy="1123950"/>
          </a:xfrm>
          <a:prstGeom prst="rect">
            <a:avLst/>
          </a:prstGeom>
          <a:noFill/>
        </p:spPr>
      </p:pic>
      <p:pic>
        <p:nvPicPr>
          <p:cNvPr id="8200" name="Picture 8" descr="imagen renderizada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785786" y="2786064"/>
            <a:ext cx="3048000" cy="1162050"/>
          </a:xfrm>
          <a:prstGeom prst="rect">
            <a:avLst/>
          </a:prstGeom>
          <a:noFill/>
        </p:spPr>
      </p:pic>
      <p:pic>
        <p:nvPicPr>
          <p:cNvPr id="8202" name="Picture 10" descr="imagen renderizad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4414" y="4214824"/>
            <a:ext cx="1647376" cy="26832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7000">
    <p:sndAc>
      <p:stSnd loop="1">
        <p:snd r:embed="rId2" name="Ariana_Grande_-_Side_To_Side_f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5128" name="Picture 8" descr="those puppy eyes"/>
          <p:cNvPicPr>
            <a:picLocks noChangeAspect="1" noChangeArrowheads="1" noCrop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857224" y="500048"/>
            <a:ext cx="7467593" cy="4199996"/>
          </a:xfrm>
          <a:prstGeom prst="round2DiagRect">
            <a:avLst>
              <a:gd name="adj1" fmla="val 23396"/>
              <a:gd name="adj2" fmla="val 0"/>
            </a:avLst>
          </a:prstGeom>
          <a:ln w="88900" cap="sq">
            <a:solidFill>
              <a:srgbClr val="9966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4223836"/>
            <a:ext cx="857256" cy="3291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PE" dirty="0"/>
          </a:p>
        </p:txBody>
      </p:sp>
      <p:pic>
        <p:nvPicPr>
          <p:cNvPr id="5" name="4 Marcador de contenido" descr="cadre_pour_video_4_by_kidpaddleetcie-d97hdtb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785918" y="428610"/>
            <a:ext cx="571983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u="sng" dirty="0" smtClean="0">
                <a:ln w="3175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roadway" pitchFamily="82" charset="0"/>
              </a:rPr>
              <a:t>CINEMAGRAPHS</a:t>
            </a:r>
          </a:p>
          <a:p>
            <a:pPr algn="ctr"/>
            <a:r>
              <a:rPr lang="es-PE" sz="2400" b="1" u="sng" dirty="0" smtClean="0">
                <a:solidFill>
                  <a:sysClr val="windowText" lastClr="000000"/>
                </a:solidFill>
                <a:latin typeface="Harrington" pitchFamily="82" charset="0"/>
              </a:rPr>
              <a:t> </a:t>
            </a:r>
            <a:r>
              <a:rPr lang="es-PE" sz="2400" b="1" u="sng" dirty="0" smtClean="0">
                <a:solidFill>
                  <a:sysClr val="windowText" lastClr="000000"/>
                </a:solidFill>
                <a:latin typeface="Harrington" pitchFamily="82" charset="0"/>
              </a:rPr>
              <a:t>así de maravillosas lucen </a:t>
            </a:r>
            <a:endParaRPr lang="es-PE" sz="2400" b="1" u="sng" dirty="0" smtClean="0">
              <a:solidFill>
                <a:sysClr val="windowText" lastClr="000000"/>
              </a:solidFill>
              <a:latin typeface="Harrington" pitchFamily="82" charset="0"/>
            </a:endParaRPr>
          </a:p>
          <a:p>
            <a:pPr algn="ctr"/>
            <a:r>
              <a:rPr lang="es-PE" sz="2400" b="1" u="sng" dirty="0" smtClean="0">
                <a:solidFill>
                  <a:sysClr val="windowText" lastClr="000000"/>
                </a:solidFill>
                <a:latin typeface="Harrington" pitchFamily="82" charset="0"/>
              </a:rPr>
              <a:t>las </a:t>
            </a:r>
            <a:r>
              <a:rPr lang="es-PE" sz="2400" b="1" u="sng" dirty="0" smtClean="0">
                <a:solidFill>
                  <a:sysClr val="windowText" lastClr="000000"/>
                </a:solidFill>
                <a:latin typeface="Harrington" pitchFamily="82" charset="0"/>
              </a:rPr>
              <a:t>fotografías cuando tienen vida propia</a:t>
            </a:r>
          </a:p>
          <a:p>
            <a:pPr algn="ctr"/>
            <a:endParaRPr lang="es-PE" sz="2400" dirty="0">
              <a:latin typeface="Harringto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4349" y="1785932"/>
            <a:ext cx="771530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Dentro de esa búsqueda eterna por ser original y encontrar el giro a las cosas habituales de la vida, surgen técnicas y estrategias que de vez en cuando nos sorprenden y nos dejan un muy buen sabor de boca, "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Cinemagraph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", un interesante término que sirve para referirse a las fotografías que no sólo tienen movimiento, sino vida propia.</a:t>
            </a:r>
          </a:p>
          <a:p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Su nombre proviene precisamente de su definición: 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cinema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-(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photo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)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graph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, acuñado por los fotógrafos estadounidenses 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 Kevin 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Burg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 y 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Jamie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 Beck, quienes empezaron a utilizar esta técnica en el 2011 para dar vida a sus fotografías de moda.</a:t>
            </a:r>
          </a:p>
          <a:p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Las </a:t>
            </a:r>
            <a:r>
              <a:rPr lang="es-PE" sz="1400" b="1" dirty="0" err="1" smtClean="0">
                <a:solidFill>
                  <a:sysClr val="windowText" lastClr="000000"/>
                </a:solidFill>
                <a:latin typeface="Agency FB" pitchFamily="34" charset="0"/>
              </a:rPr>
              <a:t>cinemagraph</a:t>
            </a:r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 nacen de la combinación de la fotografía con el vídeo. De esta manera, a las imágenes estáticas se les añade movimiento en algunas porciones de estas a través de pequeñas animaciones.</a:t>
            </a:r>
          </a:p>
          <a:p>
            <a:r>
              <a:rPr lang="es-PE" sz="1400" b="1" dirty="0" smtClean="0">
                <a:solidFill>
                  <a:sysClr val="windowText" lastClr="000000"/>
                </a:solidFill>
                <a:latin typeface="Agency FB" pitchFamily="34" charset="0"/>
              </a:rPr>
              <a:t>Son muchos los fotógrafos y artistas audiovisuales que se han visto atraídos por este movimiento hipnótico que aúna fotografía, vídeo y edición de imágenes. De esta combinación puede salir algo bello e incluso artístico, pero también sirve como un potente elemento publicitario debido a su gran capacidad de comunicación y alto impacto</a:t>
            </a:r>
          </a:p>
          <a:p>
            <a:endParaRPr lang="es-PE" sz="1400" dirty="0">
              <a:latin typeface="Agency FB" pitchFamily="34" charset="0"/>
            </a:endParaRPr>
          </a:p>
        </p:txBody>
      </p:sp>
    </p:spTree>
  </p:cSld>
  <p:clrMapOvr>
    <a:masterClrMapping/>
  </p:clrMapOvr>
  <p:transition advClick="0" advTm="7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rgbClr val="002060">
                <a:tint val="44500"/>
                <a:satMod val="160000"/>
              </a:srgbClr>
            </a:gs>
            <a:gs pos="100000">
              <a:srgbClr val="002060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  <a:scene3d>
            <a:camera prst="orthographicFront"/>
            <a:lightRig rig="threePt" dir="t"/>
          </a:scene3d>
          <a:sp3d>
            <a:bevelT w="114300" prst="hardEdge"/>
          </a:sp3d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PE"/>
          </a:p>
        </p:txBody>
      </p:sp>
      <p:pic>
        <p:nvPicPr>
          <p:cNvPr id="11270" name="Picture 6" descr="Resultado de imagen para cinemagraph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6"/>
            <a:ext cx="8072494" cy="4550736"/>
          </a:xfrm>
          <a:prstGeom prst="round2DiagRect">
            <a:avLst>
              <a:gd name="adj1" fmla="val 21416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0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3939915"/>
            <a:ext cx="852486" cy="327294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3A2500"/>
              </a:gs>
              <a:gs pos="50000">
                <a:srgbClr val="996600">
                  <a:tint val="44500"/>
                  <a:satMod val="160000"/>
                </a:srgbClr>
              </a:gs>
              <a:gs pos="100000">
                <a:srgbClr val="99660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PE" dirty="0"/>
          </a:p>
        </p:txBody>
      </p:sp>
      <p:pic>
        <p:nvPicPr>
          <p:cNvPr id="29700" name="Picture 4" descr="Resultado de imagen para cinemagraph paisaje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85734"/>
            <a:ext cx="7546971" cy="4552367"/>
          </a:xfrm>
          <a:prstGeom prst="round2DiagRect">
            <a:avLst>
              <a:gd name="adj1" fmla="val 24702"/>
              <a:gd name="adj2" fmla="val 0"/>
            </a:avLst>
          </a:prstGeom>
          <a:ln w="88900" cap="sq">
            <a:solidFill>
              <a:srgbClr val="9966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929072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9218" name="Picture 2" descr="Ver imagen original"/>
          <p:cNvPicPr>
            <a:picLocks noChangeAspect="1" noChangeArrowheads="1" noCrop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785786" y="357172"/>
            <a:ext cx="7651603" cy="4305302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rgbClr val="C00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4394139"/>
            <a:ext cx="785818" cy="30169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16388" name="Picture 4" descr="Cinemagraph 100 niñas por gerryblackx en DeviantArt"/>
          <p:cNvPicPr>
            <a:picLocks noChangeAspect="1" noChangeArrowheads="1" noCrop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571472" y="214296"/>
            <a:ext cx="7858180" cy="45423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4286262"/>
            <a:ext cx="737853" cy="28328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15364" name="Picture 4" descr="http://idealog.co.nz/media/images/kitchen_ghosts_0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6"/>
            <a:ext cx="8130363" cy="45720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3A25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4000510"/>
            <a:ext cx="880729" cy="33813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6148" name="Picture 4" descr="http://i.imgur.com/7v58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85734"/>
            <a:ext cx="6643734" cy="4607233"/>
          </a:xfrm>
          <a:prstGeom prst="round2DiagRect">
            <a:avLst>
              <a:gd name="adj1" fmla="val 26049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267847"/>
            <a:ext cx="928694" cy="35655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432E1D"/>
              </a:gs>
              <a:gs pos="50000">
                <a:srgbClr val="432E1D">
                  <a:tint val="44500"/>
                  <a:satMod val="160000"/>
                </a:srgbClr>
              </a:gs>
              <a:gs pos="100000">
                <a:srgbClr val="432E1D">
                  <a:tint val="23500"/>
                  <a:satMod val="160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13318" name="Picture 6" descr="Ver imagen origina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14296"/>
            <a:ext cx="6357942" cy="45541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438150"/>
            <a:ext cx="857256" cy="3291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24580" name="Picture 4" descr="Resultado de imagen para cinemagraph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500034" y="214296"/>
            <a:ext cx="8257399" cy="4643470"/>
          </a:xfrm>
          <a:prstGeom prst="round2DiagRect">
            <a:avLst>
              <a:gd name="adj1" fmla="val 21321"/>
              <a:gd name="adj2" fmla="val 0"/>
            </a:avLst>
          </a:prstGeom>
          <a:ln w="88900" cap="sq">
            <a:solidFill>
              <a:schemeClr val="tx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14612" y="3857634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16386" name="Picture 2" descr="cinematograph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72"/>
            <a:ext cx="8286808" cy="4429156"/>
          </a:xfrm>
          <a:prstGeom prst="round2DiagRect">
            <a:avLst>
              <a:gd name="adj1" fmla="val 20045"/>
              <a:gd name="adj2" fmla="val 0"/>
            </a:avLst>
          </a:prstGeom>
          <a:ln w="88900" cap="sq">
            <a:solidFill>
              <a:schemeClr val="tx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n renderizada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lumMod val="10000"/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1500166" y="4071948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26626" name="Picture 2" descr="Resultado de imagen para cinemagraph"/>
          <p:cNvPicPr>
            <a:picLocks noChangeAspect="1" noChangeArrowheads="1" noCrop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21195" y="285734"/>
            <a:ext cx="8565647" cy="4500594"/>
          </a:xfrm>
          <a:prstGeom prst="round2DiagRect">
            <a:avLst>
              <a:gd name="adj1" fmla="val 29966"/>
              <a:gd name="adj2" fmla="val 0"/>
            </a:avLst>
          </a:prstGeom>
          <a:ln w="88900" cap="sq">
            <a:solidFill>
              <a:schemeClr val="tx2">
                <a:lumMod val="2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929072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2E15"/>
              </a:gs>
              <a:gs pos="50000">
                <a:srgbClr val="005828">
                  <a:tint val="44500"/>
                  <a:satMod val="160000"/>
                </a:srgbClr>
              </a:gs>
              <a:gs pos="100000">
                <a:srgbClr val="005828">
                  <a:tint val="23500"/>
                  <a:satMod val="160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18434" name="Picture 2" descr="cinematografía"/>
          <p:cNvPicPr>
            <a:picLocks noChangeAspect="1" noChangeArrowheads="1" noCrop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357158" y="357172"/>
            <a:ext cx="8291358" cy="43577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429006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12D42">
                  <a:shade val="67500"/>
                  <a:satMod val="115000"/>
                </a:srgbClr>
              </a:gs>
              <a:gs pos="100000">
                <a:srgbClr val="712D42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7170" name="Picture 2" descr="Ver imagen original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142976" y="285734"/>
            <a:ext cx="6572296" cy="4604151"/>
          </a:xfrm>
          <a:prstGeom prst="round2DiagRect">
            <a:avLst>
              <a:gd name="adj1" fmla="val 23528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357700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3A2500"/>
              </a:gs>
              <a:gs pos="50000">
                <a:srgbClr val="3A2500">
                  <a:tint val="44500"/>
                  <a:satMod val="160000"/>
                </a:srgbClr>
              </a:gs>
              <a:gs pos="100000">
                <a:srgbClr val="3A2500">
                  <a:tint val="23500"/>
                  <a:satMod val="160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PE" dirty="0"/>
          </a:p>
        </p:txBody>
      </p:sp>
      <p:pic>
        <p:nvPicPr>
          <p:cNvPr id="30728" name="Picture 8" descr="Resultado de imagen para cinemagraph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34"/>
            <a:ext cx="8257399" cy="46434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966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imagen renderiz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4143386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PE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endParaRPr lang="es-PE" dirty="0"/>
          </a:p>
        </p:txBody>
      </p:sp>
      <p:pic>
        <p:nvPicPr>
          <p:cNvPr id="2052" name="Picture 4" descr="Ver imagen original"/>
          <p:cNvPicPr>
            <a:picLocks noChangeAspect="1" noChangeArrowheads="1" noCrop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500034" y="357172"/>
            <a:ext cx="8128025" cy="4572014"/>
          </a:xfrm>
          <a:prstGeom prst="round2DiagRect">
            <a:avLst>
              <a:gd name="adj1" fmla="val 26849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40000" contrast="40000"/>
          </a:blip>
          <a:srcRect/>
          <a:stretch>
            <a:fillRect/>
          </a:stretch>
        </p:blipFill>
        <p:spPr bwMode="auto">
          <a:xfrm rot="20543289">
            <a:off x="512195" y="3185991"/>
            <a:ext cx="1903569" cy="1319702"/>
          </a:xfrm>
          <a:prstGeom prst="rect">
            <a:avLst/>
          </a:prstGeom>
          <a:noFill/>
        </p:spPr>
      </p:pic>
      <p:pic>
        <p:nvPicPr>
          <p:cNvPr id="9" name="Picture 4" descr="imagen renderizada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40000"/>
          </a:blip>
          <a:srcRect/>
          <a:stretch>
            <a:fillRect/>
          </a:stretch>
        </p:blipFill>
        <p:spPr bwMode="auto">
          <a:xfrm>
            <a:off x="500034" y="4500576"/>
            <a:ext cx="1066800" cy="409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IRA EL DETALLE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-MIRA EL DETALLE-</Template>
  <TotalTime>0</TotalTime>
  <Words>44</Words>
  <Application>Microsoft Office PowerPoint</Application>
  <PresentationFormat>Presentación en pantalla (16:9)</PresentationFormat>
  <Paragraphs>10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-MIRA EL DETALLE-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2016-10-03T12:19:53Z</dcterms:created>
  <dcterms:modified xsi:type="dcterms:W3CDTF">2016-10-03T12:29:29Z</dcterms:modified>
</cp:coreProperties>
</file>