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9" r:id="rId3"/>
    <p:sldId id="298" r:id="rId4"/>
    <p:sldId id="308" r:id="rId5"/>
    <p:sldId id="283" r:id="rId6"/>
    <p:sldId id="309" r:id="rId7"/>
    <p:sldId id="281" r:id="rId8"/>
    <p:sldId id="282" r:id="rId9"/>
    <p:sldId id="284" r:id="rId10"/>
    <p:sldId id="299" r:id="rId11"/>
    <p:sldId id="257" r:id="rId12"/>
    <p:sldId id="258" r:id="rId13"/>
    <p:sldId id="259" r:id="rId14"/>
    <p:sldId id="260" r:id="rId15"/>
    <p:sldId id="300" r:id="rId16"/>
    <p:sldId id="261" r:id="rId17"/>
    <p:sldId id="262" r:id="rId18"/>
    <p:sldId id="263" r:id="rId19"/>
    <p:sldId id="264" r:id="rId20"/>
    <p:sldId id="301" r:id="rId21"/>
    <p:sldId id="265" r:id="rId22"/>
    <p:sldId id="266" r:id="rId23"/>
    <p:sldId id="267" r:id="rId24"/>
    <p:sldId id="268" r:id="rId25"/>
    <p:sldId id="302" r:id="rId26"/>
    <p:sldId id="269" r:id="rId27"/>
    <p:sldId id="270" r:id="rId28"/>
    <p:sldId id="271" r:id="rId29"/>
    <p:sldId id="272" r:id="rId30"/>
    <p:sldId id="303" r:id="rId31"/>
    <p:sldId id="273" r:id="rId32"/>
    <p:sldId id="274" r:id="rId33"/>
    <p:sldId id="275" r:id="rId34"/>
    <p:sldId id="276" r:id="rId35"/>
    <p:sldId id="304" r:id="rId36"/>
    <p:sldId id="277" r:id="rId37"/>
    <p:sldId id="278" r:id="rId38"/>
    <p:sldId id="279" r:id="rId39"/>
    <p:sldId id="280" r:id="rId40"/>
    <p:sldId id="305" r:id="rId41"/>
    <p:sldId id="285" r:id="rId42"/>
    <p:sldId id="286" r:id="rId43"/>
    <p:sldId id="287" r:id="rId44"/>
    <p:sldId id="288" r:id="rId45"/>
    <p:sldId id="306" r:id="rId46"/>
    <p:sldId id="290" r:id="rId47"/>
    <p:sldId id="291" r:id="rId48"/>
    <p:sldId id="292" r:id="rId49"/>
    <p:sldId id="293" r:id="rId50"/>
    <p:sldId id="307" r:id="rId51"/>
    <p:sldId id="294" r:id="rId52"/>
    <p:sldId id="295" r:id="rId53"/>
    <p:sldId id="296" r:id="rId54"/>
    <p:sldId id="297" r:id="rId55"/>
    <p:sldId id="310" r:id="rId5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PoR3dDuLpwrapr7gOC19A" hashData="McCppzE+uFFx8T5+BdpM4c87Ow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FF"/>
    <a:srgbClr val="003399"/>
    <a:srgbClr val="0000FF"/>
    <a:srgbClr val="5B09FF"/>
    <a:srgbClr val="C1B3F3"/>
    <a:srgbClr val="E28EB8"/>
    <a:srgbClr val="FFCCCC"/>
    <a:srgbClr val="CC00CC"/>
    <a:srgbClr val="FFE5FF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7021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EECE8-330C-4E83-9911-7F19A0A01FFF}" type="datetimeFigureOut">
              <a:rPr lang="es-PE" smtClean="0"/>
              <a:pPr/>
              <a:t>3/03/2020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E0C3A-5174-4F69-A26B-3DF05845EC9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_women_hd_0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" y="0"/>
            <a:ext cx="9284676" cy="514350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1714480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429520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2000232" y="571486"/>
            <a:ext cx="142876" cy="392909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215206" y="642924"/>
            <a:ext cx="142876" cy="392909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2214546" y="857238"/>
            <a:ext cx="142876" cy="342902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929454" y="928676"/>
            <a:ext cx="142876" cy="342902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2500298" y="1071552"/>
            <a:ext cx="142876" cy="307183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715140" y="1142990"/>
            <a:ext cx="142876" cy="307183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2786050" y="1357304"/>
            <a:ext cx="142876" cy="2643206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6429388" y="1428742"/>
            <a:ext cx="142876" cy="2643206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071802" y="1643056"/>
            <a:ext cx="142876" cy="214314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6215074" y="1714494"/>
            <a:ext cx="142876" cy="214314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3357554" y="1857370"/>
            <a:ext cx="142876" cy="178595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6000760" y="1928808"/>
            <a:ext cx="142876" cy="178595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643306" y="2071684"/>
            <a:ext cx="142876" cy="142876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5786446" y="2071684"/>
            <a:ext cx="142876" cy="142876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3929058" y="2214560"/>
            <a:ext cx="142876" cy="1143008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5572132" y="2214560"/>
            <a:ext cx="142876" cy="1143008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4214810" y="2285998"/>
            <a:ext cx="142876" cy="9286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18" y="2285998"/>
            <a:ext cx="142876" cy="9286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4500562" y="2357436"/>
            <a:ext cx="142876" cy="71438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143504" y="2357436"/>
            <a:ext cx="142876" cy="714380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714876" y="2428874"/>
            <a:ext cx="142876" cy="57150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4929190" y="2428874"/>
            <a:ext cx="142876" cy="57150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1428728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715272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1142976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01024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57224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215338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429652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571472" y="285734"/>
            <a:ext cx="142876" cy="4500594"/>
          </a:xfrm>
          <a:prstGeom prst="rect">
            <a:avLst/>
          </a:prstGeom>
          <a:gradFill flip="none" rotWithShape="1">
            <a:gsLst>
              <a:gs pos="28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7" name="56 Imagen" descr="cooltext350708776931801.pn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642910" y="500048"/>
            <a:ext cx="1196587" cy="642942"/>
          </a:xfrm>
          <a:prstGeom prst="rect">
            <a:avLst/>
          </a:prstGeom>
        </p:spPr>
      </p:pic>
      <p:pic>
        <p:nvPicPr>
          <p:cNvPr id="58" name="57 Imagen" descr="cooltext350708798760654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071670" y="571486"/>
            <a:ext cx="2500330" cy="567451"/>
          </a:xfrm>
          <a:prstGeom prst="rect">
            <a:avLst/>
          </a:prstGeom>
        </p:spPr>
      </p:pic>
      <p:pic>
        <p:nvPicPr>
          <p:cNvPr id="59" name="58 Imagen" descr="cooltext350708850346075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143108" y="1285866"/>
            <a:ext cx="642943" cy="579554"/>
          </a:xfrm>
          <a:prstGeom prst="rect">
            <a:avLst/>
          </a:prstGeom>
        </p:spPr>
      </p:pic>
      <p:pic>
        <p:nvPicPr>
          <p:cNvPr id="60" name="59 Imagen" descr="cooltext350708867439687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785786" y="1928808"/>
            <a:ext cx="946554" cy="571504"/>
          </a:xfrm>
          <a:prstGeom prst="rect">
            <a:avLst/>
          </a:prstGeom>
        </p:spPr>
      </p:pic>
      <p:pic>
        <p:nvPicPr>
          <p:cNvPr id="61" name="60 Imagen" descr="cooltext350708883773521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1785918" y="1928808"/>
            <a:ext cx="2693736" cy="550422"/>
          </a:xfrm>
          <a:prstGeom prst="rect">
            <a:avLst/>
          </a:prstGeom>
        </p:spPr>
      </p:pic>
      <p:pic>
        <p:nvPicPr>
          <p:cNvPr id="62" name="61 Imagen" descr="cooltext350708910862274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1214414" y="2786064"/>
            <a:ext cx="1375183" cy="571504"/>
          </a:xfrm>
          <a:prstGeom prst="rect">
            <a:avLst/>
          </a:prstGeom>
        </p:spPr>
      </p:pic>
      <p:pic>
        <p:nvPicPr>
          <p:cNvPr id="63" name="62 Imagen" descr="cooltext350709066121638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2643174" y="2786064"/>
            <a:ext cx="1218911" cy="590987"/>
          </a:xfrm>
          <a:prstGeom prst="rect">
            <a:avLst/>
          </a:prstGeom>
        </p:spPr>
      </p:pic>
      <p:pic>
        <p:nvPicPr>
          <p:cNvPr id="64" name="63 Imagen" descr="cooltext350709093532225.png"/>
          <p:cNvPicPr>
            <a:picLocks noChangeAspect="1"/>
          </p:cNvPicPr>
          <p:nvPr/>
        </p:nvPicPr>
        <p:blipFill>
          <a:blip r:embed="rId11">
            <a:lum contrast="20000"/>
          </a:blip>
          <a:stretch>
            <a:fillRect/>
          </a:stretch>
        </p:blipFill>
        <p:spPr>
          <a:xfrm>
            <a:off x="1000100" y="3643320"/>
            <a:ext cx="3429024" cy="642942"/>
          </a:xfrm>
          <a:prstGeom prst="rect">
            <a:avLst/>
          </a:prstGeom>
        </p:spPr>
      </p:pic>
      <p:pic>
        <p:nvPicPr>
          <p:cNvPr id="65" name="Picture 16" descr="Rendered Image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500826" y="4500576"/>
            <a:ext cx="1928826" cy="232733"/>
          </a:xfrm>
          <a:prstGeom prst="rect">
            <a:avLst/>
          </a:prstGeom>
          <a:noFill/>
        </p:spPr>
      </p:pic>
      <p:pic>
        <p:nvPicPr>
          <p:cNvPr id="66" name="65 Imagen" descr="wallpaper_women_hd_01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84676" cy="5143500"/>
          </a:xfrm>
          <a:prstGeom prst="rect">
            <a:avLst/>
          </a:prstGeom>
        </p:spPr>
      </p:pic>
    </p:spTree>
  </p:cSld>
  <p:clrMapOvr>
    <a:masterClrMapping/>
  </p:clrMapOvr>
  <p:transition advClick="0" advTm="35000">
    <p:sndAc>
      <p:stSnd loop="1">
        <p:snd r:embed="rId2" name="Kenny G - Forever In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3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6000"/>
                            </p:stCondLst>
                            <p:childTnLst>
                              <p:par>
                                <p:cTn id="52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3" fill="hold">
                            <p:stCondLst>
                              <p:cond delay="8000"/>
                            </p:stCondLst>
                            <p:childTnLst>
                              <p:par>
                                <p:cTn id="5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1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5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7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3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6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6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8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7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74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5" fill="hold">
                            <p:stCondLst>
                              <p:cond delay="22000"/>
                            </p:stCondLst>
                            <p:childTnLst>
                              <p:par>
                                <p:cTn id="57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0"/>
            <a:ext cx="7000924" cy="49292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428728" y="642924"/>
            <a:ext cx="57150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¿Sabías que a cada color se le asocian diferentes significados y efectos sobre nosotros? ¡Te contaré cuáles son!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colores pueden afectar nuestras emociones. ¿Te sorprenderías si te dijera que cuando nos vestimos elegimos los colores de forma inconsciente? Pues así es. Y no solo a la hora de seleccionar nuestras prendas, sino en todo momento que nos decantamos por uno u otro tono intervienen factores de los que no nos percatamos y que tienen que ver con el significado de los colores.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diferentes tonalidades tienen la capacidad de conectar con nosotras a través de nuestras emociones y es algo que las empresas de marketing saben explotar muy bien cuando quieren vendernos algún producto. Aunque también el uso de la exposición a ciertos tonos mediante la técnica de la cromoterapia puede jugar en nuestro favor para influir positivamente en nuestros estados de ánimo.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Vista la trascendencia que tienen en nuestras decisiones y como afectan en nuestra vida diaria, no está de más conocer el significado de los colores para ver que tienen que decirnos sobre nosotros mismas.</a:t>
            </a:r>
          </a:p>
          <a:p>
            <a:pPr algn="ctr"/>
            <a:endParaRPr lang="es-PE" sz="14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816" y="-357226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2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17989" y="0"/>
            <a:ext cx="6908021" cy="4786328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1071552"/>
            <a:ext cx="5929354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Rojo</a:t>
            </a:r>
          </a:p>
          <a:p>
            <a:pPr algn="ctr"/>
            <a:endParaRPr lang="es-PE" sz="1400" b="1" dirty="0" smtClean="0">
              <a:solidFill>
                <a:schemeClr val="bg1"/>
              </a:solidFill>
            </a:endParaRPr>
          </a:p>
          <a:p>
            <a:pPr algn="ctr"/>
            <a:r>
              <a:rPr lang="es-PE" sz="1400" b="1" dirty="0" smtClean="0">
                <a:solidFill>
                  <a:schemeClr val="bg1"/>
                </a:solidFill>
              </a:rPr>
              <a:t>¿Hay alguien que no asocie el rojo a la pasión? Y a la intensidad, al fuego y al amor… al fin y al cabo, todos ellos están vinculados entre sí y al significado del color rojo en su esencia, aunque sea de una forma un tanto poética pero muy generalizada.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</a:rPr>
              <a:t>Cuando nos exponemos al color rojo nuestro organismo también reacciona a esa energía que simboliza, ya que nuestro pulso aumenta y se nos eleva la tensión, preparándonos de alguna forma para la acción, sea en ámbitos de urgencia, ante una compra que se intenta fomentar por impulso.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Desafortunadamente, no se trata de algo que precisamente nos haga sentir bien por estar asociado a nuestra condición de mujer.</a:t>
            </a:r>
          </a:p>
          <a:p>
            <a:pPr algn="ctr"/>
            <a:endParaRPr lang="es-PE" sz="1400" b="1" dirty="0" smtClean="0">
              <a:solidFill>
                <a:schemeClr val="bg1"/>
              </a:solidFill>
            </a:endParaRPr>
          </a:p>
          <a:p>
            <a:pPr algn="ctr"/>
            <a:endParaRPr lang="es-PE" sz="1400" b="1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0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</p:spPr>
      </p:pic>
      <p:pic>
        <p:nvPicPr>
          <p:cNvPr id="4" name="3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86776" y="2643188"/>
            <a:ext cx="857224" cy="857224"/>
          </a:xfrm>
          <a:prstGeom prst="rect">
            <a:avLst/>
          </a:prstGeom>
        </p:spPr>
      </p:pic>
      <p:pic>
        <p:nvPicPr>
          <p:cNvPr id="5" name="4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</p:spPr>
      </p:pic>
      <p:pic>
        <p:nvPicPr>
          <p:cNvPr id="6" name="5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286776" y="1785932"/>
            <a:ext cx="857224" cy="857224"/>
          </a:xfrm>
          <a:prstGeom prst="rect">
            <a:avLst/>
          </a:prstGeom>
        </p:spPr>
      </p:pic>
      <p:pic>
        <p:nvPicPr>
          <p:cNvPr id="7" name="6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14348" y="571486"/>
            <a:ext cx="857224" cy="857224"/>
          </a:xfrm>
          <a:prstGeom prst="rect">
            <a:avLst/>
          </a:prstGeom>
        </p:spPr>
      </p:pic>
      <p:pic>
        <p:nvPicPr>
          <p:cNvPr id="8" name="7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14348" y="3643320"/>
            <a:ext cx="857224" cy="857224"/>
          </a:xfrm>
          <a:prstGeom prst="rect">
            <a:avLst/>
          </a:prstGeom>
        </p:spPr>
      </p:pic>
      <p:pic>
        <p:nvPicPr>
          <p:cNvPr id="9" name="8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428728" y="1071552"/>
            <a:ext cx="857224" cy="857224"/>
          </a:xfrm>
          <a:prstGeom prst="rect">
            <a:avLst/>
          </a:prstGeom>
        </p:spPr>
      </p:pic>
      <p:pic>
        <p:nvPicPr>
          <p:cNvPr id="10" name="9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428728" y="3143254"/>
            <a:ext cx="857224" cy="857224"/>
          </a:xfrm>
          <a:prstGeom prst="rect">
            <a:avLst/>
          </a:prstGeom>
        </p:spPr>
      </p:pic>
      <p:pic>
        <p:nvPicPr>
          <p:cNvPr id="11" name="10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1428742"/>
            <a:ext cx="857224" cy="857224"/>
          </a:xfrm>
          <a:prstGeom prst="rect">
            <a:avLst/>
          </a:prstGeom>
        </p:spPr>
      </p:pic>
      <p:pic>
        <p:nvPicPr>
          <p:cNvPr id="12" name="11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14546" y="2714626"/>
            <a:ext cx="857224" cy="857224"/>
          </a:xfrm>
          <a:prstGeom prst="rect">
            <a:avLst/>
          </a:prstGeom>
        </p:spPr>
      </p:pic>
      <p:pic>
        <p:nvPicPr>
          <p:cNvPr id="13" name="12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64" y="1714494"/>
            <a:ext cx="857224" cy="857224"/>
          </a:xfrm>
          <a:prstGeom prst="rect">
            <a:avLst/>
          </a:prstGeom>
        </p:spPr>
      </p:pic>
      <p:pic>
        <p:nvPicPr>
          <p:cNvPr id="14" name="13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71802" y="2571750"/>
            <a:ext cx="857224" cy="857224"/>
          </a:xfrm>
          <a:prstGeom prst="rect">
            <a:avLst/>
          </a:prstGeom>
        </p:spPr>
      </p:pic>
      <p:pic>
        <p:nvPicPr>
          <p:cNvPr id="15" name="14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929058" y="1714494"/>
            <a:ext cx="857224" cy="857224"/>
          </a:xfrm>
          <a:prstGeom prst="rect">
            <a:avLst/>
          </a:prstGeom>
        </p:spPr>
      </p:pic>
      <p:pic>
        <p:nvPicPr>
          <p:cNvPr id="16" name="15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00496" y="2571750"/>
            <a:ext cx="857224" cy="857224"/>
          </a:xfrm>
          <a:prstGeom prst="rect">
            <a:avLst/>
          </a:prstGeom>
        </p:spPr>
      </p:pic>
      <p:pic>
        <p:nvPicPr>
          <p:cNvPr id="17" name="16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786314" y="1785932"/>
            <a:ext cx="857224" cy="857224"/>
          </a:xfrm>
          <a:prstGeom prst="rect">
            <a:avLst/>
          </a:prstGeom>
        </p:spPr>
      </p:pic>
      <p:pic>
        <p:nvPicPr>
          <p:cNvPr id="18" name="17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857752" y="2643188"/>
            <a:ext cx="857224" cy="857224"/>
          </a:xfrm>
          <a:prstGeom prst="rect">
            <a:avLst/>
          </a:prstGeom>
        </p:spPr>
      </p:pic>
      <p:pic>
        <p:nvPicPr>
          <p:cNvPr id="19" name="18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15008" y="1785932"/>
            <a:ext cx="857224" cy="857224"/>
          </a:xfrm>
          <a:prstGeom prst="rect">
            <a:avLst/>
          </a:prstGeom>
        </p:spPr>
      </p:pic>
      <p:pic>
        <p:nvPicPr>
          <p:cNvPr id="20" name="19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86446" y="2643188"/>
            <a:ext cx="857224" cy="857224"/>
          </a:xfrm>
          <a:prstGeom prst="rect">
            <a:avLst/>
          </a:prstGeom>
        </p:spPr>
      </p:pic>
      <p:pic>
        <p:nvPicPr>
          <p:cNvPr id="21" name="20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572264" y="1785932"/>
            <a:ext cx="857224" cy="857224"/>
          </a:xfrm>
          <a:prstGeom prst="rect">
            <a:avLst/>
          </a:prstGeom>
        </p:spPr>
      </p:pic>
      <p:pic>
        <p:nvPicPr>
          <p:cNvPr id="22" name="21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643702" y="2643188"/>
            <a:ext cx="857224" cy="857224"/>
          </a:xfrm>
          <a:prstGeom prst="rect">
            <a:avLst/>
          </a:prstGeom>
        </p:spPr>
      </p:pic>
      <p:pic>
        <p:nvPicPr>
          <p:cNvPr id="23" name="22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429520" y="1857370"/>
            <a:ext cx="857224" cy="857224"/>
          </a:xfrm>
          <a:prstGeom prst="rect">
            <a:avLst/>
          </a:prstGeom>
        </p:spPr>
      </p:pic>
      <p:pic>
        <p:nvPicPr>
          <p:cNvPr id="24" name="23 Imagen" descr="destellos5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500958" y="2714626"/>
            <a:ext cx="857224" cy="857224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2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0"/>
            <a:ext cx="6908021" cy="485776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1357304"/>
            <a:ext cx="535785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Está claro que el significado de los colores está muy relacionado con las emociones que evocan, como el apasionado rojo, el vital amarillo o el equilibrado verde, pero el origen también puede deberse no solo a como afectan a nuestras percepciones más elementales, sino también a la trascendencia histórica y cultural que tienen ciertos hechos con los que por alguna razón se relacionan.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ya puestos a desear… ojalá el color rosa y el violeta, en su simbolismo de lucha por lo que no debería existir para ninguna de las mujeres del mundo (cáncer de mama y desigualdad), llegue pronto a desterrarse o a contarse como una anécdota de algo superado y dejado en el pasado.</a:t>
            </a:r>
          </a:p>
          <a:p>
            <a:pPr algn="ctr"/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-285816" y="0"/>
            <a:ext cx="9429816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0"/>
            <a:ext cx="1214414" cy="1230825"/>
          </a:xfrm>
          <a:prstGeom prst="rect">
            <a:avLst/>
          </a:prstGeom>
        </p:spPr>
      </p:pic>
      <p:pic>
        <p:nvPicPr>
          <p:cNvPr id="4" name="3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1214414" cy="1230825"/>
          </a:xfrm>
          <a:prstGeom prst="rect">
            <a:avLst/>
          </a:prstGeom>
        </p:spPr>
      </p:pic>
      <p:pic>
        <p:nvPicPr>
          <p:cNvPr id="5" name="4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912675"/>
            <a:ext cx="1214414" cy="1230825"/>
          </a:xfrm>
          <a:prstGeom prst="rect">
            <a:avLst/>
          </a:prstGeom>
        </p:spPr>
      </p:pic>
      <p:pic>
        <p:nvPicPr>
          <p:cNvPr id="6" name="5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929586" y="3912675"/>
            <a:ext cx="1214414" cy="1230825"/>
          </a:xfrm>
          <a:prstGeom prst="rect">
            <a:avLst/>
          </a:prstGeom>
        </p:spPr>
      </p:pic>
      <p:pic>
        <p:nvPicPr>
          <p:cNvPr id="7" name="6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1285866"/>
            <a:ext cx="1214414" cy="1230825"/>
          </a:xfrm>
          <a:prstGeom prst="rect">
            <a:avLst/>
          </a:prstGeom>
        </p:spPr>
      </p:pic>
      <p:pic>
        <p:nvPicPr>
          <p:cNvPr id="8" name="7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1428742"/>
            <a:ext cx="1214414" cy="1230825"/>
          </a:xfrm>
          <a:prstGeom prst="rect">
            <a:avLst/>
          </a:prstGeom>
        </p:spPr>
      </p:pic>
      <p:pic>
        <p:nvPicPr>
          <p:cNvPr id="9" name="8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357436"/>
            <a:ext cx="1214414" cy="1230825"/>
          </a:xfrm>
          <a:prstGeom prst="rect">
            <a:avLst/>
          </a:prstGeom>
        </p:spPr>
      </p:pic>
      <p:pic>
        <p:nvPicPr>
          <p:cNvPr id="10" name="9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2571750"/>
            <a:ext cx="1214414" cy="1230825"/>
          </a:xfrm>
          <a:prstGeom prst="rect">
            <a:avLst/>
          </a:prstGeom>
        </p:spPr>
      </p:pic>
      <p:pic>
        <p:nvPicPr>
          <p:cNvPr id="11" name="10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3143254"/>
            <a:ext cx="1214414" cy="1230825"/>
          </a:xfrm>
          <a:prstGeom prst="rect">
            <a:avLst/>
          </a:prstGeom>
        </p:spPr>
      </p:pic>
      <p:pic>
        <p:nvPicPr>
          <p:cNvPr id="12" name="11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64" y="3357568"/>
            <a:ext cx="1214414" cy="12308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-271490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5710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585734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01439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442990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871618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300278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72887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157502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58616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14758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44338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872046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30064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729270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14363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586526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01515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372376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80097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229600" y="114299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-271490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5710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585734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01439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442990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871618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300278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72887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157502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58616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014758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44338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872046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30064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729270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157930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586526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01515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372376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80097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229600" y="2571750"/>
            <a:ext cx="914400" cy="1357322"/>
          </a:xfrm>
          <a:prstGeom prst="diamond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45" name="44 Rectángulo"/>
          <p:cNvSpPr/>
          <p:nvPr/>
        </p:nvSpPr>
        <p:spPr>
          <a:xfrm>
            <a:off x="-428660" y="-142894"/>
            <a:ext cx="9715568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jo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isósceles"/>
          <p:cNvSpPr/>
          <p:nvPr/>
        </p:nvSpPr>
        <p:spPr>
          <a:xfrm rot="2066737">
            <a:off x="2435881" y="-524694"/>
            <a:ext cx="1281835" cy="5769031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9592335">
            <a:off x="5634013" y="-350794"/>
            <a:ext cx="1380802" cy="5518331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277776">
            <a:off x="3225323" y="-246493"/>
            <a:ext cx="1084530" cy="5376619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20557700">
            <a:off x="4922997" y="-37677"/>
            <a:ext cx="1224193" cy="5098087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468414">
            <a:off x="3851433" y="38700"/>
            <a:ext cx="1084530" cy="5124944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21340429">
            <a:off x="4463509" y="21919"/>
            <a:ext cx="978473" cy="5155668"/>
          </a:xfrm>
          <a:prstGeom prst="triangle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FFBD">
                <a:shade val="67500"/>
                <a:satMod val="115000"/>
              </a:srgbClr>
            </a:gs>
            <a:gs pos="100000">
              <a:srgbClr val="FFFFBD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llo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117989" y="0"/>
            <a:ext cx="6908021" cy="49292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14480" y="785800"/>
            <a:ext cx="557216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1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s-PE" sz="1400" b="1" dirty="0" smtClean="0">
                <a:ln w="3175">
                  <a:noFill/>
                </a:ln>
              </a:rPr>
              <a:t>Si hay un color emblema absoluto de la vitalidad, la energía, la alegría y el optimismo </a:t>
            </a:r>
            <a:r>
              <a:rPr lang="es-PE" sz="1400" b="1" dirty="0" smtClean="0">
                <a:ln w="3175">
                  <a:noFill/>
                </a:ln>
              </a:rPr>
              <a:t>ese </a:t>
            </a:r>
            <a:r>
              <a:rPr lang="es-PE" sz="1400" b="1" dirty="0" smtClean="0">
                <a:ln w="3175">
                  <a:noFill/>
                </a:ln>
              </a:rPr>
              <a:t>es el amarillo. El significado de los colores tiene mucho que ver con uno de sus principales representantes en la naturaleza; y en este caso es el sol, a quien debemos todas esas mismas atribuciones emocionales que hemos citado.</a:t>
            </a:r>
          </a:p>
          <a:p>
            <a:pPr algn="ctr"/>
            <a:r>
              <a:rPr lang="es-PE" sz="1400" b="1" dirty="0" smtClean="0">
                <a:ln w="3175">
                  <a:noFill/>
                </a:ln>
              </a:rPr>
              <a:t>Cuando nos exponemos a una luz regulada con esta frecuencia para hacernos llegar este color, permitimos a nuestro estado de ánimo alcanzar otro más alegre y renovado, estimulando a su vez la actividad cerebral y predisponer la musculatura para la acción. Por eso suele utilizarse esta tonalidad en ámbitos de ocio y combinado con el color negro para crear una alerta visual que nos recuerda ciertos peligros de origen natural (como las avispas).</a:t>
            </a:r>
          </a:p>
          <a:p>
            <a:pPr algn="ctr"/>
            <a:r>
              <a:rPr lang="es-PE" sz="1400" b="1" dirty="0" smtClean="0">
                <a:ln w="3175">
                  <a:noFill/>
                </a:ln>
              </a:rPr>
              <a:t>Lo que sí que es importante evitar es su uso en habitaciones o estancias para niños, ya que podría fomentar un exceso de excitación</a:t>
            </a:r>
            <a:r>
              <a:rPr lang="es-PE" sz="1400" b="1" dirty="0" smtClean="0">
                <a:solidFill>
                  <a:schemeClr val="bg2">
                    <a:lumMod val="10000"/>
                  </a:schemeClr>
                </a:solidFill>
              </a:rPr>
              <a:t>.</a:t>
            </a:r>
          </a:p>
          <a:p>
            <a:endParaRPr lang="es-PE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428992" y="428610"/>
            <a:ext cx="1961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AMARILLO</a:t>
            </a:r>
            <a:endParaRPr lang="es-PE" sz="2400" b="1" dirty="0">
              <a:ln w="19050">
                <a:solidFill>
                  <a:schemeClr val="tx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816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3987842" y="3272847"/>
            <a:ext cx="3810868" cy="3810868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088318" y="3381884"/>
            <a:ext cx="3810868" cy="2959969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016881" y="2453190"/>
            <a:ext cx="3810868" cy="2959969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059280" y="2487658"/>
            <a:ext cx="3810868" cy="3810868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059279" y="1558335"/>
            <a:ext cx="3810868" cy="3810868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159756" y="1738810"/>
            <a:ext cx="3810868" cy="2959969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231194" y="881555"/>
            <a:ext cx="3810868" cy="2959969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02156" y="701078"/>
            <a:ext cx="3810868" cy="3810868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02632" y="95759"/>
            <a:ext cx="3810868" cy="2959969"/>
          </a:xfrm>
          <a:prstGeom prst="rect">
            <a:avLst/>
          </a:prstGeom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73593" y="-227615"/>
            <a:ext cx="3810868" cy="3810868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142908" y="-142894"/>
            <a:ext cx="9429816" cy="6858048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3107533" y="17858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4174341" y="18335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3178971" y="167876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38610" y="1647818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3178961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210060" y="3076566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250397" y="4607733"/>
            <a:ext cx="1714512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317217" y="4541045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22000">
                <a:schemeClr val="tx1"/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142908" y="-142894"/>
            <a:ext cx="9429816" cy="735811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300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4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-71456"/>
            <a:ext cx="2286016" cy="2500330"/>
          </a:xfrm>
          <a:prstGeom prst="rect">
            <a:avLst/>
          </a:prstGeom>
        </p:spPr>
      </p:pic>
      <p:pic>
        <p:nvPicPr>
          <p:cNvPr id="4" name="3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604901">
            <a:off x="3642671" y="2777397"/>
            <a:ext cx="2286016" cy="2561402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4997056" y="1432314"/>
            <a:ext cx="2286016" cy="2421748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1871436" y="1628978"/>
            <a:ext cx="2286016" cy="2457049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031231">
            <a:off x="4503149" y="281897"/>
            <a:ext cx="2286016" cy="2500330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8603172">
            <a:off x="2263932" y="429209"/>
            <a:ext cx="2286016" cy="2500330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7789938">
            <a:off x="4763976" y="2428606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3645084">
            <a:off x="2336829" y="2651920"/>
            <a:ext cx="2286016" cy="250033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28596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857224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285884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2143108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571768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00364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857652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286248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714876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143536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572132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000760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429420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858016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286644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643866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8072462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501090" y="121442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0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428596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857224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285884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714480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2143108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571768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3000364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428992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857652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286248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714876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5143536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572132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6000760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429420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858016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286644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643866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8072462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501090" y="2643188"/>
            <a:ext cx="914400" cy="1357322"/>
          </a:xfrm>
          <a:prstGeom prst="diamond">
            <a:avLst/>
          </a:prstGeom>
          <a:gradFill flip="none" rotWithShape="1">
            <a:gsLst>
              <a:gs pos="52000">
                <a:schemeClr val="accent6">
                  <a:lumMod val="50000"/>
                </a:schemeClr>
              </a:gs>
              <a:gs pos="50000">
                <a:srgbClr val="FFD961">
                  <a:shade val="67500"/>
                  <a:satMod val="115000"/>
                </a:srgbClr>
              </a:gs>
              <a:gs pos="100000">
                <a:srgbClr val="FFD96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l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66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117989" y="0"/>
            <a:ext cx="6908021" cy="485776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1500180"/>
            <a:ext cx="58579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busquemos que el significado del color nos transmita confianza, honradez y que inspire a la comunicación, daremos con la frescura del color del mar y del cielo.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es un tono frío, muy vinculado a la consciencia. Proporciona calma e invita a la concentración. Se asocia a la inteligencia, la estabilidad y la seriedad. Razón por la que se utiliza para la elaboración de material didáctico, principalmente de ciencias, o entre los colores corporativos para bancos y compañías aseguradoras que buscan ganarse un alto nivel de confianza entre sus clientes.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curiosamente, tiene un efecto inhibidor del apetito; por eso suele evitarse en publicidad de productos alimentarios.</a:t>
            </a:r>
          </a:p>
          <a:p>
            <a:pPr algn="ctr"/>
            <a:endParaRPr lang="es-PE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857620" y="785800"/>
            <a:ext cx="10983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 smtClean="0">
                <a:ln w="19050">
                  <a:solidFill>
                    <a:schemeClr val="bg1"/>
                  </a:solidFill>
                </a:ln>
                <a:solidFill>
                  <a:srgbClr val="151F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AZUL</a:t>
            </a:r>
            <a:endParaRPr lang="es-PE" sz="2400" b="1" dirty="0">
              <a:ln w="19050">
                <a:solidFill>
                  <a:schemeClr val="bg1"/>
                </a:solidFill>
              </a:ln>
              <a:solidFill>
                <a:srgbClr val="151F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214332"/>
            <a:ext cx="9429816" cy="535783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l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42908" y="-142894"/>
            <a:ext cx="9429816" cy="742955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rgbClr val="007A37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l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0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4" name="3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0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5" name="4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6" name="5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7" name="6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143272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8" name="7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143272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9" name="8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10" name="9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500312"/>
            <a:ext cx="1571636" cy="1571636"/>
          </a:xfrm>
          <a:prstGeom prst="donut">
            <a:avLst/>
          </a:prstGeom>
          <a:effectLst/>
        </p:spPr>
      </p:pic>
      <p:pic>
        <p:nvPicPr>
          <p:cNvPr id="11" name="10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072198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12" name="11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143636" y="2428874"/>
            <a:ext cx="1571636" cy="1571636"/>
          </a:xfrm>
          <a:prstGeom prst="donut">
            <a:avLst/>
          </a:prstGeom>
          <a:effectLst/>
        </p:spPr>
      </p:pic>
      <p:pic>
        <p:nvPicPr>
          <p:cNvPr id="13" name="12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64" y="928676"/>
            <a:ext cx="1571636" cy="1571636"/>
          </a:xfrm>
          <a:prstGeom prst="donut">
            <a:avLst/>
          </a:prstGeom>
          <a:effectLst/>
        </p:spPr>
      </p:pic>
      <p:pic>
        <p:nvPicPr>
          <p:cNvPr id="14" name="13 Imagen" descr="blue-abstract-circle-design-m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64" y="2428874"/>
            <a:ext cx="1571636" cy="1571636"/>
          </a:xfrm>
          <a:prstGeom prst="donu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142908" y="-142894"/>
            <a:ext cx="9429816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66CC">
                <a:shade val="67500"/>
                <a:satMod val="115000"/>
              </a:srgbClr>
            </a:gs>
            <a:gs pos="100000">
              <a:srgbClr val="0066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l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142908" y="-142894"/>
            <a:ext cx="9429816" cy="635798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66CC">
                <a:shade val="67500"/>
                <a:satMod val="115000"/>
              </a:srgbClr>
            </a:gs>
            <a:gs pos="100000">
              <a:srgbClr val="0066CC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zul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o1.pn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1117989" y="0"/>
            <a:ext cx="6908021" cy="49292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857238"/>
            <a:ext cx="54292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PE" sz="1400" b="1" dirty="0" smtClean="0"/>
          </a:p>
          <a:p>
            <a:pPr algn="ctr"/>
            <a:r>
              <a:rPr lang="es-PE" sz="1400" b="1" dirty="0" smtClean="0"/>
              <a:t>Más que un color, el blanco es el resultado de la suma de todos los demás tonos del círculo cromático. También nos recuerda la luz y su influencia tan directa que tiene sobre nuestro estado de ánimo.</a:t>
            </a:r>
          </a:p>
          <a:p>
            <a:pPr algn="ctr"/>
            <a:r>
              <a:rPr lang="es-PE" sz="1400" b="1" dirty="0" smtClean="0"/>
              <a:t>Su connotación positiva simboliza la calma y la pureza. Y por la asociación que tiene con esta última, también con la limpieza. Por esa razón se utiliza tanto con espacios asépticos relacionados con la salud y su cuidado; lo vemos tanto en las batas del personal sanitario como en las paredes y mobiliario de sus salas.</a:t>
            </a:r>
          </a:p>
          <a:p>
            <a:pPr algn="ctr"/>
            <a:r>
              <a:rPr lang="es-PE" sz="1400" b="1" dirty="0" smtClean="0"/>
              <a:t>Pero como en todos los significados de los colores, con el blanco sucede que varía en función del ámbito cultural en que se encuentre: </a:t>
            </a:r>
          </a:p>
          <a:p>
            <a:pPr algn="ctr"/>
            <a:r>
              <a:rPr lang="es-PE" sz="1400" b="1" dirty="0" smtClean="0"/>
              <a:t>Si bien la pureza del blanco en occidente nos recuerda la que se le supone a la novia en el momento de su boda, en oriente y en ciertas zonas de África simboliza la muerte, aunque también retrata la pureza, en este caso la del alma que se marcha.</a:t>
            </a:r>
          </a:p>
          <a:p>
            <a:pPr algn="ctr"/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643306" y="428610"/>
            <a:ext cx="1573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BLANCO</a:t>
            </a:r>
            <a:endParaRPr lang="es-PE" sz="2400" b="1" dirty="0">
              <a:ln w="19050">
                <a:solidFill>
                  <a:schemeClr val="tx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816" y="-642960"/>
            <a:ext cx="9429816" cy="578646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5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" y="1"/>
            <a:ext cx="857224" cy="857224"/>
          </a:xfrm>
          <a:prstGeom prst="rect">
            <a:avLst/>
          </a:prstGeom>
        </p:spPr>
      </p:pic>
      <p:pic>
        <p:nvPicPr>
          <p:cNvPr id="5" name="4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2643188"/>
            <a:ext cx="857224" cy="857224"/>
          </a:xfrm>
          <a:prstGeom prst="rect">
            <a:avLst/>
          </a:prstGeom>
        </p:spPr>
      </p:pic>
      <p:pic>
        <p:nvPicPr>
          <p:cNvPr id="6" name="5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</p:spPr>
      </p:pic>
      <p:pic>
        <p:nvPicPr>
          <p:cNvPr id="7" name="6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1785932"/>
            <a:ext cx="857224" cy="857224"/>
          </a:xfrm>
          <a:prstGeom prst="rect">
            <a:avLst/>
          </a:prstGeom>
        </p:spPr>
      </p:pic>
      <p:pic>
        <p:nvPicPr>
          <p:cNvPr id="8" name="7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571486"/>
            <a:ext cx="857224" cy="857224"/>
          </a:xfrm>
          <a:prstGeom prst="rect">
            <a:avLst/>
          </a:prstGeom>
        </p:spPr>
      </p:pic>
      <p:pic>
        <p:nvPicPr>
          <p:cNvPr id="9" name="8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643320"/>
            <a:ext cx="857224" cy="857224"/>
          </a:xfrm>
          <a:prstGeom prst="rect">
            <a:avLst/>
          </a:prstGeom>
        </p:spPr>
      </p:pic>
      <p:pic>
        <p:nvPicPr>
          <p:cNvPr id="10" name="9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1071552"/>
            <a:ext cx="857224" cy="857224"/>
          </a:xfrm>
          <a:prstGeom prst="rect">
            <a:avLst/>
          </a:prstGeom>
        </p:spPr>
      </p:pic>
      <p:pic>
        <p:nvPicPr>
          <p:cNvPr id="11" name="10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28" y="3143254"/>
            <a:ext cx="857224" cy="857224"/>
          </a:xfrm>
          <a:prstGeom prst="rect">
            <a:avLst/>
          </a:prstGeom>
        </p:spPr>
      </p:pic>
      <p:pic>
        <p:nvPicPr>
          <p:cNvPr id="12" name="11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1428742"/>
            <a:ext cx="857224" cy="857224"/>
          </a:xfrm>
          <a:prstGeom prst="rect">
            <a:avLst/>
          </a:prstGeom>
        </p:spPr>
      </p:pic>
      <p:pic>
        <p:nvPicPr>
          <p:cNvPr id="13" name="12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2714626"/>
            <a:ext cx="857224" cy="857224"/>
          </a:xfrm>
          <a:prstGeom prst="rect">
            <a:avLst/>
          </a:prstGeom>
        </p:spPr>
      </p:pic>
      <p:pic>
        <p:nvPicPr>
          <p:cNvPr id="14" name="13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714494"/>
            <a:ext cx="857224" cy="857224"/>
          </a:xfrm>
          <a:prstGeom prst="rect">
            <a:avLst/>
          </a:prstGeom>
        </p:spPr>
      </p:pic>
      <p:pic>
        <p:nvPicPr>
          <p:cNvPr id="15" name="14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2571750"/>
            <a:ext cx="857224" cy="857224"/>
          </a:xfrm>
          <a:prstGeom prst="rect">
            <a:avLst/>
          </a:prstGeom>
        </p:spPr>
      </p:pic>
      <p:pic>
        <p:nvPicPr>
          <p:cNvPr id="16" name="15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929058" y="1714494"/>
            <a:ext cx="857224" cy="857224"/>
          </a:xfrm>
          <a:prstGeom prst="rect">
            <a:avLst/>
          </a:prstGeom>
        </p:spPr>
      </p:pic>
      <p:pic>
        <p:nvPicPr>
          <p:cNvPr id="17" name="16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571750"/>
            <a:ext cx="857224" cy="857224"/>
          </a:xfrm>
          <a:prstGeom prst="rect">
            <a:avLst/>
          </a:prstGeom>
        </p:spPr>
      </p:pic>
      <p:pic>
        <p:nvPicPr>
          <p:cNvPr id="18" name="17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86314" y="1785932"/>
            <a:ext cx="857224" cy="857224"/>
          </a:xfrm>
          <a:prstGeom prst="rect">
            <a:avLst/>
          </a:prstGeom>
        </p:spPr>
      </p:pic>
      <p:pic>
        <p:nvPicPr>
          <p:cNvPr id="19" name="18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2643188"/>
            <a:ext cx="857224" cy="857224"/>
          </a:xfrm>
          <a:prstGeom prst="rect">
            <a:avLst/>
          </a:prstGeom>
        </p:spPr>
      </p:pic>
      <p:pic>
        <p:nvPicPr>
          <p:cNvPr id="20" name="19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785932"/>
            <a:ext cx="857224" cy="857224"/>
          </a:xfrm>
          <a:prstGeom prst="rect">
            <a:avLst/>
          </a:prstGeom>
        </p:spPr>
      </p:pic>
      <p:pic>
        <p:nvPicPr>
          <p:cNvPr id="21" name="20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2643188"/>
            <a:ext cx="857224" cy="857224"/>
          </a:xfrm>
          <a:prstGeom prst="rect">
            <a:avLst/>
          </a:prstGeom>
        </p:spPr>
      </p:pic>
      <p:pic>
        <p:nvPicPr>
          <p:cNvPr id="22" name="21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785932"/>
            <a:ext cx="857224" cy="857224"/>
          </a:xfrm>
          <a:prstGeom prst="rect">
            <a:avLst/>
          </a:prstGeom>
        </p:spPr>
      </p:pic>
      <p:pic>
        <p:nvPicPr>
          <p:cNvPr id="23" name="22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643188"/>
            <a:ext cx="857224" cy="857224"/>
          </a:xfrm>
          <a:prstGeom prst="rect">
            <a:avLst/>
          </a:prstGeom>
        </p:spPr>
      </p:pic>
      <p:pic>
        <p:nvPicPr>
          <p:cNvPr id="24" name="23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857370"/>
            <a:ext cx="857224" cy="857224"/>
          </a:xfrm>
          <a:prstGeom prst="rect">
            <a:avLst/>
          </a:prstGeom>
        </p:spPr>
      </p:pic>
      <p:pic>
        <p:nvPicPr>
          <p:cNvPr id="25" name="24 Imagen" descr="destellos5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2714626"/>
            <a:ext cx="857224" cy="857224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357554" y="0"/>
            <a:ext cx="1214414" cy="1230825"/>
          </a:xfrm>
          <a:prstGeom prst="rect">
            <a:avLst/>
          </a:prstGeom>
        </p:spPr>
      </p:pic>
      <p:pic>
        <p:nvPicPr>
          <p:cNvPr id="5" name="4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214414" cy="1230825"/>
          </a:xfrm>
          <a:prstGeom prst="rect">
            <a:avLst/>
          </a:prstGeom>
        </p:spPr>
      </p:pic>
      <p:pic>
        <p:nvPicPr>
          <p:cNvPr id="6" name="5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912675"/>
            <a:ext cx="1214414" cy="1230825"/>
          </a:xfrm>
          <a:prstGeom prst="rect">
            <a:avLst/>
          </a:prstGeom>
        </p:spPr>
      </p:pic>
      <p:pic>
        <p:nvPicPr>
          <p:cNvPr id="7" name="6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3912675"/>
            <a:ext cx="1214414" cy="1230825"/>
          </a:xfrm>
          <a:prstGeom prst="rect">
            <a:avLst/>
          </a:prstGeom>
        </p:spPr>
      </p:pic>
      <p:pic>
        <p:nvPicPr>
          <p:cNvPr id="8" name="7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1285866"/>
            <a:ext cx="1214414" cy="1230825"/>
          </a:xfrm>
          <a:prstGeom prst="rect">
            <a:avLst/>
          </a:prstGeom>
        </p:spPr>
      </p:pic>
      <p:pic>
        <p:nvPicPr>
          <p:cNvPr id="9" name="8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1428742"/>
            <a:ext cx="1214414" cy="1230825"/>
          </a:xfrm>
          <a:prstGeom prst="rect">
            <a:avLst/>
          </a:prstGeom>
        </p:spPr>
      </p:pic>
      <p:pic>
        <p:nvPicPr>
          <p:cNvPr id="10" name="9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2357436"/>
            <a:ext cx="1214414" cy="1230825"/>
          </a:xfrm>
          <a:prstGeom prst="rect">
            <a:avLst/>
          </a:prstGeom>
        </p:spPr>
      </p:pic>
      <p:pic>
        <p:nvPicPr>
          <p:cNvPr id="11" name="10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571750"/>
            <a:ext cx="1214414" cy="1230825"/>
          </a:xfrm>
          <a:prstGeom prst="rect">
            <a:avLst/>
          </a:prstGeom>
        </p:spPr>
      </p:pic>
      <p:pic>
        <p:nvPicPr>
          <p:cNvPr id="12" name="11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3143254"/>
            <a:ext cx="1214414" cy="1230825"/>
          </a:xfrm>
          <a:prstGeom prst="rect">
            <a:avLst/>
          </a:prstGeom>
        </p:spPr>
      </p:pic>
      <p:pic>
        <p:nvPicPr>
          <p:cNvPr id="13" name="12 Imagen" descr="pear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3357568"/>
            <a:ext cx="1214414" cy="123082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A3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-271490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5710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58573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101439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442990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871618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300278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72887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15750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58616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014758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44338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87204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530064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729270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614363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58652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015154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7372376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800972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8229600" y="114299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-271490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5710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58573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01439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1442990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871618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2300278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72887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315750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58616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014758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444338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87204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530064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729270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6157930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58652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7015154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7372376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800972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8229600" y="2571750"/>
            <a:ext cx="914400" cy="1357322"/>
          </a:xfrm>
          <a:prstGeom prst="diamond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2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/>
          </a:p>
        </p:txBody>
      </p:sp>
      <p:sp>
        <p:nvSpPr>
          <p:cNvPr id="45" name="4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33"/>
            </a:gs>
            <a:gs pos="50000">
              <a:srgbClr val="FFEFBD">
                <a:shade val="67500"/>
                <a:satMod val="115000"/>
              </a:srgbClr>
            </a:gs>
            <a:gs pos="100000">
              <a:srgbClr val="FFEFBD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anco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isósceles"/>
          <p:cNvSpPr/>
          <p:nvPr/>
        </p:nvSpPr>
        <p:spPr>
          <a:xfrm rot="2066737">
            <a:off x="2435881" y="-524694"/>
            <a:ext cx="1281835" cy="5769031"/>
          </a:xfrm>
          <a:prstGeom prst="triangle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9592335">
            <a:off x="5634013" y="-350794"/>
            <a:ext cx="1380802" cy="5518331"/>
          </a:xfrm>
          <a:prstGeom prst="triangle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277776">
            <a:off x="3225323" y="-246493"/>
            <a:ext cx="1084530" cy="5376619"/>
          </a:xfrm>
          <a:prstGeom prst="triangle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20557700">
            <a:off x="4922997" y="-37677"/>
            <a:ext cx="1224193" cy="5098087"/>
          </a:xfrm>
          <a:prstGeom prst="triangle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468414">
            <a:off x="3851433" y="38700"/>
            <a:ext cx="1084530" cy="5124944"/>
          </a:xfrm>
          <a:prstGeom prst="triangle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1340429">
            <a:off x="4463509" y="21919"/>
            <a:ext cx="978473" cy="5155668"/>
          </a:xfrm>
          <a:prstGeom prst="triangle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7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268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arillo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bright="-30000"/>
          </a:blip>
          <a:stretch>
            <a:fillRect/>
          </a:stretch>
        </p:blipFill>
        <p:spPr>
          <a:xfrm>
            <a:off x="1071538" y="0"/>
            <a:ext cx="6908021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2357436"/>
            <a:ext cx="442915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color marrón se asocia a lo natural y orgánico.</a:t>
            </a:r>
          </a:p>
          <a:p>
            <a:pPr algn="ctr"/>
            <a:r>
              <a:rPr lang="es-PE" sz="1400" b="1" dirty="0" smtClean="0"/>
              <a:t>Se relaciona con la amistad, el hogar, la tierra, lo confortable, lo económico, lo simple, a lo masculino, a la fertilidad y pasividad.</a:t>
            </a:r>
          </a:p>
          <a:p>
            <a:pPr algn="ctr"/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643306" y="1571618"/>
            <a:ext cx="16773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bg1"/>
                  </a:solidFill>
                </a:ln>
                <a:solidFill>
                  <a:srgbClr val="99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MARRÓN</a:t>
            </a:r>
            <a:endParaRPr lang="es-PE" sz="2400" b="1" dirty="0">
              <a:ln w="19050">
                <a:solidFill>
                  <a:schemeClr val="bg1"/>
                </a:solidFill>
              </a:ln>
              <a:solidFill>
                <a:srgbClr val="99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642960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ron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ron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71604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286644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571486"/>
            <a:ext cx="142876" cy="392909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72330" y="642924"/>
            <a:ext cx="142876" cy="392909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71670" y="857238"/>
            <a:ext cx="142876" cy="342902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86578" y="928676"/>
            <a:ext cx="142876" cy="342902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357422" y="1071552"/>
            <a:ext cx="142876" cy="307183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72264" y="1142990"/>
            <a:ext cx="142876" cy="307183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643174" y="1357304"/>
            <a:ext cx="142876" cy="2643206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1428742"/>
            <a:ext cx="142876" cy="2643206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1643056"/>
            <a:ext cx="142876" cy="214314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98" y="1714494"/>
            <a:ext cx="142876" cy="214314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70"/>
            <a:ext cx="142876" cy="178595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857884" y="1928808"/>
            <a:ext cx="142876" cy="178595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2071684"/>
            <a:ext cx="142876" cy="142876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643570" y="2071684"/>
            <a:ext cx="142876" cy="142876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786182" y="2214560"/>
            <a:ext cx="142876" cy="1143008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2214560"/>
            <a:ext cx="142876" cy="1143008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71934" y="2285998"/>
            <a:ext cx="142876" cy="9286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14942" y="2285998"/>
            <a:ext cx="142876" cy="9286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357686" y="2357436"/>
            <a:ext cx="142876" cy="71438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628" y="2357436"/>
            <a:ext cx="142876" cy="714380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00" y="2428874"/>
            <a:ext cx="142876" cy="57150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786314" y="2428874"/>
            <a:ext cx="142876" cy="57150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52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572396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000100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8148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48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072462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286776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28596" y="285734"/>
            <a:ext cx="142876" cy="4500594"/>
          </a:xfrm>
          <a:prstGeom prst="rect">
            <a:avLst/>
          </a:prstGeom>
          <a:gradFill flip="none" rotWithShape="1">
            <a:gsLst>
              <a:gs pos="6500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16200000" scaled="1"/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3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ron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3714744" y="0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0800000">
            <a:off x="4572000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3714744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0800000">
            <a:off x="4572000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714744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0800000">
            <a:off x="4572000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714744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4572000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1857356" y="0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0800000">
            <a:off x="2714612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1857356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0800000">
            <a:off x="2714612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1857356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0800000">
            <a:off x="2714612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1857356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0800000">
            <a:off x="2714612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>
            <a:off x="5500694" y="0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0800000">
            <a:off x="6357950" y="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>
            <a:off x="5500694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10800000">
            <a:off x="6357950" y="1285866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>
            <a:off x="5500694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0800000">
            <a:off x="6357950" y="2571750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>
            <a:off x="5500694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0800000">
            <a:off x="6357950" y="3857634"/>
            <a:ext cx="857256" cy="1285866"/>
          </a:xfrm>
          <a:prstGeom prst="moon">
            <a:avLst/>
          </a:prstGeom>
          <a:blipFill>
            <a:blip r:embed="rId3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2000"/>
                            </p:stCondLst>
                            <p:childTnLst>
                              <p:par>
                                <p:cTn id="184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D96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ron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2903" r="16129"/>
          <a:stretch>
            <a:fillRect/>
          </a:stretch>
        </p:blipFill>
        <p:spPr>
          <a:xfrm>
            <a:off x="4071933" y="857237"/>
            <a:ext cx="1285884" cy="1594489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2903" r="16129"/>
          <a:stretch>
            <a:fillRect/>
          </a:stretch>
        </p:blipFill>
        <p:spPr>
          <a:xfrm rot="6087086">
            <a:off x="4980954" y="1919991"/>
            <a:ext cx="1285884" cy="1594489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2903" r="16129"/>
          <a:stretch>
            <a:fillRect/>
          </a:stretch>
        </p:blipFill>
        <p:spPr>
          <a:xfrm rot="11603823">
            <a:off x="3953405" y="2984775"/>
            <a:ext cx="1285884" cy="1594489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2903" r="16129"/>
          <a:stretch>
            <a:fillRect/>
          </a:stretch>
        </p:blipFill>
        <p:spPr>
          <a:xfrm rot="16625714">
            <a:off x="2942223" y="1939494"/>
            <a:ext cx="1285884" cy="1594489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rcRect l="12903" r="16129"/>
          <a:stretch>
            <a:fillRect/>
          </a:stretch>
        </p:blipFill>
        <p:spPr>
          <a:xfrm rot="18346743">
            <a:off x="3246634" y="1114341"/>
            <a:ext cx="1285884" cy="161766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rcRect l="12903" r="16129"/>
          <a:stretch>
            <a:fillRect/>
          </a:stretch>
        </p:blipFill>
        <p:spPr>
          <a:xfrm rot="14927906">
            <a:off x="3118909" y="2662252"/>
            <a:ext cx="1285884" cy="1594489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rcRect l="12903" r="16129"/>
          <a:stretch>
            <a:fillRect/>
          </a:stretch>
        </p:blipFill>
        <p:spPr>
          <a:xfrm rot="4025568">
            <a:off x="4842249" y="1105426"/>
            <a:ext cx="1285884" cy="1594489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rcRect l="12903" r="16129"/>
          <a:stretch>
            <a:fillRect/>
          </a:stretch>
        </p:blipFill>
        <p:spPr>
          <a:xfrm rot="7702932">
            <a:off x="4738898" y="2773511"/>
            <a:ext cx="1285884" cy="1594489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ranja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0"/>
            <a:ext cx="6979459" cy="49292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857356" y="1643056"/>
            <a:ext cx="507209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ysClr val="windowText" lastClr="000000"/>
                </a:solidFill>
              </a:rPr>
              <a:t>El naranja color del sol justo antes del anochecer es el que nos conecta con la creatividad y el entusiasmo, y en su efecto vigorizante encontramos la capacidad de movilizarnos hacia nuestros objetivos. Diríamos que es el que nos invita a creer en nuestras posibilidades y apostar por ellas.</a:t>
            </a:r>
          </a:p>
          <a:p>
            <a:pPr algn="ctr"/>
            <a:r>
              <a:rPr lang="es-PE" sz="1400" b="1" dirty="0" smtClean="0">
                <a:solidFill>
                  <a:sysClr val="windowText" lastClr="000000"/>
                </a:solidFill>
              </a:rPr>
              <a:t>Resulta un tono equilibrado y reconfortantemente cálido donde se encuentran el optimismo del amarillo y la energía del rojo, con capacidad tonificante pero sin estridencias. Tiene la capacidad de estimular la comunicación y la sociabilidad, por lo que se suele asociar a gente joven y ocio.</a:t>
            </a:r>
          </a:p>
          <a:p>
            <a:pPr algn="ctr"/>
            <a:endParaRPr lang="es-PE" sz="1400" b="1" dirty="0">
              <a:solidFill>
                <a:sysClr val="windowText" lastClr="00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8415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8415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428992" y="1000114"/>
            <a:ext cx="1868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sz="2400" b="1" dirty="0" smtClean="0">
                <a:ln w="19050">
                  <a:solidFill>
                    <a:schemeClr val="bg1"/>
                  </a:solidFill>
                </a:ln>
                <a:solidFill>
                  <a:srgbClr val="FF84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NARANJA</a:t>
            </a:r>
            <a:endParaRPr lang="es-PE" sz="2400" b="1" dirty="0">
              <a:ln w="19050">
                <a:solidFill>
                  <a:schemeClr val="bg1"/>
                </a:solidFill>
              </a:ln>
              <a:solidFill>
                <a:srgbClr val="FF841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816" y="-571522"/>
            <a:ext cx="9429816" cy="571502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rj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540172" flipV="1">
            <a:off x="-208678" y="1057081"/>
            <a:ext cx="4758726" cy="120718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60905">
            <a:off x="4741544" y="3709374"/>
            <a:ext cx="4758726" cy="9870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757805" flipV="1">
            <a:off x="-310100" y="3792401"/>
            <a:ext cx="4846698" cy="11593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940036" flipV="1">
            <a:off x="4801382" y="1072285"/>
            <a:ext cx="4570240" cy="12654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757805">
            <a:off x="-274070" y="3685586"/>
            <a:ext cx="4399814" cy="13437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540172" flipV="1">
            <a:off x="-183442" y="1255709"/>
            <a:ext cx="4509793" cy="12877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940036" flipV="1">
            <a:off x="5066937" y="1174167"/>
            <a:ext cx="4444646" cy="1492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60905">
            <a:off x="5126352" y="3508681"/>
            <a:ext cx="4300895" cy="125519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757805" flipV="1">
            <a:off x="-264981" y="3464825"/>
            <a:ext cx="4258355" cy="133305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540172" flipV="1">
            <a:off x="-166423" y="1418017"/>
            <a:ext cx="3976154" cy="13751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36912" flipV="1">
            <a:off x="5409955" y="3288881"/>
            <a:ext cx="3976154" cy="137513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936588" flipV="1">
            <a:off x="5603764" y="1342258"/>
            <a:ext cx="3717600" cy="131996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rj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ombinar"/>
          <p:cNvSpPr/>
          <p:nvPr/>
        </p:nvSpPr>
        <p:spPr>
          <a:xfrm rot="16200000">
            <a:off x="625080" y="303598"/>
            <a:ext cx="3321843" cy="457200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5197080" y="303598"/>
            <a:ext cx="3321843" cy="457200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232171" y="696507"/>
            <a:ext cx="3321843" cy="378618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5400000">
            <a:off x="5554270" y="660788"/>
            <a:ext cx="3321843" cy="385762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160739" y="1089416"/>
            <a:ext cx="3321843" cy="300036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5400000">
            <a:off x="5947179" y="1053697"/>
            <a:ext cx="3321843" cy="307180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-517929" y="1446606"/>
            <a:ext cx="3321843" cy="228598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5400000">
            <a:off x="6268638" y="1375180"/>
            <a:ext cx="3321867" cy="2428860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16200000">
            <a:off x="-875119" y="1803796"/>
            <a:ext cx="3321843" cy="157160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5400000">
            <a:off x="6590109" y="1696651"/>
            <a:ext cx="3321867" cy="1785918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>
            <a:off x="-1196590" y="2125267"/>
            <a:ext cx="3321843" cy="92866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5400000">
            <a:off x="6911580" y="2018122"/>
            <a:ext cx="3321867" cy="1142976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16200000">
            <a:off x="-1410904" y="2393160"/>
            <a:ext cx="3321843" cy="500034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ombinar"/>
          <p:cNvSpPr/>
          <p:nvPr/>
        </p:nvSpPr>
        <p:spPr>
          <a:xfrm rot="5400000">
            <a:off x="7197332" y="2303874"/>
            <a:ext cx="3321867" cy="571472"/>
          </a:xfrm>
          <a:prstGeom prst="flowChartMerge">
            <a:avLst/>
          </a:prstGeom>
          <a:gradFill flip="none" rotWithShape="1">
            <a:gsLst>
              <a:gs pos="0">
                <a:srgbClr val="FF00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rj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4000496" y="21429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4786314" y="428610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535781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643570" y="1428742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15008" y="2071684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572132" y="2643188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286380" y="3214692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857752" y="3571882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42912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3357554" y="357172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2857488" y="57148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2500298" y="928676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2214546" y="128586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2143108" y="1785932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214546" y="235743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2500298" y="2928940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2928926" y="3429006"/>
            <a:ext cx="1214446" cy="1214446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3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3714744" y="3714758"/>
            <a:ext cx="1214446" cy="1214446"/>
          </a:xfrm>
          <a:prstGeom prst="ellips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35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gro.png"/>
          <p:cNvPicPr>
            <a:picLocks noChangeAspect="1"/>
          </p:cNvPicPr>
          <p:nvPr/>
        </p:nvPicPr>
        <p:blipFill>
          <a:blip r:embed="rId2">
            <a:grayscl/>
            <a:lum bright="-40000"/>
          </a:blip>
          <a:stretch>
            <a:fillRect/>
          </a:stretch>
        </p:blipFill>
        <p:spPr>
          <a:xfrm>
            <a:off x="1117989" y="0"/>
            <a:ext cx="6908021" cy="49292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2071684"/>
            <a:ext cx="507209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color negro en contraposición del color blanco simbolizando la luz, el color negro representa su ausencia.</a:t>
            </a:r>
          </a:p>
          <a:p>
            <a:pPr algn="ctr"/>
            <a:r>
              <a:rPr lang="es-PE" sz="1400" b="1" dirty="0" smtClean="0"/>
              <a:t>Lo que para unos puede ser sinónimo de misterio, miedo y secretismo, para otros puede significar la elegancia más sofisticada, razón por la cual se recurre al significado del color negro para transmitir esa idea en productos de lujo y alta calidad.</a:t>
            </a:r>
          </a:p>
          <a:p>
            <a:pPr algn="ctr"/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grayscl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714744" y="1214428"/>
            <a:ext cx="13696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bg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NEGRO</a:t>
            </a:r>
            <a:endParaRPr lang="es-PE" sz="2400" b="1" dirty="0">
              <a:ln w="1905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142908" y="-142894"/>
            <a:ext cx="9429816" cy="5286394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gro 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gro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643438" y="-53578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143240" y="-53578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143240" y="-53597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643438" y="-53597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143240" y="428610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643438" y="428610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857238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143240" y="857238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143240" y="1285866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643438" y="1285866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143240" y="166091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643438" y="166091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643438" y="203596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143240" y="203596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143240" y="2411014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643438" y="2411014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143240" y="273248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643438" y="273248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643438" y="310753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143240" y="3107535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143240" y="3429006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643438" y="3429006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643438" y="3857634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143240" y="3857634"/>
            <a:ext cx="1428760" cy="910817"/>
          </a:xfrm>
          <a:prstGeom prst="rtTriangle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142908" y="-571522"/>
            <a:ext cx="9429816" cy="71438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gro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071569" y="446487"/>
            <a:ext cx="2714612" cy="1821651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3" y="821519"/>
            <a:ext cx="2714612" cy="1714512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71669" y="1196568"/>
            <a:ext cx="2571768" cy="1553777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625698" y="267886"/>
            <a:ext cx="1607355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572131" y="500047"/>
            <a:ext cx="2643174" cy="1660934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929189" y="1196568"/>
            <a:ext cx="2357454" cy="1553777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357289" y="2250279"/>
            <a:ext cx="2143116" cy="2714620"/>
          </a:xfrm>
          <a:prstGeom prst="halfFrame">
            <a:avLst>
              <a:gd name="adj1" fmla="val 4556"/>
              <a:gd name="adj2" fmla="val 4556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790637" y="2210368"/>
            <a:ext cx="2196695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5594182" y="2049632"/>
            <a:ext cx="1660910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2107388" y="2268138"/>
            <a:ext cx="1500198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884276" y="2223489"/>
            <a:ext cx="1017992" cy="2500330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491775" y="2187758"/>
            <a:ext cx="1017968" cy="2571768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gro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46 Luna"/>
          <p:cNvSpPr/>
          <p:nvPr/>
        </p:nvSpPr>
        <p:spPr>
          <a:xfrm rot="5400000">
            <a:off x="3652245" y="-193776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Luna"/>
          <p:cNvSpPr/>
          <p:nvPr/>
        </p:nvSpPr>
        <p:spPr>
          <a:xfrm rot="16200000">
            <a:off x="3652245" y="143766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Luna"/>
          <p:cNvSpPr/>
          <p:nvPr/>
        </p:nvSpPr>
        <p:spPr>
          <a:xfrm rot="5400000">
            <a:off x="3652245" y="-166989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Luna"/>
          <p:cNvSpPr/>
          <p:nvPr/>
        </p:nvSpPr>
        <p:spPr>
          <a:xfrm rot="16200000">
            <a:off x="3652245" y="116977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Luna"/>
          <p:cNvSpPr/>
          <p:nvPr/>
        </p:nvSpPr>
        <p:spPr>
          <a:xfrm rot="16200000">
            <a:off x="3652245" y="90187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Luna"/>
          <p:cNvSpPr/>
          <p:nvPr/>
        </p:nvSpPr>
        <p:spPr>
          <a:xfrm rot="5400000">
            <a:off x="3652245" y="-1401998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Luna"/>
          <p:cNvSpPr/>
          <p:nvPr/>
        </p:nvSpPr>
        <p:spPr>
          <a:xfrm rot="5400000">
            <a:off x="3652245" y="-1134087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Luna"/>
          <p:cNvSpPr/>
          <p:nvPr/>
        </p:nvSpPr>
        <p:spPr>
          <a:xfrm rot="5400000">
            <a:off x="3652245" y="-86621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Luna"/>
          <p:cNvSpPr/>
          <p:nvPr/>
        </p:nvSpPr>
        <p:spPr>
          <a:xfrm rot="5400000">
            <a:off x="3652245" y="-59832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Luna"/>
          <p:cNvSpPr/>
          <p:nvPr/>
        </p:nvSpPr>
        <p:spPr>
          <a:xfrm rot="16200000">
            <a:off x="3652245" y="633985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Luna"/>
          <p:cNvSpPr/>
          <p:nvPr/>
        </p:nvSpPr>
        <p:spPr>
          <a:xfrm rot="16200000">
            <a:off x="3652245" y="366093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Luna"/>
          <p:cNvSpPr/>
          <p:nvPr/>
        </p:nvSpPr>
        <p:spPr>
          <a:xfrm rot="16200000">
            <a:off x="3652245" y="98200"/>
            <a:ext cx="1768073" cy="5643602"/>
          </a:xfrm>
          <a:prstGeom prst="moon">
            <a:avLst>
              <a:gd name="adj" fmla="val 12308"/>
            </a:avLst>
          </a:prstGeom>
          <a:blipFill>
            <a:blip r:embed="rId3">
              <a:duotone>
                <a:prstClr val="black"/>
                <a:schemeClr val="accent2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 w="9525">
            <a:solidFill>
              <a:srgbClr val="FF66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3" presetClass="exit" presetSubtype="54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3" presetClass="exit" presetSubtype="54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EBFF">
                <a:shade val="67500"/>
                <a:satMod val="115000"/>
              </a:srgbClr>
            </a:gs>
            <a:gs pos="100000">
              <a:srgbClr val="FFEB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FFCCFF">
                <a:tint val="45000"/>
                <a:satMod val="400000"/>
              </a:srgbClr>
            </a:duotone>
            <a:lum bright="10000"/>
          </a:blip>
          <a:stretch>
            <a:fillRect/>
          </a:stretch>
        </p:blipFill>
        <p:spPr>
          <a:xfrm>
            <a:off x="1071538" y="0"/>
            <a:ext cx="6979459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857238"/>
            <a:ext cx="550072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/>
              <a:t>El rosa ha madurado pasando de ser únicamente el color que transmitía inocencia, romanticismo de cuento y delicadeza, el mismo que acompañaba a las niñas hasta su edad adulta, para convertirse en uno de los símbolos de las luchas más duras que tiene que afrontar una mujer, precisamente por su condición femenina: El cáncer de mama.</a:t>
            </a:r>
          </a:p>
          <a:p>
            <a:pPr algn="ctr"/>
            <a:r>
              <a:rPr lang="es-PE" sz="1400" b="1" dirty="0" smtClean="0"/>
              <a:t>Y es que de un tiempo a esta parte el significado del color rosa se ha ampliado hasta convertirse también en el símbolo de algo muy ligado a la femineidad, aunque desafortunadamente, no se trata de algo que precisamente nos haga sentir bien por estar asociado a nuestra condición de mujer.</a:t>
            </a:r>
          </a:p>
          <a:p>
            <a:pPr algn="ctr"/>
            <a:r>
              <a:rPr lang="es-PE" sz="1400" b="1" dirty="0" smtClean="0"/>
              <a:t>Está claro que el significado de los colores está muy relacionado con las emociones que evocan, como el apasionado rojo, el vital amarillo o el equilibrado verde, pero el origen también puede deberse no sólo a cómo afectan a nuestras percepciones más elementales, sino también a la trascendencia histórica y cultural que tienen ciertos hechos con los que por alguna razón se relacionan.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500430" y="357172"/>
            <a:ext cx="15921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tx1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ROSADO</a:t>
            </a:r>
            <a:endParaRPr lang="es-PE" sz="2400" b="1" dirty="0">
              <a:ln w="19050">
                <a:solidFill>
                  <a:schemeClr val="tx1"/>
                </a:solidFill>
              </a:ln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428660" y="-428646"/>
            <a:ext cx="9929882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7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unname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14612" y="571486"/>
            <a:ext cx="4000528" cy="3946761"/>
          </a:xfrm>
          <a:prstGeom prst="donut">
            <a:avLst/>
          </a:prstGeom>
        </p:spPr>
      </p:pic>
      <p:pic>
        <p:nvPicPr>
          <p:cNvPr id="5" name="4 Imagen" descr="unnamed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3242833">
            <a:off x="2875465" y="717864"/>
            <a:ext cx="3700458" cy="3818456"/>
          </a:xfrm>
          <a:prstGeom prst="donu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53597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0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321471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267874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696539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642942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964413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910816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1232324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1178727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1500198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1446601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1875266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1821669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2143140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2089543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2411051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2357454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2678925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2625328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3000396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2946799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72125" y="3321867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714876" y="3268270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00687" y="3536199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643438" y="3482602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00687" y="3804074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643438" y="3750477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400687" y="4071966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643438" y="4018369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329249" y="4286280"/>
            <a:ext cx="2144728" cy="64089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fio de luz 8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00CC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flipH="1">
            <a:off x="4643438" y="4232683"/>
            <a:ext cx="2396732" cy="6944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5" name="3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CCFF">
                <a:shade val="67500"/>
                <a:satMod val="115000"/>
              </a:srgbClr>
            </a:gs>
            <a:gs pos="100000">
              <a:srgbClr val="FFCC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 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71604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286644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571486"/>
            <a:ext cx="142876" cy="392909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72330" y="642924"/>
            <a:ext cx="142876" cy="392909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71670" y="857238"/>
            <a:ext cx="142876" cy="342902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86578" y="928676"/>
            <a:ext cx="142876" cy="342902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357422" y="1071552"/>
            <a:ext cx="142876" cy="307183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72264" y="1142990"/>
            <a:ext cx="142876" cy="307183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643174" y="1357304"/>
            <a:ext cx="142876" cy="2643206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1428742"/>
            <a:ext cx="142876" cy="2643206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1643056"/>
            <a:ext cx="142876" cy="214314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98" y="1714494"/>
            <a:ext cx="142876" cy="214314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70"/>
            <a:ext cx="142876" cy="178595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857884" y="1928808"/>
            <a:ext cx="142876" cy="178595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2071684"/>
            <a:ext cx="142876" cy="142876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643570" y="2071684"/>
            <a:ext cx="142876" cy="142876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786182" y="2214560"/>
            <a:ext cx="142876" cy="1143008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2214560"/>
            <a:ext cx="142876" cy="1143008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71934" y="2285998"/>
            <a:ext cx="142876" cy="9286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14942" y="2285998"/>
            <a:ext cx="142876" cy="9286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357686" y="2357436"/>
            <a:ext cx="142876" cy="71438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628" y="2357436"/>
            <a:ext cx="142876" cy="714380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00" y="2428874"/>
            <a:ext cx="142876" cy="57150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786314" y="2428874"/>
            <a:ext cx="142876" cy="57150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52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572396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000100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8148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48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072462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286776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28596" y="285734"/>
            <a:ext cx="142876" cy="4500594"/>
          </a:xfrm>
          <a:prstGeom prst="rect">
            <a:avLst/>
          </a:prstGeom>
          <a:gradFill flip="none" rotWithShape="1">
            <a:gsLst>
              <a:gs pos="56000">
                <a:schemeClr val="bg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5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1643042" y="0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643042" y="4500576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643042" y="285734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14824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2" y="642924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643042" y="3929072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43042" y="928676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643042" y="3643320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643042" y="1285866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643042" y="3286130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643042" y="1571618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643042" y="3000378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1643042" y="1928808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1643042" y="2643188"/>
            <a:ext cx="5929354" cy="642924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28EB8">
                  <a:shade val="67500"/>
                  <a:satMod val="115000"/>
                </a:srgbClr>
              </a:gs>
              <a:gs pos="100000">
                <a:srgbClr val="E28EB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de.png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10000"/>
          </a:blip>
          <a:stretch>
            <a:fillRect/>
          </a:stretch>
        </p:blipFill>
        <p:spPr>
          <a:xfrm>
            <a:off x="1142976" y="0"/>
            <a:ext cx="6908021" cy="4857766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428860" y="1214428"/>
            <a:ext cx="44291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rgbClr val="EFFF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verde  produce armonía, relajación y salud. Eso nos transmite el significado del color verde, pues a muchos nos evoca el recuerdo de la naturaleza y su fértil esencia.</a:t>
            </a:r>
          </a:p>
          <a:p>
            <a:pPr algn="ctr"/>
            <a:r>
              <a:rPr lang="es-PE" sz="1400" b="1" dirty="0" smtClean="0">
                <a:solidFill>
                  <a:srgbClr val="EFFFF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Debido a su efecto tranquilizante suele recurrirse a él para proporcionar serenidad en lugares que lo puedan requerir especialmente (espacios donde se realicen terapias con personas, por ejemplo) y ayuda a conseguir una sensación más distendida con su presencia en plantas en los lugares de estética más seria o artificial (como oficinas).</a:t>
            </a:r>
          </a:p>
          <a:p>
            <a:pPr algn="ctr"/>
            <a:endParaRPr lang="es-PE" sz="1400" b="1" dirty="0">
              <a:solidFill>
                <a:srgbClr val="EFFFF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929058" y="642924"/>
            <a:ext cx="13436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bg1"/>
                  </a:solidFill>
                </a:ln>
                <a:solidFill>
                  <a:srgbClr val="007A3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VERDE</a:t>
            </a:r>
            <a:endParaRPr lang="es-PE" sz="2400" b="1" dirty="0">
              <a:ln w="19050">
                <a:solidFill>
                  <a:schemeClr val="bg1"/>
                </a:solidFill>
              </a:ln>
              <a:solidFill>
                <a:srgbClr val="007A3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571522"/>
            <a:ext cx="9429816" cy="571502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de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gradFill flip="none" rotWithShape="1">
            <a:gsLst>
              <a:gs pos="46000">
                <a:srgbClr val="FF0000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-785836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d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>
            <a:off x="3929058" y="857238"/>
            <a:ext cx="1285884" cy="1594489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 rot="6087086">
            <a:off x="4838079" y="1919992"/>
            <a:ext cx="1285884" cy="1594489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 rot="11603823">
            <a:off x="3810530" y="2984776"/>
            <a:ext cx="1285884" cy="1594489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2903" r="16129"/>
          <a:stretch>
            <a:fillRect/>
          </a:stretch>
        </p:blipFill>
        <p:spPr>
          <a:xfrm rot="16625714">
            <a:off x="2799348" y="1939495"/>
            <a:ext cx="1285884" cy="1594489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18346743">
            <a:off x="3103759" y="1114342"/>
            <a:ext cx="1285884" cy="161766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14927906">
            <a:off x="2976034" y="2662253"/>
            <a:ext cx="1285884" cy="1594489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4025568">
            <a:off x="4699374" y="1105427"/>
            <a:ext cx="1285884" cy="1594489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40000" contrast="40000"/>
          </a:blip>
          <a:srcRect l="12903" r="16129"/>
          <a:stretch>
            <a:fillRect/>
          </a:stretch>
        </p:blipFill>
        <p:spPr>
          <a:xfrm rot="7702932">
            <a:off x="4596023" y="2773512"/>
            <a:ext cx="1285884" cy="1594489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d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357554" y="0"/>
            <a:ext cx="1214414" cy="1230825"/>
          </a:xfrm>
          <a:prstGeom prst="rect">
            <a:avLst/>
          </a:prstGeom>
        </p:spPr>
      </p:pic>
      <p:pic>
        <p:nvPicPr>
          <p:cNvPr id="6" name="5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1214414" cy="1230825"/>
          </a:xfrm>
          <a:prstGeom prst="rect">
            <a:avLst/>
          </a:prstGeom>
        </p:spPr>
      </p:pic>
      <p:pic>
        <p:nvPicPr>
          <p:cNvPr id="7" name="6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912675"/>
            <a:ext cx="1214414" cy="1230825"/>
          </a:xfrm>
          <a:prstGeom prst="rect">
            <a:avLst/>
          </a:prstGeom>
        </p:spPr>
      </p:pic>
      <p:pic>
        <p:nvPicPr>
          <p:cNvPr id="8" name="7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929586" y="3912675"/>
            <a:ext cx="1214414" cy="1230825"/>
          </a:xfrm>
          <a:prstGeom prst="rect">
            <a:avLst/>
          </a:prstGeom>
        </p:spPr>
      </p:pic>
      <p:pic>
        <p:nvPicPr>
          <p:cNvPr id="9" name="8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1285866"/>
            <a:ext cx="1214414" cy="1230825"/>
          </a:xfrm>
          <a:prstGeom prst="rect">
            <a:avLst/>
          </a:prstGeom>
        </p:spPr>
      </p:pic>
      <p:pic>
        <p:nvPicPr>
          <p:cNvPr id="10" name="9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1428742"/>
            <a:ext cx="1214414" cy="1230825"/>
          </a:xfrm>
          <a:prstGeom prst="rect">
            <a:avLst/>
          </a:prstGeom>
        </p:spPr>
      </p:pic>
      <p:pic>
        <p:nvPicPr>
          <p:cNvPr id="11" name="10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00298" y="2357436"/>
            <a:ext cx="1214414" cy="1230825"/>
          </a:xfrm>
          <a:prstGeom prst="rect">
            <a:avLst/>
          </a:prstGeom>
        </p:spPr>
      </p:pic>
      <p:pic>
        <p:nvPicPr>
          <p:cNvPr id="12" name="11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2571750"/>
            <a:ext cx="1214414" cy="1230825"/>
          </a:xfrm>
          <a:prstGeom prst="rect">
            <a:avLst/>
          </a:prstGeom>
        </p:spPr>
      </p:pic>
      <p:pic>
        <p:nvPicPr>
          <p:cNvPr id="13" name="12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85852" y="3143254"/>
            <a:ext cx="1214414" cy="1230825"/>
          </a:xfrm>
          <a:prstGeom prst="rect">
            <a:avLst/>
          </a:prstGeom>
        </p:spPr>
      </p:pic>
      <p:pic>
        <p:nvPicPr>
          <p:cNvPr id="14" name="13 Imagen" descr="pearls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572264" y="3357568"/>
            <a:ext cx="1214414" cy="1230825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rde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9339625">
            <a:off x="-232386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339625">
            <a:off x="339085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9339625">
            <a:off x="839184" y="1763262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339625">
            <a:off x="1410655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339625">
            <a:off x="1910756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339625">
            <a:off x="2482227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339625">
            <a:off x="2982326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339625">
            <a:off x="3553797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339625">
            <a:off x="4053860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339625">
            <a:off x="4625331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339625">
            <a:off x="5125430" y="1763261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339625">
            <a:off x="5696901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339625">
            <a:off x="6197002" y="1763260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339625">
            <a:off x="6768473" y="1763259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080535">
            <a:off x="-237031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080535">
            <a:off x="334442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3080535">
            <a:off x="834508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080535">
            <a:off x="1406012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3080535">
            <a:off x="1977516" y="3107397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080535">
            <a:off x="2549021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3080535">
            <a:off x="3049118" y="3107397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080535">
            <a:off x="3620590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3080535">
            <a:off x="4120689" y="3107397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080535">
            <a:off x="4692161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080535">
            <a:off x="5192228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080535">
            <a:off x="5835169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080535">
            <a:off x="6335235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080535">
            <a:off x="6906739" y="3107396"/>
            <a:ext cx="2857488" cy="160736"/>
          </a:xfrm>
          <a:prstGeom prst="rect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-142908" y="-142894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CCCCFF">
                <a:shade val="67500"/>
                <a:satMod val="115000"/>
              </a:srgbClr>
            </a:gs>
            <a:gs pos="100000">
              <a:srgbClr val="CCCC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ta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17989" y="0"/>
            <a:ext cx="6908021" cy="492920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43042" y="1214428"/>
            <a:ext cx="55721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violeta o púrpura culturalmente, de un tiempo a esta parte, se ha consagrado como color emblemático del feminismo y de la lucha por la igualdad, aunque quizás se deba a su proyección desde la asociación del color con el género femenino.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combinación del azul y su estabilidad con el rojo energético otorga sabiduría, creatividad y dignidad al significado del color violeta, razón por la cual también puede respaldar su asociación con la causa feminista, así como la evocación de lo mágico y misterioso.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embargo, un origen más histórico y propio de nuestra cultura es su simbolismo del lujo, la ambición y el poder, ya que hace siglos, los pigmentos de esta tonalidad eran tan caros de obtener que lucir el color violeta o púrpura era un lujo reservado para los más ricos; la nobleza, los reyes y emperadores, así como cardenales y funcionarios de alto rango.</a:t>
            </a:r>
          </a:p>
          <a:p>
            <a:pPr algn="ctr"/>
            <a:endParaRPr lang="es-PE" sz="14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9966FF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072462" y="0"/>
            <a:ext cx="1071538" cy="5143500"/>
          </a:xfrm>
          <a:prstGeom prst="rect">
            <a:avLst/>
          </a:prstGeom>
          <a:blipFill>
            <a:blip r:embed="rId3">
              <a:duotone>
                <a:prstClr val="black"/>
                <a:srgbClr val="9966FF">
                  <a:tint val="45000"/>
                  <a:satMod val="400000"/>
                </a:srgbClr>
              </a:duotone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uadroTexto"/>
          <p:cNvSpPr txBox="1"/>
          <p:nvPr/>
        </p:nvSpPr>
        <p:spPr>
          <a:xfrm>
            <a:off x="3643306" y="571486"/>
            <a:ext cx="1660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2400" b="1" dirty="0" smtClean="0">
                <a:ln w="19050">
                  <a:solidFill>
                    <a:schemeClr val="bg1"/>
                  </a:solidFill>
                </a:ln>
                <a:solidFill>
                  <a:srgbClr val="99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VIOLETA</a:t>
            </a:r>
            <a:endParaRPr lang="es-PE" sz="2400" b="1" dirty="0">
              <a:ln w="19050">
                <a:solidFill>
                  <a:schemeClr val="bg1"/>
                </a:solidFill>
              </a:ln>
              <a:solidFill>
                <a:srgbClr val="99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-785836"/>
            <a:ext cx="9429816" cy="592933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C1B3F3">
                <a:shade val="67500"/>
                <a:satMod val="115000"/>
              </a:srgbClr>
            </a:gs>
            <a:gs pos="100000">
              <a:srgbClr val="C1B3F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3349274" flipV="1">
            <a:off x="-311387" y="2556720"/>
            <a:ext cx="6183718" cy="131980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7452514">
            <a:off x="3186207" y="2482831"/>
            <a:ext cx="6200607" cy="103840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4036008">
            <a:off x="799716" y="2489646"/>
            <a:ext cx="5480261" cy="144601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6718118">
            <a:off x="2890588" y="2428380"/>
            <a:ext cx="5462653" cy="136293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7068883" flipV="1">
            <a:off x="3081948" y="2488648"/>
            <a:ext cx="5709988" cy="129852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3719052">
            <a:off x="306666" y="2494275"/>
            <a:ext cx="5733042" cy="125542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4550680" flipV="1">
            <a:off x="1264021" y="2497969"/>
            <a:ext cx="5318968" cy="144043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237414">
            <a:off x="1995821" y="2392836"/>
            <a:ext cx="4985432" cy="148501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4920458">
            <a:off x="1640752" y="2464274"/>
            <a:ext cx="5138464" cy="124625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6332863">
            <a:off x="2557595" y="2500006"/>
            <a:ext cx="5433992" cy="156796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598467">
            <a:off x="2318564" y="2350154"/>
            <a:ext cx="4904115" cy="142642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949232">
            <a:off x="2390928" y="2516798"/>
            <a:ext cx="5214375" cy="141054"/>
          </a:xfrm>
          <a:prstGeom prst="rect">
            <a:avLst/>
          </a:prstGeom>
          <a:gradFill flip="none" rotWithShape="1">
            <a:gsLst>
              <a:gs pos="80000">
                <a:srgbClr val="6666FF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816" y="-642960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B09FF"/>
            </a:gs>
            <a:gs pos="50000">
              <a:srgbClr val="C1B3F3">
                <a:shade val="67500"/>
                <a:satMod val="115000"/>
              </a:srgbClr>
            </a:gs>
            <a:gs pos="100000">
              <a:srgbClr val="C1B3F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t 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625080" y="303598"/>
            <a:ext cx="3321843" cy="4572000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5197080" y="303598"/>
            <a:ext cx="3321843" cy="4572000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232171" y="696507"/>
            <a:ext cx="3321843" cy="3786182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5554270" y="660788"/>
            <a:ext cx="3321843" cy="3857620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160739" y="1089416"/>
            <a:ext cx="3321843" cy="3000364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947179" y="1053697"/>
            <a:ext cx="3321843" cy="3071802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517929" y="1446606"/>
            <a:ext cx="3321843" cy="2285984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6268638" y="1375180"/>
            <a:ext cx="3321867" cy="2428860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875119" y="1803796"/>
            <a:ext cx="3321843" cy="1571604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590109" y="1696651"/>
            <a:ext cx="3321867" cy="1785918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196590" y="2125267"/>
            <a:ext cx="3321843" cy="928662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911580" y="2018122"/>
            <a:ext cx="3321867" cy="1142976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410904" y="2393160"/>
            <a:ext cx="3321843" cy="500034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7197332" y="2303874"/>
            <a:ext cx="3321867" cy="571472"/>
          </a:xfrm>
          <a:prstGeom prst="flowChartMerge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85816" y="-642960"/>
            <a:ext cx="9429816" cy="671517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B09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Triángulo rectángulo"/>
          <p:cNvSpPr/>
          <p:nvPr/>
        </p:nvSpPr>
        <p:spPr>
          <a:xfrm>
            <a:off x="4714876" y="-160736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>
            <a:off x="3214678" y="-160736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>
            <a:off x="3214678" y="321452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4714876" y="321452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3214678" y="803659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714876" y="803659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714876" y="1232287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8" y="1232287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3214678" y="1660915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4714876" y="1660915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3214678" y="203596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4714876" y="203596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714876" y="241101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8" y="241101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3214678" y="2786063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714876" y="2786063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>
            <a:off x="3214678" y="310753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714876" y="310753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714876" y="348258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8" y="3482584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3214678" y="3804055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714876" y="3804055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714876" y="4232683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8" y="4232683"/>
            <a:ext cx="1428760" cy="910817"/>
          </a:xfrm>
          <a:prstGeom prst="rtTriangle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85816" y="-642960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olet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571604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7286644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857356" y="571486"/>
            <a:ext cx="142876" cy="39290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72330" y="642924"/>
            <a:ext cx="142876" cy="39290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071670" y="857238"/>
            <a:ext cx="142876" cy="34290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86578" y="928676"/>
            <a:ext cx="142876" cy="342902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357422" y="1071552"/>
            <a:ext cx="142876" cy="30718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572264" y="1142990"/>
            <a:ext cx="142876" cy="30718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643174" y="1357304"/>
            <a:ext cx="142876" cy="26432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86512" y="1428742"/>
            <a:ext cx="142876" cy="264320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1643056"/>
            <a:ext cx="142876" cy="214314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72198" y="1714494"/>
            <a:ext cx="142876" cy="214314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1857370"/>
            <a:ext cx="142876" cy="17859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857884" y="1928808"/>
            <a:ext cx="142876" cy="17859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00430" y="2071684"/>
            <a:ext cx="142876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643570" y="2071684"/>
            <a:ext cx="142876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786182" y="2214560"/>
            <a:ext cx="142876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2214560"/>
            <a:ext cx="142876" cy="114300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071934" y="2285998"/>
            <a:ext cx="142876" cy="9286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214942" y="2285998"/>
            <a:ext cx="142876" cy="9286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357686" y="2357436"/>
            <a:ext cx="142876" cy="7143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000628" y="2357436"/>
            <a:ext cx="142876" cy="71438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572000" y="2428874"/>
            <a:ext cx="14287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786314" y="2428874"/>
            <a:ext cx="142876" cy="5715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285852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572396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1000100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858148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48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072462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chemeClr val="bg1">
                <a:lumMod val="85000"/>
              </a:schemeClr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286776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428596" y="285734"/>
            <a:ext cx="142876" cy="450059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1B3F3">
                  <a:shade val="67500"/>
                  <a:satMod val="115000"/>
                </a:srgbClr>
              </a:gs>
              <a:gs pos="100000">
                <a:srgbClr val="C1B3F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12700">
            <a:solidFill>
              <a:srgbClr val="FFC000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rot="20633331">
            <a:off x="3857620" y="3714758"/>
            <a:ext cx="1624487" cy="681035"/>
          </a:xfrm>
          <a:prstGeom prst="rect">
            <a:avLst/>
          </a:prstGeom>
          <a:noFill/>
        </p:spPr>
      </p:pic>
      <p:sp>
        <p:nvSpPr>
          <p:cNvPr id="36" name="35 Rectángulo"/>
          <p:cNvSpPr/>
          <p:nvPr/>
        </p:nvSpPr>
        <p:spPr>
          <a:xfrm>
            <a:off x="-285816" y="-642960"/>
            <a:ext cx="9429816" cy="6715172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3000"/>
                            </p:stCondLst>
                            <p:childTnLst>
                              <p:par>
                                <p:cTn id="29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0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2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2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4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5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2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7" fill="hold">
                            <p:stCondLst>
                              <p:cond delay="6000"/>
                            </p:stCondLst>
                            <p:childTnLst>
                              <p:par>
                                <p:cTn id="528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0</TotalTime>
  <Words>1607</Words>
  <Application>Microsoft Office PowerPoint</Application>
  <PresentationFormat>Presentación en pantalla (16:9)</PresentationFormat>
  <Paragraphs>48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401</cp:revision>
  <dcterms:created xsi:type="dcterms:W3CDTF">2020-02-29T01:14:26Z</dcterms:created>
  <dcterms:modified xsi:type="dcterms:W3CDTF">2020-03-03T16:09:56Z</dcterms:modified>
</cp:coreProperties>
</file>