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90" r:id="rId4"/>
    <p:sldId id="279" r:id="rId5"/>
    <p:sldId id="291" r:id="rId6"/>
    <p:sldId id="259" r:id="rId7"/>
    <p:sldId id="292" r:id="rId8"/>
    <p:sldId id="258" r:id="rId9"/>
    <p:sldId id="293" r:id="rId10"/>
    <p:sldId id="283" r:id="rId11"/>
    <p:sldId id="263" r:id="rId12"/>
    <p:sldId id="294" r:id="rId13"/>
    <p:sldId id="260" r:id="rId14"/>
    <p:sldId id="304" r:id="rId15"/>
    <p:sldId id="295" r:id="rId16"/>
    <p:sldId id="261" r:id="rId17"/>
    <p:sldId id="296" r:id="rId18"/>
    <p:sldId id="262" r:id="rId19"/>
    <p:sldId id="264" r:id="rId20"/>
    <p:sldId id="297" r:id="rId21"/>
    <p:sldId id="282" r:id="rId22"/>
    <p:sldId id="288" r:id="rId23"/>
    <p:sldId id="298" r:id="rId24"/>
    <p:sldId id="275" r:id="rId25"/>
    <p:sldId id="272" r:id="rId26"/>
    <p:sldId id="299" r:id="rId27"/>
    <p:sldId id="265" r:id="rId28"/>
    <p:sldId id="281" r:id="rId29"/>
    <p:sldId id="300" r:id="rId30"/>
    <p:sldId id="266" r:id="rId31"/>
    <p:sldId id="269" r:id="rId32"/>
    <p:sldId id="301" r:id="rId33"/>
    <p:sldId id="286" r:id="rId34"/>
    <p:sldId id="287" r:id="rId35"/>
    <p:sldId id="302" r:id="rId36"/>
    <p:sldId id="289" r:id="rId37"/>
    <p:sldId id="303" r:id="rId38"/>
    <p:sldId id="277" r:id="rId39"/>
    <p:sldId id="305" r:id="rId4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OIETfeXpaFFY+TiaUUX2w" hashData="yF0molTjLhafJczD6rrTAcG2ep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FF"/>
    <a:srgbClr val="001822"/>
    <a:srgbClr val="009644"/>
    <a:srgbClr val="003950"/>
    <a:srgbClr val="5D3D0F"/>
    <a:srgbClr val="996633"/>
    <a:srgbClr val="FFDEBD"/>
    <a:srgbClr val="F6D5A8"/>
    <a:srgbClr val="FFE6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532" autoAdjust="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8C442-249B-44CE-B7D6-47C8375947BF}" type="datetimeFigureOut">
              <a:rPr lang="es-PE" smtClean="0"/>
              <a:pPr/>
              <a:t>30/03/2023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26825-8F7C-4D64-8E14-7CB0D642297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4148f78504d23a8f5696a1969402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DF2DD7">
                  <a:shade val="67500"/>
                  <a:satMod val="115000"/>
                </a:srgbClr>
              </a:gs>
              <a:gs pos="100000">
                <a:srgbClr val="DF2DD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429092" y="0"/>
            <a:ext cx="4714908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logo_com-26335431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91716" y="214296"/>
            <a:ext cx="922830" cy="1005358"/>
          </a:xfrm>
          <a:prstGeom prst="rect">
            <a:avLst/>
          </a:prstGeom>
        </p:spPr>
      </p:pic>
      <p:pic>
        <p:nvPicPr>
          <p:cNvPr id="7" name="6 Imagen" descr="coollogo_com-25668491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214282" y="1004960"/>
            <a:ext cx="3500462" cy="1138162"/>
          </a:xfrm>
          <a:prstGeom prst="rect">
            <a:avLst/>
          </a:prstGeom>
        </p:spPr>
      </p:pic>
      <p:pic>
        <p:nvPicPr>
          <p:cNvPr id="8" name="7 Imagen" descr="coollogo_com-11442145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1071539" y="2214542"/>
            <a:ext cx="1071570" cy="920451"/>
          </a:xfrm>
          <a:prstGeom prst="rect">
            <a:avLst/>
          </a:prstGeom>
        </p:spPr>
      </p:pic>
      <p:pic>
        <p:nvPicPr>
          <p:cNvPr id="9" name="8 Imagen" descr="coollogo_com-16323322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714348" y="3214692"/>
            <a:ext cx="1785950" cy="961113"/>
          </a:xfrm>
          <a:prstGeom prst="rect">
            <a:avLst/>
          </a:prstGeom>
        </p:spPr>
      </p:pic>
      <p:pic>
        <p:nvPicPr>
          <p:cNvPr id="10" name="9 Imagen" descr="0a4148f78504d23a8f5696a19694024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coollogo_com-24393112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93" y="4417862"/>
            <a:ext cx="1714512" cy="297027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DE COLORES »»  NANA MOUSKOU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4000496" y="1785932"/>
            <a:ext cx="41434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latin typeface="Agency FB" pitchFamily="34" charset="0"/>
              </a:rPr>
              <a:t>Estudios científicos confirman que el color incide en la conducta y comportamiento que asume una persona. </a:t>
            </a:r>
          </a:p>
          <a:p>
            <a:r>
              <a:rPr lang="es-PE" b="1" dirty="0" smtClean="0">
                <a:latin typeface="Agency FB" pitchFamily="34" charset="0"/>
              </a:rPr>
              <a:t>La psicología del color es el campo de estudio que está dirigido a analizar el efecto de ese estimulo en el cerebro.</a:t>
            </a:r>
          </a:p>
          <a:p>
            <a:endParaRPr lang="es-PE" b="1" dirty="0">
              <a:latin typeface="Agency FB" pitchFamily="34" charset="0"/>
            </a:endParaRPr>
          </a:p>
        </p:txBody>
      </p:sp>
      <p:sp>
        <p:nvSpPr>
          <p:cNvPr id="5" name="4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10c621f3bf0eabb52321cb65567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9510c621f3bf0eabb52321cb65567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1500180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Hay ciertos aspectos subjetivos en la psicología del color, por lo se debe recordar que pueden existir ciertas variaciones en la interpretación y el significado entre culturas. </a:t>
            </a:r>
          </a:p>
          <a:p>
            <a:r>
              <a:rPr lang="es-PE" b="1" dirty="0" smtClean="0"/>
              <a:t>A continuación </a:t>
            </a:r>
            <a:r>
              <a:rPr lang="es-PE" b="1" dirty="0" smtClean="0"/>
              <a:t>relacionaré </a:t>
            </a:r>
            <a:r>
              <a:rPr lang="es-PE" b="1" dirty="0" smtClean="0"/>
              <a:t>el significado general atribuido y  la reacción que ocasión el color en la mente humana.</a:t>
            </a:r>
          </a:p>
          <a:p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5B2F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86df59368bb3bc95c9d314b89441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354AC"/>
              </a:gs>
              <a:gs pos="50000">
                <a:srgbClr val="D5B2F0">
                  <a:shade val="67500"/>
                  <a:satMod val="115000"/>
                </a:srgbClr>
              </a:gs>
              <a:gs pos="100000">
                <a:srgbClr val="D5B2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2e86df59368bb3bc95c9d314b89441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1643056"/>
            <a:ext cx="43577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/>
              <a:t>Negro</a:t>
            </a:r>
            <a:r>
              <a:rPr lang="es-PE" u="sng" dirty="0" smtClean="0"/>
              <a:t> </a:t>
            </a:r>
            <a:r>
              <a:rPr lang="es-PE" dirty="0" smtClean="0"/>
              <a:t>  </a:t>
            </a:r>
            <a:r>
              <a:rPr lang="es-PE" dirty="0" smtClean="0"/>
              <a:t>Aquellos </a:t>
            </a:r>
            <a:r>
              <a:rPr lang="es-PE" dirty="0" smtClean="0"/>
              <a:t>que visten de negro suelen representar la </a:t>
            </a:r>
            <a:r>
              <a:rPr lang="es-PE" b="1" dirty="0" smtClean="0"/>
              <a:t>elegancia </a:t>
            </a:r>
            <a:r>
              <a:rPr lang="es-PE" dirty="0" smtClean="0"/>
              <a:t>y </a:t>
            </a:r>
            <a:r>
              <a:rPr lang="es-PE" b="1" dirty="0" smtClean="0"/>
              <a:t>sofisticación</a:t>
            </a:r>
            <a:r>
              <a:rPr lang="es-PE" dirty="0" smtClean="0"/>
              <a:t>, pero cuando se hace con estilo. </a:t>
            </a:r>
            <a:endParaRPr lang="es-PE" dirty="0" smtClean="0"/>
          </a:p>
          <a:p>
            <a:pPr lvl="0"/>
            <a:r>
              <a:rPr lang="es-PE" dirty="0" smtClean="0"/>
              <a:t>Es </a:t>
            </a:r>
            <a:r>
              <a:rPr lang="es-PE" dirty="0" smtClean="0"/>
              <a:t>un color que si se lleva siempre puesto puede dar la impresión de ser alguien triste, deprimido, frío y solitario. A veces puede generar desconfianza en quien siempre lo lleva y tiene un poder muy autoritario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00682F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d9dd88bbeb46e0a7a206f669252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01d9dd88bbeb46e0a7a206f669252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1071552"/>
            <a:ext cx="43577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Blanco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PE" dirty="0" smtClean="0"/>
              <a:t>Quienes </a:t>
            </a:r>
            <a:r>
              <a:rPr lang="es-PE" dirty="0" smtClean="0"/>
              <a:t>lo llevan tienden a ser personas puras, claras y representan la </a:t>
            </a:r>
            <a:r>
              <a:rPr lang="es-PE" b="1" dirty="0" smtClean="0"/>
              <a:t>inocencia</a:t>
            </a:r>
            <a:r>
              <a:rPr lang="es-PE" dirty="0" smtClean="0"/>
              <a:t>, la simplicidad o la </a:t>
            </a:r>
            <a:r>
              <a:rPr lang="es-PE" b="1" dirty="0" smtClean="0"/>
              <a:t>limpieza</a:t>
            </a:r>
            <a:r>
              <a:rPr lang="es-PE" dirty="0" smtClean="0"/>
              <a:t>, aunque también tienen su connotación negativa. </a:t>
            </a:r>
            <a:endParaRPr lang="es-PE" dirty="0" smtClean="0"/>
          </a:p>
          <a:p>
            <a:pPr lvl="0"/>
            <a:r>
              <a:rPr lang="es-PE" dirty="0" smtClean="0"/>
              <a:t>Al </a:t>
            </a:r>
            <a:r>
              <a:rPr lang="es-PE" dirty="0" smtClean="0"/>
              <a:t>parecer, personas con trastorno obsesivo-compulsivo podrían vestir con frecuencia de blanco porque es un color que se mancha muy fácilmente y siempre hay que recurrir a otra prenda. </a:t>
            </a:r>
            <a:r>
              <a:rPr lang="es-PE" dirty="0" smtClean="0"/>
              <a:t>También </a:t>
            </a:r>
            <a:r>
              <a:rPr lang="es-PE" dirty="0" smtClean="0"/>
              <a:t>este color define a personas que se agobian fácilmente y que necesitan amplitud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e5249179fe737a9d78ccd5dfad2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0e5249179fe737a9d78ccd5dfad2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0f6ed2e5b2a4e22ecfe7675684f5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d0f6ed2e5b2a4e22ecfe7675684f5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1785932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Azul</a:t>
            </a:r>
            <a:r>
              <a:rPr lang="es-PE" dirty="0" smtClean="0">
                <a:solidFill>
                  <a:srgbClr val="0000FF"/>
                </a:solidFill>
              </a:rPr>
              <a:t> </a:t>
            </a:r>
            <a:r>
              <a:rPr lang="es-PE" dirty="0" smtClean="0">
                <a:solidFill>
                  <a:srgbClr val="0000FF"/>
                </a:solidFill>
              </a:rPr>
              <a:t>  </a:t>
            </a:r>
            <a:r>
              <a:rPr lang="es-PE" dirty="0" smtClean="0"/>
              <a:t>Nos </a:t>
            </a:r>
            <a:r>
              <a:rPr lang="es-PE" dirty="0" smtClean="0"/>
              <a:t>recuerda al mar y al cielo y nos transmite </a:t>
            </a:r>
            <a:r>
              <a:rPr lang="es-PE" b="1" dirty="0" smtClean="0"/>
              <a:t>estabilidad</a:t>
            </a:r>
            <a:r>
              <a:rPr lang="es-PE" dirty="0" smtClean="0"/>
              <a:t>, </a:t>
            </a:r>
            <a:r>
              <a:rPr lang="es-PE" b="1" dirty="0" smtClean="0"/>
              <a:t>confianza </a:t>
            </a:r>
            <a:r>
              <a:rPr lang="es-PE" dirty="0" smtClean="0"/>
              <a:t>y </a:t>
            </a:r>
            <a:r>
              <a:rPr lang="es-PE" b="1" dirty="0" smtClean="0"/>
              <a:t>seguridad</a:t>
            </a:r>
            <a:r>
              <a:rPr lang="es-PE" dirty="0" smtClean="0"/>
              <a:t>. </a:t>
            </a:r>
            <a:endParaRPr lang="es-PE" dirty="0" smtClean="0"/>
          </a:p>
          <a:p>
            <a:pPr lvl="0"/>
            <a:r>
              <a:rPr lang="es-PE" dirty="0" smtClean="0"/>
              <a:t>Aunque </a:t>
            </a:r>
            <a:r>
              <a:rPr lang="es-PE" dirty="0" smtClean="0"/>
              <a:t>este color significa todo eso, también puede transmitir frialdad o lejanía, por lo que si un día te sientes así, es muy normal que recurras al azul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d018188b44a0a0822f638aeb095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002060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2fd018188b44a0a0822f638aeb095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7030A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a67e6afae8d3cadbc3d4e5ffe1460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1"/>
            <a:ext cx="9144000" cy="513722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5a67e6afae8d3cadbc3d4e5ffe1460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1"/>
            <a:ext cx="9144000" cy="513722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1571618"/>
            <a:ext cx="43577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Rojo</a:t>
            </a:r>
            <a:r>
              <a:rPr lang="es-P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dirty="0" smtClean="0"/>
              <a:t>Es uno de mis favoritos porque representa el calor, la llama o la </a:t>
            </a:r>
            <a:r>
              <a:rPr lang="es-PE" b="1" dirty="0" smtClean="0"/>
              <a:t>fuerza</a:t>
            </a:r>
            <a:r>
              <a:rPr lang="es-PE" dirty="0" smtClean="0"/>
              <a:t>, y está asociado a personas con mucha </a:t>
            </a:r>
            <a:r>
              <a:rPr lang="es-PE" b="1" dirty="0" smtClean="0"/>
              <a:t>estimulación </a:t>
            </a:r>
            <a:r>
              <a:rPr lang="es-PE" dirty="0" smtClean="0"/>
              <a:t>y </a:t>
            </a:r>
            <a:r>
              <a:rPr lang="es-PE" b="1" dirty="0" smtClean="0"/>
              <a:t>valentía </a:t>
            </a:r>
            <a:r>
              <a:rPr lang="es-PE" dirty="0" smtClean="0"/>
              <a:t>. </a:t>
            </a:r>
          </a:p>
          <a:p>
            <a:pPr lvl="0"/>
            <a:r>
              <a:rPr lang="es-PE" dirty="0" smtClean="0"/>
              <a:t>Se </a:t>
            </a:r>
            <a:r>
              <a:rPr lang="es-PE" dirty="0" smtClean="0"/>
              <a:t>trata de un color muy poderoso que transmite garra, amor y seguridad, aunque también se asocia al peligro, tensión o sangre: </a:t>
            </a:r>
            <a:r>
              <a:rPr lang="es-PE" dirty="0" smtClean="0"/>
              <a:t>Aquellos </a:t>
            </a:r>
            <a:r>
              <a:rPr lang="es-PE" dirty="0" smtClean="0"/>
              <a:t>que visten de rojo transmiten seguridad y fuerza, y grandes marcas lo usan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5B2F0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01cd8c5d9b35068a1a9356885a9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6000">
                <a:srgbClr val="99CC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4c01cd8c5d9b35068a1a9356885a9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1785932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Gris</a:t>
            </a:r>
            <a:r>
              <a:rPr lang="es-PE" dirty="0" smtClean="0"/>
              <a:t> </a:t>
            </a:r>
            <a:r>
              <a:rPr lang="es-PE" dirty="0" smtClean="0"/>
              <a:t> Transmite </a:t>
            </a:r>
            <a:r>
              <a:rPr lang="es-PE" dirty="0" smtClean="0"/>
              <a:t>respeto, neutralidad, equilibrio, discreción y eficiencia</a:t>
            </a:r>
            <a:r>
              <a:rPr lang="es-PE" dirty="0" smtClean="0"/>
              <a:t>.</a:t>
            </a:r>
          </a:p>
          <a:p>
            <a:pPr lvl="0"/>
            <a:r>
              <a:rPr lang="es-PE" dirty="0" smtClean="0"/>
              <a:t> </a:t>
            </a:r>
            <a:r>
              <a:rPr lang="es-PE" dirty="0" smtClean="0"/>
              <a:t>Es menos autoritario comparado con el negro o azul marino. En los negocios es el color más seguro por su neutralidad.</a:t>
            </a:r>
          </a:p>
          <a:p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b5b94dc6b184201c6948aa9ce657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ab5b94dc6b184201c6948aa9ce657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2b7f946194fb8ee84c608cdc8a10a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2b7f946194fb8ee84c608cdc8a10a9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1571618"/>
            <a:ext cx="43577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Amarillo</a:t>
            </a:r>
            <a:r>
              <a:rPr lang="es-PE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smtClean="0"/>
              <a:t>Simboliza </a:t>
            </a:r>
            <a:r>
              <a:rPr lang="es-PE" dirty="0" smtClean="0"/>
              <a:t>la </a:t>
            </a:r>
            <a:r>
              <a:rPr lang="es-PE" b="1" dirty="0" smtClean="0"/>
              <a:t>felicidad</a:t>
            </a:r>
            <a:r>
              <a:rPr lang="es-PE" dirty="0" smtClean="0"/>
              <a:t>, y suelen llevarlo puesto personas felices, optimistas y con vitalidad. Tiene connotaciones muy positivas, aunque también significa que estas personas pueden engañar o mentir o que hay que tener cuidado con </a:t>
            </a:r>
            <a:r>
              <a:rPr lang="es-PE" dirty="0" smtClean="0"/>
              <a:t>ellas.</a:t>
            </a:r>
          </a:p>
          <a:p>
            <a:pPr lvl="0"/>
            <a:r>
              <a:rPr lang="es-PE" dirty="0" smtClean="0"/>
              <a:t> </a:t>
            </a:r>
            <a:r>
              <a:rPr lang="es-PE" dirty="0" smtClean="0"/>
              <a:t>Hay personas muy supersticiones que no usan el amarillo porque intuyen que trae mala suerte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979bd49b70e297df9d7df6f8902f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ab979bd49b70e297df9d7df6f8902f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242">
                <a:shade val="67500"/>
                <a:satMod val="115000"/>
              </a:srgbClr>
            </a:gs>
            <a:gs pos="100000">
              <a:srgbClr val="009242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f5878d0bbd906c80cc9ad8a1140b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BA2C9C">
                  <a:shade val="67500"/>
                  <a:satMod val="115000"/>
                </a:srgbClr>
              </a:gs>
              <a:gs pos="100000">
                <a:srgbClr val="BA2C9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eaf5878d0bbd906c80cc9ad8a1140b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1643056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0054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</a:t>
            </a:r>
            <a:r>
              <a:rPr lang="es-PE" b="1" dirty="0" smtClean="0">
                <a:solidFill>
                  <a:srgbClr val="0054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PE" dirty="0" smtClean="0"/>
              <a:t> </a:t>
            </a:r>
            <a:r>
              <a:rPr lang="es-PE" dirty="0" smtClean="0"/>
              <a:t>Va asociado a personas </a:t>
            </a:r>
            <a:r>
              <a:rPr lang="es-PE" dirty="0" smtClean="0"/>
              <a:t>. Si </a:t>
            </a:r>
            <a:r>
              <a:rPr lang="es-PE" dirty="0" smtClean="0"/>
              <a:t>lo llevas puesto transmitirás </a:t>
            </a:r>
            <a:r>
              <a:rPr lang="es-PE" b="1" dirty="0" smtClean="0"/>
              <a:t>armonía </a:t>
            </a:r>
            <a:r>
              <a:rPr lang="es-PE" dirty="0" smtClean="0"/>
              <a:t>y paz, y querrás dar a entender que vives la vida con mucha esperanza. También está vinculado a personas amigas de los animales. </a:t>
            </a:r>
            <a:endParaRPr lang="es-PE" dirty="0" smtClean="0"/>
          </a:p>
          <a:p>
            <a:pPr lvl="0"/>
            <a:r>
              <a:rPr lang="es-PE" dirty="0" smtClean="0"/>
              <a:t>Es </a:t>
            </a:r>
            <a:r>
              <a:rPr lang="es-PE" dirty="0" smtClean="0"/>
              <a:t>un color que no suele relajar ni tranquilizar, aunque es muy interesante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7d725287cb97138e34702177a414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57d725287cb97138e34702177a414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C00FF">
                <a:shade val="67500"/>
                <a:satMod val="115000"/>
              </a:srgbClr>
            </a:gs>
            <a:gs pos="100000">
              <a:srgbClr val="CC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ee344e62bc79d3bd94b71736acb8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3B0F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5ee344e62bc79d3bd94b71736acb8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1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000496" y="1928808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Púrpura</a:t>
            </a:r>
            <a:r>
              <a:rPr lang="es-PE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smtClean="0">
                <a:solidFill>
                  <a:srgbClr val="7030A0"/>
                </a:solidFill>
              </a:rPr>
              <a:t> </a:t>
            </a:r>
            <a:r>
              <a:rPr lang="es-PE" dirty="0" smtClean="0"/>
              <a:t>Suelen recurrir a él personas sabias porque es un color muy arriesgado con poder y lujos. También está asociado a conceptos femeninos, igual que el rosa</a:t>
            </a:r>
            <a:r>
              <a:rPr lang="es-PE" dirty="0" smtClean="0"/>
              <a:t>. </a:t>
            </a:r>
            <a:r>
              <a:rPr lang="es-PE" dirty="0" smtClean="0"/>
              <a:t>es un color que transmite calma, pero psicológicamente también es muy poderoso para el sexo </a:t>
            </a:r>
            <a:r>
              <a:rPr lang="es-PE" dirty="0" smtClean="0"/>
              <a:t>femenino</a:t>
            </a:r>
            <a:r>
              <a:rPr lang="es-PE" dirty="0" smtClean="0"/>
              <a:t>.</a:t>
            </a:r>
            <a:endParaRPr lang="es-PE" dirty="0"/>
          </a:p>
        </p:txBody>
      </p:sp>
      <p:sp>
        <p:nvSpPr>
          <p:cNvPr id="4" name="3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3B0FA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c4df178f3176c4d992acdbb087c2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C85FF"/>
              </a:gs>
              <a:gs pos="50000">
                <a:srgbClr val="6600CC">
                  <a:shade val="67500"/>
                  <a:satMod val="115000"/>
                </a:srgbClr>
              </a:gs>
              <a:gs pos="100000">
                <a:srgbClr val="6600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ac4df178f3176c4d992acdbb087c2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998537a48324197076bdc1438b0c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73998537a48324197076bdc1438b0c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3571869" y="2143122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</a:t>
            </a:r>
            <a:r>
              <a:rPr lang="es-PE" dirty="0" smtClean="0"/>
              <a:t> </a:t>
            </a:r>
            <a:r>
              <a:rPr lang="es-PE" dirty="0" smtClean="0"/>
              <a:t> Sugiere </a:t>
            </a:r>
            <a:r>
              <a:rPr lang="es-PE" dirty="0" smtClean="0"/>
              <a:t>dulzura y empatía. No es un color tan poderoso como el rojo por ser un color suave, gentil y no amenazante. No es recomendado para presentaciones en televisión.</a:t>
            </a:r>
          </a:p>
          <a:p>
            <a:endParaRPr lang="es-PE" dirty="0"/>
          </a:p>
        </p:txBody>
      </p:sp>
      <p:sp>
        <p:nvSpPr>
          <p:cNvPr id="5" name="4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ae127a2dbd68bb9d520b7e0926d9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8aae127a2dbd68bb9d520b7e0926d9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C85FF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fb275bb2e3071068ede763470a1d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C85FF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50000">
                <a:srgbClr val="66CCFF">
                  <a:shade val="67500"/>
                  <a:satMod val="115000"/>
                </a:srgbClr>
              </a:gs>
              <a:gs pos="100000">
                <a:srgbClr val="66CC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7fb275bb2e3071068ede763470a1d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3929058" y="1357304"/>
            <a:ext cx="45720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Naranja </a:t>
            </a:r>
            <a:r>
              <a:rPr lang="es-P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smtClean="0"/>
              <a:t>Se </a:t>
            </a:r>
            <a:r>
              <a:rPr lang="es-PE" dirty="0" smtClean="0"/>
              <a:t>trata de la combinación del rojo y amarillo, por lo que tendrá connotaciones de ambos. </a:t>
            </a:r>
            <a:r>
              <a:rPr lang="es-PE" dirty="0" smtClean="0"/>
              <a:t>Lo </a:t>
            </a:r>
            <a:r>
              <a:rPr lang="es-PE" dirty="0" smtClean="0"/>
              <a:t>suelen usar personas muy </a:t>
            </a:r>
            <a:r>
              <a:rPr lang="es-PE" b="1" dirty="0" smtClean="0"/>
              <a:t>cálidas </a:t>
            </a:r>
            <a:r>
              <a:rPr lang="es-PE" dirty="0" smtClean="0"/>
              <a:t>con un punto desafiante, a las que le van los retos. </a:t>
            </a:r>
            <a:endParaRPr lang="es-PE" dirty="0" smtClean="0"/>
          </a:p>
          <a:p>
            <a:r>
              <a:rPr lang="es-PE" dirty="0" smtClean="0"/>
              <a:t>Son </a:t>
            </a:r>
            <a:r>
              <a:rPr lang="es-PE" dirty="0" smtClean="0"/>
              <a:t>personas que necesitan muchos </a:t>
            </a:r>
            <a:r>
              <a:rPr lang="es-PE" dirty="0" smtClean="0"/>
              <a:t>estímulos. </a:t>
            </a:r>
            <a:r>
              <a:rPr lang="es-PE" dirty="0" smtClean="0"/>
              <a:t>Además, también se relaciona con personas con tendencia a la adición, que pueden vestir de naranja porque es un color muy estimulante. Se usa como sustituto del rojo porque no satura tanto.</a:t>
            </a:r>
            <a:endParaRPr lang="es-PE" dirty="0"/>
          </a:p>
        </p:txBody>
      </p:sp>
      <p:sp>
        <p:nvSpPr>
          <p:cNvPr id="5" name="4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70673f98ea4c445ffd01b0df3d5b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FF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dd70673f98ea4c445ffd01b0df3d5b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ffe57754ec76840832fb557040e3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fffe57754ec76840832fb557040e3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4000496" y="1785932"/>
            <a:ext cx="47863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Café o Marrón</a:t>
            </a:r>
            <a:r>
              <a:rPr lang="es-PE" dirty="0" smtClean="0">
                <a:solidFill>
                  <a:srgbClr val="663300"/>
                </a:solidFill>
              </a:rPr>
              <a:t> </a:t>
            </a:r>
            <a:r>
              <a:rPr lang="es-PE" dirty="0" smtClean="0">
                <a:solidFill>
                  <a:srgbClr val="663300"/>
                </a:solidFill>
              </a:rPr>
              <a:t> </a:t>
            </a:r>
            <a:r>
              <a:rPr lang="es-PE" dirty="0" smtClean="0"/>
              <a:t>Crea </a:t>
            </a:r>
            <a:r>
              <a:rPr lang="es-PE" dirty="0" smtClean="0"/>
              <a:t>una sensación relajada y práctica, tanto en el espectador como en el usuario. </a:t>
            </a:r>
            <a:endParaRPr lang="es-PE" dirty="0" smtClean="0"/>
          </a:p>
          <a:p>
            <a:pPr lvl="0"/>
            <a:r>
              <a:rPr lang="es-PE" dirty="0" smtClean="0"/>
              <a:t>Por </a:t>
            </a:r>
            <a:r>
              <a:rPr lang="es-PE" dirty="0" smtClean="0"/>
              <a:t>lo </a:t>
            </a:r>
            <a:r>
              <a:rPr lang="es-PE" dirty="0" smtClean="0"/>
              <a:t>general, </a:t>
            </a:r>
            <a:r>
              <a:rPr lang="es-PE" dirty="0" smtClean="0"/>
              <a:t>este color se puede usar en cualquier </a:t>
            </a:r>
            <a:r>
              <a:rPr lang="es-PE" dirty="0" smtClean="0"/>
              <a:t>ocasión. sin </a:t>
            </a:r>
            <a:r>
              <a:rPr lang="es-PE" dirty="0" smtClean="0"/>
              <a:t>embargo, aunque los hombres a menudo usan ternos marrones, el azul crea una mejor impresión y obtiene mejores resultados en los negocios.</a:t>
            </a:r>
          </a:p>
          <a:p>
            <a:endParaRPr lang="es-PE" dirty="0"/>
          </a:p>
        </p:txBody>
      </p:sp>
      <p:sp>
        <p:nvSpPr>
          <p:cNvPr id="5" name="4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a6ad89f9c6d8a45ee14581d652b5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ba6ad89f9c6d8a45ee14581d652b5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29aee863d978c4bc9a59dd94395f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5"/>
            <a:ext cx="9144000" cy="51372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3571868" y="2143122"/>
            <a:ext cx="5214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u="sng" dirty="0" smtClean="0">
                <a:solidFill>
                  <a:srgbClr val="FFDE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Beige o </a:t>
            </a:r>
            <a:r>
              <a:rPr lang="es-PE" b="1" u="sng" dirty="0" smtClean="0">
                <a:solidFill>
                  <a:srgbClr val="FFDE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Crema </a:t>
            </a:r>
            <a:r>
              <a:rPr lang="es-PE" dirty="0" smtClean="0"/>
              <a:t> </a:t>
            </a:r>
            <a:r>
              <a:rPr lang="es-PE" dirty="0" smtClean="0"/>
              <a:t>Es </a:t>
            </a:r>
            <a:r>
              <a:rPr lang="es-PE" dirty="0" smtClean="0"/>
              <a:t>un gran sustituto del negro y marrón para verano. Es un color amigable, accesible y no amenazante. </a:t>
            </a:r>
            <a:endParaRPr lang="es-PE" dirty="0" smtClean="0"/>
          </a:p>
          <a:p>
            <a:pPr lvl="0"/>
            <a:r>
              <a:rPr lang="es-PE" dirty="0" smtClean="0"/>
              <a:t>Su </a:t>
            </a:r>
            <a:r>
              <a:rPr lang="es-PE" dirty="0" smtClean="0"/>
              <a:t>uso es excelente cuando deseas que la gente se abra a ti. </a:t>
            </a:r>
            <a:endParaRPr lang="es-PE" dirty="0" smtClean="0"/>
          </a:p>
        </p:txBody>
      </p:sp>
      <p:sp>
        <p:nvSpPr>
          <p:cNvPr id="5" name="4 Luna"/>
          <p:cNvSpPr/>
          <p:nvPr/>
        </p:nvSpPr>
        <p:spPr>
          <a:xfrm rot="21048578">
            <a:off x="1778293" y="236023"/>
            <a:ext cx="3370566" cy="5163547"/>
          </a:xfrm>
          <a:prstGeom prst="moon">
            <a:avLst>
              <a:gd name="adj" fmla="val 24169"/>
            </a:avLst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1a3447388eb32ea90d70608d3bf6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50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901a3447388eb32ea90d70608d3bf6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logo_com-128179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48" y="3929072"/>
            <a:ext cx="1422222" cy="698413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COLOR</Template>
  <TotalTime>0</TotalTime>
  <Words>145</Words>
  <Application>Microsoft Office PowerPoint</Application>
  <PresentationFormat>Presentación en pantalla (16:9)</PresentationFormat>
  <Paragraphs>29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Presentación2 COLOR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147</cp:revision>
  <dcterms:created xsi:type="dcterms:W3CDTF">2023-03-27T17:13:18Z</dcterms:created>
  <dcterms:modified xsi:type="dcterms:W3CDTF">2023-03-30T16:54:31Z</dcterms:modified>
</cp:coreProperties>
</file>