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20" r:id="rId3"/>
    <p:sldId id="299" r:id="rId4"/>
    <p:sldId id="321" r:id="rId5"/>
    <p:sldId id="278" r:id="rId6"/>
    <p:sldId id="256" r:id="rId7"/>
    <p:sldId id="326" r:id="rId8"/>
    <p:sldId id="306" r:id="rId9"/>
    <p:sldId id="277" r:id="rId10"/>
    <p:sldId id="328" r:id="rId11"/>
    <p:sldId id="276" r:id="rId12"/>
    <p:sldId id="275" r:id="rId13"/>
    <p:sldId id="327" r:id="rId14"/>
    <p:sldId id="283" r:id="rId15"/>
    <p:sldId id="274" r:id="rId16"/>
    <p:sldId id="325" r:id="rId17"/>
    <p:sldId id="298" r:id="rId18"/>
    <p:sldId id="280" r:id="rId19"/>
    <p:sldId id="329" r:id="rId20"/>
    <p:sldId id="282" r:id="rId21"/>
    <p:sldId id="281" r:id="rId22"/>
    <p:sldId id="324" r:id="rId23"/>
    <p:sldId id="279" r:id="rId24"/>
    <p:sldId id="273" r:id="rId25"/>
    <p:sldId id="335" r:id="rId26"/>
    <p:sldId id="272" r:id="rId27"/>
    <p:sldId id="269" r:id="rId28"/>
    <p:sldId id="334" r:id="rId29"/>
    <p:sldId id="270" r:id="rId30"/>
    <p:sldId id="264" r:id="rId31"/>
    <p:sldId id="333" r:id="rId32"/>
    <p:sldId id="271" r:id="rId33"/>
    <p:sldId id="268" r:id="rId34"/>
    <p:sldId id="332" r:id="rId35"/>
    <p:sldId id="263" r:id="rId36"/>
    <p:sldId id="265" r:id="rId37"/>
    <p:sldId id="300" r:id="rId38"/>
    <p:sldId id="293" r:id="rId39"/>
    <p:sldId id="267" r:id="rId40"/>
    <p:sldId id="266" r:id="rId41"/>
    <p:sldId id="261" r:id="rId42"/>
    <p:sldId id="297" r:id="rId43"/>
    <p:sldId id="296" r:id="rId44"/>
    <p:sldId id="285" r:id="rId45"/>
    <p:sldId id="260" r:id="rId46"/>
    <p:sldId id="291" r:id="rId47"/>
    <p:sldId id="294" r:id="rId48"/>
    <p:sldId id="290" r:id="rId49"/>
    <p:sldId id="286" r:id="rId50"/>
    <p:sldId id="288" r:id="rId51"/>
    <p:sldId id="287" r:id="rId52"/>
    <p:sldId id="313" r:id="rId53"/>
    <p:sldId id="312" r:id="rId54"/>
    <p:sldId id="315" r:id="rId55"/>
    <p:sldId id="314" r:id="rId56"/>
    <p:sldId id="259" r:id="rId57"/>
    <p:sldId id="310" r:id="rId58"/>
    <p:sldId id="309" r:id="rId59"/>
    <p:sldId id="318" r:id="rId60"/>
    <p:sldId id="292" r:id="rId61"/>
    <p:sldId id="319" r:id="rId6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HGwVKZbkhtjlw8qp6Bzjw" hashData="S4cKr2dY5zKuBsnNogmfJ0RmoV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CC9900"/>
    <a:srgbClr val="FF3300"/>
    <a:srgbClr val="FF9900"/>
    <a:srgbClr val="996633"/>
    <a:srgbClr val="600000"/>
    <a:srgbClr val="5D2DA3"/>
    <a:srgbClr val="C68C52"/>
    <a:srgbClr val="B359B3"/>
    <a:srgbClr val="CC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0" d="100"/>
          <a:sy n="60" d="100"/>
        </p:scale>
        <p:origin x="-294" y="-19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BB20533-228C-47B1-A58F-06F6E1BE37F4}" type="datetimeFigureOut">
              <a:rPr lang="es-ES" smtClean="0"/>
              <a:pPr/>
              <a:t>02/08/2014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58274C2-8358-49B7-8C18-00D67B65F7E9}"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B20533-228C-47B1-A58F-06F6E1BE37F4}" type="datetimeFigureOut">
              <a:rPr lang="es-ES" smtClean="0"/>
              <a:pPr/>
              <a:t>02/08/2014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58274C2-8358-49B7-8C18-00D67B65F7E9}"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BB20533-228C-47B1-A58F-06F6E1BE37F4}" type="datetimeFigureOut">
              <a:rPr lang="es-ES" smtClean="0"/>
              <a:pPr/>
              <a:t>02/08/2014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58274C2-8358-49B7-8C18-00D67B65F7E9}"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BB20533-228C-47B1-A58F-06F6E1BE37F4}" type="datetimeFigureOut">
              <a:rPr lang="es-ES" smtClean="0"/>
              <a:pPr/>
              <a:t>02/08/2014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58274C2-8358-49B7-8C18-00D67B65F7E9}"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BB20533-228C-47B1-A58F-06F6E1BE37F4}" type="datetimeFigureOut">
              <a:rPr lang="es-ES" smtClean="0"/>
              <a:pPr/>
              <a:t>02/08/2014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58274C2-8358-49B7-8C18-00D67B65F7E9}"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BB20533-228C-47B1-A58F-06F6E1BE37F4}" type="datetimeFigureOut">
              <a:rPr lang="es-ES" smtClean="0"/>
              <a:pPr/>
              <a:t>02/08/2014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58274C2-8358-49B7-8C18-00D67B65F7E9}"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BB20533-228C-47B1-A58F-06F6E1BE37F4}" type="datetimeFigureOut">
              <a:rPr lang="es-ES" smtClean="0"/>
              <a:pPr/>
              <a:t>02/08/2014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58274C2-8358-49B7-8C18-00D67B65F7E9}"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BB20533-228C-47B1-A58F-06F6E1BE37F4}" type="datetimeFigureOut">
              <a:rPr lang="es-ES" smtClean="0"/>
              <a:pPr/>
              <a:t>02/08/2014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58274C2-8358-49B7-8C18-00D67B65F7E9}"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BB20533-228C-47B1-A58F-06F6E1BE37F4}" type="datetimeFigureOut">
              <a:rPr lang="es-ES" smtClean="0"/>
              <a:pPr/>
              <a:t>02/08/2014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58274C2-8358-49B7-8C18-00D67B65F7E9}"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B20533-228C-47B1-A58F-06F6E1BE37F4}" type="datetimeFigureOut">
              <a:rPr lang="es-ES" smtClean="0"/>
              <a:pPr/>
              <a:t>02/08/2014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58274C2-8358-49B7-8C18-00D67B65F7E9}"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B20533-228C-47B1-A58F-06F6E1BE37F4}" type="datetimeFigureOut">
              <a:rPr lang="es-ES" smtClean="0"/>
              <a:pPr/>
              <a:t>02/08/2014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58274C2-8358-49B7-8C18-00D67B65F7E9}"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84FADEF-9B43-45A2-83A3-21D8B59D7CD8}" type="slidenum">
              <a:rPr lang="es-ES_tradnl"/>
              <a:pPr/>
              <a:t>‹Nº›</a:t>
            </a:fld>
            <a:endParaRPr lang="es-ES_tradnl"/>
          </a:p>
        </p:txBody>
      </p:sp>
    </p:spTree>
  </p:cSld>
  <p:clrMapOvr>
    <a:masterClrMapping/>
  </p:clrMapOvr>
  <p:transition spd="slow" advTm="12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B20533-228C-47B1-A58F-06F6E1BE37F4}" type="datetimeFigureOut">
              <a:rPr lang="es-ES" smtClean="0"/>
              <a:pPr/>
              <a:t>02/08/2014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8274C2-8358-49B7-8C18-00D67B65F7E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9B3CB13-FFF0-4FBB-92E3-FF627B6CF8D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2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5.png"/><Relationship Id="rId7" Type="http://schemas.openxmlformats.org/officeDocument/2006/relationships/image" Target="../media/image5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a80205bf.gif"/>
          <p:cNvPicPr>
            <a:picLocks noGrp="1" noChangeAspect="1"/>
          </p:cNvPicPr>
          <p:nvPr>
            <p:ph idx="1"/>
          </p:nvPr>
        </p:nvPicPr>
        <p:blipFill>
          <a:blip r:embed="rId3">
            <a:duotone>
              <a:prstClr val="black"/>
              <a:srgbClr val="D9C3A5">
                <a:tint val="50000"/>
                <a:satMod val="180000"/>
              </a:srgbClr>
            </a:duotone>
            <a:lum contrast="20000"/>
          </a:blip>
          <a:stretch>
            <a:fillRect/>
          </a:stretch>
        </p:blipFill>
        <p:spPr>
          <a:xfrm>
            <a:off x="0" y="0"/>
            <a:ext cx="7572396" cy="7500966"/>
          </a:xfrm>
          <a:effectLst>
            <a:softEdge rad="635000"/>
          </a:effectLst>
        </p:spPr>
      </p:pic>
      <p:sp>
        <p:nvSpPr>
          <p:cNvPr id="6" name="5 Rectángulo"/>
          <p:cNvSpPr/>
          <p:nvPr/>
        </p:nvSpPr>
        <p:spPr>
          <a:xfrm>
            <a:off x="0" y="0"/>
            <a:ext cx="3071802" cy="19288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4" descr="Rendered Image"/>
          <p:cNvPicPr>
            <a:picLocks noChangeAspect="1" noChangeArrowheads="1"/>
          </p:cNvPicPr>
          <p:nvPr/>
        </p:nvPicPr>
        <p:blipFill>
          <a:blip r:embed="rId4">
            <a:lum contrast="30000"/>
          </a:blip>
          <a:srcRect/>
          <a:stretch>
            <a:fillRect/>
          </a:stretch>
        </p:blipFill>
        <p:spPr bwMode="auto">
          <a:xfrm>
            <a:off x="1214414" y="285728"/>
            <a:ext cx="1428760" cy="1339463"/>
          </a:xfrm>
          <a:prstGeom prst="rect">
            <a:avLst/>
          </a:prstGeom>
          <a:noFill/>
        </p:spPr>
      </p:pic>
      <p:pic>
        <p:nvPicPr>
          <p:cNvPr id="8" name="Picture 6" descr="Rendered Image"/>
          <p:cNvPicPr>
            <a:picLocks noChangeAspect="1" noChangeArrowheads="1"/>
          </p:cNvPicPr>
          <p:nvPr/>
        </p:nvPicPr>
        <p:blipFill>
          <a:blip r:embed="rId5">
            <a:lum contrast="30000"/>
          </a:blip>
          <a:srcRect/>
          <a:stretch>
            <a:fillRect/>
          </a:stretch>
        </p:blipFill>
        <p:spPr bwMode="auto">
          <a:xfrm>
            <a:off x="3071802" y="285728"/>
            <a:ext cx="5334037" cy="1500198"/>
          </a:xfrm>
          <a:prstGeom prst="rect">
            <a:avLst/>
          </a:prstGeom>
          <a:noFill/>
        </p:spPr>
      </p:pic>
      <p:pic>
        <p:nvPicPr>
          <p:cNvPr id="9" name="Picture 8" descr="Rendered Image"/>
          <p:cNvPicPr>
            <a:picLocks noChangeAspect="1" noChangeArrowheads="1"/>
          </p:cNvPicPr>
          <p:nvPr/>
        </p:nvPicPr>
        <p:blipFill>
          <a:blip r:embed="rId6">
            <a:lum contrast="30000"/>
          </a:blip>
          <a:srcRect/>
          <a:stretch>
            <a:fillRect/>
          </a:stretch>
        </p:blipFill>
        <p:spPr bwMode="auto">
          <a:xfrm>
            <a:off x="3286116" y="1500174"/>
            <a:ext cx="3341100" cy="1357322"/>
          </a:xfrm>
          <a:prstGeom prst="rect">
            <a:avLst/>
          </a:prstGeom>
          <a:noFill/>
        </p:spPr>
      </p:pic>
      <p:sp>
        <p:nvSpPr>
          <p:cNvPr id="10" name="9 CuadroTexto"/>
          <p:cNvSpPr txBox="1"/>
          <p:nvPr/>
        </p:nvSpPr>
        <p:spPr>
          <a:xfrm>
            <a:off x="7000892" y="5857892"/>
            <a:ext cx="1802096" cy="276999"/>
          </a:xfrm>
          <a:prstGeom prst="rect">
            <a:avLst/>
          </a:prstGeom>
          <a:noFill/>
        </p:spPr>
        <p:txBody>
          <a:bodyPr wrap="none" rtlCol="0">
            <a:spAutoFit/>
          </a:bodyPr>
          <a:lstStyle/>
          <a:p>
            <a:r>
              <a:rPr lang="es-ES_tradnl" sz="1200" b="1"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38100" dist="38100" dir="2700000" algn="tl">
                    <a:srgbClr val="000000">
                      <a:alpha val="43137"/>
                    </a:srgbClr>
                  </a:outerShdw>
                </a:effectLst>
                <a:latin typeface="Pristina" pitchFamily="66" charset="0"/>
              </a:rPr>
              <a:t>Esta  es  una  creación  de  Raquel</a:t>
            </a:r>
            <a:endParaRPr lang="es-ES" sz="1200" b="1" dirty="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38100" dist="38100" dir="2700000" algn="tl">
                  <a:srgbClr val="000000">
                    <a:alpha val="43137"/>
                  </a:srgbClr>
                </a:outerShdw>
              </a:effectLst>
              <a:latin typeface="Pristina" pitchFamily="66" charset="0"/>
            </a:endParaRPr>
          </a:p>
        </p:txBody>
      </p:sp>
      <p:pic>
        <p:nvPicPr>
          <p:cNvPr id="62472" name="Picture 8" descr="https://encrypted-tbn1.gstatic.com/images?q=tbn:ANd9GcRyZJJoP0C4uwB2DgoHvKpRlN97WLqPDixSwF8pUgDxAJ0sdEBU"/>
          <p:cNvPicPr>
            <a:picLocks noChangeAspect="1" noChangeArrowheads="1"/>
          </p:cNvPicPr>
          <p:nvPr/>
        </p:nvPicPr>
        <p:blipFill>
          <a:blip r:embed="rId7"/>
          <a:srcRect/>
          <a:stretch>
            <a:fillRect/>
          </a:stretch>
        </p:blipFill>
        <p:spPr bwMode="auto">
          <a:xfrm>
            <a:off x="4143372" y="2928935"/>
            <a:ext cx="2214578" cy="1512280"/>
          </a:xfrm>
          <a:prstGeom prst="ellipse">
            <a:avLst/>
          </a:prstGeom>
          <a:noFill/>
          <a:effectLst>
            <a:softEdge rad="127000"/>
          </a:effectLst>
        </p:spPr>
      </p:pic>
    </p:spTree>
  </p:cSld>
  <p:clrMapOvr>
    <a:masterClrMapping/>
  </p:clrMapOvr>
  <p:transition spd="slow" advTm="18000">
    <p:zoom/>
    <p:sndAc>
      <p:stSnd loop="1">
        <p:snd r:embed="rId2" name="ARMIK - VEIL OF DESI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anim calcmode="lin" valueType="num">
                                      <p:cBhvr>
                                        <p:cTn id="9" dur="2000" fill="hold"/>
                                        <p:tgtEl>
                                          <p:spTgt spid="7"/>
                                        </p:tgtEl>
                                        <p:attrNameLst>
                                          <p:attrName>style.rotation</p:attrName>
                                        </p:attrNameLst>
                                      </p:cBhvr>
                                      <p:tavLst>
                                        <p:tav tm="0">
                                          <p:val>
                                            <p:fltVal val="90"/>
                                          </p:val>
                                        </p:tav>
                                        <p:tav tm="100000">
                                          <p:val>
                                            <p:fltVal val="0"/>
                                          </p:val>
                                        </p:tav>
                                      </p:tavLst>
                                    </p:anim>
                                    <p:animEffect transition="in" filter="fade">
                                      <p:cBhvr>
                                        <p:cTn id="10" dur="2000"/>
                                        <p:tgtEl>
                                          <p:spTgt spid="7"/>
                                        </p:tgtEl>
                                      </p:cBhvr>
                                    </p:animEffect>
                                  </p:childTnLst>
                                </p:cTn>
                              </p:par>
                            </p:childTnLst>
                          </p:cTn>
                        </p:par>
                        <p:par>
                          <p:cTn id="11" fill="hold">
                            <p:stCondLst>
                              <p:cond delay="2000"/>
                            </p:stCondLst>
                            <p:childTnLst>
                              <p:par>
                                <p:cTn id="12" presetID="31" presetClass="entr" presetSubtype="0" fill="hold" nodeType="afterEffect">
                                  <p:stCondLst>
                                    <p:cond delay="0"/>
                                  </p:stCondLst>
                                  <p:iterate type="lt">
                                    <p:tmPct val="5000"/>
                                  </p:iterate>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anim calcmode="lin" valueType="num">
                                      <p:cBhvr>
                                        <p:cTn id="16" dur="2000" fill="hold"/>
                                        <p:tgtEl>
                                          <p:spTgt spid="8"/>
                                        </p:tgtEl>
                                        <p:attrNameLst>
                                          <p:attrName>style.rotation</p:attrName>
                                        </p:attrNameLst>
                                      </p:cBhvr>
                                      <p:tavLst>
                                        <p:tav tm="0">
                                          <p:val>
                                            <p:fltVal val="90"/>
                                          </p:val>
                                        </p:tav>
                                        <p:tav tm="100000">
                                          <p:val>
                                            <p:fltVal val="0"/>
                                          </p:val>
                                        </p:tav>
                                      </p:tavLst>
                                    </p:anim>
                                    <p:animEffect transition="in" filter="fade">
                                      <p:cBhvr>
                                        <p:cTn id="17" dur="2000"/>
                                        <p:tgtEl>
                                          <p:spTgt spid="8"/>
                                        </p:tgtEl>
                                      </p:cBhvr>
                                    </p:animEffect>
                                  </p:childTnLst>
                                </p:cTn>
                              </p:par>
                            </p:childTnLst>
                          </p:cTn>
                        </p:par>
                        <p:par>
                          <p:cTn id="18" fill="hold">
                            <p:stCondLst>
                              <p:cond delay="4000"/>
                            </p:stCondLst>
                            <p:childTnLst>
                              <p:par>
                                <p:cTn id="19" presetID="23" presetClass="entr" presetSubtype="16"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ppt_w</p:attrName>
                                        </p:attrNameLst>
                                      </p:cBhvr>
                                      <p:tavLst>
                                        <p:tav tm="0">
                                          <p:val>
                                            <p:fltVal val="0"/>
                                          </p:val>
                                        </p:tav>
                                        <p:tav tm="100000">
                                          <p:val>
                                            <p:strVal val="#ppt_w"/>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childTnLst>
                                </p:cTn>
                              </p:par>
                            </p:childTnLst>
                          </p:cTn>
                        </p:par>
                        <p:par>
                          <p:cTn id="23" fill="hold">
                            <p:stCondLst>
                              <p:cond delay="6000"/>
                            </p:stCondLst>
                            <p:childTnLst>
                              <p:par>
                                <p:cTn id="24" presetID="12" presetClass="entr" presetSubtype="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slide(fromLeft)">
                                      <p:cBhvr>
                                        <p:cTn id="26" dur="2000"/>
                                        <p:tgtEl>
                                          <p:spTgt spid="10"/>
                                        </p:tgtEl>
                                      </p:cBhvr>
                                    </p:animEffect>
                                  </p:childTnLst>
                                </p:cTn>
                              </p:par>
                            </p:childTnLst>
                          </p:cTn>
                        </p:par>
                        <p:par>
                          <p:cTn id="27" fill="hold">
                            <p:stCondLst>
                              <p:cond delay="8000"/>
                            </p:stCondLst>
                            <p:childTnLst>
                              <p:par>
                                <p:cTn id="28" presetID="23" presetClass="entr" presetSubtype="16" fill="hold" nodeType="afterEffect">
                                  <p:stCondLst>
                                    <p:cond delay="0"/>
                                  </p:stCondLst>
                                  <p:childTnLst>
                                    <p:set>
                                      <p:cBhvr>
                                        <p:cTn id="29" dur="1" fill="hold">
                                          <p:stCondLst>
                                            <p:cond delay="0"/>
                                          </p:stCondLst>
                                        </p:cTn>
                                        <p:tgtEl>
                                          <p:spTgt spid="62472"/>
                                        </p:tgtEl>
                                        <p:attrNameLst>
                                          <p:attrName>style.visibility</p:attrName>
                                        </p:attrNameLst>
                                      </p:cBhvr>
                                      <p:to>
                                        <p:strVal val="visible"/>
                                      </p:to>
                                    </p:set>
                                    <p:anim calcmode="lin" valueType="num">
                                      <p:cBhvr>
                                        <p:cTn id="30" dur="500" fill="hold"/>
                                        <p:tgtEl>
                                          <p:spTgt spid="62472"/>
                                        </p:tgtEl>
                                        <p:attrNameLst>
                                          <p:attrName>ppt_w</p:attrName>
                                        </p:attrNameLst>
                                      </p:cBhvr>
                                      <p:tavLst>
                                        <p:tav tm="0">
                                          <p:val>
                                            <p:fltVal val="0"/>
                                          </p:val>
                                        </p:tav>
                                        <p:tav tm="100000">
                                          <p:val>
                                            <p:strVal val="#ppt_w"/>
                                          </p:val>
                                        </p:tav>
                                      </p:tavLst>
                                    </p:anim>
                                    <p:anim calcmode="lin" valueType="num">
                                      <p:cBhvr>
                                        <p:cTn id="31" dur="500" fill="hold"/>
                                        <p:tgtEl>
                                          <p:spTgt spid="6247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4).jpg"/>
          <p:cNvPicPr>
            <a:picLocks noChangeAspect="1"/>
          </p:cNvPicPr>
          <p:nvPr/>
        </p:nvPicPr>
        <p:blipFill>
          <a:blip r:embed="rId2"/>
          <a:stretch>
            <a:fillRect/>
          </a:stretch>
        </p:blipFill>
        <p:spPr>
          <a:xfrm>
            <a:off x="0" y="10016"/>
            <a:ext cx="9144000" cy="6847984"/>
          </a:xfrm>
          <a:prstGeom prst="rect">
            <a:avLst/>
          </a:prstGeom>
        </p:spPr>
      </p:pic>
      <p:sp>
        <p:nvSpPr>
          <p:cNvPr id="36" name="35 Rectángulo"/>
          <p:cNvSpPr/>
          <p:nvPr/>
        </p:nvSpPr>
        <p:spPr>
          <a:xfrm>
            <a:off x="0" y="0"/>
            <a:ext cx="9144000" cy="6858000"/>
          </a:xfrm>
          <a:prstGeom prst="rect">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0" nodeType="withEffect">
                                  <p:stCondLst>
                                    <p:cond delay="0"/>
                                  </p:stCondLst>
                                  <p:childTnLst>
                                    <p:anim calcmode="lin" valueType="num">
                                      <p:cBhvr>
                                        <p:cTn id="9" dur="3000"/>
                                        <p:tgtEl>
                                          <p:spTgt spid="36"/>
                                        </p:tgtEl>
                                        <p:attrNameLst>
                                          <p:attrName>ppt_w</p:attrName>
                                        </p:attrNameLst>
                                      </p:cBhvr>
                                      <p:tavLst>
                                        <p:tav tm="0">
                                          <p:val>
                                            <p:strVal val="ppt_w"/>
                                          </p:val>
                                        </p:tav>
                                        <p:tav tm="100000">
                                          <p:val>
                                            <p:strVal val="2/3*ppt_w"/>
                                          </p:val>
                                        </p:tav>
                                      </p:tavLst>
                                    </p:anim>
                                    <p:anim calcmode="lin" valueType="num">
                                      <p:cBhvr>
                                        <p:cTn id="10" dur="3000"/>
                                        <p:tgtEl>
                                          <p:spTgt spid="36"/>
                                        </p:tgtEl>
                                        <p:attrNameLst>
                                          <p:attrName>ppt_h</p:attrName>
                                        </p:attrNameLst>
                                      </p:cBhvr>
                                      <p:tavLst>
                                        <p:tav tm="0">
                                          <p:val>
                                            <p:strVal val="ppt_h"/>
                                          </p:val>
                                        </p:tav>
                                        <p:tav tm="100000">
                                          <p:val>
                                            <p:strVal val="2/3*ppt_h"/>
                                          </p:val>
                                        </p:tav>
                                      </p:tavLst>
                                    </p:anim>
                                    <p:set>
                                      <p:cBhvr>
                                        <p:cTn id="11" dur="1" fill="hold">
                                          <p:stCondLst>
                                            <p:cond delay="2999"/>
                                          </p:stCondLst>
                                        </p:cTn>
                                        <p:tgtEl>
                                          <p:spTgt spid="36"/>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36"/>
                                        </p:tgtEl>
                                      </p:cBhvr>
                                    </p:animEffect>
                                    <p:set>
                                      <p:cBhvr>
                                        <p:cTn id="14" dur="1" fill="hold">
                                          <p:stCondLst>
                                            <p:cond delay="2999"/>
                                          </p:stCondLst>
                                        </p:cTn>
                                        <p:tgtEl>
                                          <p:spTgt spid="36"/>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6" grpId="1"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000100" y="1214422"/>
            <a:ext cx="7000924" cy="1323439"/>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La fotografía macro es aquella en la que la imagen tiene  hasta 10 veces más que el objeto fotografiado. A partir de una ampliación diez veces mayor pasamos a la microfotografía que es la tomada con microscopio.</a:t>
            </a:r>
          </a:p>
          <a:p>
            <a:endParaRPr lang="es-ES" sz="2000" dirty="0"/>
          </a:p>
        </p:txBody>
      </p:sp>
      <p:sp>
        <p:nvSpPr>
          <p:cNvPr id="7" name="6 CuadroTexto"/>
          <p:cNvSpPr txBox="1"/>
          <p:nvPr/>
        </p:nvSpPr>
        <p:spPr>
          <a:xfrm>
            <a:off x="1000100" y="2428868"/>
            <a:ext cx="7072362" cy="1631216"/>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El mundo de la fotografía macro, particularmente la de insectos, es fascinante para cualquier fotógrafo que haya decidido aventurarse en este universo en miniatura. La fotografía macro es el género que captura imágenes con magnificación extrema. Requiere lentes y filtros especialmente diseñados para llevar a cabo acercamientos nítidos. Un trípode robusto y un disparador remoto también son de gran utilidad</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1000100" y="4286256"/>
            <a:ext cx="6786610" cy="1938992"/>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Con la transición al formato digital, la popularización de la macrofotografía se ha extendido entre los aficionados, algunas veces con resultados espectaculares y otras con mucha frustración por falta de información. Tras varios años de experiencia lidiando con bichos y plantas, Juan Antonio Guerrero nos da algunos consejos para mejorar nuestra destreza en esta disciplina fotográfica, sin duda una de las más difíciles y a la vez más sorprendentes.</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1000100" y="500042"/>
            <a:ext cx="6742551" cy="584775"/>
          </a:xfrm>
          <a:prstGeom prst="rect">
            <a:avLst/>
          </a:prstGeom>
          <a:noFill/>
        </p:spPr>
        <p:txBody>
          <a:bodyPr wrap="none" rtlCol="0">
            <a:spAutoFit/>
          </a:bodyPr>
          <a:lstStyle/>
          <a:p>
            <a:r>
              <a:rPr lang="es-ES_tradnl" sz="3200" b="1" dirty="0" smtClean="0">
                <a:solidFill>
                  <a:srgbClr val="FFFF00"/>
                </a:solidFill>
                <a:effectLst>
                  <a:outerShdw blurRad="38100" dist="38100" dir="2700000" algn="tl">
                    <a:srgbClr val="000000">
                      <a:alpha val="43137"/>
                    </a:srgbClr>
                  </a:outerShdw>
                </a:effectLst>
                <a:latin typeface="Agency FB" pitchFamily="34" charset="0"/>
              </a:rPr>
              <a:t>10  Consejos  para  obtener  fotografías  Macro</a:t>
            </a:r>
            <a:endParaRPr lang="es-ES" sz="3200" b="1" dirty="0">
              <a:solidFill>
                <a:srgbClr val="FFFF00"/>
              </a:solidFill>
              <a:effectLst>
                <a:outerShdw blurRad="38100" dist="38100" dir="2700000" algn="tl">
                  <a:srgbClr val="000000">
                    <a:alpha val="43137"/>
                  </a:srgbClr>
                </a:outerShdw>
              </a:effectLst>
              <a:latin typeface="Agency FB" pitchFamily="34" charset="0"/>
            </a:endParaRPr>
          </a:p>
        </p:txBody>
      </p:sp>
      <p:sp>
        <p:nvSpPr>
          <p:cNvPr id="10" name="9 Marco"/>
          <p:cNvSpPr/>
          <p:nvPr/>
        </p:nvSpPr>
        <p:spPr>
          <a:xfrm>
            <a:off x="0" y="0"/>
            <a:ext cx="9144000" cy="6858000"/>
          </a:xfrm>
          <a:prstGeom prst="frame">
            <a:avLst>
              <a:gd name="adj1" fmla="val 261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7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edge">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grpId="0"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jpg"/>
          <p:cNvPicPr>
            <a:picLocks noChangeAspect="1"/>
          </p:cNvPicPr>
          <p:nvPr/>
        </p:nvPicPr>
        <p:blipFill>
          <a:blip r:embed="rId2"/>
          <a:stretch>
            <a:fillRect/>
          </a:stretch>
        </p:blipFill>
        <p:spPr>
          <a:xfrm>
            <a:off x="0" y="0"/>
            <a:ext cx="9144000" cy="6854655"/>
          </a:xfrm>
          <a:prstGeom prst="rect">
            <a:avLst/>
          </a:prstGeom>
        </p:spPr>
      </p:pic>
      <p:sp>
        <p:nvSpPr>
          <p:cNvPr id="41" name="40 Rectángulo"/>
          <p:cNvSpPr/>
          <p:nvPr/>
        </p:nvSpPr>
        <p:spPr>
          <a:xfrm>
            <a:off x="0" y="0"/>
            <a:ext cx="9144000" cy="6858000"/>
          </a:xfrm>
          <a:prstGeom prst="rect">
            <a:avLst/>
          </a:prstGeom>
          <a:gradFill flip="none" rotWithShape="1">
            <a:gsLst>
              <a:gs pos="0">
                <a:schemeClr val="accent5">
                  <a:lumMod val="50000"/>
                  <a:shade val="30000"/>
                  <a:satMod val="115000"/>
                  <a:alpha val="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41"/>
                                        </p:tgtEl>
                                        <p:attrNameLst>
                                          <p:attrName>ppt_w</p:attrName>
                                        </p:attrNameLst>
                                      </p:cBhvr>
                                      <p:tavLst>
                                        <p:tav tm="0">
                                          <p:val>
                                            <p:strVal val="ppt_w"/>
                                          </p:val>
                                        </p:tav>
                                        <p:tav tm="100000">
                                          <p:val>
                                            <p:strVal val="4/3*ppt_w"/>
                                          </p:val>
                                        </p:tav>
                                      </p:tavLst>
                                    </p:anim>
                                    <p:anim calcmode="lin" valueType="num">
                                      <p:cBhvr>
                                        <p:cTn id="10" dur="3000"/>
                                        <p:tgtEl>
                                          <p:spTgt spid="41"/>
                                        </p:tgtEl>
                                        <p:attrNameLst>
                                          <p:attrName>ppt_h</p:attrName>
                                        </p:attrNameLst>
                                      </p:cBhvr>
                                      <p:tavLst>
                                        <p:tav tm="0">
                                          <p:val>
                                            <p:strVal val="ppt_h"/>
                                          </p:val>
                                        </p:tav>
                                        <p:tav tm="100000">
                                          <p:val>
                                            <p:strVal val="4/3*ppt_h"/>
                                          </p:val>
                                        </p:tav>
                                      </p:tavLst>
                                    </p:anim>
                                    <p:set>
                                      <p:cBhvr>
                                        <p:cTn id="11" dur="1" fill="hold">
                                          <p:stCondLst>
                                            <p:cond delay="2999"/>
                                          </p:stCondLst>
                                        </p:cTn>
                                        <p:tgtEl>
                                          <p:spTgt spid="41"/>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41"/>
                                        </p:tgtEl>
                                      </p:cBhvr>
                                    </p:animEffect>
                                    <p:set>
                                      <p:cBhvr>
                                        <p:cTn id="14" dur="1" fill="hold">
                                          <p:stCondLst>
                                            <p:cond delay="2999"/>
                                          </p:stCondLst>
                                        </p:cTn>
                                        <p:tgtEl>
                                          <p:spTgt spid="41"/>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1" grpId="1"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ysClr val="windowText" lastClr="000000"/>
              </a:solidFill>
            </a:endParaRPr>
          </a:p>
        </p:txBody>
      </p:sp>
      <p:sp>
        <p:nvSpPr>
          <p:cNvPr id="6" name="5 CuadroTexto"/>
          <p:cNvSpPr txBox="1"/>
          <p:nvPr/>
        </p:nvSpPr>
        <p:spPr>
          <a:xfrm>
            <a:off x="928662" y="357166"/>
            <a:ext cx="4429156" cy="646331"/>
          </a:xfrm>
          <a:prstGeom prst="rect">
            <a:avLst/>
          </a:prstGeom>
          <a:noFill/>
        </p:spPr>
        <p:txBody>
          <a:bodyPr wrap="square" rtlCol="0">
            <a:spAutoFit/>
          </a:bodyPr>
          <a:lstStyle/>
          <a:p>
            <a:pPr lvl="0"/>
            <a:r>
              <a:rPr lang="es-ES" dirty="0" smtClean="0"/>
              <a:t> </a:t>
            </a:r>
          </a:p>
          <a:p>
            <a:pPr lvl="0"/>
            <a:r>
              <a:rPr lang="es-ES" dirty="0" smtClean="0"/>
              <a:t> </a:t>
            </a:r>
          </a:p>
        </p:txBody>
      </p:sp>
      <p:sp>
        <p:nvSpPr>
          <p:cNvPr id="8" name="7 CuadroTexto"/>
          <p:cNvSpPr txBox="1"/>
          <p:nvPr/>
        </p:nvSpPr>
        <p:spPr>
          <a:xfrm>
            <a:off x="1000100" y="1714488"/>
            <a:ext cx="7429552" cy="1938992"/>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Si tu cámara lo permite, usa RAW. Y si no, plantéate la posibilidad de hacerte con una cámara que sí pueda grabar en este formato. En la mayoría de los casos tendrás un margen de dos puntos hacia arriba y hacia abajo en la exposición cuando proceses tus fotos. Cuando andamos por el campo agachados, sudando y cargando con un montón de trastos, es bastante posible que no afinemos al 100% con la exposición, y si usamos flashes, menos aún.</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928662" y="3714752"/>
            <a:ext cx="7358114" cy="1938992"/>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latin typeface="Agency FB" pitchFamily="34" charset="0"/>
              </a:rPr>
              <a:t>Si hay alguna técnica fotográfica que necesita RAW para fabricar imágenes correctas, ésa es la macrofotografía. El </a:t>
            </a:r>
            <a:r>
              <a:rPr lang="es-ES" sz="2000" dirty="0" err="1" smtClean="0">
                <a:solidFill>
                  <a:srgbClr val="FFFF00"/>
                </a:solidFill>
                <a:effectLst>
                  <a:outerShdw blurRad="38100" dist="38100" dir="2700000" algn="tl">
                    <a:srgbClr val="000000">
                      <a:alpha val="43137"/>
                    </a:srgbClr>
                  </a:outerShdw>
                </a:effectLst>
                <a:latin typeface="Agency FB" pitchFamily="34" charset="0"/>
              </a:rPr>
              <a:t>posprocesamiento</a:t>
            </a:r>
            <a:r>
              <a:rPr lang="es-ES" sz="2000" dirty="0" smtClean="0">
                <a:solidFill>
                  <a:srgbClr val="FFFF00"/>
                </a:solidFill>
                <a:effectLst>
                  <a:outerShdw blurRad="38100" dist="38100" dir="2700000" algn="tl">
                    <a:srgbClr val="000000">
                      <a:alpha val="43137"/>
                    </a:srgbClr>
                  </a:outerShdw>
                </a:effectLst>
                <a:latin typeface="Agency FB" pitchFamily="34" charset="0"/>
              </a:rPr>
              <a:t> es al gusto de cada uno, pero la fuerza de las imágenes de invertebrados y flores con toda suerte de detalle está en que no es algo que veamos a ojo desnudo. Personalmente, prefiero un procesamiento sencillo, tocando el balance de blancos, la exposición, la saturación y poco más. Esto será suficiente si hemos hecho antes un buen trabajo con la cámara.</a:t>
            </a:r>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10" name="9 CuadroTexto"/>
          <p:cNvSpPr txBox="1"/>
          <p:nvPr/>
        </p:nvSpPr>
        <p:spPr>
          <a:xfrm>
            <a:off x="4000496" y="285728"/>
            <a:ext cx="614271" cy="584775"/>
          </a:xfrm>
          <a:prstGeom prst="rect">
            <a:avLst/>
          </a:prstGeom>
          <a:noFill/>
        </p:spPr>
        <p:txBody>
          <a:bodyPr wrap="none" rtlCol="0">
            <a:spAutoFit/>
          </a:bodyPr>
          <a:lstStyle/>
          <a:p>
            <a:pPr algn="ctr"/>
            <a:r>
              <a:rPr lang="es-ES_tradnl" sz="3200" dirty="0" smtClean="0">
                <a:solidFill>
                  <a:srgbClr val="FFFF00"/>
                </a:solidFill>
                <a:effectLst>
                  <a:outerShdw blurRad="38100" dist="38100" dir="2700000" algn="tl">
                    <a:srgbClr val="000000">
                      <a:alpha val="43137"/>
                    </a:srgbClr>
                  </a:outerShdw>
                </a:effectLst>
                <a:latin typeface="Agency FB" pitchFamily="34" charset="0"/>
              </a:rPr>
              <a:t>•1•</a:t>
            </a:r>
            <a:endParaRPr lang="es-ES" sz="3200" dirty="0">
              <a:solidFill>
                <a:srgbClr val="FFFF00"/>
              </a:solidFill>
              <a:effectLst>
                <a:outerShdw blurRad="38100" dist="38100" dir="2700000" algn="tl">
                  <a:srgbClr val="000000">
                    <a:alpha val="43137"/>
                  </a:srgbClr>
                </a:outerShdw>
              </a:effectLst>
              <a:latin typeface="Agency FB" pitchFamily="34" charset="0"/>
            </a:endParaRPr>
          </a:p>
        </p:txBody>
      </p:sp>
      <p:sp>
        <p:nvSpPr>
          <p:cNvPr id="11" name="10 CuadroTexto"/>
          <p:cNvSpPr txBox="1"/>
          <p:nvPr/>
        </p:nvSpPr>
        <p:spPr>
          <a:xfrm>
            <a:off x="3000364" y="1000108"/>
            <a:ext cx="2515432" cy="523220"/>
          </a:xfrm>
          <a:prstGeom prst="rect">
            <a:avLst/>
          </a:prstGeom>
          <a:noFill/>
        </p:spPr>
        <p:txBody>
          <a:bodyPr wrap="none" rtlCol="0">
            <a:spAutoFit/>
          </a:bodyPr>
          <a:lstStyle/>
          <a:p>
            <a:pPr algn="ctr"/>
            <a:r>
              <a:rPr lang="es-ES" sz="2800" b="1" dirty="0" smtClean="0">
                <a:solidFill>
                  <a:srgbClr val="FFFF00"/>
                </a:solidFill>
                <a:effectLst>
                  <a:outerShdw blurRad="38100" dist="38100" dir="2700000" algn="tl">
                    <a:srgbClr val="000000">
                      <a:alpha val="43137"/>
                    </a:srgbClr>
                  </a:outerShdw>
                </a:effectLst>
                <a:latin typeface="Agency FB" pitchFamily="34" charset="0"/>
              </a:rPr>
              <a:t>RAW  siempre RAW</a:t>
            </a:r>
            <a:endParaRPr lang="es-ES" sz="2800" b="1" dirty="0">
              <a:solidFill>
                <a:srgbClr val="FFFF00"/>
              </a:solidFill>
              <a:effectLst>
                <a:outerShdw blurRad="38100" dist="38100" dir="2700000" algn="tl">
                  <a:srgbClr val="000000">
                    <a:alpha val="43137"/>
                  </a:srgbClr>
                </a:outerShdw>
              </a:effectLst>
              <a:latin typeface="Agency FB" pitchFamily="34" charset="0"/>
            </a:endParaRPr>
          </a:p>
        </p:txBody>
      </p:sp>
      <p:sp>
        <p:nvSpPr>
          <p:cNvPr id="12" name="11 Marco"/>
          <p:cNvSpPr/>
          <p:nvPr/>
        </p:nvSpPr>
        <p:spPr>
          <a:xfrm>
            <a:off x="0" y="0"/>
            <a:ext cx="9144000" cy="6858000"/>
          </a:xfrm>
          <a:prstGeom prst="frame">
            <a:avLst>
              <a:gd name="adj1" fmla="val 261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7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edge">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1"/>
            <a:ext cx="9144000" cy="6858000"/>
          </a:xfrm>
        </p:spPr>
        <p:txBody>
          <a:bodyPr/>
          <a:lstStyle/>
          <a:p>
            <a:endParaRPr lang="es-ES" dirty="0"/>
          </a:p>
        </p:txBody>
      </p:sp>
      <p:sp>
        <p:nvSpPr>
          <p:cNvPr id="3" name="2 Subtítulo"/>
          <p:cNvSpPr>
            <a:spLocks noGrp="1"/>
          </p:cNvSpPr>
          <p:nvPr>
            <p:ph type="subTitle" idx="1"/>
          </p:nvPr>
        </p:nvSpPr>
        <p:spPr>
          <a:xfrm>
            <a:off x="1" y="1"/>
            <a:ext cx="9144000" cy="6858000"/>
          </a:xfrm>
        </p:spPr>
        <p:txBody>
          <a:bodyPr/>
          <a:lstStyle/>
          <a:p>
            <a:endParaRPr lang="es-ES" dirty="0"/>
          </a:p>
        </p:txBody>
      </p:sp>
      <p:pic>
        <p:nvPicPr>
          <p:cNvPr id="4" name="3 Imagen" descr="5 (2).jpg"/>
          <p:cNvPicPr>
            <a:picLocks noChangeAspect="1"/>
          </p:cNvPicPr>
          <p:nvPr/>
        </p:nvPicPr>
        <p:blipFill>
          <a:blip r:embed="rId2"/>
          <a:stretch>
            <a:fillRect/>
          </a:stretch>
        </p:blipFill>
        <p:spPr>
          <a:xfrm>
            <a:off x="0" y="0"/>
            <a:ext cx="9144000" cy="6851309"/>
          </a:xfrm>
          <a:prstGeom prst="rect">
            <a:avLst/>
          </a:prstGeom>
        </p:spPr>
      </p:pic>
      <p:sp>
        <p:nvSpPr>
          <p:cNvPr id="12" name="11 Rectángulo"/>
          <p:cNvSpPr/>
          <p:nvPr/>
        </p:nvSpPr>
        <p:spPr>
          <a:xfrm>
            <a:off x="0" y="0"/>
            <a:ext cx="9144000" cy="6858000"/>
          </a:xfrm>
          <a:prstGeom prst="rect">
            <a:avLst/>
          </a:prstGeom>
          <a:gradFill flip="none" rotWithShape="1">
            <a:gsLst>
              <a:gs pos="0">
                <a:srgbClr val="B359B3">
                  <a:shade val="30000"/>
                  <a:satMod val="115000"/>
                  <a:alpha val="0"/>
                </a:srgbClr>
              </a:gs>
              <a:gs pos="50000">
                <a:srgbClr val="B359B3">
                  <a:shade val="67500"/>
                  <a:satMod val="115000"/>
                </a:srgbClr>
              </a:gs>
              <a:gs pos="100000">
                <a:srgbClr val="B359B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12"/>
                                        </p:tgtEl>
                                        <p:attrNameLst>
                                          <p:attrName>ppt_w</p:attrName>
                                        </p:attrNameLst>
                                      </p:cBhvr>
                                      <p:tavLst>
                                        <p:tav tm="0">
                                          <p:val>
                                            <p:strVal val="ppt_w"/>
                                          </p:val>
                                        </p:tav>
                                        <p:tav tm="100000">
                                          <p:val>
                                            <p:strVal val="4/3*ppt_w"/>
                                          </p:val>
                                        </p:tav>
                                      </p:tavLst>
                                    </p:anim>
                                    <p:anim calcmode="lin" valueType="num">
                                      <p:cBhvr>
                                        <p:cTn id="10" dur="3000"/>
                                        <p:tgtEl>
                                          <p:spTgt spid="12"/>
                                        </p:tgtEl>
                                        <p:attrNameLst>
                                          <p:attrName>ppt_h</p:attrName>
                                        </p:attrNameLst>
                                      </p:cBhvr>
                                      <p:tavLst>
                                        <p:tav tm="0">
                                          <p:val>
                                            <p:strVal val="ppt_h"/>
                                          </p:val>
                                        </p:tav>
                                        <p:tav tm="100000">
                                          <p:val>
                                            <p:strVal val="4/3*ppt_h"/>
                                          </p:val>
                                        </p:tav>
                                      </p:tavLst>
                                    </p:anim>
                                    <p:set>
                                      <p:cBhvr>
                                        <p:cTn id="11" dur="1" fill="hold">
                                          <p:stCondLst>
                                            <p:cond delay="2999"/>
                                          </p:stCondLst>
                                        </p:cTn>
                                        <p:tgtEl>
                                          <p:spTgt spid="12"/>
                                        </p:tgtEl>
                                        <p:attrNameLst>
                                          <p:attrName>style.visibility</p:attrName>
                                        </p:attrNameLst>
                                      </p:cBhvr>
                                      <p:to>
                                        <p:strVal val="hidden"/>
                                      </p:to>
                                    </p:set>
                                  </p:childTnLst>
                                </p:cTn>
                              </p:par>
                              <p:par>
                                <p:cTn id="12" presetID="18" presetClass="exit" presetSubtype="12" fill="hold" grpId="0" nodeType="withEffect">
                                  <p:stCondLst>
                                    <p:cond delay="0"/>
                                  </p:stCondLst>
                                  <p:childTnLst>
                                    <p:animEffect transition="out" filter="strips(downLeft)">
                                      <p:cBhvr>
                                        <p:cTn id="13" dur="3000"/>
                                        <p:tgtEl>
                                          <p:spTgt spid="12"/>
                                        </p:tgtEl>
                                      </p:cBhvr>
                                    </p:animEffect>
                                    <p:set>
                                      <p:cBhvr>
                                        <p:cTn id="14" dur="1" fill="hold">
                                          <p:stCondLst>
                                            <p:cond delay="2999"/>
                                          </p:stCondLst>
                                        </p:cTn>
                                        <p:tgtEl>
                                          <p:spTgt spid="12"/>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2).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0"/>
            <a:ext cx="9144000" cy="6858000"/>
          </a:xfrm>
          <a:prstGeom prst="rect">
            <a:avLst/>
          </a:prstGeom>
          <a:gradFill flip="none" rotWithShape="1">
            <a:gsLst>
              <a:gs pos="0">
                <a:schemeClr val="accent4">
                  <a:lumMod val="75000"/>
                  <a:shade val="30000"/>
                  <a:satMod val="115000"/>
                  <a:alpha val="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928662" y="357166"/>
            <a:ext cx="4429156" cy="646331"/>
          </a:xfrm>
          <a:prstGeom prst="rect">
            <a:avLst/>
          </a:prstGeom>
          <a:noFill/>
        </p:spPr>
        <p:txBody>
          <a:bodyPr wrap="square" rtlCol="0">
            <a:spAutoFit/>
          </a:bodyPr>
          <a:lstStyle/>
          <a:p>
            <a:pPr lvl="0"/>
            <a:r>
              <a:rPr lang="es-ES" dirty="0" smtClean="0"/>
              <a:t> </a:t>
            </a:r>
          </a:p>
          <a:p>
            <a:pPr lvl="0"/>
            <a:r>
              <a:rPr lang="es-ES" dirty="0" smtClean="0"/>
              <a:t> </a:t>
            </a:r>
          </a:p>
        </p:txBody>
      </p:sp>
      <p:sp>
        <p:nvSpPr>
          <p:cNvPr id="7" name="6 CuadroTexto"/>
          <p:cNvSpPr txBox="1"/>
          <p:nvPr/>
        </p:nvSpPr>
        <p:spPr>
          <a:xfrm>
            <a:off x="4143372" y="285728"/>
            <a:ext cx="691215" cy="584775"/>
          </a:xfrm>
          <a:prstGeom prst="rect">
            <a:avLst/>
          </a:prstGeom>
          <a:noFill/>
        </p:spPr>
        <p:txBody>
          <a:bodyPr wrap="none" rtlCol="0">
            <a:spAutoFit/>
          </a:bodyPr>
          <a:lstStyle/>
          <a:p>
            <a:r>
              <a:rPr lang="es-ES_tradnl" sz="3200" dirty="0" smtClean="0">
                <a:solidFill>
                  <a:srgbClr val="FFFF00"/>
                </a:solidFill>
                <a:effectLst>
                  <a:outerShdw blurRad="38100" dist="38100" dir="2700000" algn="tl">
                    <a:srgbClr val="000000">
                      <a:alpha val="43137"/>
                    </a:srgbClr>
                  </a:outerShdw>
                </a:effectLst>
                <a:latin typeface="Agency FB" pitchFamily="34" charset="0"/>
              </a:rPr>
              <a:t>•2•</a:t>
            </a:r>
            <a:endParaRPr lang="es-ES" sz="3200"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357158" y="714356"/>
            <a:ext cx="8215370" cy="6370975"/>
          </a:xfrm>
          <a:prstGeom prst="rect">
            <a:avLst/>
          </a:prstGeom>
          <a:noFill/>
        </p:spPr>
        <p:txBody>
          <a:bodyPr wrap="square" rtlCol="0">
            <a:spAutoFit/>
          </a:bodyPr>
          <a:lstStyle/>
          <a:p>
            <a:pPr algn="ctr"/>
            <a:r>
              <a:rPr lang="es-ES" sz="2800" b="1" dirty="0" smtClean="0">
                <a:solidFill>
                  <a:srgbClr val="FFFF00"/>
                </a:solidFill>
                <a:effectLst>
                  <a:outerShdw blurRad="38100" dist="38100" dir="2700000" algn="tl">
                    <a:srgbClr val="000000">
                      <a:alpha val="43137"/>
                    </a:srgbClr>
                  </a:outerShdw>
                </a:effectLst>
                <a:latin typeface="Agency FB" pitchFamily="34" charset="0"/>
              </a:rPr>
              <a:t>Objetivo</a:t>
            </a:r>
          </a:p>
          <a:p>
            <a:r>
              <a:rPr lang="es-ES" sz="2000" dirty="0" smtClean="0">
                <a:solidFill>
                  <a:srgbClr val="FFFF00"/>
                </a:solidFill>
                <a:effectLst>
                  <a:outerShdw blurRad="38100" dist="38100" dir="2700000" algn="tl">
                    <a:srgbClr val="000000">
                      <a:alpha val="43137"/>
                    </a:srgbClr>
                  </a:outerShdw>
                </a:effectLst>
                <a:latin typeface="Agency FB" pitchFamily="34" charset="0"/>
              </a:rPr>
              <a:t>Puedes hacer todos los experimentos que quieras con tubos de extensión, lentes de aproximación, fuelles, objetivos invertidos... pero si te gusta la macrofotografía, antes o después te acabarás comprando un objetivo específico para macrofotografía. Estos objetivos suelen estar disponibles para tres distancias focales: alrededor de 50, 100 y 180 milímetros. Los de 100 milímetros son los más comunes y prácticos para todos los usos (aunque lo ideal, claro, sería tener los tres). Si tu cámara es de formato APS-C, seguramente te será más útil un objetivo de 60 milímetros.</a:t>
            </a:r>
          </a:p>
          <a:p>
            <a:r>
              <a:rPr lang="es-ES" sz="2000" dirty="0" smtClean="0">
                <a:solidFill>
                  <a:srgbClr val="FFFF00"/>
                </a:solidFill>
                <a:effectLst>
                  <a:outerShdw blurRad="38100" dist="38100" dir="2700000" algn="tl">
                    <a:srgbClr val="000000">
                      <a:alpha val="43137"/>
                    </a:srgbClr>
                  </a:outerShdw>
                </a:effectLst>
                <a:latin typeface="Agency FB" pitchFamily="34" charset="0"/>
              </a:rPr>
              <a:t>Un objetivo se gana el apelativo de macro cuando es capaz de alcanzar una ratio de 1:1, esto es, cuando un objeto de, por ejemplo, 1 centímetro "ocupa" en el sensor ese mismo centímetro. Aunque muchas cámaras compactas y ópticas de cámaras réflex presumen de tener capacidad macro, pocas veces es cierto y el resultado que se obtiene con ellas es completamente diferente.</a:t>
            </a:r>
          </a:p>
          <a:p>
            <a:r>
              <a:rPr lang="es-ES" sz="2000" dirty="0" smtClean="0">
                <a:solidFill>
                  <a:srgbClr val="FFFF00"/>
                </a:solidFill>
                <a:effectLst>
                  <a:outerShdw blurRad="38100" dist="38100" dir="2700000" algn="tl">
                    <a:srgbClr val="000000">
                      <a:alpha val="43137"/>
                    </a:srgbClr>
                  </a:outerShdw>
                </a:effectLst>
                <a:latin typeface="Agency FB" pitchFamily="34" charset="0"/>
              </a:rPr>
              <a:t>Si no tienes presupuesto (o simplemente quieres hacer la prueba), de todas las alternativas existentes la que proporciona más calidad es un objetivo invertido directamente en el cuerpo de la cámara, usando un adaptador casero o alguno de los que venden para tal fin. Usa focales fijas, 50 milímetros para empezar, así podrás probar flashes, difusores y disfrutar de la fotografía macro.</a:t>
            </a:r>
          </a:p>
          <a:p>
            <a:r>
              <a:rPr lang="es-ES" sz="2000" dirty="0" smtClean="0">
                <a:solidFill>
                  <a:srgbClr val="FFFF00"/>
                </a:solidFill>
                <a:effectLst>
                  <a:outerShdw blurRad="38100" dist="38100" dir="2700000" algn="tl">
                    <a:srgbClr val="000000">
                      <a:alpha val="43137"/>
                    </a:srgbClr>
                  </a:outerShdw>
                </a:effectLst>
                <a:latin typeface="Agency FB" pitchFamily="34" charset="0"/>
              </a:rPr>
              <a:t>Este sistema presenta muchas dificultades: no hay anillo de enfoque, ni autofoco, ni control sobre el diafragma. Pero créeme: si consigues dominarlo, cuando te compres un objetivo macro disfrutarás de una habilidad tremenda. Es un buen entrenamiento.</a:t>
            </a: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9" name="8 Marco"/>
          <p:cNvSpPr/>
          <p:nvPr/>
        </p:nvSpPr>
        <p:spPr>
          <a:xfrm>
            <a:off x="0" y="0"/>
            <a:ext cx="9144000" cy="6858000"/>
          </a:xfrm>
          <a:prstGeom prst="frame">
            <a:avLst>
              <a:gd name="adj1" fmla="val 261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7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CC0066">
                  <a:shade val="30000"/>
                  <a:satMod val="115000"/>
                  <a:alpha val="0"/>
                </a:srgbClr>
              </a:gs>
              <a:gs pos="50000">
                <a:srgbClr val="CC0066">
                  <a:shade val="67500"/>
                  <a:satMod val="115000"/>
                </a:srgbClr>
              </a:gs>
              <a:gs pos="100000">
                <a:srgbClr val="CC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FFFF00">
                  <a:shade val="30000"/>
                  <a:satMod val="115000"/>
                  <a:alpha val="0"/>
                </a:srgbClr>
              </a:gs>
              <a:gs pos="50000">
                <a:srgbClr val="FFFF00">
                  <a:shade val="67500"/>
                  <a:satMod val="115000"/>
                </a:srgbClr>
              </a:gs>
              <a:gs pos="100000">
                <a:srgbClr val="FFFF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2"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r>
              <a:rPr lang="es-ES" dirty="0" smtClean="0"/>
              <a:t>3 </a:t>
            </a:r>
          </a:p>
          <a:p>
            <a:r>
              <a:rPr lang="es-ES" dirty="0" smtClean="0"/>
              <a:t>Sensibilidades altas</a:t>
            </a:r>
          </a:p>
          <a:p>
            <a:r>
              <a:rPr lang="es-ES" dirty="0" smtClean="0"/>
              <a:t>Las últimas cámaras réflex digitales, especialmente algunos modelos full-</a:t>
            </a:r>
            <a:r>
              <a:rPr lang="es-ES" dirty="0" err="1" smtClean="0"/>
              <a:t>frame</a:t>
            </a:r>
            <a:r>
              <a:rPr lang="es-ES" dirty="0" smtClean="0"/>
              <a:t>, nos permiten usar ajustes de sensibilidad muy altos con un ruido muy escaso. Esto nos permite aprovechar la luz natural sin tener que usar trípode o flashes, y la batería dura más. También es muy útil cuando recurrimos a flashes y queremos compensar la luz natural con ellos. No tengas miedo a usar 1000 ISO: es mejor sufrir un poco de ruido que lamentarse por no haber hecho la foto o que ésta haya salido movida.</a:t>
            </a:r>
          </a:p>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928662" y="357166"/>
            <a:ext cx="4429156" cy="646331"/>
          </a:xfrm>
          <a:prstGeom prst="rect">
            <a:avLst/>
          </a:prstGeom>
          <a:noFill/>
        </p:spPr>
        <p:txBody>
          <a:bodyPr wrap="square" rtlCol="0">
            <a:spAutoFit/>
          </a:bodyPr>
          <a:lstStyle/>
          <a:p>
            <a:pPr lvl="0"/>
            <a:r>
              <a:rPr lang="es-ES" dirty="0" smtClean="0"/>
              <a:t> </a:t>
            </a:r>
          </a:p>
          <a:p>
            <a:pPr lvl="0"/>
            <a:r>
              <a:rPr lang="es-ES" dirty="0" smtClean="0"/>
              <a:t> </a:t>
            </a:r>
          </a:p>
        </p:txBody>
      </p:sp>
      <p:sp>
        <p:nvSpPr>
          <p:cNvPr id="7" name="6 CuadroTexto"/>
          <p:cNvSpPr txBox="1"/>
          <p:nvPr/>
        </p:nvSpPr>
        <p:spPr>
          <a:xfrm>
            <a:off x="1142976" y="2143116"/>
            <a:ext cx="6858047" cy="3508653"/>
          </a:xfrm>
          <a:prstGeom prst="rect">
            <a:avLst/>
          </a:prstGeom>
          <a:noFill/>
        </p:spPr>
        <p:txBody>
          <a:bodyPr wrap="square" rtlCol="0">
            <a:spAutoFit/>
          </a:bodyPr>
          <a:lstStyle/>
          <a:p>
            <a:pPr algn="ctr"/>
            <a:r>
              <a:rPr lang="es-ES" sz="3200" b="1" dirty="0" smtClean="0">
                <a:solidFill>
                  <a:srgbClr val="FFFF00"/>
                </a:solidFill>
                <a:effectLst>
                  <a:outerShdw blurRad="38100" dist="38100" dir="2700000" algn="tl">
                    <a:srgbClr val="000000">
                      <a:alpha val="43137"/>
                    </a:srgbClr>
                  </a:outerShdw>
                </a:effectLst>
                <a:latin typeface="Agency FB" pitchFamily="34" charset="0"/>
              </a:rPr>
              <a:t>Sensibilidades altas</a:t>
            </a:r>
          </a:p>
          <a:p>
            <a:endParaRPr lang="es-ES" sz="32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Las últimas cámaras réflex digitales, especialmente algunos modelos full-</a:t>
            </a:r>
            <a:r>
              <a:rPr lang="es-ES" sz="2000" dirty="0" err="1" smtClean="0">
                <a:solidFill>
                  <a:srgbClr val="FFFF00"/>
                </a:solidFill>
                <a:effectLst>
                  <a:outerShdw blurRad="38100" dist="38100" dir="2700000" algn="tl">
                    <a:srgbClr val="000000">
                      <a:alpha val="43137"/>
                    </a:srgbClr>
                  </a:outerShdw>
                </a:effectLst>
                <a:latin typeface="Agency FB" pitchFamily="34" charset="0"/>
              </a:rPr>
              <a:t>frame</a:t>
            </a:r>
            <a:r>
              <a:rPr lang="es-ES" sz="2000" dirty="0" smtClean="0">
                <a:solidFill>
                  <a:srgbClr val="FFFF00"/>
                </a:solidFill>
                <a:effectLst>
                  <a:outerShdw blurRad="38100" dist="38100" dir="2700000" algn="tl">
                    <a:srgbClr val="000000">
                      <a:alpha val="43137"/>
                    </a:srgbClr>
                  </a:outerShdw>
                </a:effectLst>
                <a:latin typeface="Agency FB" pitchFamily="34" charset="0"/>
              </a:rPr>
              <a:t>, nos permiten usar ajustes de sensibilidad muy altos con un ruido muy escaso. Esto nos permite aprovechar la luz natural sin tener que usar trípode o flashes, y la batería dura más. También es muy útil cuando recurrimos a flashes y queremos compensar la luz natural con ellos. No tengas miedo a usar 1000 ISO: es mejor sufrir un poco de ruido que lamentarse por no haber hecho la foto o que ésta haya salido movida.</a:t>
            </a: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4071934" y="642918"/>
            <a:ext cx="771365" cy="646331"/>
          </a:xfrm>
          <a:prstGeom prst="rect">
            <a:avLst/>
          </a:prstGeom>
          <a:noFill/>
        </p:spPr>
        <p:txBody>
          <a:bodyPr wrap="none" rtlCol="0">
            <a:spAutoFit/>
          </a:bodyPr>
          <a:lstStyle/>
          <a:p>
            <a:r>
              <a:rPr lang="es-ES_tradnl" sz="3600" dirty="0" smtClean="0">
                <a:solidFill>
                  <a:srgbClr val="FFFF00"/>
                </a:solidFill>
                <a:effectLst>
                  <a:outerShdw blurRad="38100" dist="38100" dir="2700000" algn="tl">
                    <a:srgbClr val="000000">
                      <a:alpha val="43137"/>
                    </a:srgbClr>
                  </a:outerShdw>
                </a:effectLst>
                <a:latin typeface="Agency FB" pitchFamily="34" charset="0"/>
              </a:rPr>
              <a:t>•3•</a:t>
            </a:r>
            <a:endParaRPr lang="es-ES" sz="3600" dirty="0">
              <a:solidFill>
                <a:srgbClr val="FFFF00"/>
              </a:solidFill>
              <a:effectLst>
                <a:outerShdw blurRad="38100" dist="38100" dir="2700000" algn="tl">
                  <a:srgbClr val="000000">
                    <a:alpha val="43137"/>
                  </a:srgbClr>
                </a:outerShdw>
              </a:effectLst>
              <a:latin typeface="Agency FB" pitchFamily="34" charset="0"/>
            </a:endParaRPr>
          </a:p>
        </p:txBody>
      </p:sp>
      <p:sp>
        <p:nvSpPr>
          <p:cNvPr id="9" name="8 Marco"/>
          <p:cNvSpPr/>
          <p:nvPr/>
        </p:nvSpPr>
        <p:spPr>
          <a:xfrm>
            <a:off x="0" y="0"/>
            <a:ext cx="9144000" cy="6858000"/>
          </a:xfrm>
          <a:prstGeom prst="frame">
            <a:avLst>
              <a:gd name="adj1" fmla="val 261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6).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5).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CC0066">
                  <a:shade val="30000"/>
                  <a:satMod val="115000"/>
                  <a:alpha val="0"/>
                </a:srgbClr>
              </a:gs>
              <a:gs pos="50000">
                <a:srgbClr val="CC0066">
                  <a:shade val="67500"/>
                  <a:satMod val="115000"/>
                </a:srgbClr>
              </a:gs>
              <a:gs pos="100000">
                <a:srgbClr val="CC0066">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9" fill="hold" grpId="0" nodeType="withEffect">
                                  <p:stCondLst>
                                    <p:cond delay="0"/>
                                  </p:stCondLst>
                                  <p:childTnLst>
                                    <p:animEffect transition="out" filter="strips(up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4214810" y="428604"/>
            <a:ext cx="688009" cy="584775"/>
          </a:xfrm>
          <a:prstGeom prst="rect">
            <a:avLst/>
          </a:prstGeom>
          <a:noFill/>
        </p:spPr>
        <p:txBody>
          <a:bodyPr wrap="none" rtlCol="0">
            <a:spAutoFit/>
          </a:bodyPr>
          <a:lstStyle/>
          <a:p>
            <a:r>
              <a:rPr lang="es-ES_tradnl" sz="3200" dirty="0" smtClean="0">
                <a:solidFill>
                  <a:srgbClr val="FFFF00"/>
                </a:solidFill>
                <a:effectLst>
                  <a:outerShdw blurRad="38100" dist="38100" dir="2700000" algn="tl">
                    <a:srgbClr val="000000">
                      <a:alpha val="43137"/>
                    </a:srgbClr>
                  </a:outerShdw>
                </a:effectLst>
                <a:latin typeface="Agency FB" pitchFamily="34" charset="0"/>
              </a:rPr>
              <a:t>•4•</a:t>
            </a:r>
            <a:endParaRPr lang="es-ES" sz="3200" dirty="0">
              <a:solidFill>
                <a:srgbClr val="FFFF00"/>
              </a:solidFill>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714348" y="1285860"/>
            <a:ext cx="7643866" cy="4770537"/>
          </a:xfrm>
          <a:prstGeom prst="rect">
            <a:avLst/>
          </a:prstGeom>
          <a:noFill/>
        </p:spPr>
        <p:txBody>
          <a:bodyPr wrap="square" rtlCol="0">
            <a:spAutoFit/>
          </a:bodyPr>
          <a:lstStyle/>
          <a:p>
            <a:pPr algn="ctr"/>
            <a:r>
              <a:rPr lang="es-ES" sz="2800" b="1" dirty="0" smtClean="0">
                <a:solidFill>
                  <a:srgbClr val="FFFF00"/>
                </a:solidFill>
                <a:effectLst>
                  <a:outerShdw blurRad="38100" dist="38100" dir="2700000" algn="tl">
                    <a:srgbClr val="000000">
                      <a:alpha val="43137"/>
                    </a:srgbClr>
                  </a:outerShdw>
                </a:effectLst>
                <a:latin typeface="Agency FB" pitchFamily="34" charset="0"/>
              </a:rPr>
              <a:t>¿ Diafragmas  cerrados ?</a:t>
            </a:r>
            <a:endParaRPr lang="es-ES" sz="2800" b="1" dirty="0" smtClean="0">
              <a:solidFill>
                <a:srgbClr val="FFFF00"/>
              </a:solidFill>
              <a:effectLst>
                <a:outerShdw blurRad="38100" dist="38100" dir="2700000" algn="tl">
                  <a:srgbClr val="000000">
                    <a:alpha val="43137"/>
                  </a:srgbClr>
                </a:outerShdw>
              </a:effectLst>
              <a:latin typeface="Agency FB" pitchFamily="34" charset="0"/>
            </a:endParaRPr>
          </a:p>
          <a:p>
            <a:endParaRPr lang="es-ES"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Aunque tradicionalmente se ha aconsejado utilizar diafragmas muy cerrados para la fotografía macro, no son del todo necesarios ni aconsejables. Primero, porque con ellos aumenta la difracción, con la consecuente pérdida de calidad de imagen (más aún con los sensores actuales, que cuentan con unos fotodiodos muy pequeños). Segundo, porque la posible suciedad del captor se hace más evidente, lo que se traduce en más trabajo de posproducción borrando motas. Tercero, porque los fondos se vuelven más abigarrados y feos. Y cuarto, porque si utilizamos diafragmas muy cerrados, necesitamos mucha más luz.</a:t>
            </a: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Si conseguimos colocarnos en el ángulo adecuado para conseguir un plano de enfoque del sujeto que muestre lo fundamental de su anatomía, tendremos una imagen útil incluso para su identificación sin tener que cerrar mucho el diafragma. Con f11 suele ser más que suficiente, y los objetivos macro ofrecen mucha calidad en torno a ese valor.</a:t>
            </a:r>
          </a:p>
          <a:p>
            <a:endParaRPr lang="es-ES" sz="2000" dirty="0"/>
          </a:p>
        </p:txBody>
      </p:sp>
      <p:sp>
        <p:nvSpPr>
          <p:cNvPr id="10" name="9 Marco"/>
          <p:cNvSpPr/>
          <p:nvPr/>
        </p:nvSpPr>
        <p:spPr>
          <a:xfrm>
            <a:off x="0" y="0"/>
            <a:ext cx="9144000" cy="6858000"/>
          </a:xfrm>
          <a:prstGeom prst="frame">
            <a:avLst>
              <a:gd name="adj1" fmla="val 261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4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edge">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5).jpg"/>
          <p:cNvPicPr>
            <a:picLocks noChangeAspect="1"/>
          </p:cNvPicPr>
          <p:nvPr/>
        </p:nvPicPr>
        <p:blipFill>
          <a:blip r:embed="rId2"/>
          <a:stretch>
            <a:fillRect/>
          </a:stretch>
        </p:blipFill>
        <p:spPr>
          <a:xfrm>
            <a:off x="-1" y="0"/>
            <a:ext cx="9132109" cy="6858000"/>
          </a:xfrm>
          <a:prstGeom prst="rect">
            <a:avLst/>
          </a:prstGeom>
        </p:spPr>
      </p:pic>
      <p:sp>
        <p:nvSpPr>
          <p:cNvPr id="5" name="4 Rectángulo"/>
          <p:cNvSpPr/>
          <p:nvPr/>
        </p:nvSpPr>
        <p:spPr>
          <a:xfrm>
            <a:off x="0" y="0"/>
            <a:ext cx="9144000" cy="6858000"/>
          </a:xfrm>
          <a:prstGeom prst="rect">
            <a:avLst/>
          </a:prstGeom>
          <a:gradFill flip="none" rotWithShape="1">
            <a:gsLst>
              <a:gs pos="0">
                <a:srgbClr val="FFFF00">
                  <a:shade val="30000"/>
                  <a:satMod val="115000"/>
                  <a:alpha val="0"/>
                </a:srgbClr>
              </a:gs>
              <a:gs pos="50000">
                <a:srgbClr val="FFFF00">
                  <a:shade val="67500"/>
                  <a:satMod val="115000"/>
                </a:srgbClr>
              </a:gs>
              <a:gs pos="100000">
                <a:srgbClr val="FFFF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0" presetClass="exit" presetSubtype="0" fill="hold" grpId="1" nodeType="withEffect">
                                  <p:stCondLst>
                                    <p:cond delay="0"/>
                                  </p:stCondLst>
                                  <p:childTnLst>
                                    <p:animEffect transition="out" filter="wedge">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2/3*#ppt_w"/>
                                          </p:val>
                                        </p:tav>
                                        <p:tav tm="100000">
                                          <p:val>
                                            <p:strVal val="#ppt_w"/>
                                          </p:val>
                                        </p:tav>
                                      </p:tavLst>
                                    </p:anim>
                                    <p:anim calcmode="lin" valueType="num">
                                      <p:cBhvr>
                                        <p:cTn id="18" dur="4000" fill="hold"/>
                                        <p:tgtEl>
                                          <p:spTgt spid="4"/>
                                        </p:tgtEl>
                                        <p:attrNameLst>
                                          <p:attrName>ppt_h</p:attrName>
                                        </p:attrNameLst>
                                      </p:cBhvr>
                                      <p:tavLst>
                                        <p:tav tm="0">
                                          <p:val>
                                            <p:strVal val="2/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KI.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071934" y="214290"/>
            <a:ext cx="742511" cy="646331"/>
          </a:xfrm>
          <a:prstGeom prst="rect">
            <a:avLst/>
          </a:prstGeom>
          <a:noFill/>
        </p:spPr>
        <p:txBody>
          <a:bodyPr wrap="none" rtlCol="0">
            <a:spAutoFit/>
          </a:bodyPr>
          <a:lstStyle/>
          <a:p>
            <a:r>
              <a:rPr lang="es-ES_tradnl" sz="3200" dirty="0" smtClean="0">
                <a:solidFill>
                  <a:srgbClr val="FFFF00"/>
                </a:solidFill>
                <a:effectLst>
                  <a:outerShdw blurRad="38100" dist="38100" dir="2700000" algn="tl">
                    <a:srgbClr val="000000">
                      <a:alpha val="43137"/>
                    </a:srgbClr>
                  </a:outerShdw>
                </a:effectLst>
                <a:latin typeface="Agency FB" pitchFamily="34" charset="0"/>
              </a:rPr>
              <a:t>•</a:t>
            </a:r>
            <a:r>
              <a:rPr lang="es-ES_tradnl" sz="3600" dirty="0" smtClean="0">
                <a:solidFill>
                  <a:srgbClr val="FFFF00"/>
                </a:solidFill>
                <a:effectLst>
                  <a:outerShdw blurRad="38100" dist="38100" dir="2700000" algn="tl">
                    <a:srgbClr val="000000">
                      <a:alpha val="43137"/>
                    </a:srgbClr>
                  </a:outerShdw>
                </a:effectLst>
                <a:latin typeface="Agency FB" pitchFamily="34" charset="0"/>
              </a:rPr>
              <a:t>5•</a:t>
            </a:r>
            <a:endParaRPr lang="es-ES" sz="3600" dirty="0">
              <a:solidFill>
                <a:srgbClr val="FFFF00"/>
              </a:solidFill>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428596" y="714356"/>
            <a:ext cx="8072494" cy="6124754"/>
          </a:xfrm>
          <a:prstGeom prst="rect">
            <a:avLst/>
          </a:prstGeom>
          <a:noFill/>
        </p:spPr>
        <p:txBody>
          <a:bodyPr wrap="square" rtlCol="0">
            <a:spAutoFit/>
          </a:bodyPr>
          <a:lstStyle/>
          <a:p>
            <a:pPr algn="ctr"/>
            <a:r>
              <a:rPr lang="es-ES" sz="3200" b="1" dirty="0" smtClean="0">
                <a:solidFill>
                  <a:srgbClr val="FFFF00"/>
                </a:solidFill>
                <a:effectLst>
                  <a:outerShdw blurRad="38100" dist="38100" dir="2700000" algn="tl">
                    <a:srgbClr val="000000">
                      <a:alpha val="43137"/>
                    </a:srgbClr>
                  </a:outerShdw>
                </a:effectLst>
                <a:latin typeface="Agency FB" pitchFamily="34" charset="0"/>
              </a:rPr>
              <a:t>Iluminación</a:t>
            </a:r>
          </a:p>
          <a:p>
            <a:r>
              <a:rPr lang="es-ES" sz="2000" dirty="0" smtClean="0">
                <a:solidFill>
                  <a:srgbClr val="FFFF00"/>
                </a:solidFill>
                <a:effectLst>
                  <a:outerShdw blurRad="38100" dist="38100" dir="2700000" algn="tl">
                    <a:srgbClr val="000000">
                      <a:alpha val="43137"/>
                    </a:srgbClr>
                  </a:outerShdw>
                </a:effectLst>
                <a:latin typeface="Agency FB" pitchFamily="34" charset="0"/>
              </a:rPr>
              <a:t>La luz natural es ideal para macrofotografía, pero cuando las condiciones no son favorables -que suele ser la mayoría de las veces- lo mejor es usar flashes. Entre los flashes concebidos para fotografía macro, unos son los llamados anulares, que producen unos reflejos algo extraños, y otros consisten en unos pequeños flashes que rodean al objetivo, con múltiples posibilidades, precios y prestaciones.</a:t>
            </a:r>
          </a:p>
          <a:p>
            <a:r>
              <a:rPr lang="es-ES" sz="2000" dirty="0" smtClean="0">
                <a:solidFill>
                  <a:srgbClr val="FFFF00"/>
                </a:solidFill>
                <a:effectLst>
                  <a:outerShdw blurRad="38100" dist="38100" dir="2700000" algn="tl">
                    <a:srgbClr val="000000">
                      <a:alpha val="43137"/>
                    </a:srgbClr>
                  </a:outerShdw>
                </a:effectLst>
                <a:latin typeface="Agency FB" pitchFamily="34" charset="0"/>
              </a:rPr>
              <a:t>Personalmente, prefiero usar flashes convencionales: son más potentes y configurables, aunque más pesados. Lo más aconsejable es aprender a usarlos en el modo manual, ajustando la potencia según las circunstancias. </a:t>
            </a:r>
          </a:p>
          <a:p>
            <a:r>
              <a:rPr lang="es-ES" sz="2000" dirty="0" smtClean="0">
                <a:solidFill>
                  <a:srgbClr val="FFFF00"/>
                </a:solidFill>
                <a:effectLst>
                  <a:outerShdw blurRad="38100" dist="38100" dir="2700000" algn="tl">
                    <a:srgbClr val="000000">
                      <a:alpha val="43137"/>
                    </a:srgbClr>
                  </a:outerShdw>
                </a:effectLst>
                <a:latin typeface="Agency FB" pitchFamily="34" charset="0"/>
              </a:rPr>
              <a:t>En realidad, todos los conceptos que se usan en fotografía de estudio son aplicables a este ámbito. Los difusores son imprescindibles para evitar reflejos en la casi siempre brillante superficie de los insectos. Cuanto más grandes, mejor, pero no tanto como para que sean un estorbo y asustemos a los bichos.</a:t>
            </a:r>
          </a:p>
          <a:p>
            <a:r>
              <a:rPr lang="es-ES" sz="2000" dirty="0" smtClean="0">
                <a:solidFill>
                  <a:srgbClr val="FFFF00"/>
                </a:solidFill>
                <a:effectLst>
                  <a:outerShdw blurRad="38100" dist="38100" dir="2700000" algn="tl">
                    <a:srgbClr val="000000">
                      <a:alpha val="43137"/>
                    </a:srgbClr>
                  </a:outerShdw>
                </a:effectLst>
                <a:latin typeface="Agency FB" pitchFamily="34" charset="0"/>
              </a:rPr>
              <a:t>Existen multitud de modelos y marcas, pero a veces los inventos caseros funcionan extraordinariamente bien. Échale un ojo a los equipos que usan los aficionados al "</a:t>
            </a:r>
            <a:r>
              <a:rPr lang="es-ES" sz="2000" dirty="0" err="1" smtClean="0">
                <a:solidFill>
                  <a:srgbClr val="FFFF00"/>
                </a:solidFill>
                <a:effectLst>
                  <a:outerShdw blurRad="38100" dist="38100" dir="2700000" algn="tl">
                    <a:srgbClr val="000000">
                      <a:alpha val="43137"/>
                    </a:srgbClr>
                  </a:outerShdw>
                </a:effectLst>
                <a:latin typeface="Agency FB" pitchFamily="34" charset="0"/>
              </a:rPr>
              <a:t>strobist</a:t>
            </a:r>
            <a:r>
              <a:rPr lang="es-ES" sz="2000" dirty="0" smtClean="0">
                <a:solidFill>
                  <a:srgbClr val="FFFF00"/>
                </a:solidFill>
                <a:effectLst>
                  <a:outerShdw blurRad="38100" dist="38100" dir="2700000" algn="tl">
                    <a:srgbClr val="000000">
                      <a:alpha val="43137"/>
                    </a:srgbClr>
                  </a:outerShdw>
                </a:effectLst>
                <a:latin typeface="Agency FB" pitchFamily="34" charset="0"/>
              </a:rPr>
              <a:t>". A veces se encuentran flashes muy baratos con controles manuales, difusores y demás parafernalia que pueden venir bien para encontrar tu propia técnica de iluminación.</a:t>
            </a:r>
          </a:p>
          <a:p>
            <a:endParaRPr lang="es-ES" sz="2000" dirty="0" smtClean="0">
              <a:solidFill>
                <a:srgbClr val="FFFF00"/>
              </a:solidFill>
              <a:effectLst>
                <a:outerShdw blurRad="38100" dist="38100" dir="2700000" algn="tl">
                  <a:srgbClr val="000000">
                    <a:alpha val="43137"/>
                  </a:srgbClr>
                </a:outerShdw>
              </a:effectLst>
              <a:latin typeface="Agency FB" pitchFamily="34" charset="0"/>
            </a:endParaRP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Marco"/>
          <p:cNvSpPr/>
          <p:nvPr/>
        </p:nvSpPr>
        <p:spPr>
          <a:xfrm>
            <a:off x="0" y="0"/>
            <a:ext cx="9144000" cy="6858000"/>
          </a:xfrm>
          <a:prstGeom prst="frame">
            <a:avLst>
              <a:gd name="adj1" fmla="val 261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7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7).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0"/>
            <a:ext cx="9144000" cy="6858000"/>
          </a:xfrm>
          <a:prstGeom prst="rect">
            <a:avLst/>
          </a:prstGeom>
          <a:gradFill flip="none" rotWithShape="1">
            <a:gsLst>
              <a:gs pos="0">
                <a:srgbClr val="C00000">
                  <a:shade val="30000"/>
                  <a:satMod val="115000"/>
                  <a:alpha val="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16" fill="hold" grpId="1" nodeType="withEffect">
                                  <p:stCondLst>
                                    <p:cond delay="0"/>
                                  </p:stCondLst>
                                  <p:childTnLst>
                                    <p:animEffect transition="out" filter="circle(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8).jpg"/>
          <p:cNvPicPr>
            <a:picLocks noChangeAspect="1"/>
          </p:cNvPicPr>
          <p:nvPr/>
        </p:nvPicPr>
        <p:blipFill>
          <a:blip r:embed="rId2"/>
          <a:stretch>
            <a:fillRect/>
          </a:stretch>
        </p:blipFill>
        <p:spPr>
          <a:xfrm>
            <a:off x="-1" y="0"/>
            <a:ext cx="9170789" cy="6858000"/>
          </a:xfrm>
          <a:prstGeom prst="rect">
            <a:avLst/>
          </a:prstGeom>
        </p:spPr>
      </p:pic>
      <p:sp>
        <p:nvSpPr>
          <p:cNvPr id="5" name="4 Rectángulo"/>
          <p:cNvSpPr/>
          <p:nvPr/>
        </p:nvSpPr>
        <p:spPr>
          <a:xfrm>
            <a:off x="0" y="0"/>
            <a:ext cx="9144000"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4214810" y="500042"/>
            <a:ext cx="705642" cy="584775"/>
          </a:xfrm>
          <a:prstGeom prst="rect">
            <a:avLst/>
          </a:prstGeom>
          <a:noFill/>
        </p:spPr>
        <p:txBody>
          <a:bodyPr wrap="none" rtlCol="0">
            <a:spAutoFit/>
          </a:bodyPr>
          <a:lstStyle/>
          <a:p>
            <a:r>
              <a:rPr lang="es-ES_tradnl" sz="3200" dirty="0" smtClean="0">
                <a:solidFill>
                  <a:srgbClr val="FFFF00"/>
                </a:solidFill>
                <a:effectLst>
                  <a:outerShdw blurRad="38100" dist="38100" dir="2700000" algn="tl">
                    <a:srgbClr val="000000">
                      <a:alpha val="43137"/>
                    </a:srgbClr>
                  </a:outerShdw>
                </a:effectLst>
                <a:latin typeface="Agency FB" pitchFamily="34" charset="0"/>
              </a:rPr>
              <a:t>•6•</a:t>
            </a:r>
            <a:endParaRPr lang="es-ES" sz="3200" dirty="0">
              <a:solidFill>
                <a:srgbClr val="FFFF00"/>
              </a:solidFill>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642910" y="1428736"/>
            <a:ext cx="7715304" cy="4216539"/>
          </a:xfrm>
          <a:prstGeom prst="rect">
            <a:avLst/>
          </a:prstGeom>
          <a:noFill/>
        </p:spPr>
        <p:txBody>
          <a:bodyPr wrap="square" rtlCol="0">
            <a:spAutoFit/>
          </a:bodyPr>
          <a:lstStyle/>
          <a:p>
            <a:pPr algn="ctr"/>
            <a:r>
              <a:rPr lang="es-ES" sz="3200" b="1" dirty="0" smtClean="0">
                <a:solidFill>
                  <a:srgbClr val="FFFF00"/>
                </a:solidFill>
                <a:effectLst>
                  <a:outerShdw blurRad="38100" dist="38100" dir="2700000" algn="tl">
                    <a:srgbClr val="000000">
                      <a:alpha val="43137"/>
                    </a:srgbClr>
                  </a:outerShdw>
                </a:effectLst>
                <a:latin typeface="Agency FB" pitchFamily="34" charset="0"/>
              </a:rPr>
              <a:t>Agáchate</a:t>
            </a:r>
          </a:p>
          <a:p>
            <a:endParaRPr lang="es-ES_tradnl" sz="2800" dirty="0" smtClean="0">
              <a:solidFill>
                <a:srgbClr val="FFFF00"/>
              </a:solidFill>
              <a:effectLst>
                <a:outerShdw blurRad="38100" dist="38100" dir="2700000" algn="tl">
                  <a:srgbClr val="000000">
                    <a:alpha val="43137"/>
                  </a:srgbClr>
                </a:outerShdw>
              </a:effectLst>
              <a:latin typeface="Agency FB" pitchFamily="34" charset="0"/>
            </a:endParaRPr>
          </a:p>
          <a:p>
            <a:endParaRPr lang="es-ES" sz="28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Sí, agáchate, colócate en el mismo plano que los insectos, busca encuadres inusuales, desde abajo, con el cielo al fondo, a contraluz... Si quieres usar trípode, busca uno que pueda abrir totalmente las patas.</a:t>
            </a:r>
          </a:p>
          <a:p>
            <a:r>
              <a:rPr lang="es-ES" sz="2000" dirty="0" smtClean="0">
                <a:solidFill>
                  <a:srgbClr val="FFFF00"/>
                </a:solidFill>
                <a:effectLst>
                  <a:outerShdw blurRad="38100" dist="38100" dir="2700000" algn="tl">
                    <a:srgbClr val="000000">
                      <a:alpha val="43137"/>
                    </a:srgbClr>
                  </a:outerShdw>
                </a:effectLst>
                <a:latin typeface="Agency FB" pitchFamily="34" charset="0"/>
              </a:rPr>
              <a:t>Parece una obviedad, pero lo mejor es imaginarte la foto que quieres hacer antes incluso de salir de casa. Así, cuando encuentres la libélula o la araña que estabas buscando, necesitarás menos tiempo para hacer la foto. Es aconsejable también caminar por el campo con el equipo preparado en función de lo que estemos buscando. No es lo mismo  fotografiar  flores que escarabajos.</a:t>
            </a:r>
          </a:p>
          <a:p>
            <a:endParaRPr lang="es-ES" sz="2000" dirty="0">
              <a:effectLst>
                <a:outerShdw blurRad="38100" dist="38100" dir="2700000" algn="tl">
                  <a:srgbClr val="000000">
                    <a:alpha val="43137"/>
                  </a:srgbClr>
                </a:outerShdw>
              </a:effectLst>
            </a:endParaRPr>
          </a:p>
        </p:txBody>
      </p:sp>
      <p:sp>
        <p:nvSpPr>
          <p:cNvPr id="10" name="9 Marco"/>
          <p:cNvSpPr/>
          <p:nvPr/>
        </p:nvSpPr>
        <p:spPr>
          <a:xfrm>
            <a:off x="0" y="0"/>
            <a:ext cx="9144000" cy="6858000"/>
          </a:xfrm>
          <a:prstGeom prst="frame">
            <a:avLst>
              <a:gd name="adj1" fmla="val 261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28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5D2DA3">
                  <a:shade val="30000"/>
                  <a:satMod val="115000"/>
                  <a:alpha val="0"/>
                </a:srgbClr>
              </a:gs>
              <a:gs pos="50000">
                <a:srgbClr val="5D2DA3">
                  <a:shade val="67500"/>
                  <a:satMod val="115000"/>
                </a:srgbClr>
              </a:gs>
              <a:gs pos="100000">
                <a:srgbClr val="5D2DA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0"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44000" cy="6858000"/>
          </a:xfrm>
          <a:prstGeom prst="rect">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071934" y="642918"/>
            <a:ext cx="619080" cy="523220"/>
          </a:xfrm>
          <a:prstGeom prst="rect">
            <a:avLst/>
          </a:prstGeom>
          <a:noFill/>
        </p:spPr>
        <p:txBody>
          <a:bodyPr wrap="none" rtlCol="0">
            <a:spAutoFit/>
          </a:bodyPr>
          <a:lstStyle/>
          <a:p>
            <a:r>
              <a:rPr lang="es-ES_tradnl" sz="2800" dirty="0" smtClean="0">
                <a:solidFill>
                  <a:srgbClr val="FFFF00"/>
                </a:solidFill>
                <a:latin typeface="Agency FB" pitchFamily="34" charset="0"/>
              </a:rPr>
              <a:t>•7•</a:t>
            </a:r>
            <a:endParaRPr lang="es-ES" sz="2800" dirty="0">
              <a:solidFill>
                <a:srgbClr val="FFFF00"/>
              </a:solidFill>
              <a:latin typeface="Agency FB" pitchFamily="34" charset="0"/>
            </a:endParaRPr>
          </a:p>
        </p:txBody>
      </p:sp>
      <p:sp>
        <p:nvSpPr>
          <p:cNvPr id="7" name="6 CuadroTexto"/>
          <p:cNvSpPr txBox="1"/>
          <p:nvPr/>
        </p:nvSpPr>
        <p:spPr>
          <a:xfrm>
            <a:off x="428596" y="1357298"/>
            <a:ext cx="7858180" cy="4154984"/>
          </a:xfrm>
          <a:prstGeom prst="rect">
            <a:avLst/>
          </a:prstGeom>
          <a:noFill/>
        </p:spPr>
        <p:txBody>
          <a:bodyPr wrap="square" rtlCol="0">
            <a:spAutoFit/>
          </a:bodyPr>
          <a:lstStyle/>
          <a:p>
            <a:pPr algn="ctr"/>
            <a:r>
              <a:rPr lang="es-ES" sz="2800" b="1" dirty="0" smtClean="0">
                <a:solidFill>
                  <a:srgbClr val="FFFF00"/>
                </a:solidFill>
                <a:effectLst>
                  <a:outerShdw blurRad="38100" dist="38100" dir="2700000" algn="tl">
                    <a:srgbClr val="000000">
                      <a:alpha val="43137"/>
                    </a:srgbClr>
                  </a:outerShdw>
                </a:effectLst>
                <a:latin typeface="Agency FB" pitchFamily="34" charset="0"/>
              </a:rPr>
              <a:t>Campo, jardín, cunetas</a:t>
            </a:r>
          </a:p>
          <a:p>
            <a:endParaRPr lang="es-ES"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El jardín es un buen lugar para encontrar bichos, pero tiene muchas limitaciones en cuanto al número de especies de animales y plantas que conviven en él, y éstas no suelen ser autóctonas. Además, no todo el mundo tiene jardín. Por eso, lo ideal es ir al campo.</a:t>
            </a:r>
          </a:p>
          <a:p>
            <a:endParaRPr lang="es-ES_tradnl" sz="2000"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Si conoces algún lugar cercano donde crezcan flores silvestres, úsalo como tu zona de pruebas. No tiene por qué ser un parque natural: en las cunetas, los descampados y los solares crecen multitud de plantas que atraen mucha vida. Practica en estos lugares, y cuando vayas a un espacio más salvaje, tendrás más oportunidades de hacer buenas fotos. Al amanecer y al atardecer es cuando tenemos las mejores oportunidades de encontrar criaturas más dispuestas a colaborar. Normalmente están poco activas, y es más fácil aproximarse a ellas.</a:t>
            </a: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Marco"/>
          <p:cNvSpPr/>
          <p:nvPr/>
        </p:nvSpPr>
        <p:spPr>
          <a:xfrm>
            <a:off x="0" y="0"/>
            <a:ext cx="9144000" cy="6858000"/>
          </a:xfrm>
          <a:prstGeom prst="frame">
            <a:avLst>
              <a:gd name="adj1" fmla="val 261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4400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jpg"/>
          <p:cNvPicPr>
            <a:picLocks noChangeAspect="1"/>
          </p:cNvPicPr>
          <p:nvPr/>
        </p:nvPicPr>
        <p:blipFill>
          <a:blip r:embed="rId2"/>
          <a:stretch>
            <a:fillRect/>
          </a:stretch>
        </p:blipFill>
        <p:spPr>
          <a:xfrm>
            <a:off x="0" y="8929"/>
            <a:ext cx="9144000" cy="6840141"/>
          </a:xfrm>
          <a:prstGeom prst="rect">
            <a:avLst/>
          </a:prstGeom>
        </p:spPr>
      </p:pic>
      <p:sp>
        <p:nvSpPr>
          <p:cNvPr id="5" name="4 Rectángulo"/>
          <p:cNvSpPr/>
          <p:nvPr/>
        </p:nvSpPr>
        <p:spPr>
          <a:xfrm>
            <a:off x="0" y="0"/>
            <a:ext cx="9144000" cy="6858000"/>
          </a:xfrm>
          <a:prstGeom prst="rect">
            <a:avLst/>
          </a:prstGeom>
          <a:gradFill flip="none" rotWithShape="1">
            <a:gsLst>
              <a:gs pos="0">
                <a:schemeClr val="accent5">
                  <a:lumMod val="50000"/>
                  <a:shade val="30000"/>
                  <a:satMod val="115000"/>
                  <a:alpha val="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4000496" y="571480"/>
            <a:ext cx="785818" cy="584775"/>
          </a:xfrm>
          <a:prstGeom prst="rect">
            <a:avLst/>
          </a:prstGeom>
          <a:noFill/>
        </p:spPr>
        <p:txBody>
          <a:bodyPr wrap="square" rtlCol="0">
            <a:spAutoFit/>
          </a:bodyPr>
          <a:lstStyle/>
          <a:p>
            <a:r>
              <a:rPr lang="es-ES_tradnl" sz="3200" dirty="0" smtClean="0">
                <a:solidFill>
                  <a:srgbClr val="FFFF00"/>
                </a:solidFill>
                <a:latin typeface="Agency FB" pitchFamily="34" charset="0"/>
              </a:rPr>
              <a:t>•8•</a:t>
            </a:r>
            <a:endParaRPr lang="es-ES" sz="3200" dirty="0">
              <a:solidFill>
                <a:srgbClr val="FFFF00"/>
              </a:solidFill>
              <a:latin typeface="Agency FB" pitchFamily="34" charset="0"/>
            </a:endParaRPr>
          </a:p>
        </p:txBody>
      </p:sp>
      <p:sp>
        <p:nvSpPr>
          <p:cNvPr id="7" name="6 CuadroTexto"/>
          <p:cNvSpPr txBox="1"/>
          <p:nvPr/>
        </p:nvSpPr>
        <p:spPr>
          <a:xfrm>
            <a:off x="857224" y="2071678"/>
            <a:ext cx="6929486" cy="2954655"/>
          </a:xfrm>
          <a:prstGeom prst="rect">
            <a:avLst/>
          </a:prstGeom>
          <a:noFill/>
        </p:spPr>
        <p:txBody>
          <a:bodyPr wrap="square" rtlCol="0">
            <a:spAutoFit/>
          </a:bodyPr>
          <a:lstStyle/>
          <a:p>
            <a:pPr algn="ctr"/>
            <a:r>
              <a:rPr lang="es-ES" sz="2800" b="1" dirty="0" smtClean="0">
                <a:solidFill>
                  <a:srgbClr val="FFFF00"/>
                </a:solidFill>
                <a:effectLst>
                  <a:outerShdw blurRad="38100" dist="38100" dir="2700000" algn="tl">
                    <a:srgbClr val="000000">
                      <a:alpha val="43137"/>
                    </a:srgbClr>
                  </a:outerShdw>
                </a:effectLst>
                <a:latin typeface="Agency FB" pitchFamily="34" charset="0"/>
              </a:rPr>
              <a:t>Fondos negros, mejor no</a:t>
            </a:r>
          </a:p>
          <a:p>
            <a:endParaRPr lang="es-ES"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Siempre que sea posible, evita los fondos negros. Es cuestión de gustos, naturalmente, y muchas veces quedan de maravilla, pero no es lo más adecuado para una fotografía de tipo documental: aportan un componente artificial a la escena que la desvirtúa, haciendo que los bichos parezcan pequeños astronautas en el espacio. Se puede evitar aprovechando la luz natural, usando un flash para el fondo o combinando la luz natural con la del flash.</a:t>
            </a: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Marco"/>
          <p:cNvSpPr/>
          <p:nvPr/>
        </p:nvSpPr>
        <p:spPr>
          <a:xfrm>
            <a:off x="0" y="0"/>
            <a:ext cx="9144000" cy="6858000"/>
          </a:xfrm>
          <a:prstGeom prst="frame">
            <a:avLst>
              <a:gd name="adj1" fmla="val 261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5"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9).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B359B3">
                  <a:shade val="30000"/>
                  <a:satMod val="115000"/>
                  <a:alpha val="0"/>
                </a:srgbClr>
              </a:gs>
              <a:gs pos="50000">
                <a:srgbClr val="B359B3">
                  <a:shade val="67500"/>
                  <a:satMod val="115000"/>
                </a:srgbClr>
              </a:gs>
              <a:gs pos="100000">
                <a:srgbClr val="B359B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214810" y="428604"/>
            <a:ext cx="641522" cy="523220"/>
          </a:xfrm>
          <a:prstGeom prst="rect">
            <a:avLst/>
          </a:prstGeom>
          <a:noFill/>
        </p:spPr>
        <p:txBody>
          <a:bodyPr wrap="none" rtlCol="0">
            <a:spAutoFit/>
          </a:bodyPr>
          <a:lstStyle/>
          <a:p>
            <a:r>
              <a:rPr lang="es-ES_tradnl" sz="2800" dirty="0" smtClean="0">
                <a:solidFill>
                  <a:srgbClr val="FFFF00"/>
                </a:solidFill>
                <a:latin typeface="Agency FB" pitchFamily="34" charset="0"/>
              </a:rPr>
              <a:t>•9•</a:t>
            </a:r>
            <a:endParaRPr lang="es-ES" sz="2800" dirty="0">
              <a:solidFill>
                <a:srgbClr val="FFFF00"/>
              </a:solidFill>
              <a:latin typeface="Agency FB" pitchFamily="34" charset="0"/>
            </a:endParaRPr>
          </a:p>
        </p:txBody>
      </p:sp>
      <p:sp>
        <p:nvSpPr>
          <p:cNvPr id="7" name="6 CuadroTexto"/>
          <p:cNvSpPr txBox="1"/>
          <p:nvPr/>
        </p:nvSpPr>
        <p:spPr>
          <a:xfrm>
            <a:off x="357158" y="857232"/>
            <a:ext cx="8501089" cy="5693866"/>
          </a:xfrm>
          <a:prstGeom prst="rect">
            <a:avLst/>
          </a:prstGeom>
          <a:noFill/>
        </p:spPr>
        <p:txBody>
          <a:bodyPr wrap="square" rtlCol="0">
            <a:spAutoFit/>
          </a:bodyPr>
          <a:lstStyle/>
          <a:p>
            <a:pPr algn="ctr"/>
            <a:r>
              <a:rPr lang="es-ES" sz="2800" b="1" dirty="0" smtClean="0">
                <a:solidFill>
                  <a:srgbClr val="FFFF00"/>
                </a:solidFill>
                <a:effectLst>
                  <a:outerShdw blurRad="38100" dist="38100" dir="2700000" algn="tl">
                    <a:srgbClr val="000000">
                      <a:alpha val="43137"/>
                    </a:srgbClr>
                  </a:outerShdw>
                </a:effectLst>
                <a:latin typeface="Agency FB" pitchFamily="34" charset="0"/>
              </a:rPr>
              <a:t>Identifica, </a:t>
            </a:r>
            <a:r>
              <a:rPr lang="es-ES" sz="2800" b="1" dirty="0" err="1" smtClean="0">
                <a:solidFill>
                  <a:srgbClr val="FFFF00"/>
                </a:solidFill>
                <a:effectLst>
                  <a:outerShdw blurRad="38100" dist="38100" dir="2700000" algn="tl">
                    <a:srgbClr val="000000">
                      <a:alpha val="43137"/>
                    </a:srgbClr>
                  </a:outerShdw>
                </a:effectLst>
                <a:latin typeface="Agency FB" pitchFamily="34" charset="0"/>
              </a:rPr>
              <a:t>Geolocaliza</a:t>
            </a:r>
            <a:endParaRPr lang="es-ES" b="1" dirty="0" smtClean="0">
              <a:solidFill>
                <a:srgbClr val="FFFF00"/>
              </a:solidFill>
              <a:effectLst>
                <a:outerShdw blurRad="38100" dist="38100" dir="2700000" algn="tl">
                  <a:srgbClr val="000000">
                    <a:alpha val="43137"/>
                  </a:srgbClr>
                </a:outerShdw>
              </a:effectLst>
              <a:latin typeface="Agency FB" pitchFamily="34" charset="0"/>
            </a:endParaRPr>
          </a:p>
          <a:p>
            <a:endParaRPr lang="es-ES"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Según te vayas aficionando a </a:t>
            </a:r>
            <a:r>
              <a:rPr lang="es-ES" sz="2000" dirty="0" err="1" smtClean="0">
                <a:solidFill>
                  <a:srgbClr val="FFFF00"/>
                </a:solidFill>
                <a:effectLst>
                  <a:outerShdw blurRad="38100" dist="38100" dir="2700000" algn="tl">
                    <a:srgbClr val="000000">
                      <a:alpha val="43137"/>
                    </a:srgbClr>
                  </a:outerShdw>
                </a:effectLst>
                <a:latin typeface="Agency FB" pitchFamily="34" charset="0"/>
              </a:rPr>
              <a:t>fotografíar</a:t>
            </a:r>
            <a:r>
              <a:rPr lang="es-ES" sz="2000" dirty="0" smtClean="0">
                <a:solidFill>
                  <a:srgbClr val="FFFF00"/>
                </a:solidFill>
                <a:effectLst>
                  <a:outerShdw blurRad="38100" dist="38100" dir="2700000" algn="tl">
                    <a:srgbClr val="000000">
                      <a:alpha val="43137"/>
                    </a:srgbClr>
                  </a:outerShdw>
                </a:effectLst>
                <a:latin typeface="Agency FB" pitchFamily="34" charset="0"/>
              </a:rPr>
              <a:t> bichos, querrás saber más de ellos. Así, si quieres identificarlos, tendrás que hacerles -siempre que sea posible- fotos de toda su anatomía para poder saber de qué especie se trata. A veces, dos especies se diferencian solamente por un detalle de las venas alares. No siempre es posible hacer esa foto, que probablemente sea menos artística, pero hay que intentarlo para que cuando le pidas ayuda a un entomólogo se lo pongas un poco más fácil.</a:t>
            </a:r>
          </a:p>
          <a:p>
            <a:r>
              <a:rPr lang="es-ES" sz="2000" dirty="0" smtClean="0">
                <a:solidFill>
                  <a:srgbClr val="FFFF00"/>
                </a:solidFill>
                <a:effectLst>
                  <a:outerShdw blurRad="38100" dist="38100" dir="2700000" algn="tl">
                    <a:srgbClr val="000000">
                      <a:alpha val="43137"/>
                    </a:srgbClr>
                  </a:outerShdw>
                </a:effectLst>
                <a:latin typeface="Agency FB" pitchFamily="34" charset="0"/>
              </a:rPr>
              <a:t>Para identificar las especies y etiquetar las fotos, hay muchas páginas web que nos pueden ayudar, aunque muy a menudo es casi imposible acertar. No borres fotos en las que se vea alguna característica del cuerpo del insecto sólo porque no te guste la imagen; a lo mejor más adelante pueden servir para identificarlo. Una guía de campo de invertebrados y flores es un buen comienzo para saber por dónde empezar a buscar.</a:t>
            </a:r>
          </a:p>
          <a:p>
            <a:r>
              <a:rPr lang="es-ES" sz="2000" dirty="0" smtClean="0">
                <a:solidFill>
                  <a:srgbClr val="FFFF00"/>
                </a:solidFill>
                <a:effectLst>
                  <a:outerShdw blurRad="38100" dist="38100" dir="2700000" algn="tl">
                    <a:srgbClr val="000000">
                      <a:alpha val="43137"/>
                    </a:srgbClr>
                  </a:outerShdw>
                </a:effectLst>
                <a:latin typeface="Agency FB" pitchFamily="34" charset="0"/>
              </a:rPr>
              <a:t>Aprovecha la tecnología. Ahora tenemos a nuestro alcance muchas herramientas que nos pueden hacer la vida más fácil a la hora de etiquetar las fotografías. </a:t>
            </a:r>
            <a:r>
              <a:rPr lang="es-ES" sz="2000" dirty="0" err="1" smtClean="0">
                <a:solidFill>
                  <a:srgbClr val="FFFF00"/>
                </a:solidFill>
                <a:effectLst>
                  <a:outerShdw blurRad="38100" dist="38100" dir="2700000" algn="tl">
                    <a:srgbClr val="000000">
                      <a:alpha val="43137"/>
                    </a:srgbClr>
                  </a:outerShdw>
                </a:effectLst>
                <a:latin typeface="Agency FB" pitchFamily="34" charset="0"/>
              </a:rPr>
              <a:t>Geolocalizar</a:t>
            </a:r>
            <a:r>
              <a:rPr lang="es-ES" sz="2000" dirty="0" smtClean="0">
                <a:solidFill>
                  <a:srgbClr val="FFFF00"/>
                </a:solidFill>
                <a:effectLst>
                  <a:outerShdw blurRad="38100" dist="38100" dir="2700000" algn="tl">
                    <a:srgbClr val="000000">
                      <a:alpha val="43137"/>
                    </a:srgbClr>
                  </a:outerShdw>
                </a:effectLst>
                <a:latin typeface="Agency FB" pitchFamily="34" charset="0"/>
              </a:rPr>
              <a:t> las fotos, por ejemplo, es muy útil para saber exactamente dónde encontramos una especie en concreto. Eso puede ayudar a identificar una planta o un animal, dado que muchas veces nos encontraremos con un endemismo que sólo vive en una zona determinada. Hoy día existen muchas formas de trazar nuestro recorrido con un GPS.</a:t>
            </a:r>
          </a:p>
          <a:p>
            <a:endParaRPr lang="es-ES" sz="2000" dirty="0"/>
          </a:p>
        </p:txBody>
      </p:sp>
      <p:sp>
        <p:nvSpPr>
          <p:cNvPr id="8" name="7 Marco"/>
          <p:cNvSpPr/>
          <p:nvPr/>
        </p:nvSpPr>
        <p:spPr>
          <a:xfrm>
            <a:off x="0" y="0"/>
            <a:ext cx="9144000" cy="6858000"/>
          </a:xfrm>
          <a:prstGeom prst="frame">
            <a:avLst>
              <a:gd name="adj1" fmla="val 261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7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0"/>
            <a:ext cx="9144000" cy="6858000"/>
          </a:xfrm>
          <a:prstGeom prst="rect">
            <a:avLst/>
          </a:prstGeom>
          <a:gradFill flip="none" rotWithShape="1">
            <a:gsLst>
              <a:gs pos="0">
                <a:schemeClr val="accent6">
                  <a:lumMod val="50000"/>
                  <a:shade val="30000"/>
                  <a:satMod val="115000"/>
                  <a:alpha val="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5).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0"/>
            <a:ext cx="9144000" cy="6858000"/>
          </a:xfrm>
          <a:prstGeom prst="rect">
            <a:avLst/>
          </a:prstGeom>
          <a:gradFill flip="none" rotWithShape="1">
            <a:gsLst>
              <a:gs pos="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4071934" y="428604"/>
            <a:ext cx="851515" cy="584775"/>
          </a:xfrm>
          <a:prstGeom prst="rect">
            <a:avLst/>
          </a:prstGeom>
          <a:noFill/>
        </p:spPr>
        <p:txBody>
          <a:bodyPr wrap="none" rtlCol="0">
            <a:spAutoFit/>
          </a:bodyPr>
          <a:lstStyle/>
          <a:p>
            <a:r>
              <a:rPr lang="es-ES_tradnl" sz="3200" b="1" dirty="0" smtClean="0">
                <a:solidFill>
                  <a:srgbClr val="FFFF00"/>
                </a:solidFill>
                <a:effectLst>
                  <a:outerShdw blurRad="38100" dist="38100" dir="2700000" algn="tl">
                    <a:srgbClr val="000000">
                      <a:alpha val="43137"/>
                    </a:srgbClr>
                  </a:outerShdw>
                </a:effectLst>
                <a:latin typeface="Agency FB" pitchFamily="34" charset="0"/>
              </a:rPr>
              <a:t>•10•</a:t>
            </a:r>
            <a:endParaRPr lang="es-ES" sz="3200" b="1" dirty="0">
              <a:solidFill>
                <a:srgbClr val="FFFF00"/>
              </a:solidFill>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857224" y="1357298"/>
            <a:ext cx="7286675" cy="3262432"/>
          </a:xfrm>
          <a:prstGeom prst="rect">
            <a:avLst/>
          </a:prstGeom>
          <a:noFill/>
        </p:spPr>
        <p:txBody>
          <a:bodyPr wrap="square" rtlCol="0">
            <a:spAutoFit/>
          </a:bodyPr>
          <a:lstStyle/>
          <a:p>
            <a:pPr algn="ctr"/>
            <a:r>
              <a:rPr lang="es-ES" sz="3200" b="1" dirty="0" smtClean="0">
                <a:solidFill>
                  <a:srgbClr val="FFFF00"/>
                </a:solidFill>
                <a:effectLst>
                  <a:outerShdw blurRad="38100" dist="38100" dir="2700000" algn="tl">
                    <a:srgbClr val="000000">
                      <a:alpha val="43137"/>
                    </a:srgbClr>
                  </a:outerShdw>
                </a:effectLst>
                <a:latin typeface="Agency FB" pitchFamily="34" charset="0"/>
              </a:rPr>
              <a:t>Respeta</a:t>
            </a:r>
          </a:p>
          <a:p>
            <a:endParaRPr lang="es-ES_tradnl" dirty="0" smtClean="0">
              <a:solidFill>
                <a:srgbClr val="FFFF00"/>
              </a:solidFill>
              <a:effectLst>
                <a:outerShdw blurRad="38100" dist="38100" dir="2700000" algn="tl">
                  <a:srgbClr val="000000">
                    <a:alpha val="43137"/>
                  </a:srgbClr>
                </a:outerShdw>
              </a:effectLst>
              <a:latin typeface="Agency FB" pitchFamily="34" charset="0"/>
            </a:endParaRPr>
          </a:p>
          <a:p>
            <a:endParaRPr lang="es-ES" dirty="0" smtClean="0">
              <a:solidFill>
                <a:srgbClr val="FFFF00"/>
              </a:solidFill>
              <a:effectLst>
                <a:outerShdw blurRad="38100" dist="38100" dir="2700000" algn="tl">
                  <a:srgbClr val="000000">
                    <a:alpha val="43137"/>
                  </a:srgbClr>
                </a:outerShdw>
              </a:effectLst>
              <a:latin typeface="Agency FB" pitchFamily="34" charset="0"/>
            </a:endParaRPr>
          </a:p>
          <a:p>
            <a:r>
              <a:rPr lang="es-ES" sz="2000" dirty="0" smtClean="0">
                <a:solidFill>
                  <a:srgbClr val="FFFF00"/>
                </a:solidFill>
                <a:effectLst>
                  <a:outerShdw blurRad="38100" dist="38100" dir="2700000" algn="tl">
                    <a:srgbClr val="000000">
                      <a:alpha val="43137"/>
                    </a:srgbClr>
                  </a:outerShdw>
                </a:effectLst>
                <a:latin typeface="Agency FB" pitchFamily="34" charset="0"/>
              </a:rPr>
              <a:t>Con el tiempo, si te aficionas a buscar insectos, arañas y flores para fotografiarlos, acabarás dándoles el valor que realmente tienen. Así pues, es mejor respetarlos desde el primer momento. No arranques flores para hacerles fotos ni molestes excesivamente a ningún animal. Ellos no están ahí para que les hagamos fotos. Sé responsable, porque además hay muchas especies que están protegidas por la ley. Deja el campo como lo encontraste. Merece la pena. </a:t>
            </a:r>
          </a:p>
          <a:p>
            <a:endParaRPr lang="es-ES" sz="2000" dirty="0"/>
          </a:p>
        </p:txBody>
      </p:sp>
      <p:sp>
        <p:nvSpPr>
          <p:cNvPr id="8" name="7 CuadroTexto"/>
          <p:cNvSpPr txBox="1"/>
          <p:nvPr/>
        </p:nvSpPr>
        <p:spPr>
          <a:xfrm>
            <a:off x="5000628" y="5429264"/>
            <a:ext cx="3007555" cy="369332"/>
          </a:xfrm>
          <a:prstGeom prst="rect">
            <a:avLst/>
          </a:prstGeom>
          <a:noFill/>
        </p:spPr>
        <p:txBody>
          <a:bodyPr wrap="none" rtlCol="0">
            <a:spAutoFit/>
          </a:bodyPr>
          <a:lstStyle/>
          <a:p>
            <a:r>
              <a:rPr lang="es-ES_tradnl" b="1" dirty="0" smtClean="0">
                <a:solidFill>
                  <a:srgbClr val="FFFF00"/>
                </a:solidFill>
                <a:latin typeface="Agency FB" pitchFamily="34" charset="0"/>
              </a:rPr>
              <a:t>Autor  texto </a:t>
            </a:r>
            <a:r>
              <a:rPr lang="es-ES_tradnl" dirty="0" smtClean="0">
                <a:solidFill>
                  <a:srgbClr val="FFFF00"/>
                </a:solidFill>
                <a:latin typeface="Agency FB" pitchFamily="34" charset="0"/>
              </a:rPr>
              <a:t>: </a:t>
            </a:r>
            <a:r>
              <a:rPr lang="es-ES" dirty="0" smtClean="0">
                <a:solidFill>
                  <a:srgbClr val="FFFF00"/>
                </a:solidFill>
                <a:latin typeface="Agency FB" pitchFamily="34" charset="0"/>
              </a:rPr>
              <a:t>Juan Antonio Guerrero </a:t>
            </a:r>
            <a:r>
              <a:rPr lang="es-ES_tradnl" dirty="0" smtClean="0">
                <a:solidFill>
                  <a:srgbClr val="FFFF00"/>
                </a:solidFill>
                <a:latin typeface="Agency FB" pitchFamily="34" charset="0"/>
              </a:rPr>
              <a:t> </a:t>
            </a:r>
            <a:endParaRPr lang="es-ES" dirty="0">
              <a:solidFill>
                <a:srgbClr val="FFFF00"/>
              </a:solidFill>
              <a:latin typeface="Agency FB" pitchFamily="34" charset="0"/>
            </a:endParaRPr>
          </a:p>
        </p:txBody>
      </p:sp>
      <p:sp>
        <p:nvSpPr>
          <p:cNvPr id="9" name="8 Marco"/>
          <p:cNvSpPr/>
          <p:nvPr/>
        </p:nvSpPr>
        <p:spPr>
          <a:xfrm>
            <a:off x="0" y="0"/>
            <a:ext cx="9144000" cy="6858000"/>
          </a:xfrm>
          <a:prstGeom prst="frame">
            <a:avLst>
              <a:gd name="adj1" fmla="val 2615"/>
            </a:avLst>
          </a:prstGeom>
          <a:blipFill dpi="0" rotWithShape="1">
            <a:blip r:embed="rId2">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2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0).jpg"/>
          <p:cNvPicPr>
            <a:picLocks noChangeAspect="1"/>
          </p:cNvPicPr>
          <p:nvPr/>
        </p:nvPicPr>
        <p:blipFill>
          <a:blip r:embed="rId2"/>
          <a:stretch>
            <a:fillRect/>
          </a:stretch>
        </p:blipFill>
        <p:spPr>
          <a:xfrm>
            <a:off x="0" y="3345"/>
            <a:ext cx="9144000" cy="6851309"/>
          </a:xfrm>
          <a:prstGeom prst="rect">
            <a:avLst/>
          </a:prstGeom>
        </p:spPr>
      </p:pic>
      <p:sp>
        <p:nvSpPr>
          <p:cNvPr id="6" name="5 Rectángulo"/>
          <p:cNvSpPr/>
          <p:nvPr/>
        </p:nvSpPr>
        <p:spPr>
          <a:xfrm>
            <a:off x="0" y="0"/>
            <a:ext cx="9144000" cy="6858000"/>
          </a:xfrm>
          <a:prstGeom prst="rect">
            <a:avLst/>
          </a:prstGeom>
          <a:gradFill flip="none" rotWithShape="1">
            <a:gsLst>
              <a:gs pos="0">
                <a:srgbClr val="C00000">
                  <a:shade val="30000"/>
                  <a:satMod val="115000"/>
                  <a:alpha val="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4/3*ppt_w"/>
                                          </p:val>
                                        </p:tav>
                                      </p:tavLst>
                                    </p:anim>
                                    <p:anim calcmode="lin" valueType="num">
                                      <p:cBhvr>
                                        <p:cTn id="10" dur="3000"/>
                                        <p:tgtEl>
                                          <p:spTgt spid="6"/>
                                        </p:tgtEl>
                                        <p:attrNameLst>
                                          <p:attrName>ppt_h</p:attrName>
                                        </p:attrNameLst>
                                      </p:cBhvr>
                                      <p:tavLst>
                                        <p:tav tm="0">
                                          <p:val>
                                            <p:strVal val="ppt_h"/>
                                          </p:val>
                                        </p:tav>
                                        <p:tav tm="100000">
                                          <p:val>
                                            <p:strVal val="4/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9" presetClass="exit" presetSubtype="0" fill="hold" grpId="0" nodeType="withEffect">
                                  <p:stCondLst>
                                    <p:cond delay="0"/>
                                  </p:stCondLst>
                                  <p:childTnLst>
                                    <p:animEffect transition="out" filter="dissolve">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9"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ssolve">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3).jpg"/>
          <p:cNvPicPr>
            <a:picLocks noChangeAspect="1"/>
          </p:cNvPicPr>
          <p:nvPr/>
        </p:nvPicPr>
        <p:blipFill>
          <a:blip r:embed="rId2"/>
          <a:stretch>
            <a:fillRect/>
          </a:stretch>
        </p:blipFill>
        <p:spPr>
          <a:xfrm>
            <a:off x="-1" y="0"/>
            <a:ext cx="9152929" cy="6858000"/>
          </a:xfrm>
          <a:prstGeom prst="rect">
            <a:avLst/>
          </a:prstGeom>
        </p:spPr>
      </p:pic>
      <p:sp>
        <p:nvSpPr>
          <p:cNvPr id="5" name="4 Rectángulo"/>
          <p:cNvSpPr/>
          <p:nvPr/>
        </p:nvSpPr>
        <p:spPr>
          <a:xfrm>
            <a:off x="0" y="0"/>
            <a:ext cx="9144000" cy="6858000"/>
          </a:xfrm>
          <a:prstGeom prst="rect">
            <a:avLst/>
          </a:prstGeom>
          <a:gradFill flip="none" rotWithShape="1">
            <a:gsLst>
              <a:gs pos="0">
                <a:srgbClr val="C00000">
                  <a:shade val="30000"/>
                  <a:satMod val="115000"/>
                  <a:alpha val="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6).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0"/>
            <a:ext cx="9144000"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7).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1)98.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6).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5" presetClass="exit" presetSubtype="10" fill="hold" grpId="1"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7).jpg"/>
          <p:cNvPicPr>
            <a:picLocks noChangeAspect="1"/>
          </p:cNvPicPr>
          <p:nvPr/>
        </p:nvPicPr>
        <p:blipFill>
          <a:blip r:embed="rId2"/>
          <a:stretch>
            <a:fillRect/>
          </a:stretch>
        </p:blipFill>
        <p:spPr>
          <a:xfrm>
            <a:off x="-1" y="0"/>
            <a:ext cx="9120249"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0).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44000" cy="6858000"/>
          </a:xfrm>
          <a:prstGeom prst="rect">
            <a:avLst/>
          </a:prstGeom>
          <a:gradFill flip="none" rotWithShape="1">
            <a:gsLst>
              <a:gs pos="0">
                <a:srgbClr val="CC9900">
                  <a:shade val="30000"/>
                  <a:satMod val="115000"/>
                  <a:alpha val="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9).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grpId="0"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17"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ppt_x</p:attrName>
                                        </p:attrNameLst>
                                      </p:cBhvr>
                                      <p:tavLst>
                                        <p:tav tm="0">
                                          <p:val>
                                            <p:strVal val="#ppt_x+#ppt_w/2"/>
                                          </p:val>
                                        </p:tav>
                                        <p:tav tm="100000">
                                          <p:val>
                                            <p:strVal val="#ppt_x"/>
                                          </p:val>
                                        </p:tav>
                                      </p:tavLst>
                                    </p:anim>
                                    <p:anim calcmode="lin" valueType="num">
                                      <p:cBhvr>
                                        <p:cTn id="20" dur="5000" fill="hold"/>
                                        <p:tgtEl>
                                          <p:spTgt spid="4"/>
                                        </p:tgtEl>
                                        <p:attrNameLst>
                                          <p:attrName>ppt_y</p:attrName>
                                        </p:attrNameLst>
                                      </p:cBhvr>
                                      <p:tavLst>
                                        <p:tav tm="0">
                                          <p:val>
                                            <p:strVal val="#ppt_y"/>
                                          </p:val>
                                        </p:tav>
                                        <p:tav tm="100000">
                                          <p:val>
                                            <p:strVal val="#ppt_y"/>
                                          </p:val>
                                        </p:tav>
                                      </p:tavLst>
                                    </p:anim>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childTnLst>
                                </p:cTn>
                              </p:par>
                              <p:par>
                                <p:cTn id="23" presetID="5"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1).jpg"/>
          <p:cNvPicPr>
            <a:picLocks noChangeAspect="1"/>
          </p:cNvPicPr>
          <p:nvPr/>
        </p:nvPicPr>
        <p:blipFill>
          <a:blip r:embed="rId2"/>
          <a:stretch>
            <a:fillRect/>
          </a:stretch>
        </p:blipFill>
        <p:spPr>
          <a:xfrm>
            <a:off x="-1" y="0"/>
            <a:ext cx="9120249"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3" presetClass="exit" presetSubtype="10" fill="hold" grpId="1"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5).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a:off x="0" y="0"/>
            <a:ext cx="9144000" cy="6858000"/>
          </a:xfrm>
          <a:prstGeom prst="rect">
            <a:avLst/>
          </a:prstGeom>
          <a:gradFill flip="none" rotWithShape="1">
            <a:gsLst>
              <a:gs pos="0">
                <a:srgbClr val="996633">
                  <a:shade val="30000"/>
                  <a:satMod val="115000"/>
                  <a:alpha val="0"/>
                </a:srgbClr>
              </a:gs>
              <a:gs pos="50000">
                <a:srgbClr val="996633">
                  <a:shade val="67500"/>
                  <a:satMod val="115000"/>
                </a:srgbClr>
              </a:gs>
              <a:gs pos="100000">
                <a:srgbClr val="99663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4" presetClass="exit" presetSubtype="32" fill="hold" grpId="0" nodeType="withEffect">
                                  <p:stCondLst>
                                    <p:cond delay="0"/>
                                  </p:stCondLst>
                                  <p:childTnLst>
                                    <p:animEffect transition="out" filter="box(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9).jpg"/>
          <p:cNvPicPr>
            <a:picLocks noChangeAspect="1"/>
          </p:cNvPicPr>
          <p:nvPr/>
        </p:nvPicPr>
        <p:blipFill>
          <a:blip r:embed="rId2"/>
          <a:stretch>
            <a:fillRect/>
          </a:stretch>
        </p:blipFill>
        <p:spPr>
          <a:xfrm>
            <a:off x="0" y="13368"/>
            <a:ext cx="9144000" cy="6844632"/>
          </a:xfrm>
          <a:prstGeom prst="rect">
            <a:avLst/>
          </a:prstGeom>
        </p:spPr>
      </p:pic>
      <p:sp>
        <p:nvSpPr>
          <p:cNvPr id="5" name="4 Rectángulo"/>
          <p:cNvSpPr/>
          <p:nvPr/>
        </p:nvSpPr>
        <p:spPr>
          <a:xfrm>
            <a:off x="0" y="0"/>
            <a:ext cx="9144000" cy="6858000"/>
          </a:xfrm>
          <a:prstGeom prst="rect">
            <a:avLst/>
          </a:prstGeom>
          <a:gradFill flip="none" rotWithShape="1">
            <a:gsLst>
              <a:gs pos="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2" fill="hold" grpId="0"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16" presetClass="exit" presetSubtype="42" fill="hold" grpId="1" nodeType="withEffect">
                                  <p:stCondLst>
                                    <p:cond delay="0"/>
                                  </p:stCondLst>
                                  <p:childTnLst>
                                    <p:animEffect transition="out" filter="barn(out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17"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ppt_x</p:attrName>
                                        </p:attrNameLst>
                                      </p:cBhvr>
                                      <p:tavLst>
                                        <p:tav tm="0">
                                          <p:val>
                                            <p:strVal val="#ppt_x-#ppt_w/2"/>
                                          </p:val>
                                        </p:tav>
                                        <p:tav tm="100000">
                                          <p:val>
                                            <p:strVal val="#ppt_x"/>
                                          </p:val>
                                        </p:tav>
                                      </p:tavLst>
                                    </p:anim>
                                    <p:anim calcmode="lin" valueType="num">
                                      <p:cBhvr>
                                        <p:cTn id="20" dur="5000" fill="hold"/>
                                        <p:tgtEl>
                                          <p:spTgt spid="4"/>
                                        </p:tgtEl>
                                        <p:attrNameLst>
                                          <p:attrName>ppt_y</p:attrName>
                                        </p:attrNameLst>
                                      </p:cBhvr>
                                      <p:tavLst>
                                        <p:tav tm="0">
                                          <p:val>
                                            <p:strVal val="#ppt_y"/>
                                          </p:val>
                                        </p:tav>
                                        <p:tav tm="100000">
                                          <p:val>
                                            <p:strVal val="#ppt_y"/>
                                          </p:val>
                                        </p:tav>
                                      </p:tavLst>
                                    </p:anim>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8).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rgbClr val="5D2DA3">
                  <a:shade val="30000"/>
                  <a:satMod val="115000"/>
                  <a:alpha val="0"/>
                </a:srgbClr>
              </a:gs>
              <a:gs pos="50000">
                <a:srgbClr val="5D2DA3">
                  <a:shade val="67500"/>
                  <a:satMod val="115000"/>
                </a:srgbClr>
              </a:gs>
              <a:gs pos="100000">
                <a:srgbClr val="5D2DA3">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1" nodeType="withEffect">
                                  <p:stCondLst>
                                    <p:cond delay="0"/>
                                  </p:stCondLst>
                                  <p:childTnLst>
                                    <p:anim calcmode="lin" valueType="num">
                                      <p:cBhvr>
                                        <p:cTn id="9" dur="5000"/>
                                        <p:tgtEl>
                                          <p:spTgt spid="6"/>
                                        </p:tgtEl>
                                        <p:attrNameLst>
                                          <p:attrName>ppt_w</p:attrName>
                                        </p:attrNameLst>
                                      </p:cBhvr>
                                      <p:tavLst>
                                        <p:tav tm="0">
                                          <p:val>
                                            <p:strVal val="ppt_w"/>
                                          </p:val>
                                        </p:tav>
                                        <p:tav tm="100000">
                                          <p:val>
                                            <p:strVal val="4/3*ppt_w"/>
                                          </p:val>
                                        </p:tav>
                                      </p:tavLst>
                                    </p:anim>
                                    <p:anim calcmode="lin" valueType="num">
                                      <p:cBhvr>
                                        <p:cTn id="10" dur="5000"/>
                                        <p:tgtEl>
                                          <p:spTgt spid="6"/>
                                        </p:tgtEl>
                                        <p:attrNameLst>
                                          <p:attrName>ppt_h</p:attrName>
                                        </p:attrNameLst>
                                      </p:cBhvr>
                                      <p:tavLst>
                                        <p:tav tm="0">
                                          <p:val>
                                            <p:strVal val="ppt_h"/>
                                          </p:val>
                                        </p:tav>
                                        <p:tav tm="100000">
                                          <p:val>
                                            <p:strVal val="4/3*ppt_h"/>
                                          </p:val>
                                        </p:tav>
                                      </p:tavLst>
                                    </p:anim>
                                    <p:set>
                                      <p:cBhvr>
                                        <p:cTn id="11" dur="1" fill="hold">
                                          <p:stCondLst>
                                            <p:cond delay="4999"/>
                                          </p:stCondLst>
                                        </p:cTn>
                                        <p:tgtEl>
                                          <p:spTgt spid="6"/>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2/3*#ppt_w"/>
                                          </p:val>
                                        </p:tav>
                                        <p:tav tm="100000">
                                          <p:val>
                                            <p:strVal val="#ppt_w"/>
                                          </p:val>
                                        </p:tav>
                                      </p:tavLst>
                                    </p:anim>
                                    <p:anim calcmode="lin" valueType="num">
                                      <p:cBhvr>
                                        <p:cTn id="18" dur="5000" fill="hold"/>
                                        <p:tgtEl>
                                          <p:spTgt spid="4"/>
                                        </p:tgtEl>
                                        <p:attrNameLst>
                                          <p:attrName>ppt_h</p:attrName>
                                        </p:attrNameLst>
                                      </p:cBhvr>
                                      <p:tavLst>
                                        <p:tav tm="0">
                                          <p:val>
                                            <p:strVal val="2/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3).jpg"/>
          <p:cNvPicPr>
            <a:picLocks noChangeAspect="1"/>
          </p:cNvPicPr>
          <p:nvPr/>
        </p:nvPicPr>
        <p:blipFill>
          <a:blip r:embed="rId2"/>
          <a:stretch>
            <a:fillRect/>
          </a:stretch>
        </p:blipFill>
        <p:spPr>
          <a:xfrm>
            <a:off x="0" y="13342"/>
            <a:ext cx="9144000" cy="6844658"/>
          </a:xfrm>
          <a:prstGeom prst="rect">
            <a:avLst/>
          </a:prstGeom>
        </p:spPr>
      </p:pic>
      <p:sp>
        <p:nvSpPr>
          <p:cNvPr id="5" name="4 Rectángulo"/>
          <p:cNvSpPr/>
          <p:nvPr/>
        </p:nvSpPr>
        <p:spPr>
          <a:xfrm>
            <a:off x="0" y="0"/>
            <a:ext cx="9144000" cy="6858000"/>
          </a:xfrm>
          <a:prstGeom prst="rect">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4"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16" presetClass="exit" presetSubtype="37" fill="hold" grpId="1" nodeType="withEffect">
                                  <p:stCondLst>
                                    <p:cond delay="0"/>
                                  </p:stCondLst>
                                  <p:childTnLst>
                                    <p:animEffect transition="out" filter="barn(out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5).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rgbClr val="C00000">
                  <a:shade val="30000"/>
                  <a:satMod val="115000"/>
                  <a:alpha val="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1).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0"/>
            <a:ext cx="9144000" cy="6858000"/>
          </a:xfrm>
          <a:prstGeom prst="rect">
            <a:avLst/>
          </a:prstGeom>
          <a:gradFill flip="none" rotWithShape="1">
            <a:gsLst>
              <a:gs pos="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tx1">
                  <a:lumMod val="50000"/>
                  <a:shade val="30000"/>
                  <a:satMod val="115000"/>
                  <a:alpha val="0"/>
                </a:schemeClr>
              </a:gs>
              <a:gs pos="50000">
                <a:schemeClr val="tx1">
                  <a:lumMod val="50000"/>
                  <a:shade val="67500"/>
                  <a:satMod val="115000"/>
                </a:schemeClr>
              </a:gs>
              <a:gs pos="100000">
                <a:schemeClr val="tx1">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37" fill="hold" grpId="1" nodeType="withEffect">
                                  <p:stCondLst>
                                    <p:cond delay="0"/>
                                  </p:stCondLst>
                                  <p:childTnLst>
                                    <p:animEffect transition="out" filter="barn(out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4).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44000" cy="6858000"/>
          </a:xfrm>
          <a:prstGeom prst="rect">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1"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0).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C00000">
                  <a:shade val="30000"/>
                  <a:satMod val="115000"/>
                  <a:alpha val="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9" fill="hold" grpId="1" nodeType="withEffect">
                                  <p:stCondLst>
                                    <p:cond delay="0"/>
                                  </p:stCondLst>
                                  <p:childTnLst>
                                    <p:animEffect transition="out" filter="strips(up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OOK.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xit" presetSubtype="32" fill="hold" grpId="1"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8).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a:off x="0" y="0"/>
            <a:ext cx="9144000" cy="6858000"/>
          </a:xfrm>
          <a:prstGeom prst="rect">
            <a:avLst/>
          </a:prstGeom>
          <a:gradFill flip="none" rotWithShape="1">
            <a:gsLst>
              <a:gs pos="0">
                <a:srgbClr val="00B050">
                  <a:shade val="30000"/>
                  <a:satMod val="115000"/>
                  <a:alpha val="0"/>
                </a:srgbClr>
              </a:gs>
              <a:gs pos="50000">
                <a:srgbClr val="00B050">
                  <a:shade val="67500"/>
                  <a:satMod val="115000"/>
                </a:srgbClr>
              </a:gs>
              <a:gs pos="100000">
                <a:srgbClr val="00B05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2"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5"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2).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0"/>
            <a:ext cx="9144000" cy="6858000"/>
          </a:xfrm>
          <a:prstGeom prst="rect">
            <a:avLst/>
          </a:prstGeom>
          <a:gradFill flip="none" rotWithShape="1">
            <a:gsLst>
              <a:gs pos="0">
                <a:srgbClr val="C00000">
                  <a:shade val="30000"/>
                  <a:satMod val="115000"/>
                  <a:alpha val="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3">
            <a:clrChange>
              <a:clrFrom>
                <a:srgbClr val="000000">
                  <a:alpha val="1569"/>
                </a:srgbClr>
              </a:clrFrom>
              <a:clrTo>
                <a:srgbClr val="000000">
                  <a:alpha val="0"/>
                </a:srgbClr>
              </a:clrTo>
            </a:clrChange>
            <a:duotone>
              <a:prstClr val="black"/>
              <a:srgbClr val="FF0000">
                <a:tint val="45000"/>
                <a:satMod val="400000"/>
              </a:srgbClr>
            </a:duotone>
            <a:lum contrast="40000"/>
          </a:blip>
          <a:srcRect/>
          <a:stretch>
            <a:fillRect/>
          </a:stretch>
        </p:blipFill>
        <p:spPr bwMode="auto">
          <a:xfrm rot="20550464">
            <a:off x="5643570" y="4714884"/>
            <a:ext cx="2324100" cy="1476375"/>
          </a:xfrm>
          <a:prstGeom prst="rect">
            <a:avLst/>
          </a:prstGeom>
          <a:noFill/>
        </p:spPr>
      </p:pic>
      <p:sp>
        <p:nvSpPr>
          <p:cNvPr id="7" name="6 Rectángulo"/>
          <p:cNvSpPr/>
          <p:nvPr/>
        </p:nvSpPr>
        <p:spPr>
          <a:xfrm>
            <a:off x="0" y="0"/>
            <a:ext cx="93583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8" presetClass="exit" presetSubtype="12" fill="hold" grpId="1" nodeType="withEffect">
                                  <p:stCondLst>
                                    <p:cond delay="0"/>
                                  </p:stCondLst>
                                  <p:childTnLst>
                                    <p:animEffect transition="out" filter="strips(downLef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3000"/>
                                        <p:tgtEl>
                                          <p:spTgt spid="4"/>
                                        </p:tgtEl>
                                      </p:cBhvr>
                                    </p:animEffect>
                                  </p:childTnLst>
                                </p:cTn>
                              </p:par>
                            </p:childTnLst>
                          </p:cTn>
                        </p:par>
                        <p:par>
                          <p:cTn id="22" fill="hold">
                            <p:stCondLst>
                              <p:cond delay="3000"/>
                            </p:stCondLst>
                            <p:childTnLst>
                              <p:par>
                                <p:cTn id="23" presetID="15" presetClass="entr" presetSubtype="0" fill="hold" nodeType="afterEffect">
                                  <p:stCondLst>
                                    <p:cond delay="0"/>
                                  </p:stCondLst>
                                  <p:childTnLst>
                                    <p:set>
                                      <p:cBhvr>
                                        <p:cTn id="24" dur="1" fill="hold">
                                          <p:stCondLst>
                                            <p:cond delay="0"/>
                                          </p:stCondLst>
                                        </p:cTn>
                                        <p:tgtEl>
                                          <p:spTgt spid="2050"/>
                                        </p:tgtEl>
                                        <p:attrNameLst>
                                          <p:attrName>style.visibility</p:attrName>
                                        </p:attrNameLst>
                                      </p:cBhvr>
                                      <p:to>
                                        <p:strVal val="visible"/>
                                      </p:to>
                                    </p:set>
                                    <p:anim calcmode="lin" valueType="num">
                                      <p:cBhvr>
                                        <p:cTn id="25" dur="2000" fill="hold"/>
                                        <p:tgtEl>
                                          <p:spTgt spid="2050"/>
                                        </p:tgtEl>
                                        <p:attrNameLst>
                                          <p:attrName>ppt_w</p:attrName>
                                        </p:attrNameLst>
                                      </p:cBhvr>
                                      <p:tavLst>
                                        <p:tav tm="0">
                                          <p:val>
                                            <p:fltVal val="0"/>
                                          </p:val>
                                        </p:tav>
                                        <p:tav tm="100000">
                                          <p:val>
                                            <p:strVal val="#ppt_w"/>
                                          </p:val>
                                        </p:tav>
                                      </p:tavLst>
                                    </p:anim>
                                    <p:anim calcmode="lin" valueType="num">
                                      <p:cBhvr>
                                        <p:cTn id="26" dur="2000" fill="hold"/>
                                        <p:tgtEl>
                                          <p:spTgt spid="2050"/>
                                        </p:tgtEl>
                                        <p:attrNameLst>
                                          <p:attrName>ppt_h</p:attrName>
                                        </p:attrNameLst>
                                      </p:cBhvr>
                                      <p:tavLst>
                                        <p:tav tm="0">
                                          <p:val>
                                            <p:fltVal val="0"/>
                                          </p:val>
                                        </p:tav>
                                        <p:tav tm="100000">
                                          <p:val>
                                            <p:strVal val="#ppt_h"/>
                                          </p:val>
                                        </p:tav>
                                      </p:tavLst>
                                    </p:anim>
                                    <p:anim calcmode="lin" valueType="num">
                                      <p:cBhvr>
                                        <p:cTn id="27" dur="2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205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Lst>
  </p:timing>
</p:sld>
</file>

<file path=ppt/slides/slide6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2037</Words>
  <Application>Microsoft Office PowerPoint</Application>
  <PresentationFormat>Presentación en pantalla (4:3)</PresentationFormat>
  <Paragraphs>83</Paragraphs>
  <Slides>60</Slides>
  <Notes>0</Notes>
  <HiddenSlides>0</HiddenSlides>
  <MMClips>1</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92</cp:revision>
  <dcterms:created xsi:type="dcterms:W3CDTF">2014-08-01T01:05:36Z</dcterms:created>
  <dcterms:modified xsi:type="dcterms:W3CDTF">2014-08-02T17:48:46Z</dcterms:modified>
</cp:coreProperties>
</file>