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33"/>
  </p:notesMasterIdLst>
  <p:sldIdLst>
    <p:sldId id="279" r:id="rId3"/>
    <p:sldId id="292" r:id="rId4"/>
    <p:sldId id="280" r:id="rId5"/>
    <p:sldId id="301" r:id="rId6"/>
    <p:sldId id="300" r:id="rId7"/>
    <p:sldId id="299" r:id="rId8"/>
    <p:sldId id="298" r:id="rId9"/>
    <p:sldId id="297" r:id="rId10"/>
    <p:sldId id="296" r:id="rId11"/>
    <p:sldId id="287" r:id="rId12"/>
    <p:sldId id="295" r:id="rId13"/>
    <p:sldId id="294" r:id="rId14"/>
    <p:sldId id="278" r:id="rId15"/>
    <p:sldId id="272" r:id="rId16"/>
    <p:sldId id="266" r:id="rId17"/>
    <p:sldId id="256" r:id="rId18"/>
    <p:sldId id="271" r:id="rId19"/>
    <p:sldId id="270" r:id="rId20"/>
    <p:sldId id="274" r:id="rId21"/>
    <p:sldId id="259" r:id="rId22"/>
    <p:sldId id="277" r:id="rId23"/>
    <p:sldId id="258" r:id="rId24"/>
    <p:sldId id="268" r:id="rId25"/>
    <p:sldId id="267" r:id="rId26"/>
    <p:sldId id="260" r:id="rId27"/>
    <p:sldId id="264" r:id="rId28"/>
    <p:sldId id="257" r:id="rId29"/>
    <p:sldId id="303" r:id="rId30"/>
    <p:sldId id="276" r:id="rId31"/>
    <p:sldId id="302"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6GyITS9b1hK0Q1Q5dNsuA" hashData="Vy69V34LabXu2T6r3HG4EdTwp0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110" autoAdjust="0"/>
    <p:restoredTop sz="95591" autoAdjust="0"/>
  </p:normalViewPr>
  <p:slideViewPr>
    <p:cSldViewPr>
      <p:cViewPr>
        <p:scale>
          <a:sx n="60" d="100"/>
          <a:sy n="60" d="100"/>
        </p:scale>
        <p:origin x="-384" y="-32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36D582E-3F6E-4F9F-8444-31588927585E}" type="datetimeFigureOut">
              <a:rPr lang="es-ES" smtClean="0"/>
              <a:pPr/>
              <a:t>25/09/2013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E1286C3-E169-44D3-8556-78C91B7F2A5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E1286C3-E169-44D3-8556-78C91B7F2A56}" type="slidenum">
              <a:rPr lang="es-ES" smtClean="0"/>
              <a:pPr/>
              <a:t>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D33A36-FB7A-4B6D-B87A-4D5844BA8F34}" type="datetimeFigureOut">
              <a:rPr lang="es-ES" smtClean="0"/>
              <a:pPr/>
              <a:t>25/09/2013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90C624-12E1-407A-A85B-476153161FB7}" type="slidenum">
              <a:rPr lang="es-ES" smtClean="0"/>
              <a:pPr/>
              <a:t>‹Nº›</a:t>
            </a:fld>
            <a:endParaRPr lang="es-ES"/>
          </a:p>
        </p:txBody>
      </p:sp>
    </p:spTree>
  </p:cSld>
  <p:clrMapOvr>
    <a:masterClrMapping/>
  </p:clrMapOvr>
  <p:transition spd="slow" advTm="2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D33A36-FB7A-4B6D-B87A-4D5844BA8F34}" type="datetimeFigureOut">
              <a:rPr lang="es-ES" smtClean="0"/>
              <a:pPr/>
              <a:t>25/09/2013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90C624-12E1-407A-A85B-476153161FB7}" type="slidenum">
              <a:rPr lang="es-ES" smtClean="0"/>
              <a:pPr/>
              <a:t>‹Nº›</a:t>
            </a:fld>
            <a:endParaRPr lang="es-ES"/>
          </a:p>
        </p:txBody>
      </p:sp>
    </p:spTree>
  </p:cSld>
  <p:clrMapOvr>
    <a:masterClrMapping/>
  </p:clrMapOvr>
  <p:transition spd="slow" advTm="2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D33A36-FB7A-4B6D-B87A-4D5844BA8F34}" type="datetimeFigureOut">
              <a:rPr lang="es-ES" smtClean="0"/>
              <a:pPr/>
              <a:t>25/09/2013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90C624-12E1-407A-A85B-476153161FB7}" type="slidenum">
              <a:rPr lang="es-ES" smtClean="0"/>
              <a:pPr/>
              <a:t>‹Nº›</a:t>
            </a:fld>
            <a:endParaRPr lang="es-ES"/>
          </a:p>
        </p:txBody>
      </p:sp>
    </p:spTree>
  </p:cSld>
  <p:clrMapOvr>
    <a:masterClrMapping/>
  </p:clrMapOvr>
  <p:transition spd="slow" advTm="2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D33A36-FB7A-4B6D-B87A-4D5844BA8F34}" type="datetimeFigureOut">
              <a:rPr lang="es-ES" smtClean="0"/>
              <a:pPr/>
              <a:t>25/09/2013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E90C624-12E1-407A-A85B-476153161FB7}" type="slidenum">
              <a:rPr lang="es-ES" smtClean="0"/>
              <a:pPr/>
              <a:t>‹Nº›</a:t>
            </a:fld>
            <a:endParaRPr lang="es-ES"/>
          </a:p>
        </p:txBody>
      </p:sp>
    </p:spTree>
  </p:cSld>
  <p:clrMapOvr>
    <a:masterClrMapping/>
  </p:clrMapOvr>
  <p:transition spd="slow" advTm="2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D33A36-FB7A-4B6D-B87A-4D5844BA8F34}" type="datetimeFigureOut">
              <a:rPr lang="es-ES" smtClean="0"/>
              <a:pPr/>
              <a:t>25/09/2013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E90C624-12E1-407A-A85B-476153161FB7}" type="slidenum">
              <a:rPr lang="es-ES" smtClean="0"/>
              <a:pPr/>
              <a:t>‹Nº›</a:t>
            </a:fld>
            <a:endParaRPr lang="es-ES"/>
          </a:p>
        </p:txBody>
      </p:sp>
    </p:spTree>
  </p:cSld>
  <p:clrMapOvr>
    <a:masterClrMapping/>
  </p:clrMapOvr>
  <p:transition spd="slow" advTm="2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D33A36-FB7A-4B6D-B87A-4D5844BA8F34}" type="datetimeFigureOut">
              <a:rPr lang="es-ES" smtClean="0"/>
              <a:pPr/>
              <a:t>25/09/2013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E90C624-12E1-407A-A85B-476153161FB7}" type="slidenum">
              <a:rPr lang="es-ES" smtClean="0"/>
              <a:pPr/>
              <a:t>‹Nº›</a:t>
            </a:fld>
            <a:endParaRPr lang="es-ES"/>
          </a:p>
        </p:txBody>
      </p:sp>
    </p:spTree>
  </p:cSld>
  <p:clrMapOvr>
    <a:masterClrMapping/>
  </p:clrMapOvr>
  <p:transition spd="slow" advTm="2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D33A36-FB7A-4B6D-B87A-4D5844BA8F34}" type="datetimeFigureOut">
              <a:rPr lang="es-ES" smtClean="0"/>
              <a:pPr/>
              <a:t>25/09/2013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E90C624-12E1-407A-A85B-476153161FB7}" type="slidenum">
              <a:rPr lang="es-ES" smtClean="0"/>
              <a:pPr/>
              <a:t>‹Nº›</a:t>
            </a:fld>
            <a:endParaRPr lang="es-ES"/>
          </a:p>
        </p:txBody>
      </p:sp>
    </p:spTree>
  </p:cSld>
  <p:clrMapOvr>
    <a:masterClrMapping/>
  </p:clrMapOvr>
  <p:transition spd="slow" advTm="2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D33A36-FB7A-4B6D-B87A-4D5844BA8F34}" type="datetimeFigureOut">
              <a:rPr lang="es-ES" smtClean="0"/>
              <a:pPr/>
              <a:t>25/09/2013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E90C624-12E1-407A-A85B-476153161FB7}" type="slidenum">
              <a:rPr lang="es-ES" smtClean="0"/>
              <a:pPr/>
              <a:t>‹Nº›</a:t>
            </a:fld>
            <a:endParaRPr lang="es-ES"/>
          </a:p>
        </p:txBody>
      </p:sp>
    </p:spTree>
  </p:cSld>
  <p:clrMapOvr>
    <a:masterClrMapping/>
  </p:clrMapOvr>
  <p:transition spd="slow" advTm="2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D33A36-FB7A-4B6D-B87A-4D5844BA8F34}" type="datetimeFigureOut">
              <a:rPr lang="es-ES" smtClean="0"/>
              <a:pPr/>
              <a:t>25/09/2013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E90C624-12E1-407A-A85B-476153161FB7}" type="slidenum">
              <a:rPr lang="es-ES" smtClean="0"/>
              <a:pPr/>
              <a:t>‹Nº›</a:t>
            </a:fld>
            <a:endParaRPr lang="es-ES"/>
          </a:p>
        </p:txBody>
      </p:sp>
    </p:spTree>
  </p:cSld>
  <p:clrMapOvr>
    <a:masterClrMapping/>
  </p:clrMapOvr>
  <p:transition spd="slow" advTm="2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D33A36-FB7A-4B6D-B87A-4D5844BA8F34}" type="datetimeFigureOut">
              <a:rPr lang="es-ES" smtClean="0"/>
              <a:pPr/>
              <a:t>25/09/2013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90C624-12E1-407A-A85B-476153161FB7}" type="slidenum">
              <a:rPr lang="es-ES" smtClean="0"/>
              <a:pPr/>
              <a:t>‹Nº›</a:t>
            </a:fld>
            <a:endParaRPr lang="es-ES"/>
          </a:p>
        </p:txBody>
      </p:sp>
    </p:spTree>
  </p:cSld>
  <p:clrMapOvr>
    <a:masterClrMapping/>
  </p:clrMapOvr>
  <p:transition spd="slow" advTm="2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D33A36-FB7A-4B6D-B87A-4D5844BA8F34}" type="datetimeFigureOut">
              <a:rPr lang="es-ES" smtClean="0"/>
              <a:pPr/>
              <a:t>25/09/2013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90C624-12E1-407A-A85B-476153161FB7}" type="slidenum">
              <a:rPr lang="es-ES" smtClean="0"/>
              <a:pPr/>
              <a:t>‹Nº›</a:t>
            </a:fld>
            <a:endParaRPr lang="es-ES"/>
          </a:p>
        </p:txBody>
      </p:sp>
    </p:spTree>
  </p:cSld>
  <p:clrMapOvr>
    <a:masterClrMapping/>
  </p:clrMapOvr>
  <p:transition spd="slow" advTm="2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B6AE7A3-E498-43FB-B907-E81B7B1ED19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D33A36-FB7A-4B6D-B87A-4D5844BA8F34}" type="datetimeFigureOut">
              <a:rPr lang="es-ES" smtClean="0"/>
              <a:pPr/>
              <a:t>25/09/2013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90C624-12E1-407A-A85B-476153161FB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2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4C7E57C-5807-4D8D-91BE-750248C10D8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gif"/></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7.png"/><Relationship Id="rId7" Type="http://schemas.openxmlformats.org/officeDocument/2006/relationships/image" Target="../media/image3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er-pics-moet-chandon-71027.jpg"/>
          <p:cNvPicPr>
            <a:picLocks noChangeAspect="1"/>
          </p:cNvPicPr>
          <p:nvPr/>
        </p:nvPicPr>
        <p:blipFill>
          <a:blip r:embed="rId3"/>
          <a:stretch>
            <a:fillRect/>
          </a:stretch>
        </p:blipFill>
        <p:spPr>
          <a:xfrm>
            <a:off x="0" y="0"/>
            <a:ext cx="9144000" cy="6858000"/>
          </a:xfrm>
          <a:prstGeom prst="rect">
            <a:avLst/>
          </a:prstGeom>
        </p:spPr>
      </p:pic>
      <p:sp>
        <p:nvSpPr>
          <p:cNvPr id="5" name="4 Trapecio"/>
          <p:cNvSpPr/>
          <p:nvPr/>
        </p:nvSpPr>
        <p:spPr>
          <a:xfrm>
            <a:off x="0" y="4643446"/>
            <a:ext cx="9144000" cy="2214554"/>
          </a:xfrm>
          <a:prstGeom prst="trapezoid">
            <a:avLst>
              <a:gd name="adj" fmla="val 93283"/>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flipV="1">
            <a:off x="0" y="0"/>
            <a:ext cx="9144000" cy="2214554"/>
          </a:xfrm>
          <a:prstGeom prst="trapezoid">
            <a:avLst>
              <a:gd name="adj" fmla="val 90976"/>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5400000">
            <a:off x="-2393165" y="2393165"/>
            <a:ext cx="6858000" cy="2071670"/>
          </a:xfrm>
          <a:prstGeom prst="trapezoid">
            <a:avLst>
              <a:gd name="adj" fmla="val 105254"/>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5400000" flipV="1">
            <a:off x="4607727" y="2321727"/>
            <a:ext cx="6858000" cy="2214546"/>
          </a:xfrm>
          <a:prstGeom prst="trapezoid">
            <a:avLst>
              <a:gd name="adj" fmla="val 99453"/>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7890" name="Picture 2" descr="Rendered Image"/>
          <p:cNvPicPr>
            <a:picLocks noChangeAspect="1" noChangeArrowheads="1"/>
          </p:cNvPicPr>
          <p:nvPr/>
        </p:nvPicPr>
        <p:blipFill>
          <a:blip r:embed="rId4"/>
          <a:srcRect/>
          <a:stretch>
            <a:fillRect/>
          </a:stretch>
        </p:blipFill>
        <p:spPr bwMode="auto">
          <a:xfrm>
            <a:off x="500034" y="1071546"/>
            <a:ext cx="333375" cy="4572000"/>
          </a:xfrm>
          <a:prstGeom prst="rect">
            <a:avLst/>
          </a:prstGeom>
          <a:noFill/>
        </p:spPr>
      </p:pic>
      <p:pic>
        <p:nvPicPr>
          <p:cNvPr id="37892" name="Picture 4" descr="Rendered Image"/>
          <p:cNvPicPr>
            <a:picLocks noChangeAspect="1" noChangeArrowheads="1"/>
          </p:cNvPicPr>
          <p:nvPr/>
        </p:nvPicPr>
        <p:blipFill>
          <a:blip r:embed="rId5"/>
          <a:srcRect/>
          <a:stretch>
            <a:fillRect/>
          </a:stretch>
        </p:blipFill>
        <p:spPr bwMode="auto">
          <a:xfrm>
            <a:off x="1357290" y="2500306"/>
            <a:ext cx="333375" cy="1666875"/>
          </a:xfrm>
          <a:prstGeom prst="rect">
            <a:avLst/>
          </a:prstGeom>
          <a:noFill/>
        </p:spPr>
      </p:pic>
      <p:pic>
        <p:nvPicPr>
          <p:cNvPr id="37894" name="Picture 6" descr="Rendered Image"/>
          <p:cNvPicPr>
            <a:picLocks noChangeAspect="1" noChangeArrowheads="1"/>
          </p:cNvPicPr>
          <p:nvPr/>
        </p:nvPicPr>
        <p:blipFill>
          <a:blip r:embed="rId6"/>
          <a:srcRect/>
          <a:stretch>
            <a:fillRect/>
          </a:stretch>
        </p:blipFill>
        <p:spPr bwMode="auto">
          <a:xfrm>
            <a:off x="3571868" y="642918"/>
            <a:ext cx="495300" cy="5000660"/>
          </a:xfrm>
          <a:prstGeom prst="rect">
            <a:avLst/>
          </a:prstGeom>
          <a:noFill/>
        </p:spPr>
      </p:pic>
    </p:spTree>
  </p:cSld>
  <p:clrMapOvr>
    <a:masterClrMapping/>
  </p:clrMapOvr>
  <p:transition spd="slow" advTm="16000">
    <p:sndAc>
      <p:stSnd loop="1">
        <p:snd r:embed="rId2" name="Richard Clayderman - 18 - La Vie En Ro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8"/>
                                        </p:tgtEl>
                                        <p:attrNameLst>
                                          <p:attrName>ppt_x</p:attrName>
                                        </p:attrNameLst>
                                      </p:cBhvr>
                                      <p:tavLst>
                                        <p:tav tm="0">
                                          <p:val>
                                            <p:strVal val="ppt_x"/>
                                          </p:val>
                                        </p:tav>
                                        <p:tav tm="100000">
                                          <p:val>
                                            <p:strVal val="ppt_x-ppt_w/2"/>
                                          </p:val>
                                        </p:tav>
                                      </p:tavLst>
                                    </p:anim>
                                    <p:anim calcmode="lin" valueType="num">
                                      <p:cBhvr>
                                        <p:cTn id="7" dur="3000"/>
                                        <p:tgtEl>
                                          <p:spTgt spid="8"/>
                                        </p:tgtEl>
                                        <p:attrNameLst>
                                          <p:attrName>ppt_y</p:attrName>
                                        </p:attrNameLst>
                                      </p:cBhvr>
                                      <p:tavLst>
                                        <p:tav tm="0">
                                          <p:val>
                                            <p:strVal val="ppt_y"/>
                                          </p:val>
                                        </p:tav>
                                        <p:tav tm="100000">
                                          <p:val>
                                            <p:strVal val="ppt_y"/>
                                          </p:val>
                                        </p:tav>
                                      </p:tavLst>
                                    </p:anim>
                                    <p:anim calcmode="lin" valueType="num">
                                      <p:cBhvr>
                                        <p:cTn id="8" dur="3000"/>
                                        <p:tgtEl>
                                          <p:spTgt spid="8"/>
                                        </p:tgtEl>
                                        <p:attrNameLst>
                                          <p:attrName>ppt_w</p:attrName>
                                        </p:attrNameLst>
                                      </p:cBhvr>
                                      <p:tavLst>
                                        <p:tav tm="0">
                                          <p:val>
                                            <p:strVal val="ppt_w"/>
                                          </p:val>
                                        </p:tav>
                                        <p:tav tm="100000">
                                          <p:val>
                                            <p:fltVal val="0"/>
                                          </p:val>
                                        </p:tav>
                                      </p:tavLst>
                                    </p:anim>
                                    <p:anim calcmode="lin" valueType="num">
                                      <p:cBhvr>
                                        <p:cTn id="9" dur="3000"/>
                                        <p:tgtEl>
                                          <p:spTgt spid="8"/>
                                        </p:tgtEl>
                                        <p:attrNameLst>
                                          <p:attrName>ppt_h</p:attrName>
                                        </p:attrNameLst>
                                      </p:cBhvr>
                                      <p:tavLst>
                                        <p:tav tm="0">
                                          <p:val>
                                            <p:strVal val="ppt_h"/>
                                          </p:val>
                                        </p:tav>
                                        <p:tav tm="100000">
                                          <p:val>
                                            <p:strVal val="ppt_h"/>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
                                          </p:val>
                                        </p:tav>
                                      </p:tavLst>
                                    </p:anim>
                                    <p:anim calcmode="lin" valueType="num">
                                      <p:cBhvr>
                                        <p:cTn id="13" dur="3000"/>
                                        <p:tgtEl>
                                          <p:spTgt spid="6"/>
                                        </p:tgtEl>
                                        <p:attrNameLst>
                                          <p:attrName>ppt_y</p:attrName>
                                        </p:attrNameLst>
                                      </p:cBhvr>
                                      <p:tavLst>
                                        <p:tav tm="0">
                                          <p:val>
                                            <p:strVal val="ppt_y"/>
                                          </p:val>
                                        </p:tav>
                                        <p:tav tm="100000">
                                          <p:val>
                                            <p:strVal val="ppt_y-ppt_h/2"/>
                                          </p:val>
                                        </p:tav>
                                      </p:tavLst>
                                    </p:anim>
                                    <p:anim calcmode="lin" valueType="num">
                                      <p:cBhvr>
                                        <p:cTn id="14" dur="3000"/>
                                        <p:tgtEl>
                                          <p:spTgt spid="6"/>
                                        </p:tgtEl>
                                        <p:attrNameLst>
                                          <p:attrName>ppt_w</p:attrName>
                                        </p:attrNameLst>
                                      </p:cBhvr>
                                      <p:tavLst>
                                        <p:tav tm="0">
                                          <p:val>
                                            <p:strVal val="ppt_w"/>
                                          </p:val>
                                        </p:tav>
                                        <p:tav tm="100000">
                                          <p:val>
                                            <p:strVal val="ppt_w"/>
                                          </p:val>
                                        </p:tav>
                                      </p:tavLst>
                                    </p:anim>
                                    <p:anim calcmode="lin" valueType="num">
                                      <p:cBhvr>
                                        <p:cTn id="15" dur="3000"/>
                                        <p:tgtEl>
                                          <p:spTgt spid="6"/>
                                        </p:tgtEl>
                                        <p:attrNameLst>
                                          <p:attrName>ppt_h</p:attrName>
                                        </p:attrNameLst>
                                      </p:cBhvr>
                                      <p:tavLst>
                                        <p:tav tm="0">
                                          <p:val>
                                            <p:strVal val="ppt_h"/>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9"/>
                                        </p:tgtEl>
                                        <p:attrNameLst>
                                          <p:attrName>ppt_x</p:attrName>
                                        </p:attrNameLst>
                                      </p:cBhvr>
                                      <p:tavLst>
                                        <p:tav tm="0">
                                          <p:val>
                                            <p:strVal val="ppt_x"/>
                                          </p:val>
                                        </p:tav>
                                        <p:tav tm="100000">
                                          <p:val>
                                            <p:strVal val="ppt_x+ppt_w/2"/>
                                          </p:val>
                                        </p:tav>
                                      </p:tavLst>
                                    </p:anim>
                                    <p:anim calcmode="lin" valueType="num">
                                      <p:cBhvr>
                                        <p:cTn id="19" dur="3000"/>
                                        <p:tgtEl>
                                          <p:spTgt spid="9"/>
                                        </p:tgtEl>
                                        <p:attrNameLst>
                                          <p:attrName>ppt_y</p:attrName>
                                        </p:attrNameLst>
                                      </p:cBhvr>
                                      <p:tavLst>
                                        <p:tav tm="0">
                                          <p:val>
                                            <p:strVal val="ppt_y"/>
                                          </p:val>
                                        </p:tav>
                                        <p:tav tm="100000">
                                          <p:val>
                                            <p:strVal val="ppt_y"/>
                                          </p:val>
                                        </p:tav>
                                      </p:tavLst>
                                    </p:anim>
                                    <p:anim calcmode="lin" valueType="num">
                                      <p:cBhvr>
                                        <p:cTn id="20" dur="3000"/>
                                        <p:tgtEl>
                                          <p:spTgt spid="9"/>
                                        </p:tgtEl>
                                        <p:attrNameLst>
                                          <p:attrName>ppt_w</p:attrName>
                                        </p:attrNameLst>
                                      </p:cBhvr>
                                      <p:tavLst>
                                        <p:tav tm="0">
                                          <p:val>
                                            <p:strVal val="ppt_w"/>
                                          </p:val>
                                        </p:tav>
                                        <p:tav tm="100000">
                                          <p:val>
                                            <p:fltVal val="0"/>
                                          </p:val>
                                        </p:tav>
                                      </p:tavLst>
                                    </p:anim>
                                    <p:anim calcmode="lin" valueType="num">
                                      <p:cBhvr>
                                        <p:cTn id="21" dur="3000"/>
                                        <p:tgtEl>
                                          <p:spTgt spid="9"/>
                                        </p:tgtEl>
                                        <p:attrNameLst>
                                          <p:attrName>ppt_h</p:attrName>
                                        </p:attrNameLst>
                                      </p:cBhvr>
                                      <p:tavLst>
                                        <p:tav tm="0">
                                          <p:val>
                                            <p:strVal val="ppt_h"/>
                                          </p:val>
                                        </p:tav>
                                        <p:tav tm="100000">
                                          <p:val>
                                            <p:strVal val="ppt_h"/>
                                          </p:val>
                                        </p:tav>
                                      </p:tavLst>
                                    </p:anim>
                                    <p:set>
                                      <p:cBhvr>
                                        <p:cTn id="22" dur="1" fill="hold">
                                          <p:stCondLst>
                                            <p:cond delay="2999"/>
                                          </p:stCondLst>
                                        </p:cTn>
                                        <p:tgtEl>
                                          <p:spTgt spid="9"/>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3000"/>
                                        <p:tgtEl>
                                          <p:spTgt spid="5"/>
                                        </p:tgtEl>
                                        <p:attrNameLst>
                                          <p:attrName>ppt_x</p:attrName>
                                        </p:attrNameLst>
                                      </p:cBhvr>
                                      <p:tavLst>
                                        <p:tav tm="0">
                                          <p:val>
                                            <p:strVal val="ppt_x"/>
                                          </p:val>
                                        </p:tav>
                                        <p:tav tm="100000">
                                          <p:val>
                                            <p:strVal val="ppt_x"/>
                                          </p:val>
                                        </p:tav>
                                      </p:tavLst>
                                    </p:anim>
                                    <p:anim calcmode="lin" valueType="num">
                                      <p:cBhvr>
                                        <p:cTn id="25" dur="3000"/>
                                        <p:tgtEl>
                                          <p:spTgt spid="5"/>
                                        </p:tgtEl>
                                        <p:attrNameLst>
                                          <p:attrName>ppt_y</p:attrName>
                                        </p:attrNameLst>
                                      </p:cBhvr>
                                      <p:tavLst>
                                        <p:tav tm="0">
                                          <p:val>
                                            <p:strVal val="ppt_y"/>
                                          </p:val>
                                        </p:tav>
                                        <p:tav tm="100000">
                                          <p:val>
                                            <p:strVal val="ppt_y+ppt_h/2"/>
                                          </p:val>
                                        </p:tav>
                                      </p:tavLst>
                                    </p:anim>
                                    <p:anim calcmode="lin" valueType="num">
                                      <p:cBhvr>
                                        <p:cTn id="26" dur="3000"/>
                                        <p:tgtEl>
                                          <p:spTgt spid="5"/>
                                        </p:tgtEl>
                                        <p:attrNameLst>
                                          <p:attrName>ppt_w</p:attrName>
                                        </p:attrNameLst>
                                      </p:cBhvr>
                                      <p:tavLst>
                                        <p:tav tm="0">
                                          <p:val>
                                            <p:strVal val="ppt_w"/>
                                          </p:val>
                                        </p:tav>
                                        <p:tav tm="100000">
                                          <p:val>
                                            <p:strVal val="ppt_w"/>
                                          </p:val>
                                        </p:tav>
                                      </p:tavLst>
                                    </p:anim>
                                    <p:anim calcmode="lin" valueType="num">
                                      <p:cBhvr>
                                        <p:cTn id="27" dur="3000"/>
                                        <p:tgtEl>
                                          <p:spTgt spid="5"/>
                                        </p:tgtEl>
                                        <p:attrNameLst>
                                          <p:attrName>ppt_h</p:attrName>
                                        </p:attrNameLst>
                                      </p:cBhvr>
                                      <p:tavLst>
                                        <p:tav tm="0">
                                          <p:val>
                                            <p:strVal val="ppt_h"/>
                                          </p:val>
                                        </p:tav>
                                        <p:tav tm="100000">
                                          <p:val>
                                            <p:fltVal val="0"/>
                                          </p:val>
                                        </p:tav>
                                      </p:tavLst>
                                    </p:anim>
                                    <p:set>
                                      <p:cBhvr>
                                        <p:cTn id="28" dur="1" fill="hold">
                                          <p:stCondLst>
                                            <p:cond delay="2999"/>
                                          </p:stCondLst>
                                        </p:cTn>
                                        <p:tgtEl>
                                          <p:spTgt spid="5"/>
                                        </p:tgtEl>
                                        <p:attrNameLst>
                                          <p:attrName>style.visibility</p:attrName>
                                        </p:attrNameLst>
                                      </p:cBhvr>
                                      <p:to>
                                        <p:strVal val="hidden"/>
                                      </p:to>
                                    </p:set>
                                  </p:childTnLst>
                                </p:cTn>
                              </p:par>
                              <p:par>
                                <p:cTn id="29" presetID="5" presetClass="exit" presetSubtype="10" fill="hold" grpId="1" nodeType="withEffect">
                                  <p:stCondLst>
                                    <p:cond delay="0"/>
                                  </p:stCondLst>
                                  <p:childTnLst>
                                    <p:animEffect transition="out" filter="checkerboard(across)">
                                      <p:cBhvr>
                                        <p:cTn id="30" dur="3000"/>
                                        <p:tgtEl>
                                          <p:spTgt spid="6"/>
                                        </p:tgtEl>
                                      </p:cBhvr>
                                    </p:animEffect>
                                    <p:set>
                                      <p:cBhvr>
                                        <p:cTn id="31" dur="1" fill="hold">
                                          <p:stCondLst>
                                            <p:cond delay="2999"/>
                                          </p:stCondLst>
                                        </p:cTn>
                                        <p:tgtEl>
                                          <p:spTgt spid="6"/>
                                        </p:tgtEl>
                                        <p:attrNameLst>
                                          <p:attrName>style.visibility</p:attrName>
                                        </p:attrNameLst>
                                      </p:cBhvr>
                                      <p:to>
                                        <p:strVal val="hidden"/>
                                      </p:to>
                                    </p:set>
                                  </p:childTnLst>
                                </p:cTn>
                              </p:par>
                              <p:par>
                                <p:cTn id="32" presetID="5" presetClass="exit" presetSubtype="10" fill="hold" grpId="1" nodeType="withEffect">
                                  <p:stCondLst>
                                    <p:cond delay="0"/>
                                  </p:stCondLst>
                                  <p:childTnLst>
                                    <p:animEffect transition="out" filter="checkerboard(across)">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5" presetClass="exit" presetSubtype="10" fill="hold" grpId="1" nodeType="withEffect">
                                  <p:stCondLst>
                                    <p:cond delay="0"/>
                                  </p:stCondLst>
                                  <p:childTnLst>
                                    <p:animEffect transition="out" filter="checkerboard(across)">
                                      <p:cBhvr>
                                        <p:cTn id="36" dur="3000"/>
                                        <p:tgtEl>
                                          <p:spTgt spid="5"/>
                                        </p:tgtEl>
                                      </p:cBhvr>
                                    </p:animEffect>
                                    <p:set>
                                      <p:cBhvr>
                                        <p:cTn id="37" dur="1" fill="hold">
                                          <p:stCondLst>
                                            <p:cond delay="2999"/>
                                          </p:stCondLst>
                                        </p:cTn>
                                        <p:tgtEl>
                                          <p:spTgt spid="5"/>
                                        </p:tgtEl>
                                        <p:attrNameLst>
                                          <p:attrName>style.visibility</p:attrName>
                                        </p:attrNameLst>
                                      </p:cBhvr>
                                      <p:to>
                                        <p:strVal val="hidden"/>
                                      </p:to>
                                    </p:set>
                                  </p:childTnLst>
                                </p:cTn>
                              </p:par>
                              <p:par>
                                <p:cTn id="38" presetID="5" presetClass="exit" presetSubtype="10" fill="hold" grpId="1" nodeType="withEffect">
                                  <p:stCondLst>
                                    <p:cond delay="0"/>
                                  </p:stCondLst>
                                  <p:childTnLst>
                                    <p:animEffect transition="out" filter="checkerboard(across)">
                                      <p:cBhvr>
                                        <p:cTn id="39" dur="3000"/>
                                        <p:tgtEl>
                                          <p:spTgt spid="8"/>
                                        </p:tgtEl>
                                      </p:cBhvr>
                                    </p:animEffect>
                                    <p:set>
                                      <p:cBhvr>
                                        <p:cTn id="40" dur="1" fill="hold">
                                          <p:stCondLst>
                                            <p:cond delay="2999"/>
                                          </p:stCondLst>
                                        </p:cTn>
                                        <p:tgtEl>
                                          <p:spTgt spid="8"/>
                                        </p:tgtEl>
                                        <p:attrNameLst>
                                          <p:attrName>style.visibility</p:attrName>
                                        </p:attrNameLst>
                                      </p:cBhvr>
                                      <p:to>
                                        <p:strVal val="hidden"/>
                                      </p:to>
                                    </p:set>
                                  </p:childTnLst>
                                </p:cTn>
                              </p:par>
                              <p:par>
                                <p:cTn id="41" presetID="4" presetClass="entr" presetSubtype="3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ox(out)">
                                      <p:cBhvr>
                                        <p:cTn id="43" dur="3000"/>
                                        <p:tgtEl>
                                          <p:spTgt spid="4"/>
                                        </p:tgtEl>
                                      </p:cBhvr>
                                    </p:animEffec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4/3*#ppt_w"/>
                                          </p:val>
                                        </p:tav>
                                        <p:tav tm="100000">
                                          <p:val>
                                            <p:strVal val="#ppt_w"/>
                                          </p:val>
                                        </p:tav>
                                      </p:tavLst>
                                    </p:anim>
                                    <p:anim calcmode="lin" valueType="num">
                                      <p:cBhvr>
                                        <p:cTn id="47" dur="3000" fill="hold"/>
                                        <p:tgtEl>
                                          <p:spTgt spid="4"/>
                                        </p:tgtEl>
                                        <p:attrNameLst>
                                          <p:attrName>ppt_h</p:attrName>
                                        </p:attrNameLst>
                                      </p:cBhvr>
                                      <p:tavLst>
                                        <p:tav tm="0">
                                          <p:val>
                                            <p:strVal val="4/3*#ppt_h"/>
                                          </p:val>
                                        </p:tav>
                                        <p:tav tm="100000">
                                          <p:val>
                                            <p:strVal val="#ppt_h"/>
                                          </p:val>
                                        </p:tav>
                                      </p:tavLst>
                                    </p:anim>
                                  </p:childTnLst>
                                </p:cTn>
                              </p:par>
                            </p:childTnLst>
                          </p:cTn>
                        </p:par>
                        <p:par>
                          <p:cTn id="48" fill="hold">
                            <p:stCondLst>
                              <p:cond delay="3000"/>
                            </p:stCondLst>
                            <p:childTnLst>
                              <p:par>
                                <p:cTn id="49" presetID="23" presetClass="entr" presetSubtype="16" fill="hold" nodeType="afterEffect">
                                  <p:stCondLst>
                                    <p:cond delay="0"/>
                                  </p:stCondLst>
                                  <p:childTnLst>
                                    <p:set>
                                      <p:cBhvr>
                                        <p:cTn id="50" dur="1" fill="hold">
                                          <p:stCondLst>
                                            <p:cond delay="0"/>
                                          </p:stCondLst>
                                        </p:cTn>
                                        <p:tgtEl>
                                          <p:spTgt spid="37890"/>
                                        </p:tgtEl>
                                        <p:attrNameLst>
                                          <p:attrName>style.visibility</p:attrName>
                                        </p:attrNameLst>
                                      </p:cBhvr>
                                      <p:to>
                                        <p:strVal val="visible"/>
                                      </p:to>
                                    </p:set>
                                    <p:anim calcmode="lin" valueType="num">
                                      <p:cBhvr>
                                        <p:cTn id="51" dur="2000" fill="hold"/>
                                        <p:tgtEl>
                                          <p:spTgt spid="37890"/>
                                        </p:tgtEl>
                                        <p:attrNameLst>
                                          <p:attrName>ppt_w</p:attrName>
                                        </p:attrNameLst>
                                      </p:cBhvr>
                                      <p:tavLst>
                                        <p:tav tm="0">
                                          <p:val>
                                            <p:fltVal val="0"/>
                                          </p:val>
                                        </p:tav>
                                        <p:tav tm="100000">
                                          <p:val>
                                            <p:strVal val="#ppt_w"/>
                                          </p:val>
                                        </p:tav>
                                      </p:tavLst>
                                    </p:anim>
                                    <p:anim calcmode="lin" valueType="num">
                                      <p:cBhvr>
                                        <p:cTn id="52" dur="2000" fill="hold"/>
                                        <p:tgtEl>
                                          <p:spTgt spid="37890"/>
                                        </p:tgtEl>
                                        <p:attrNameLst>
                                          <p:attrName>ppt_h</p:attrName>
                                        </p:attrNameLst>
                                      </p:cBhvr>
                                      <p:tavLst>
                                        <p:tav tm="0">
                                          <p:val>
                                            <p:fltVal val="0"/>
                                          </p:val>
                                        </p:tav>
                                        <p:tav tm="100000">
                                          <p:val>
                                            <p:strVal val="#ppt_h"/>
                                          </p:val>
                                        </p:tav>
                                      </p:tavLst>
                                    </p:anim>
                                  </p:childTnLst>
                                </p:cTn>
                              </p:par>
                            </p:childTnLst>
                          </p:cTn>
                        </p:par>
                        <p:par>
                          <p:cTn id="53" fill="hold">
                            <p:stCondLst>
                              <p:cond delay="5000"/>
                            </p:stCondLst>
                            <p:childTnLst>
                              <p:par>
                                <p:cTn id="54" presetID="23" presetClass="entr" presetSubtype="16" fill="hold" nodeType="afterEffect">
                                  <p:stCondLst>
                                    <p:cond delay="0"/>
                                  </p:stCondLst>
                                  <p:childTnLst>
                                    <p:set>
                                      <p:cBhvr>
                                        <p:cTn id="55" dur="1" fill="hold">
                                          <p:stCondLst>
                                            <p:cond delay="0"/>
                                          </p:stCondLst>
                                        </p:cTn>
                                        <p:tgtEl>
                                          <p:spTgt spid="37892"/>
                                        </p:tgtEl>
                                        <p:attrNameLst>
                                          <p:attrName>style.visibility</p:attrName>
                                        </p:attrNameLst>
                                      </p:cBhvr>
                                      <p:to>
                                        <p:strVal val="visible"/>
                                      </p:to>
                                    </p:set>
                                    <p:anim calcmode="lin" valueType="num">
                                      <p:cBhvr>
                                        <p:cTn id="56" dur="2000" fill="hold"/>
                                        <p:tgtEl>
                                          <p:spTgt spid="37892"/>
                                        </p:tgtEl>
                                        <p:attrNameLst>
                                          <p:attrName>ppt_w</p:attrName>
                                        </p:attrNameLst>
                                      </p:cBhvr>
                                      <p:tavLst>
                                        <p:tav tm="0">
                                          <p:val>
                                            <p:fltVal val="0"/>
                                          </p:val>
                                        </p:tav>
                                        <p:tav tm="100000">
                                          <p:val>
                                            <p:strVal val="#ppt_w"/>
                                          </p:val>
                                        </p:tav>
                                      </p:tavLst>
                                    </p:anim>
                                    <p:anim calcmode="lin" valueType="num">
                                      <p:cBhvr>
                                        <p:cTn id="57" dur="2000" fill="hold"/>
                                        <p:tgtEl>
                                          <p:spTgt spid="37892"/>
                                        </p:tgtEl>
                                        <p:attrNameLst>
                                          <p:attrName>ppt_h</p:attrName>
                                        </p:attrNameLst>
                                      </p:cBhvr>
                                      <p:tavLst>
                                        <p:tav tm="0">
                                          <p:val>
                                            <p:fltVal val="0"/>
                                          </p:val>
                                        </p:tav>
                                        <p:tav tm="100000">
                                          <p:val>
                                            <p:strVal val="#ppt_h"/>
                                          </p:val>
                                        </p:tav>
                                      </p:tavLst>
                                    </p:anim>
                                  </p:childTnLst>
                                </p:cTn>
                              </p:par>
                            </p:childTnLst>
                          </p:cTn>
                        </p:par>
                        <p:par>
                          <p:cTn id="58" fill="hold">
                            <p:stCondLst>
                              <p:cond delay="7000"/>
                            </p:stCondLst>
                            <p:childTnLst>
                              <p:par>
                                <p:cTn id="59" presetID="23" presetClass="entr" presetSubtype="16" fill="hold" nodeType="afterEffect">
                                  <p:stCondLst>
                                    <p:cond delay="0"/>
                                  </p:stCondLst>
                                  <p:childTnLst>
                                    <p:set>
                                      <p:cBhvr>
                                        <p:cTn id="60" dur="1" fill="hold">
                                          <p:stCondLst>
                                            <p:cond delay="0"/>
                                          </p:stCondLst>
                                        </p:cTn>
                                        <p:tgtEl>
                                          <p:spTgt spid="37894"/>
                                        </p:tgtEl>
                                        <p:attrNameLst>
                                          <p:attrName>style.visibility</p:attrName>
                                        </p:attrNameLst>
                                      </p:cBhvr>
                                      <p:to>
                                        <p:strVal val="visible"/>
                                      </p:to>
                                    </p:set>
                                    <p:anim calcmode="lin" valueType="num">
                                      <p:cBhvr>
                                        <p:cTn id="61" dur="2000" fill="hold"/>
                                        <p:tgtEl>
                                          <p:spTgt spid="37894"/>
                                        </p:tgtEl>
                                        <p:attrNameLst>
                                          <p:attrName>ppt_w</p:attrName>
                                        </p:attrNameLst>
                                      </p:cBhvr>
                                      <p:tavLst>
                                        <p:tav tm="0">
                                          <p:val>
                                            <p:fltVal val="0"/>
                                          </p:val>
                                        </p:tav>
                                        <p:tav tm="100000">
                                          <p:val>
                                            <p:strVal val="#ppt_w"/>
                                          </p:val>
                                        </p:tav>
                                      </p:tavLst>
                                    </p:anim>
                                    <p:anim calcmode="lin" valueType="num">
                                      <p:cBhvr>
                                        <p:cTn id="62" dur="2000" fill="hold"/>
                                        <p:tgtEl>
                                          <p:spTgt spid="378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8" grpId="0" animBg="1"/>
      <p:bldP spid="8" grpId="1" animBg="1"/>
      <p:bldP spid="9" grpId="0" animBg="1"/>
      <p:bldP spid="9"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2028" y="0"/>
            <a:ext cx="9139943" cy="6858000"/>
          </a:xfrm>
        </p:spPr>
      </p:pic>
      <p:sp>
        <p:nvSpPr>
          <p:cNvPr id="5" name="4 CuadroTexto"/>
          <p:cNvSpPr txBox="1"/>
          <p:nvPr/>
        </p:nvSpPr>
        <p:spPr>
          <a:xfrm>
            <a:off x="785786" y="1071546"/>
            <a:ext cx="3786213" cy="5047536"/>
          </a:xfrm>
          <a:prstGeom prst="rect">
            <a:avLst/>
          </a:prstGeom>
          <a:noFill/>
        </p:spPr>
        <p:txBody>
          <a:bodyPr wrap="square" rtlCol="0">
            <a:spAutoFit/>
          </a:bodyPr>
          <a:lstStyle/>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El champán o champaña, del francés champagne, es un tipo de vino espumoso con denominación de origen controlada, elaborado conforme al método  </a:t>
            </a:r>
            <a:r>
              <a:rPr lang="es-ES" sz="1600" dirty="0" err="1"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champenoise</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en la región de Champaña, Francia. Se trata generalmente de un vino blanco, aunque también existe el champán rosado, que se elabora a partir de varios tipos de uva, la mayor parte tintas.</a:t>
            </a: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El consumo de champán se asocia a celebraciones. Es habitual descorchar una botella de gran formato durante la entrega de trofeos en competiciones deportivas. La primera competición automovilística donde se usó el champán fue en 1907 en la carrera </a:t>
            </a:r>
            <a:r>
              <a:rPr lang="es-ES" sz="1600" dirty="0" err="1"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Pekin</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 París</a:t>
            </a:r>
            <a:endPar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endParaRPr>
          </a:p>
          <a:p>
            <a:endParaRPr lang="es-ES" dirty="0"/>
          </a:p>
        </p:txBody>
      </p:sp>
      <p:pic>
        <p:nvPicPr>
          <p:cNvPr id="6" name="5 Imagen" descr="1407FF5317A42402BD00.png"/>
          <p:cNvPicPr>
            <a:picLocks noChangeAspect="1"/>
          </p:cNvPicPr>
          <p:nvPr/>
        </p:nvPicPr>
        <p:blipFill>
          <a:blip r:embed="rId3" cstate="print"/>
          <a:stretch>
            <a:fillRect/>
          </a:stretch>
        </p:blipFill>
        <p:spPr>
          <a:xfrm>
            <a:off x="6285858" y="642918"/>
            <a:ext cx="2858142" cy="6000744"/>
          </a:xfrm>
          <a:prstGeom prst="rect">
            <a:avLst/>
          </a:prstGeom>
        </p:spPr>
      </p:pic>
      <p:pic>
        <p:nvPicPr>
          <p:cNvPr id="7" name="6 Imagen" descr="Champagne_Glass_Remix_2_by_Merlin2525.png"/>
          <p:cNvPicPr>
            <a:picLocks noChangeAspect="1"/>
          </p:cNvPicPr>
          <p:nvPr/>
        </p:nvPicPr>
        <p:blipFill>
          <a:blip r:embed="rId4">
            <a:duotone>
              <a:prstClr val="black"/>
              <a:srgbClr val="FFC000">
                <a:tint val="45000"/>
                <a:satMod val="400000"/>
              </a:srgbClr>
            </a:duotone>
          </a:blip>
          <a:stretch>
            <a:fillRect/>
          </a:stretch>
        </p:blipFill>
        <p:spPr>
          <a:xfrm>
            <a:off x="5361112" y="3429000"/>
            <a:ext cx="1169345" cy="2857472"/>
          </a:xfrm>
          <a:prstGeom prst="rect">
            <a:avLst/>
          </a:prstGeom>
        </p:spPr>
      </p:pic>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9"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ppt_x</p:attrName>
                                        </p:attrNameLst>
                                      </p:cBhvr>
                                      <p:tavLst>
                                        <p:tav tm="0">
                                          <p:val>
                                            <p:strVal val="#ppt_x-.2"/>
                                          </p:val>
                                        </p:tav>
                                        <p:tav tm="100000">
                                          <p:val>
                                            <p:strVal val="#ppt_x"/>
                                          </p:val>
                                        </p:tav>
                                      </p:tavLst>
                                    </p:anim>
                                    <p:anim calcmode="lin" valueType="num">
                                      <p:cBhvr>
                                        <p:cTn id="12" dur="3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1.jpg"/>
          <p:cNvPicPr>
            <a:picLocks noChangeAspect="1"/>
          </p:cNvPicPr>
          <p:nvPr/>
        </p:nvPicPr>
        <p:blipFill>
          <a:blip r:embed="rId2"/>
          <a:stretch>
            <a:fillRect/>
          </a:stretch>
        </p:blipFill>
        <p:spPr>
          <a:xfrm>
            <a:off x="2969" y="0"/>
            <a:ext cx="9138062" cy="6858000"/>
          </a:xfrm>
          <a:prstGeom prst="rect">
            <a:avLst/>
          </a:prstGeom>
        </p:spPr>
      </p:pic>
      <p:sp>
        <p:nvSpPr>
          <p:cNvPr id="6" name="5 CuadroTexto"/>
          <p:cNvSpPr txBox="1"/>
          <p:nvPr/>
        </p:nvSpPr>
        <p:spPr>
          <a:xfrm>
            <a:off x="428596" y="5214950"/>
            <a:ext cx="2471189" cy="138499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Monumento </a:t>
            </a:r>
          </a:p>
          <a:p>
            <a:pPr algn="ctr"/>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 </a:t>
            </a:r>
          </a:p>
          <a:p>
            <a:pPr algn="ctr"/>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_tradnl"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Dom</a:t>
            </a:r>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_tradnl"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Perignon</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ppt_x</p:attrName>
                                        </p:attrNameLst>
                                      </p:cBhvr>
                                      <p:tavLst>
                                        <p:tav tm="0">
                                          <p:val>
                                            <p:strVal val="#ppt_x-.2"/>
                                          </p:val>
                                        </p:tav>
                                        <p:tav tm="100000">
                                          <p:val>
                                            <p:strVal val="#ppt_x"/>
                                          </p:val>
                                        </p:tav>
                                      </p:tavLst>
                                    </p:anim>
                                    <p:anim calcmode="lin" valueType="num">
                                      <p:cBhvr>
                                        <p:cTn id="8" dur="5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5000"/>
                                        <p:tgtEl>
                                          <p:spTgt spid="5"/>
                                        </p:tgtEl>
                                      </p:cBhvr>
                                    </p:animEffect>
                                  </p:childTnLst>
                                </p:cTn>
                              </p:par>
                              <p:par>
                                <p:cTn id="10" presetID="23" presetClass="entr" presetSubtype="288"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0" fill="hold"/>
                                        <p:tgtEl>
                                          <p:spTgt spid="5"/>
                                        </p:tgtEl>
                                        <p:attrNameLst>
                                          <p:attrName>ppt_w</p:attrName>
                                        </p:attrNameLst>
                                      </p:cBhvr>
                                      <p:tavLst>
                                        <p:tav tm="0">
                                          <p:val>
                                            <p:strVal val="4/3*#ppt_w"/>
                                          </p:val>
                                        </p:tav>
                                        <p:tav tm="100000">
                                          <p:val>
                                            <p:strVal val="#ppt_w"/>
                                          </p:val>
                                        </p:tav>
                                      </p:tavLst>
                                    </p:anim>
                                    <p:anim calcmode="lin" valueType="num">
                                      <p:cBhvr>
                                        <p:cTn id="13" dur="5000" fill="hold"/>
                                        <p:tgtEl>
                                          <p:spTgt spid="5"/>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29"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ppt_x</p:attrName>
                                        </p:attrNameLst>
                                      </p:cBhvr>
                                      <p:tavLst>
                                        <p:tav tm="0">
                                          <p:val>
                                            <p:strVal val="#ppt_x-.2"/>
                                          </p:val>
                                        </p:tav>
                                        <p:tav tm="100000">
                                          <p:val>
                                            <p:strVal val="#ppt_x"/>
                                          </p:val>
                                        </p:tav>
                                      </p:tavLst>
                                    </p:anim>
                                    <p:anim calcmode="lin" valueType="num">
                                      <p:cBhvr>
                                        <p:cTn id="18"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2028" y="0"/>
            <a:ext cx="9139943" cy="6858000"/>
          </a:xfrm>
        </p:spPr>
      </p:pic>
      <p:sp>
        <p:nvSpPr>
          <p:cNvPr id="5" name="4 CuadroTexto"/>
          <p:cNvSpPr txBox="1"/>
          <p:nvPr/>
        </p:nvSpPr>
        <p:spPr>
          <a:xfrm>
            <a:off x="785786" y="714356"/>
            <a:ext cx="3786213" cy="5509200"/>
          </a:xfrm>
          <a:prstGeom prst="rect">
            <a:avLst/>
          </a:prstGeom>
          <a:noFill/>
        </p:spPr>
        <p:txBody>
          <a:bodyPr wrap="square" rtlCol="0">
            <a:spAutoFit/>
          </a:bodyPr>
          <a:lstStyle/>
          <a:p>
            <a:r>
              <a:rPr lang="es-ES" sz="1600" dirty="0" smtClean="0">
                <a:solidFill>
                  <a:schemeClr val="accent6">
                    <a:lumMod val="40000"/>
                    <a:lumOff val="60000"/>
                  </a:schemeClr>
                </a:solidFill>
                <a:latin typeface="Comic Sans MS" pitchFamily="66" charset="0"/>
              </a:rPr>
              <a:t>Los ganadores como único premio recibieron una botella de champán. Más tarde   </a:t>
            </a:r>
            <a:r>
              <a:rPr lang="es-ES" sz="1600" dirty="0" err="1" smtClean="0">
                <a:solidFill>
                  <a:schemeClr val="accent6">
                    <a:lumMod val="40000"/>
                    <a:lumOff val="60000"/>
                  </a:schemeClr>
                </a:solidFill>
                <a:latin typeface="Comic Sans MS" pitchFamily="66" charset="0"/>
              </a:rPr>
              <a:t>Moët</a:t>
            </a:r>
            <a:r>
              <a:rPr lang="es-ES" sz="1600" dirty="0" smtClean="0">
                <a:solidFill>
                  <a:schemeClr val="accent6">
                    <a:lumMod val="40000"/>
                    <a:lumOff val="60000"/>
                  </a:schemeClr>
                </a:solidFill>
                <a:latin typeface="Comic Sans MS" pitchFamily="66" charset="0"/>
              </a:rPr>
              <a:t> &amp; </a:t>
            </a:r>
            <a:r>
              <a:rPr lang="es-ES" sz="1600" dirty="0" err="1" smtClean="0">
                <a:solidFill>
                  <a:schemeClr val="accent6">
                    <a:lumMod val="40000"/>
                    <a:lumOff val="60000"/>
                  </a:schemeClr>
                </a:solidFill>
                <a:latin typeface="Comic Sans MS" pitchFamily="66" charset="0"/>
              </a:rPr>
              <a:t>Chandon</a:t>
            </a:r>
            <a:r>
              <a:rPr lang="es-ES" sz="1600" dirty="0" smtClean="0">
                <a:solidFill>
                  <a:schemeClr val="accent6">
                    <a:lumMod val="40000"/>
                    <a:lumOff val="60000"/>
                  </a:schemeClr>
                </a:solidFill>
                <a:latin typeface="Comic Sans MS" pitchFamily="66" charset="0"/>
              </a:rPr>
              <a:t> ofreció su champaña al ganador del Gran Premio de Francia de 1950, disputado en la provincia de Champaña-Ardenas. Dan </a:t>
            </a:r>
            <a:r>
              <a:rPr lang="es-ES" sz="1600" dirty="0" err="1" smtClean="0">
                <a:solidFill>
                  <a:schemeClr val="accent6">
                    <a:lumMod val="40000"/>
                    <a:lumOff val="60000"/>
                  </a:schemeClr>
                </a:solidFill>
                <a:latin typeface="Comic Sans MS" pitchFamily="66" charset="0"/>
              </a:rPr>
              <a:t>Gurney</a:t>
            </a:r>
            <a:r>
              <a:rPr lang="es-ES" sz="1600" dirty="0" smtClean="0">
                <a:solidFill>
                  <a:schemeClr val="accent6">
                    <a:lumMod val="40000"/>
                    <a:lumOff val="60000"/>
                  </a:schemeClr>
                </a:solidFill>
                <a:latin typeface="Comic Sans MS" pitchFamily="66" charset="0"/>
              </a:rPr>
              <a:t> inició la tradición de bañar al público y a los demás pilotos al festejar su victoria en las 24 horas de Le </a:t>
            </a:r>
            <a:r>
              <a:rPr lang="es-ES" sz="1600" dirty="0" err="1" smtClean="0">
                <a:solidFill>
                  <a:schemeClr val="accent6">
                    <a:lumMod val="40000"/>
                    <a:lumOff val="60000"/>
                  </a:schemeClr>
                </a:solidFill>
                <a:latin typeface="Comic Sans MS" pitchFamily="66" charset="0"/>
              </a:rPr>
              <a:t>Mans</a:t>
            </a:r>
            <a:r>
              <a:rPr lang="es-ES" sz="1600" dirty="0" smtClean="0">
                <a:solidFill>
                  <a:schemeClr val="accent6">
                    <a:lumMod val="40000"/>
                    <a:lumOff val="60000"/>
                  </a:schemeClr>
                </a:solidFill>
                <a:latin typeface="Comic Sans MS" pitchFamily="66" charset="0"/>
              </a:rPr>
              <a:t>  de 1967, aunque Graham Hill había hecho lo mismo con vino espumante en el Gran Premio de Australia de 1966. También es tradicional estrellar una botella de champán contra el casco del barco en su botadura para demostrar su solidez; es de mal augurio que la botella no se rompa. También es tradicional descorchar una botella en la celebración de año nuevo.</a:t>
            </a:r>
          </a:p>
          <a:p>
            <a:endParaRPr lang="es-ES" sz="1600" dirty="0" smtClean="0">
              <a:latin typeface="Comic Sans MS" pitchFamily="66" charset="0"/>
            </a:endParaRPr>
          </a:p>
          <a:p>
            <a:endParaRPr lang="es-ES" sz="1600" dirty="0">
              <a:latin typeface="Comic Sans MS" pitchFamily="66" charset="0"/>
            </a:endParaRPr>
          </a:p>
        </p:txBody>
      </p:sp>
      <p:pic>
        <p:nvPicPr>
          <p:cNvPr id="3074" name="Picture 2" descr="http://avis-vin.lefigaro.fr/var/img/64/15762-250x600-bouteille-moet-chandon-imperial-blanc--champagne.png"/>
          <p:cNvPicPr>
            <a:picLocks noChangeAspect="1" noChangeArrowheads="1"/>
          </p:cNvPicPr>
          <p:nvPr/>
        </p:nvPicPr>
        <p:blipFill>
          <a:blip r:embed="rId3">
            <a:lum contrast="20000"/>
          </a:blip>
          <a:srcRect/>
          <a:stretch>
            <a:fillRect/>
          </a:stretch>
        </p:blipFill>
        <p:spPr bwMode="auto">
          <a:xfrm>
            <a:off x="5286380" y="500042"/>
            <a:ext cx="2381250" cy="5715000"/>
          </a:xfrm>
          <a:prstGeom prst="rect">
            <a:avLst/>
          </a:prstGeom>
          <a:noFill/>
        </p:spPr>
      </p:pic>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slide(fromBottom)">
                                      <p:cBhvr>
                                        <p:cTn id="7" dur="3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2028" y="0"/>
            <a:ext cx="9139943" cy="6858000"/>
          </a:xfrm>
        </p:spPr>
      </p:pic>
      <p:sp>
        <p:nvSpPr>
          <p:cNvPr id="5" name="4 CuadroTexto"/>
          <p:cNvSpPr txBox="1"/>
          <p:nvPr/>
        </p:nvSpPr>
        <p:spPr>
          <a:xfrm>
            <a:off x="714348" y="928670"/>
            <a:ext cx="3929090" cy="5293757"/>
          </a:xfrm>
          <a:prstGeom prst="rect">
            <a:avLst/>
          </a:prstGeom>
          <a:noFill/>
        </p:spPr>
        <p:txBody>
          <a:bodyPr wrap="square" rtlCol="0">
            <a:spAutoFit/>
          </a:bodyPr>
          <a:lstStyle/>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El nombre viene de la región de Champaña, en el noroeste de Francia, aunque ya era conocido por los romanos (que lo denominaban </a:t>
            </a:r>
            <a:r>
              <a:rPr lang="es-ES" sz="1600" dirty="0" err="1"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vinum</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a:t>
            </a:r>
            <a:r>
              <a:rPr lang="es-ES" sz="1600" dirty="0" err="1"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titillum</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En el siglo XV ya era conocido por este nombre en París, aunque no en su región de origen donde el término champagne designaba tierras baldías.fea </a:t>
            </a:r>
            <a:r>
              <a:rPr lang="es-ES" sz="1600" dirty="0" err="1"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sayuri</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a:t>
            </a: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Durante el siglo XVII se populariza el consumo de estos vinos en las cortes inglesa y francesa gracias al impulso de algunas familias de esta región. Hacia 1660 se comienza a embotellar poco antes de terminar la primera fermentación, a fin de conservar mejor sus aromas, pero a consecuencia de ello aparecen las burbujas, sobre todo en los vinos pálidos, de baja graduación y embotellados en el equinoccio de primavera. </a:t>
            </a:r>
          </a:p>
          <a:p>
            <a:endParaRPr lang="es-ES" sz="1600" dirty="0">
              <a:solidFill>
                <a:schemeClr val="accent6">
                  <a:lumMod val="40000"/>
                  <a:lumOff val="60000"/>
                </a:schemeClr>
              </a:solidFill>
            </a:endParaRPr>
          </a:p>
        </p:txBody>
      </p:sp>
      <p:pic>
        <p:nvPicPr>
          <p:cNvPr id="4102" name="Picture 6" descr="http://avis-vin.lefigaro.fr/var/img/55/13574-640x480-etiquette-dom-perignon-vintage-2002--champagne.png"/>
          <p:cNvPicPr>
            <a:picLocks noChangeAspect="1" noChangeArrowheads="1"/>
          </p:cNvPicPr>
          <p:nvPr/>
        </p:nvPicPr>
        <p:blipFill>
          <a:blip r:embed="rId3">
            <a:lum contrast="20000"/>
          </a:blip>
          <a:srcRect/>
          <a:stretch>
            <a:fillRect/>
          </a:stretch>
        </p:blipFill>
        <p:spPr bwMode="auto">
          <a:xfrm>
            <a:off x="3786182" y="1428736"/>
            <a:ext cx="6096000" cy="4572000"/>
          </a:xfrm>
          <a:prstGeom prst="rect">
            <a:avLst/>
          </a:prstGeom>
          <a:noFill/>
        </p:spPr>
      </p:pic>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102"/>
                                        </p:tgtEl>
                                        <p:attrNameLst>
                                          <p:attrName>style.visibility</p:attrName>
                                        </p:attrNameLst>
                                      </p:cBhvr>
                                      <p:to>
                                        <p:strVal val="visible"/>
                                      </p:to>
                                    </p:set>
                                    <p:anim calcmode="lin" valueType="num">
                                      <p:cBhvr>
                                        <p:cTn id="7" dur="3000" fill="hold"/>
                                        <p:tgtEl>
                                          <p:spTgt spid="4102"/>
                                        </p:tgtEl>
                                        <p:attrNameLst>
                                          <p:attrName>ppt_w</p:attrName>
                                        </p:attrNameLst>
                                      </p:cBhvr>
                                      <p:tavLst>
                                        <p:tav tm="0">
                                          <p:val>
                                            <p:fltVal val="0"/>
                                          </p:val>
                                        </p:tav>
                                        <p:tav tm="100000">
                                          <p:val>
                                            <p:strVal val="#ppt_w"/>
                                          </p:val>
                                        </p:tav>
                                      </p:tavLst>
                                    </p:anim>
                                    <p:anim calcmode="lin" valueType="num">
                                      <p:cBhvr>
                                        <p:cTn id="8" dur="3000" fill="hold"/>
                                        <p:tgtEl>
                                          <p:spTgt spid="4102"/>
                                        </p:tgtEl>
                                        <p:attrNameLst>
                                          <p:attrName>ppt_h</p:attrName>
                                        </p:attrNameLst>
                                      </p:cBhvr>
                                      <p:tavLst>
                                        <p:tav tm="0">
                                          <p:val>
                                            <p:fltVal val="0"/>
                                          </p:val>
                                        </p:tav>
                                        <p:tav tm="100000">
                                          <p:val>
                                            <p:strVal val="#ppt_h"/>
                                          </p:val>
                                        </p:tav>
                                      </p:tavLst>
                                    </p:anim>
                                  </p:childTnLst>
                                </p:cTn>
                              </p:par>
                              <p:par>
                                <p:cTn id="9" presetID="16" presetClass="entr" presetSubtype="21" fill="hold" nodeType="withEffect">
                                  <p:stCondLst>
                                    <p:cond delay="0"/>
                                  </p:stCondLst>
                                  <p:childTnLst>
                                    <p:set>
                                      <p:cBhvr>
                                        <p:cTn id="10" dur="1" fill="hold">
                                          <p:stCondLst>
                                            <p:cond delay="0"/>
                                          </p:stCondLst>
                                        </p:cTn>
                                        <p:tgtEl>
                                          <p:spTgt spid="4102"/>
                                        </p:tgtEl>
                                        <p:attrNameLst>
                                          <p:attrName>style.visibility</p:attrName>
                                        </p:attrNameLst>
                                      </p:cBhvr>
                                      <p:to>
                                        <p:strVal val="visible"/>
                                      </p:to>
                                    </p:set>
                                    <p:animEffect transition="in" filter="barn(inVertical)">
                                      <p:cBhvr>
                                        <p:cTn id="11" dur="30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3"/>
          <a:stretch>
            <a:fillRect/>
          </a:stretch>
        </p:blipFill>
        <p:spPr>
          <a:xfrm>
            <a:off x="2028" y="0"/>
            <a:ext cx="9139943" cy="6858000"/>
          </a:xfrm>
        </p:spPr>
      </p:pic>
      <p:sp>
        <p:nvSpPr>
          <p:cNvPr id="5" name="4 CuadroTexto"/>
          <p:cNvSpPr txBox="1"/>
          <p:nvPr/>
        </p:nvSpPr>
        <p:spPr>
          <a:xfrm>
            <a:off x="714348" y="825579"/>
            <a:ext cx="3786214" cy="6032421"/>
          </a:xfrm>
          <a:prstGeom prst="rect">
            <a:avLst/>
          </a:prstGeom>
          <a:noFill/>
        </p:spPr>
        <p:txBody>
          <a:bodyPr wrap="square" rtlCol="0">
            <a:spAutoFit/>
          </a:bodyPr>
          <a:lstStyle/>
          <a:p>
            <a:r>
              <a:rPr lang="es-ES" sz="1600" dirty="0" smtClean="0">
                <a:solidFill>
                  <a:schemeClr val="accent6">
                    <a:lumMod val="40000"/>
                    <a:lumOff val="60000"/>
                  </a:schemeClr>
                </a:solidFill>
                <a:latin typeface="Comic Sans MS" pitchFamily="66" charset="0"/>
              </a:rPr>
              <a:t>Esta  efervescencia fue una fuente de preocupaciones para los productores que lo denominaron "vino del diablo" y "salta-tapones", por las botellas estalladas y los tapones que saltaban. Si no llega a ser por la popularidad que este vino burbujeante tuvo en Inglaterra, se hubiera abandonado esta forma de producción.</a:t>
            </a:r>
          </a:p>
          <a:p>
            <a:r>
              <a:rPr lang="es-ES" sz="1600" dirty="0" smtClean="0">
                <a:solidFill>
                  <a:schemeClr val="accent6">
                    <a:lumMod val="40000"/>
                    <a:lumOff val="60000"/>
                  </a:schemeClr>
                </a:solidFill>
                <a:latin typeface="Comic Sans MS" pitchFamily="66" charset="0"/>
              </a:rPr>
              <a:t>En 1670 el monje </a:t>
            </a:r>
            <a:r>
              <a:rPr lang="es-ES" sz="1600" dirty="0" err="1" smtClean="0">
                <a:solidFill>
                  <a:schemeClr val="accent6">
                    <a:lumMod val="40000"/>
                    <a:lumOff val="60000"/>
                  </a:schemeClr>
                </a:solidFill>
                <a:latin typeface="Comic Sans MS" pitchFamily="66" charset="0"/>
              </a:rPr>
              <a:t>Dom</a:t>
            </a:r>
            <a:r>
              <a:rPr lang="es-ES" sz="1600" dirty="0" smtClean="0">
                <a:solidFill>
                  <a:schemeClr val="accent6">
                    <a:lumMod val="40000"/>
                    <a:lumOff val="60000"/>
                  </a:schemeClr>
                </a:solidFill>
                <a:latin typeface="Comic Sans MS" pitchFamily="66" charset="0"/>
              </a:rPr>
              <a:t> </a:t>
            </a:r>
            <a:r>
              <a:rPr lang="es-ES" sz="1600" dirty="0" err="1" smtClean="0">
                <a:solidFill>
                  <a:schemeClr val="accent6">
                    <a:lumMod val="40000"/>
                    <a:lumOff val="60000"/>
                  </a:schemeClr>
                </a:solidFill>
                <a:latin typeface="Comic Sans MS" pitchFamily="66" charset="0"/>
              </a:rPr>
              <a:t>Pérignon</a:t>
            </a:r>
            <a:r>
              <a:rPr lang="es-ES" sz="1600" dirty="0" smtClean="0">
                <a:solidFill>
                  <a:schemeClr val="accent6">
                    <a:lumMod val="40000"/>
                    <a:lumOff val="60000"/>
                  </a:schemeClr>
                </a:solidFill>
                <a:latin typeface="Comic Sans MS" pitchFamily="66" charset="0"/>
              </a:rPr>
              <a:t>, de la abadía benedictina de </a:t>
            </a:r>
            <a:r>
              <a:rPr lang="es-ES" sz="1600" dirty="0" err="1" smtClean="0">
                <a:solidFill>
                  <a:schemeClr val="accent6">
                    <a:lumMod val="40000"/>
                    <a:lumOff val="60000"/>
                  </a:schemeClr>
                </a:solidFill>
                <a:latin typeface="Comic Sans MS" pitchFamily="66" charset="0"/>
              </a:rPr>
              <a:t>Hautvillers</a:t>
            </a:r>
            <a:r>
              <a:rPr lang="es-ES" sz="1600" dirty="0" smtClean="0">
                <a:solidFill>
                  <a:schemeClr val="accent6">
                    <a:lumMod val="40000"/>
                    <a:lumOff val="60000"/>
                  </a:schemeClr>
                </a:solidFill>
                <a:latin typeface="Comic Sans MS" pitchFamily="66" charset="0"/>
              </a:rPr>
              <a:t>, introdujo una serie de cambios, tales como la selección de la uva, el corcho cónico sujeto con una grapa metálica y las botellas de vidrio más grueso. A pesar de los muchos esfuerzos del monje el origen de las burbujas continuó siendo un misterio hasta que Louis Pasteur estudiase la fermentación en el siglo XIX.</a:t>
            </a:r>
          </a:p>
          <a:p>
            <a:endParaRPr lang="es-ES" sz="1600" dirty="0" smtClean="0">
              <a:solidFill>
                <a:schemeClr val="accent6">
                  <a:lumMod val="40000"/>
                  <a:lumOff val="60000"/>
                </a:schemeClr>
              </a:solidFill>
              <a:latin typeface="Comic Sans MS" pitchFamily="66" charset="0"/>
            </a:endParaRPr>
          </a:p>
          <a:p>
            <a:endParaRPr lang="es-ES" sz="1600" dirty="0" smtClean="0">
              <a:solidFill>
                <a:schemeClr val="accent6">
                  <a:lumMod val="40000"/>
                  <a:lumOff val="60000"/>
                </a:schemeClr>
              </a:solidFill>
              <a:latin typeface="Comic Sans MS" pitchFamily="66" charset="0"/>
            </a:endParaRPr>
          </a:p>
          <a:p>
            <a:endParaRPr lang="es-ES" b="1" dirty="0">
              <a:solidFill>
                <a:schemeClr val="accent6">
                  <a:lumMod val="40000"/>
                  <a:lumOff val="60000"/>
                </a:schemeClr>
              </a:solidFill>
            </a:endParaRPr>
          </a:p>
        </p:txBody>
      </p:sp>
      <p:sp>
        <p:nvSpPr>
          <p:cNvPr id="6" name="5 CuadroTexto"/>
          <p:cNvSpPr txBox="1"/>
          <p:nvPr/>
        </p:nvSpPr>
        <p:spPr>
          <a:xfrm>
            <a:off x="4857752" y="5786454"/>
            <a:ext cx="3253198" cy="584775"/>
          </a:xfrm>
          <a:prstGeom prst="rect">
            <a:avLst/>
          </a:prstGeom>
          <a:noFill/>
        </p:spPr>
        <p:txBody>
          <a:bodyPr wrap="none" rtlCol="0">
            <a:spAutoFit/>
          </a:bodyPr>
          <a:lstStyle/>
          <a:p>
            <a:r>
              <a:rPr lang="es-ES" sz="3200" dirty="0" err="1" smtClean="0">
                <a:ln>
                  <a:solidFill>
                    <a:sysClr val="windowText" lastClr="000000"/>
                  </a:solidFill>
                </a:ln>
                <a:blipFill dpi="0" rotWithShape="1">
                  <a:blip r:embed="rId4"/>
                  <a:srcRect/>
                  <a:stretch>
                    <a:fillRect/>
                  </a:stretch>
                </a:blipFill>
                <a:effectLst>
                  <a:outerShdw blurRad="38100" dist="38100" dir="2700000" algn="tl">
                    <a:srgbClr val="000000">
                      <a:alpha val="43137"/>
                    </a:srgbClr>
                  </a:outerShdw>
                </a:effectLst>
                <a:latin typeface="Cooper Black" pitchFamily="18" charset="0"/>
              </a:rPr>
              <a:t>Dom</a:t>
            </a:r>
            <a:r>
              <a:rPr lang="es-ES" sz="3200" dirty="0" smtClean="0">
                <a:ln>
                  <a:solidFill>
                    <a:sysClr val="windowText" lastClr="000000"/>
                  </a:solidFill>
                </a:ln>
                <a:blipFill dpi="0" rotWithShape="1">
                  <a:blip r:embed="rId4"/>
                  <a:srcRect/>
                  <a:stretch>
                    <a:fillRect/>
                  </a:stretch>
                </a:blipFill>
                <a:effectLst>
                  <a:outerShdw blurRad="38100" dist="38100" dir="2700000" algn="tl">
                    <a:srgbClr val="000000">
                      <a:alpha val="43137"/>
                    </a:srgbClr>
                  </a:outerShdw>
                </a:effectLst>
                <a:latin typeface="Cooper Black" pitchFamily="18" charset="0"/>
              </a:rPr>
              <a:t>  </a:t>
            </a:r>
            <a:r>
              <a:rPr lang="es-ES" sz="3200" dirty="0" err="1" smtClean="0">
                <a:ln>
                  <a:solidFill>
                    <a:sysClr val="windowText" lastClr="000000"/>
                  </a:solidFill>
                </a:ln>
                <a:blipFill dpi="0" rotWithShape="1">
                  <a:blip r:embed="rId4"/>
                  <a:srcRect/>
                  <a:stretch>
                    <a:fillRect/>
                  </a:stretch>
                </a:blipFill>
                <a:effectLst>
                  <a:outerShdw blurRad="38100" dist="38100" dir="2700000" algn="tl">
                    <a:srgbClr val="000000">
                      <a:alpha val="43137"/>
                    </a:srgbClr>
                  </a:outerShdw>
                </a:effectLst>
                <a:latin typeface="Cooper Black" pitchFamily="18" charset="0"/>
              </a:rPr>
              <a:t>Pérignon</a:t>
            </a:r>
            <a:endParaRPr lang="es-ES" sz="3200" dirty="0">
              <a:ln>
                <a:solidFill>
                  <a:sysClr val="windowText" lastClr="000000"/>
                </a:solidFill>
              </a:ln>
              <a:blipFill dpi="0" rotWithShape="1">
                <a:blip r:embed="rId4"/>
                <a:srcRect/>
                <a:stretch>
                  <a:fillRect/>
                </a:stretch>
              </a:blipFill>
              <a:latin typeface="Cooper Black" pitchFamily="18" charset="0"/>
            </a:endParaRPr>
          </a:p>
        </p:txBody>
      </p:sp>
      <p:pic>
        <p:nvPicPr>
          <p:cNvPr id="5124" name="Picture 4" descr="http://www.maisons-champagne.com/encyclopedie/vignes_au_plaisir/images/statut_dom_perignon.png"/>
          <p:cNvPicPr>
            <a:picLocks noChangeAspect="1" noChangeArrowheads="1"/>
          </p:cNvPicPr>
          <p:nvPr/>
        </p:nvPicPr>
        <p:blipFill>
          <a:blip r:embed="rId5"/>
          <a:srcRect/>
          <a:stretch>
            <a:fillRect/>
          </a:stretch>
        </p:blipFill>
        <p:spPr bwMode="auto">
          <a:xfrm flipH="1">
            <a:off x="4500562" y="357166"/>
            <a:ext cx="3429024" cy="5643868"/>
          </a:xfrm>
          <a:prstGeom prst="rect">
            <a:avLst/>
          </a:prstGeom>
          <a:noFill/>
          <a:effectLst>
            <a:softEdge rad="31750"/>
          </a:effectLst>
        </p:spPr>
      </p:pic>
    </p:spTree>
  </p:cSld>
  <p:clrMapOvr>
    <a:masterClrMapping/>
  </p:clrMapOvr>
  <p:transition spd="slow"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124"/>
                                        </p:tgtEl>
                                        <p:attrNameLst>
                                          <p:attrName>style.visibility</p:attrName>
                                        </p:attrNameLst>
                                      </p:cBhvr>
                                      <p:to>
                                        <p:strVal val="visible"/>
                                      </p:to>
                                    </p:set>
                                    <p:anim calcmode="lin" valueType="num">
                                      <p:cBhvr>
                                        <p:cTn id="7" dur="3000" fill="hold"/>
                                        <p:tgtEl>
                                          <p:spTgt spid="5124"/>
                                        </p:tgtEl>
                                        <p:attrNameLst>
                                          <p:attrName>ppt_w</p:attrName>
                                        </p:attrNameLst>
                                      </p:cBhvr>
                                      <p:tavLst>
                                        <p:tav tm="0">
                                          <p:val>
                                            <p:strVal val="2/3*#ppt_w"/>
                                          </p:val>
                                        </p:tav>
                                        <p:tav tm="100000">
                                          <p:val>
                                            <p:strVal val="#ppt_w"/>
                                          </p:val>
                                        </p:tav>
                                      </p:tavLst>
                                    </p:anim>
                                    <p:anim calcmode="lin" valueType="num">
                                      <p:cBhvr>
                                        <p:cTn id="8" dur="3000" fill="hold"/>
                                        <p:tgtEl>
                                          <p:spTgt spid="5124"/>
                                        </p:tgtEl>
                                        <p:attrNameLst>
                                          <p:attrName>ppt_h</p:attrName>
                                        </p:attrNameLst>
                                      </p:cBhvr>
                                      <p:tavLst>
                                        <p:tav tm="0">
                                          <p:val>
                                            <p:strVal val="2/3*#ppt_h"/>
                                          </p:val>
                                        </p:tav>
                                        <p:tav tm="100000">
                                          <p:val>
                                            <p:strVal val="#ppt_h"/>
                                          </p:val>
                                        </p:tav>
                                      </p:tavLst>
                                    </p:anim>
                                  </p:childTnLst>
                                </p:cTn>
                              </p:par>
                              <p:par>
                                <p:cTn id="9" presetID="29"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ppt_x</p:attrName>
                                        </p:attrNameLst>
                                      </p:cBhvr>
                                      <p:tavLst>
                                        <p:tav tm="0">
                                          <p:val>
                                            <p:strVal val="#ppt_x-.2"/>
                                          </p:val>
                                        </p:tav>
                                        <p:tav tm="100000">
                                          <p:val>
                                            <p:strVal val="#ppt_x"/>
                                          </p:val>
                                        </p:tav>
                                      </p:tavLst>
                                    </p:anim>
                                    <p:anim calcmode="lin" valueType="num">
                                      <p:cBhvr>
                                        <p:cTn id="12" dur="3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2028" y="0"/>
            <a:ext cx="9139943" cy="6858000"/>
          </a:xfrm>
        </p:spPr>
      </p:pic>
      <p:sp>
        <p:nvSpPr>
          <p:cNvPr id="5" name="4 CuadroTexto"/>
          <p:cNvSpPr txBox="1"/>
          <p:nvPr/>
        </p:nvSpPr>
        <p:spPr>
          <a:xfrm>
            <a:off x="500034" y="1285860"/>
            <a:ext cx="3643338" cy="4493538"/>
          </a:xfrm>
          <a:prstGeom prst="rect">
            <a:avLst/>
          </a:prstGeom>
          <a:noFill/>
        </p:spPr>
        <p:txBody>
          <a:bodyPr wrap="square" rtlCol="0">
            <a:spAutoFit/>
          </a:bodyPr>
          <a:lstStyle/>
          <a:p>
            <a:pPr algn="ctr"/>
            <a:r>
              <a:rPr lang="es-ES" sz="2800" dirty="0" smtClean="0">
                <a:solidFill>
                  <a:schemeClr val="accent6">
                    <a:lumMod val="40000"/>
                    <a:lumOff val="60000"/>
                  </a:schemeClr>
                </a:solidFill>
                <a:effectLst>
                  <a:outerShdw blurRad="38100" dist="38100" dir="2700000" algn="tl">
                    <a:srgbClr val="000000">
                      <a:alpha val="43137"/>
                    </a:srgbClr>
                  </a:outerShdw>
                </a:effectLst>
                <a:latin typeface="Berlin Sans FB Demi" pitchFamily="34" charset="0"/>
              </a:rPr>
              <a:t>Peculiaridades</a:t>
            </a:r>
          </a:p>
          <a:p>
            <a:endPar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endParaRPr>
          </a:p>
          <a:p>
            <a:endPar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endParaRP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El champán tiene algunas peculiaridades con respecto a otros vinos franceses:</a:t>
            </a:r>
          </a:p>
          <a:p>
            <a:pPr lvl="0"/>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la combinación de distintos tipos de uva, de vinos (dentro de la región) y de añadas es la norma, con el fin de asegurar una uniformidad en las cualidades enológicas y organolépticas. Se permite indicar </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el año (</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aunque no es obligatorio) cuando sólo se mezclan vinos del mismo año, cosa que sólo sucede con los de alta calidad.</a:t>
            </a:r>
            <a:endParaRPr lang="es-ES"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endParaRPr>
          </a:p>
          <a:p>
            <a:endParaRPr lang="es-ES" dirty="0">
              <a:solidFill>
                <a:schemeClr val="accent6">
                  <a:lumMod val="40000"/>
                  <a:lumOff val="60000"/>
                </a:schemeClr>
              </a:solidFill>
            </a:endParaRPr>
          </a:p>
        </p:txBody>
      </p:sp>
      <p:pic>
        <p:nvPicPr>
          <p:cNvPr id="6160" name="Picture 16" descr="http://www.jugos.info/wp-content/uploads/2011/09/Uva-blanca-247x300.png"/>
          <p:cNvPicPr>
            <a:picLocks noChangeAspect="1" noChangeArrowheads="1"/>
          </p:cNvPicPr>
          <p:nvPr/>
        </p:nvPicPr>
        <p:blipFill>
          <a:blip r:embed="rId3">
            <a:lum contrast="30000"/>
          </a:blip>
          <a:srcRect/>
          <a:stretch>
            <a:fillRect/>
          </a:stretch>
        </p:blipFill>
        <p:spPr bwMode="auto">
          <a:xfrm>
            <a:off x="3929058" y="2143116"/>
            <a:ext cx="2853989" cy="3466384"/>
          </a:xfrm>
          <a:prstGeom prst="rect">
            <a:avLst/>
          </a:prstGeom>
          <a:noFill/>
        </p:spPr>
      </p:pic>
      <p:pic>
        <p:nvPicPr>
          <p:cNvPr id="6170" name="Picture 26" descr="http://www.buscasaude.com.br/wp-content/uploads/2012/12/uva.png"/>
          <p:cNvPicPr>
            <a:picLocks noChangeAspect="1" noChangeArrowheads="1"/>
          </p:cNvPicPr>
          <p:nvPr/>
        </p:nvPicPr>
        <p:blipFill>
          <a:blip r:embed="rId4">
            <a:lum contrast="40000"/>
          </a:blip>
          <a:srcRect/>
          <a:stretch>
            <a:fillRect/>
          </a:stretch>
        </p:blipFill>
        <p:spPr bwMode="auto">
          <a:xfrm>
            <a:off x="5097275" y="642918"/>
            <a:ext cx="4046724" cy="4143404"/>
          </a:xfrm>
          <a:prstGeom prst="rect">
            <a:avLst/>
          </a:prstGeom>
          <a:noFill/>
        </p:spPr>
      </p:pic>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170"/>
                                        </p:tgtEl>
                                        <p:attrNameLst>
                                          <p:attrName>style.visibility</p:attrName>
                                        </p:attrNameLst>
                                      </p:cBhvr>
                                      <p:to>
                                        <p:strVal val="visible"/>
                                      </p:to>
                                    </p:set>
                                    <p:animEffect transition="in" filter="fade">
                                      <p:cBhvr>
                                        <p:cTn id="7" dur="3000"/>
                                        <p:tgtEl>
                                          <p:spTgt spid="6170"/>
                                        </p:tgtEl>
                                      </p:cBhvr>
                                    </p:animEffect>
                                  </p:childTnLst>
                                </p:cTn>
                              </p:par>
                              <p:par>
                                <p:cTn id="8" presetID="10" presetClass="entr" presetSubtype="0" fill="hold" nodeType="withEffect">
                                  <p:stCondLst>
                                    <p:cond delay="0"/>
                                  </p:stCondLst>
                                  <p:childTnLst>
                                    <p:set>
                                      <p:cBhvr>
                                        <p:cTn id="9" dur="1" fill="hold">
                                          <p:stCondLst>
                                            <p:cond delay="0"/>
                                          </p:stCondLst>
                                        </p:cTn>
                                        <p:tgtEl>
                                          <p:spTgt spid="6160"/>
                                        </p:tgtEl>
                                        <p:attrNameLst>
                                          <p:attrName>style.visibility</p:attrName>
                                        </p:attrNameLst>
                                      </p:cBhvr>
                                      <p:to>
                                        <p:strVal val="visible"/>
                                      </p:to>
                                    </p:set>
                                    <p:animEffect transition="in" filter="fade">
                                      <p:cBhvr>
                                        <p:cTn id="10" dur="3000"/>
                                        <p:tgtEl>
                                          <p:spTgt spid="6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2028" y="0"/>
            <a:ext cx="9139943" cy="6858000"/>
          </a:xfrm>
        </p:spPr>
      </p:pic>
      <p:sp>
        <p:nvSpPr>
          <p:cNvPr id="5" name="4 CuadroTexto"/>
          <p:cNvSpPr txBox="1"/>
          <p:nvPr/>
        </p:nvSpPr>
        <p:spPr>
          <a:xfrm>
            <a:off x="714348" y="4143380"/>
            <a:ext cx="8143900" cy="3170099"/>
          </a:xfrm>
          <a:prstGeom prst="rect">
            <a:avLst/>
          </a:prstGeom>
          <a:noFill/>
        </p:spPr>
        <p:txBody>
          <a:bodyPr wrap="square" rtlCol="0">
            <a:spAutoFit/>
          </a:bodyPr>
          <a:lstStyle/>
          <a:p>
            <a:endParaRPr lang="es-ES" b="1" dirty="0" smtClean="0">
              <a:effectLst>
                <a:outerShdw blurRad="38100" dist="38100" dir="2700000" algn="tl">
                  <a:srgbClr val="000000">
                    <a:alpha val="43137"/>
                  </a:srgbClr>
                </a:outerShdw>
              </a:effectLst>
            </a:endParaRP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El champagne es un vino espumoso que se mantiene a presión en la botella mediante un tapón de forma de seta, por contraposición a los tapones cilíndricos, que se sujeta mediante una cápsula y un bozal de alambre. Al abrir la botella el tapón tiende a saltar y el champan tiende a hacer espuma, lo que hace que sea difícil de servir.</a:t>
            </a:r>
          </a:p>
          <a:p>
            <a:pPr lvl="0"/>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es el único tipo de vino rosado en el que se permite mezclar vino blanco y tinto, si bien el champán rosado se puede obtener también dejando que se coloree ligeramente el mosto de vino tinto con sus hollejos.</a:t>
            </a:r>
          </a:p>
          <a:p>
            <a:endPar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endParaRPr>
          </a:p>
          <a:p>
            <a:endParaRPr lang="es-ES" dirty="0" smtClean="0">
              <a:solidFill>
                <a:schemeClr val="accent6">
                  <a:lumMod val="40000"/>
                  <a:lumOff val="60000"/>
                </a:schemeClr>
              </a:solidFill>
            </a:endParaRPr>
          </a:p>
          <a:p>
            <a:endParaRPr lang="es-ES" dirty="0">
              <a:solidFill>
                <a:schemeClr val="accent6">
                  <a:lumMod val="40000"/>
                  <a:lumOff val="60000"/>
                </a:schemeClr>
              </a:solidFill>
            </a:endParaRPr>
          </a:p>
        </p:txBody>
      </p:sp>
      <p:pic>
        <p:nvPicPr>
          <p:cNvPr id="1033" name="Picture 9" descr="http://images.wikia.com/glee/images/d/df/Champagne.gif"/>
          <p:cNvPicPr>
            <a:picLocks noChangeAspect="1" noChangeArrowheads="1" noCrop="1"/>
          </p:cNvPicPr>
          <p:nvPr/>
        </p:nvPicPr>
        <p:blipFill>
          <a:blip r:embed="rId3">
            <a:lum contrast="10000"/>
          </a:blip>
          <a:srcRect/>
          <a:stretch>
            <a:fillRect/>
          </a:stretch>
        </p:blipFill>
        <p:spPr bwMode="auto">
          <a:xfrm>
            <a:off x="1071538" y="357166"/>
            <a:ext cx="6787932" cy="38148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scene3d>
            <a:camera prst="orthographicFront"/>
            <a:lightRig rig="threePt" dir="t"/>
          </a:scene3d>
          <a:sp3d>
            <a:bevelT prst="angle"/>
          </a:sp3d>
        </p:spPr>
      </p:pic>
    </p:spTree>
  </p:cSld>
  <p:clrMapOvr>
    <a:masterClrMapping/>
  </p:clrMapOvr>
  <p:transition spd="slow" advTm="2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4057" y="0"/>
            <a:ext cx="9139943" cy="6858000"/>
          </a:xfrm>
        </p:spPr>
      </p:pic>
      <p:sp>
        <p:nvSpPr>
          <p:cNvPr id="5" name="4 CuadroTexto"/>
          <p:cNvSpPr txBox="1"/>
          <p:nvPr/>
        </p:nvSpPr>
        <p:spPr>
          <a:xfrm>
            <a:off x="428596" y="794802"/>
            <a:ext cx="4500594" cy="5693866"/>
          </a:xfrm>
          <a:prstGeom prst="rect">
            <a:avLst/>
          </a:prstGeom>
          <a:noFill/>
        </p:spPr>
        <p:txBody>
          <a:bodyPr wrap="square" rtlCol="0">
            <a:spAutoFit/>
          </a:bodyPr>
          <a:lstStyle/>
          <a:p>
            <a:pPr algn="ctr"/>
            <a:r>
              <a:rPr lang="es-ES" sz="2400" dirty="0" smtClean="0">
                <a:solidFill>
                  <a:schemeClr val="accent6">
                    <a:lumMod val="40000"/>
                    <a:lumOff val="60000"/>
                  </a:schemeClr>
                </a:solidFill>
                <a:effectLst>
                  <a:outerShdw blurRad="38100" dist="38100" dir="2700000" algn="tl">
                    <a:srgbClr val="000000">
                      <a:alpha val="43137"/>
                    </a:srgbClr>
                  </a:outerShdw>
                </a:effectLst>
                <a:latin typeface="Berlin Sans FB Demi" pitchFamily="34" charset="0"/>
              </a:rPr>
              <a:t>Según su dulzura</a:t>
            </a:r>
          </a:p>
          <a:p>
            <a:endPar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endParaRP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La cantidad de azúcar agregada después de la segunda fermentación añejamiento varía y determinará el nivel de dulzura del Champán.</a:t>
            </a:r>
          </a:p>
          <a:p>
            <a:pPr lvl="0"/>
            <a:r>
              <a:rPr lang="es-ES" sz="16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Brut</a:t>
            </a:r>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 </a:t>
            </a:r>
            <a:r>
              <a:rPr lang="es-ES" sz="16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Nature</a:t>
            </a:r>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 o </a:t>
            </a:r>
            <a:r>
              <a:rPr lang="es-ES" sz="16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Brut</a:t>
            </a:r>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 </a:t>
            </a:r>
            <a:r>
              <a:rPr lang="es-ES" sz="16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Zéro</a:t>
            </a:r>
            <a:r>
              <a:rPr lang="es-ES" sz="1600" b="1"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(menos de 3 g de azúcar por litro)</a:t>
            </a:r>
          </a:p>
          <a:p>
            <a:pPr lvl="0"/>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Extra-</a:t>
            </a:r>
            <a:r>
              <a:rPr lang="es-ES" sz="16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Brut</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(menos de 6 g de azúcar por litro)</a:t>
            </a:r>
          </a:p>
          <a:p>
            <a:pPr lvl="0"/>
            <a:r>
              <a:rPr lang="es-ES" sz="16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Brut</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(menos de 15 gramos de azúcar por litro)</a:t>
            </a:r>
          </a:p>
          <a:p>
            <a:pPr lvl="0"/>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Extra </a:t>
            </a:r>
            <a:r>
              <a:rPr lang="es-ES" sz="16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Sec</a:t>
            </a:r>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 </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(12 a 20 gramos de azúcar por litro)</a:t>
            </a:r>
          </a:p>
          <a:p>
            <a:pPr lvl="0"/>
            <a:r>
              <a:rPr lang="es-ES" sz="16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Sec</a:t>
            </a:r>
            <a:r>
              <a:rPr lang="es-ES" sz="1600" b="1"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(17 a 35 gramos de azúcar por litro)</a:t>
            </a:r>
          </a:p>
          <a:p>
            <a:pPr lvl="0"/>
            <a:r>
              <a:rPr lang="es-ES" sz="16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Demi-Sec</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(33 a 50 g de azúcar por litro)</a:t>
            </a:r>
          </a:p>
          <a:p>
            <a:pPr lvl="0"/>
            <a:r>
              <a:rPr lang="es-ES" sz="16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Doux</a:t>
            </a:r>
            <a:r>
              <a:rPr lang="es-ES"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 o Dulce </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(más de 50 g de azúcar por litro)</a:t>
            </a: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El más común es el </a:t>
            </a:r>
            <a:r>
              <a:rPr lang="es-ES" sz="1600" dirty="0" err="1"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brut</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aunque a lo largo del siglo XIX y en los inicios del siglo XX el champán era generalmente mucho más dulce de lo que es hoy.</a:t>
            </a:r>
          </a:p>
          <a:p>
            <a:endParaRPr lang="es-ES" b="1" dirty="0" smtClean="0">
              <a:solidFill>
                <a:schemeClr val="accent6">
                  <a:lumMod val="40000"/>
                  <a:lumOff val="60000"/>
                </a:schemeClr>
              </a:solidFill>
              <a:effectLst>
                <a:outerShdw blurRad="38100" dist="38100" dir="2700000" algn="tl">
                  <a:srgbClr val="000000">
                    <a:alpha val="43137"/>
                  </a:srgbClr>
                </a:outerShdw>
              </a:effectLst>
            </a:endParaRPr>
          </a:p>
          <a:p>
            <a:endParaRPr lang="es-ES" dirty="0">
              <a:solidFill>
                <a:schemeClr val="accent6">
                  <a:lumMod val="40000"/>
                  <a:lumOff val="60000"/>
                </a:schemeClr>
              </a:solidFill>
            </a:endParaRPr>
          </a:p>
        </p:txBody>
      </p:sp>
      <p:pic>
        <p:nvPicPr>
          <p:cNvPr id="8194" name="Picture 2" descr="http://1.bp.blogspot.com/-sti5paLBFUY/UWQ8IlaqkRI/AAAAAAAAEh4/4Tk1-2KE7us/s1600/dom+perignon+trio+in+a+gift+box.jpg"/>
          <p:cNvPicPr>
            <a:picLocks noChangeAspect="1" noChangeArrowheads="1"/>
          </p:cNvPicPr>
          <p:nvPr/>
        </p:nvPicPr>
        <p:blipFill>
          <a:blip r:embed="rId3"/>
          <a:srcRect/>
          <a:stretch>
            <a:fillRect/>
          </a:stretch>
        </p:blipFill>
        <p:spPr bwMode="auto">
          <a:xfrm>
            <a:off x="5072066" y="1142984"/>
            <a:ext cx="3531254" cy="43577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scene3d>
            <a:camera prst="orthographicFront"/>
            <a:lightRig rig="threePt" dir="t"/>
          </a:scene3d>
          <a:sp3d>
            <a:bevelT prst="angle"/>
          </a:sp3d>
        </p:spPr>
      </p:pic>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3000" fill="hold"/>
                                        <p:tgtEl>
                                          <p:spTgt spid="8194"/>
                                        </p:tgtEl>
                                        <p:attrNameLst>
                                          <p:attrName>ppt_x</p:attrName>
                                        </p:attrNameLst>
                                      </p:cBhvr>
                                      <p:tavLst>
                                        <p:tav tm="0">
                                          <p:val>
                                            <p:strVal val="#ppt_x-.2"/>
                                          </p:val>
                                        </p:tav>
                                        <p:tav tm="100000">
                                          <p:val>
                                            <p:strVal val="#ppt_x"/>
                                          </p:val>
                                        </p:tav>
                                      </p:tavLst>
                                    </p:anim>
                                    <p:anim calcmode="lin" valueType="num">
                                      <p:cBhvr>
                                        <p:cTn id="8" dur="3000" fill="hold"/>
                                        <p:tgtEl>
                                          <p:spTgt spid="8194"/>
                                        </p:tgtEl>
                                        <p:attrNameLst>
                                          <p:attrName>ppt_y</p:attrName>
                                        </p:attrNameLst>
                                      </p:cBhvr>
                                      <p:tavLst>
                                        <p:tav tm="0">
                                          <p:val>
                                            <p:strVal val="#ppt_y"/>
                                          </p:val>
                                        </p:tav>
                                        <p:tav tm="100000">
                                          <p:val>
                                            <p:strVal val="#ppt_y"/>
                                          </p:val>
                                        </p:tav>
                                      </p:tavLst>
                                    </p:anim>
                                    <p:animEffect transition="in" filter="wipe(right)" prLst="gradientSize: 0.1">
                                      <p:cBhvr>
                                        <p:cTn id="9" dur="3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69px-ChampagneCorksLarge.jpg"/>
          <p:cNvPicPr>
            <a:picLocks noGrp="1" noChangeAspect="1"/>
          </p:cNvPicPr>
          <p:nvPr>
            <p:ph idx="1"/>
          </p:nvPr>
        </p:nvPicPr>
        <p:blipFill>
          <a:blip r:embed="rId2"/>
          <a:stretch>
            <a:fillRect/>
          </a:stretch>
        </p:blipFill>
        <p:spPr>
          <a:xfrm>
            <a:off x="0" y="0"/>
            <a:ext cx="9143999" cy="6858000"/>
          </a:xfrm>
        </p:spPr>
      </p:pic>
      <p:pic>
        <p:nvPicPr>
          <p:cNvPr id="5" name="3 Marcador de contenido" descr="769px-ChampagneCorksLarge.jpg"/>
          <p:cNvPicPr>
            <a:picLocks noChangeAspect="1"/>
          </p:cNvPicPr>
          <p:nvPr/>
        </p:nvPicPr>
        <p:blipFill>
          <a:blip r:embed="rId2"/>
          <a:stretch>
            <a:fillRect/>
          </a:stretch>
        </p:blipFill>
        <p:spPr>
          <a:xfrm>
            <a:off x="1" y="0"/>
            <a:ext cx="9143999"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2028" y="0"/>
            <a:ext cx="9139943" cy="6858000"/>
          </a:xfrm>
        </p:spPr>
      </p:pic>
      <p:sp>
        <p:nvSpPr>
          <p:cNvPr id="5" name="4 CuadroTexto"/>
          <p:cNvSpPr txBox="1"/>
          <p:nvPr/>
        </p:nvSpPr>
        <p:spPr>
          <a:xfrm>
            <a:off x="500034" y="702469"/>
            <a:ext cx="3571900" cy="6155531"/>
          </a:xfrm>
          <a:prstGeom prst="rect">
            <a:avLst/>
          </a:prstGeom>
          <a:noFill/>
        </p:spPr>
        <p:txBody>
          <a:bodyPr wrap="square" rtlCol="0">
            <a:spAutoFit/>
          </a:bodyPr>
          <a:lstStyle/>
          <a:p>
            <a:pPr algn="ctr"/>
            <a:r>
              <a:rPr lang="es-ES" sz="2400" dirty="0" smtClean="0">
                <a:solidFill>
                  <a:schemeClr val="accent6">
                    <a:lumMod val="40000"/>
                    <a:lumOff val="60000"/>
                  </a:schemeClr>
                </a:solidFill>
                <a:effectLst>
                  <a:outerShdw blurRad="38100" dist="38100" dir="2700000" algn="tl">
                    <a:srgbClr val="000000">
                      <a:alpha val="43137"/>
                    </a:srgbClr>
                  </a:outerShdw>
                </a:effectLst>
                <a:latin typeface="Berlin Sans FB Demi" pitchFamily="34" charset="0"/>
              </a:rPr>
              <a:t>El tapón</a:t>
            </a: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a:t>
            </a:r>
          </a:p>
          <a:p>
            <a:endPar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endParaRP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Tapón de champán.</a:t>
            </a: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El característico tapón cónico del champán no es tal en su origen. Realmente se trata de un corcho cilíndrico de gran diámetro que se comprime fuertemente antes de meterlo en la botella, a fin de que no se salga a consecuencia de la presión. Con el tiempo el corcho pierde elasticidad, lo que sucede de forma más acusada en la parte superior, que está más seca. Por esta razón tras el descorche adquiere la característica forma cónica.</a:t>
            </a: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El tapón consta de dos partes distinguibles a simple vista:</a:t>
            </a: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a:t>
            </a: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a:t>
            </a: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a:t>
            </a:r>
            <a:endParaRPr lang="es-ES"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endParaRPr>
          </a:p>
          <a:p>
            <a:endParaRPr lang="es-ES" dirty="0">
              <a:solidFill>
                <a:schemeClr val="accent6">
                  <a:lumMod val="40000"/>
                  <a:lumOff val="60000"/>
                </a:schemeClr>
              </a:solidFill>
            </a:endParaRPr>
          </a:p>
        </p:txBody>
      </p:sp>
      <p:pic>
        <p:nvPicPr>
          <p:cNvPr id="20482" name="Picture 2" descr="http://www.placomusolux.lu/image/bouchon_02.png"/>
          <p:cNvPicPr>
            <a:picLocks noChangeAspect="1" noChangeArrowheads="1"/>
          </p:cNvPicPr>
          <p:nvPr/>
        </p:nvPicPr>
        <p:blipFill>
          <a:blip r:embed="rId3"/>
          <a:srcRect/>
          <a:stretch>
            <a:fillRect/>
          </a:stretch>
        </p:blipFill>
        <p:spPr bwMode="auto">
          <a:xfrm>
            <a:off x="3929058" y="1357298"/>
            <a:ext cx="5227247" cy="4043376"/>
          </a:xfrm>
          <a:prstGeom prst="rect">
            <a:avLst/>
          </a:prstGeom>
          <a:noFill/>
        </p:spPr>
      </p:pic>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slide(fromLeft)">
                                      <p:cBhvr>
                                        <p:cTn id="7" dur="3000"/>
                                        <p:tgtEl>
                                          <p:spTgt spid="20482"/>
                                        </p:tgtEl>
                                      </p:cBhvr>
                                    </p:animEffect>
                                  </p:childTnLst>
                                </p:cTn>
                              </p:par>
                              <p:par>
                                <p:cTn id="8" presetID="8" presetClass="emph" presetSubtype="0" fill="hold" nodeType="withEffect">
                                  <p:stCondLst>
                                    <p:cond delay="0"/>
                                  </p:stCondLst>
                                  <p:childTnLst>
                                    <p:animRot by="21600000">
                                      <p:cBhvr>
                                        <p:cTn id="9" dur="3000" fill="hold"/>
                                        <p:tgtEl>
                                          <p:spTgt spid="2048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2028" y="0"/>
            <a:ext cx="9139943" cy="6858000"/>
          </a:xfrm>
        </p:spPr>
      </p:pic>
      <p:sp>
        <p:nvSpPr>
          <p:cNvPr id="5" name="4 CuadroTexto"/>
          <p:cNvSpPr txBox="1"/>
          <p:nvPr/>
        </p:nvSpPr>
        <p:spPr>
          <a:xfrm>
            <a:off x="1000100" y="1214422"/>
            <a:ext cx="4143404" cy="5078313"/>
          </a:xfrm>
          <a:prstGeom prst="rect">
            <a:avLst/>
          </a:prstGeom>
          <a:noFill/>
        </p:spPr>
        <p:txBody>
          <a:bodyPr wrap="square" rtlCol="0">
            <a:spAutoFit/>
          </a:bodyPr>
          <a:lstStyle/>
          <a:p>
            <a:pPr lvl="0"/>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La cabeza  del corcho  está hecha de un aglomerado de corcho por razones económicas, ya que esta parte nunca está en contacto con el vino.</a:t>
            </a:r>
          </a:p>
          <a:p>
            <a:pPr lvl="0"/>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El cuerpo, que esta constituido por redondeles de corcho y que está pegado a la cabeza. Esta parte entra en el cuello de la botella y es el que está en contacto con el vino.</a:t>
            </a: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La superficie del tapón se suele tratar superficialmente con parafina para garantizar su estanqueidad y facilitar la introducción.</a:t>
            </a: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Sobre el tapón se pone una chapa de hierro, sujeta por un bozal de alambre. Estas placas, que también se denominan cápsulas, son objeto de colección, la </a:t>
            </a:r>
            <a:r>
              <a:rPr lang="es-ES" sz="1600" dirty="0" err="1"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placomusofilia</a:t>
            </a:r>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a:t>
            </a:r>
          </a:p>
          <a:p>
            <a:r>
              <a:rPr lang="es-ES" sz="1600" dirty="0" smtClean="0">
                <a:solidFill>
                  <a:schemeClr val="accent6">
                    <a:lumMod val="40000"/>
                    <a:lumOff val="60000"/>
                  </a:schemeClr>
                </a:solidFill>
                <a:effectLst>
                  <a:outerShdw blurRad="38100" dist="38100" dir="2700000" algn="tl">
                    <a:srgbClr val="000000">
                      <a:alpha val="43137"/>
                    </a:srgbClr>
                  </a:outerShdw>
                </a:effectLst>
                <a:latin typeface="Comic Sans MS" pitchFamily="66" charset="0"/>
              </a:rPr>
              <a:t> </a:t>
            </a:r>
          </a:p>
          <a:p>
            <a:endParaRPr lang="es-ES" dirty="0">
              <a:solidFill>
                <a:schemeClr val="accent6">
                  <a:lumMod val="40000"/>
                  <a:lumOff val="60000"/>
                </a:schemeClr>
              </a:solidFill>
            </a:endParaRPr>
          </a:p>
        </p:txBody>
      </p:sp>
      <p:pic>
        <p:nvPicPr>
          <p:cNvPr id="23554" name="Picture 2" descr="http://i55.tinypic.com/b9cac9.jpg"/>
          <p:cNvPicPr>
            <a:picLocks noChangeAspect="1" noChangeArrowheads="1" noCrop="1"/>
          </p:cNvPicPr>
          <p:nvPr/>
        </p:nvPicPr>
        <p:blipFill>
          <a:blip r:embed="rId3">
            <a:lum bright="-10000" contrast="20000"/>
          </a:blip>
          <a:srcRect/>
          <a:stretch>
            <a:fillRect/>
          </a:stretch>
        </p:blipFill>
        <p:spPr bwMode="auto">
          <a:xfrm flipH="1">
            <a:off x="5572132" y="711970"/>
            <a:ext cx="3571868" cy="5369731"/>
          </a:xfrm>
          <a:prstGeom prst="rect">
            <a:avLst/>
          </a:prstGeom>
          <a:noFill/>
          <a:effectLst>
            <a:softEdge rad="31750"/>
          </a:effectLst>
        </p:spPr>
      </p:pic>
      <p:pic>
        <p:nvPicPr>
          <p:cNvPr id="19458" name="Picture 2" descr="http://www.placomusolux.lu/image/bouchon_02.png"/>
          <p:cNvPicPr>
            <a:picLocks noChangeAspect="1" noChangeArrowheads="1"/>
          </p:cNvPicPr>
          <p:nvPr/>
        </p:nvPicPr>
        <p:blipFill>
          <a:blip r:embed="rId4"/>
          <a:srcRect/>
          <a:stretch>
            <a:fillRect/>
          </a:stretch>
        </p:blipFill>
        <p:spPr bwMode="auto">
          <a:xfrm>
            <a:off x="6643702" y="4071942"/>
            <a:ext cx="2087193" cy="1614484"/>
          </a:xfrm>
          <a:prstGeom prst="rect">
            <a:avLst/>
          </a:prstGeom>
          <a:noFill/>
        </p:spPr>
      </p:pic>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1945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M-PERIGNON-1.1.jpg"/>
          <p:cNvPicPr>
            <a:picLocks noChangeAspect="1"/>
          </p:cNvPicPr>
          <p:nvPr/>
        </p:nvPicPr>
        <p:blipFill>
          <a:blip r:embed="rId2">
            <a:lum contrast="20000"/>
          </a:blip>
          <a:stretch>
            <a:fillRect/>
          </a:stretch>
        </p:blipFill>
        <p:spPr>
          <a:xfrm>
            <a:off x="0" y="0"/>
            <a:ext cx="9132109"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13155525475875-1.jpg"/>
          <p:cNvPicPr>
            <a:picLocks noChangeAspect="1"/>
          </p:cNvPicPr>
          <p:nvPr/>
        </p:nvPicPr>
        <p:blipFill>
          <a:blip r:embed="rId2">
            <a:lum contrast="30000"/>
          </a:blip>
          <a:stretch>
            <a:fillRect/>
          </a:stretch>
        </p:blipFill>
        <p:spPr>
          <a:xfrm>
            <a:off x="0" y="0"/>
            <a:ext cx="9144000" cy="6858000"/>
          </a:xfrm>
          <a:prstGeom prst="rect">
            <a:avLst/>
          </a:prstGeom>
        </p:spPr>
      </p:pic>
      <p:sp>
        <p:nvSpPr>
          <p:cNvPr id="5" name="4 CuadroTexto"/>
          <p:cNvSpPr txBox="1"/>
          <p:nvPr/>
        </p:nvSpPr>
        <p:spPr>
          <a:xfrm>
            <a:off x="5500694" y="357166"/>
            <a:ext cx="3357586" cy="1200329"/>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“De lo único que me arrepiento en la vida es de no beber suficiente champagne" </a:t>
            </a:r>
          </a:p>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 John   </a:t>
            </a:r>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Keynes</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1+#ppt_w/2"/>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ppt_x</p:attrName>
                                        </p:attrNameLst>
                                      </p:cBhvr>
                                      <p:tavLst>
                                        <p:tav tm="0">
                                          <p:val>
                                            <p:strVal val="#ppt_x-.2"/>
                                          </p:val>
                                        </p:tav>
                                        <p:tav tm="100000">
                                          <p:val>
                                            <p:strVal val="#ppt_x"/>
                                          </p:val>
                                        </p:tav>
                                      </p:tavLst>
                                    </p:anim>
                                    <p:anim calcmode="lin" valueType="num">
                                      <p:cBhvr>
                                        <p:cTn id="13"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JPG"/>
          <p:cNvPicPr>
            <a:picLocks noChangeAspect="1"/>
          </p:cNvPicPr>
          <p:nvPr/>
        </p:nvPicPr>
        <p:blipFill>
          <a:blip r:embed="rId2"/>
          <a:stretch>
            <a:fillRect/>
          </a:stretch>
        </p:blipFill>
        <p:spPr>
          <a:xfrm>
            <a:off x="0" y="13342"/>
            <a:ext cx="9144000" cy="6831315"/>
          </a:xfrm>
          <a:prstGeom prst="rect">
            <a:avLst/>
          </a:prstGeom>
        </p:spPr>
      </p:pic>
      <p:pic>
        <p:nvPicPr>
          <p:cNvPr id="5" name="4 Imagen" descr="2.JPG"/>
          <p:cNvPicPr>
            <a:picLocks noChangeAspect="1"/>
          </p:cNvPicPr>
          <p:nvPr/>
        </p:nvPicPr>
        <p:blipFill>
          <a:blip r:embed="rId2"/>
          <a:stretch>
            <a:fillRect/>
          </a:stretch>
        </p:blipFill>
        <p:spPr>
          <a:xfrm>
            <a:off x="0" y="0"/>
            <a:ext cx="9144000" cy="6831315"/>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142976" y="7286652"/>
            <a:ext cx="3714776" cy="369332"/>
          </a:xfrm>
          <a:prstGeom prst="rect">
            <a:avLst/>
          </a:prstGeom>
          <a:noFill/>
        </p:spPr>
        <p:txBody>
          <a:bodyPr wrap="square" rtlCol="0">
            <a:spAutoFit/>
          </a:bodyPr>
          <a:lstStyle/>
          <a:p>
            <a:endParaRPr lang="es-ES" dirty="0">
              <a:solidFill>
                <a:schemeClr val="bg1"/>
              </a:solidFill>
            </a:endParaRPr>
          </a:p>
        </p:txBody>
      </p:sp>
      <p:pic>
        <p:nvPicPr>
          <p:cNvPr id="6" name="5 Imagen" descr="1.JPG"/>
          <p:cNvPicPr>
            <a:picLocks noChangeAspect="1"/>
          </p:cNvPicPr>
          <p:nvPr/>
        </p:nvPicPr>
        <p:blipFill>
          <a:blip r:embed="rId2"/>
          <a:stretch>
            <a:fillRect/>
          </a:stretch>
        </p:blipFill>
        <p:spPr>
          <a:xfrm>
            <a:off x="0" y="0"/>
            <a:ext cx="9144000" cy="6858000"/>
          </a:xfrm>
          <a:prstGeom prst="rect">
            <a:avLst/>
          </a:prstGeom>
        </p:spPr>
      </p:pic>
      <p:pic>
        <p:nvPicPr>
          <p:cNvPr id="7" name="6 Imagen" descr="1.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5143504" y="500042"/>
            <a:ext cx="3786182" cy="193899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“Llega un momento en la vida de toda mujer en el que lo único que puede salvarla es una copa de champagne” </a:t>
            </a:r>
          </a:p>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Bette</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Davis-</a:t>
            </a:r>
          </a:p>
          <a:p>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ywalls.com-58192.jpg"/>
          <p:cNvPicPr>
            <a:picLocks noChangeAspect="1"/>
          </p:cNvPicPr>
          <p:nvPr/>
        </p:nvPicPr>
        <p:blipFill>
          <a:blip r:embed="rId2"/>
          <a:stretch>
            <a:fillRect/>
          </a:stretch>
        </p:blipFill>
        <p:spPr>
          <a:xfrm>
            <a:off x="5945" y="0"/>
            <a:ext cx="9132109" cy="6858000"/>
          </a:xfrm>
          <a:prstGeom prst="rect">
            <a:avLst/>
          </a:prstGeom>
        </p:spPr>
      </p:pic>
      <p:sp>
        <p:nvSpPr>
          <p:cNvPr id="5" name="4 CuadroTexto"/>
          <p:cNvSpPr txBox="1"/>
          <p:nvPr/>
        </p:nvSpPr>
        <p:spPr>
          <a:xfrm>
            <a:off x="3571868" y="7286652"/>
            <a:ext cx="5000660" cy="369332"/>
          </a:xfrm>
          <a:prstGeom prst="rect">
            <a:avLst/>
          </a:prstGeom>
          <a:noFill/>
        </p:spPr>
        <p:txBody>
          <a:bodyPr wrap="square" rtlCol="0">
            <a:spAutoFit/>
          </a:bodyPr>
          <a:lstStyle/>
          <a:p>
            <a:endParaRPr lang="es-ES" dirty="0">
              <a:solidFill>
                <a:schemeClr val="bg1"/>
              </a:solidFill>
            </a:endParaRPr>
          </a:p>
        </p:txBody>
      </p:sp>
      <p:pic>
        <p:nvPicPr>
          <p:cNvPr id="6" name="5 Imagen" descr="anywalls.com-58192.jpg"/>
          <p:cNvPicPr>
            <a:picLocks noChangeAspect="1"/>
          </p:cNvPicPr>
          <p:nvPr/>
        </p:nvPicPr>
        <p:blipFill>
          <a:blip r:embed="rId2"/>
          <a:stretch>
            <a:fillRect/>
          </a:stretch>
        </p:blipFill>
        <p:spPr>
          <a:xfrm>
            <a:off x="0" y="0"/>
            <a:ext cx="9132109" cy="6858000"/>
          </a:xfrm>
          <a:prstGeom prst="rect">
            <a:avLst/>
          </a:prstGeom>
        </p:spPr>
      </p:pic>
      <p:pic>
        <p:nvPicPr>
          <p:cNvPr id="7" name="6 Imagen" descr="anywalls.com-58192.jpg"/>
          <p:cNvPicPr>
            <a:picLocks noChangeAspect="1"/>
          </p:cNvPicPr>
          <p:nvPr/>
        </p:nvPicPr>
        <p:blipFill>
          <a:blip r:embed="rId2"/>
          <a:stretch>
            <a:fillRect/>
          </a:stretch>
        </p:blipFill>
        <p:spPr>
          <a:xfrm>
            <a:off x="0" y="0"/>
            <a:ext cx="9132109" cy="6858000"/>
          </a:xfrm>
          <a:prstGeom prst="rect">
            <a:avLst/>
          </a:prstGeom>
        </p:spPr>
      </p:pic>
      <p:sp>
        <p:nvSpPr>
          <p:cNvPr id="8" name="7 CuadroTexto"/>
          <p:cNvSpPr txBox="1"/>
          <p:nvPr/>
        </p:nvSpPr>
        <p:spPr>
          <a:xfrm>
            <a:off x="4929190" y="5429264"/>
            <a:ext cx="4000528" cy="120032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En la victoria mereces champagne, en la derrota lo necesitas”</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Napoleón Bonaparte -</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2000" fill="hold"/>
                                        <p:tgtEl>
                                          <p:spTgt spid="7"/>
                                        </p:tgtEl>
                                        <p:attrNameLst>
                                          <p:attrName>ppt_w</p:attrName>
                                        </p:attrNameLst>
                                      </p:cBhvr>
                                      <p:tavLst>
                                        <p:tav tm="0">
                                          <p:val>
                                            <p:strVal val="4/3*#ppt_w"/>
                                          </p:val>
                                        </p:tav>
                                        <p:tav tm="100000">
                                          <p:val>
                                            <p:strVal val="#ppt_w"/>
                                          </p:val>
                                        </p:tav>
                                      </p:tavLst>
                                    </p:anim>
                                    <p:anim calcmode="lin" valueType="num">
                                      <p:cBhvr>
                                        <p:cTn id="12" dur="2000" fill="hold"/>
                                        <p:tgtEl>
                                          <p:spTgt spid="7"/>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ox(out)">
                                      <p:cBhvr>
                                        <p:cTn id="15" dur="2000"/>
                                        <p:tgtEl>
                                          <p:spTgt spid="7"/>
                                        </p:tgtEl>
                                      </p:cBhvr>
                                    </p:animEffect>
                                  </p:childTnLst>
                                </p:cTn>
                              </p:par>
                              <p:par>
                                <p:cTn id="16" presetID="17"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13"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2000"/>
                                        <p:tgtEl>
                                          <p:spTgt spid="6"/>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2000"/>
                                        <p:tgtEl>
                                          <p:spTgt spid="4"/>
                                        </p:tgtEl>
                                      </p:cBhvr>
                                    </p:animEffect>
                                  </p:childTnLst>
                                </p:cTn>
                              </p:par>
                            </p:childTnLst>
                          </p:cTn>
                        </p:par>
                        <p:par>
                          <p:cTn id="26" fill="hold">
                            <p:stCondLst>
                              <p:cond delay="2000"/>
                            </p:stCondLst>
                            <p:childTnLst>
                              <p:par>
                                <p:cTn id="27" presetID="2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ppt_x</p:attrName>
                                        </p:attrNameLst>
                                      </p:cBhvr>
                                      <p:tavLst>
                                        <p:tav tm="0">
                                          <p:val>
                                            <p:strVal val="#ppt_x-.2"/>
                                          </p:val>
                                        </p:tav>
                                        <p:tav tm="100000">
                                          <p:val>
                                            <p:strVal val="#ppt_x"/>
                                          </p:val>
                                        </p:tav>
                                      </p:tavLst>
                                    </p:anim>
                                    <p:anim calcmode="lin" valueType="num">
                                      <p:cBhvr>
                                        <p:cTn id="30"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b708.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786578" y="7215214"/>
            <a:ext cx="3071802" cy="369332"/>
          </a:xfrm>
          <a:prstGeom prst="rect">
            <a:avLst/>
          </a:prstGeom>
          <a:noFill/>
        </p:spPr>
        <p:txBody>
          <a:bodyPr wrap="square" rtlCol="0">
            <a:spAutoFit/>
          </a:bodyPr>
          <a:lstStyle/>
          <a:p>
            <a:endParaRPr lang="es-ES" b="1" dirty="0">
              <a:solidFill>
                <a:sysClr val="windowText" lastClr="000000"/>
              </a:solidFill>
            </a:endParaRPr>
          </a:p>
        </p:txBody>
      </p:sp>
      <p:pic>
        <p:nvPicPr>
          <p:cNvPr id="6" name="5 Imagen" descr="gb708.jpg"/>
          <p:cNvPicPr>
            <a:picLocks noChangeAspect="1"/>
          </p:cNvPicPr>
          <p:nvPr/>
        </p:nvPicPr>
        <p:blipFill>
          <a:blip r:embed="rId2"/>
          <a:stretch>
            <a:fillRect/>
          </a:stretch>
        </p:blipFill>
        <p:spPr>
          <a:xfrm>
            <a:off x="0" y="0"/>
            <a:ext cx="9144000" cy="6858000"/>
          </a:xfrm>
          <a:prstGeom prst="rect">
            <a:avLst/>
          </a:prstGeom>
        </p:spPr>
      </p:pic>
      <p:pic>
        <p:nvPicPr>
          <p:cNvPr id="7" name="6 Imagen" descr="gb708.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0" y="1571612"/>
            <a:ext cx="3500430" cy="1938992"/>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000" b="1" dirty="0" smtClean="0">
                <a:ln w="50800"/>
                <a:solidFill>
                  <a:schemeClr val="bg1">
                    <a:shade val="50000"/>
                  </a:schemeClr>
                </a:solidFill>
              </a:rPr>
              <a:t>Para adelgazar no hay nada como comer caviar sin pan y beber champán</a:t>
            </a:r>
          </a:p>
          <a:p>
            <a:r>
              <a:rPr lang="es-ES" sz="2000" b="1" dirty="0" smtClean="0">
                <a:ln w="50800"/>
                <a:solidFill>
                  <a:schemeClr val="bg1">
                    <a:shade val="50000"/>
                  </a:schemeClr>
                </a:solidFill>
              </a:rPr>
              <a:t> sin burbujas.</a:t>
            </a:r>
            <a:br>
              <a:rPr lang="es-ES" sz="2000" b="1" dirty="0" smtClean="0">
                <a:ln w="50800"/>
                <a:solidFill>
                  <a:schemeClr val="bg1">
                    <a:shade val="50000"/>
                  </a:schemeClr>
                </a:solidFill>
              </a:rPr>
            </a:br>
            <a:r>
              <a:rPr lang="es-ES" sz="2000" b="1" dirty="0" smtClean="0">
                <a:ln w="50800"/>
                <a:solidFill>
                  <a:schemeClr val="bg1">
                    <a:shade val="50000"/>
                  </a:schemeClr>
                </a:solidFill>
              </a:rPr>
              <a:t>(Elizabeth Taylor)</a:t>
            </a:r>
          </a:p>
          <a:p>
            <a:endParaRPr lang="es-ES" sz="2000" b="1" dirty="0">
              <a:ln w="50800"/>
              <a:solidFill>
                <a:schemeClr val="bg1">
                  <a:shade val="50000"/>
                </a:schemeClr>
              </a:solidFill>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out)">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76726.jpg"/>
          <p:cNvPicPr>
            <a:picLocks noChangeAspect="1"/>
          </p:cNvPicPr>
          <p:nvPr/>
        </p:nvPicPr>
        <p:blipFill>
          <a:blip r:embed="rId2"/>
          <a:stretch>
            <a:fillRect/>
          </a:stretch>
        </p:blipFill>
        <p:spPr>
          <a:xfrm>
            <a:off x="0" y="19975"/>
            <a:ext cx="9144000" cy="6818050"/>
          </a:xfrm>
          <a:prstGeom prst="rect">
            <a:avLst/>
          </a:prstGeom>
        </p:spPr>
      </p:pic>
      <p:pic>
        <p:nvPicPr>
          <p:cNvPr id="6" name="5 Imagen" descr="776726.jpg"/>
          <p:cNvPicPr>
            <a:picLocks noChangeAspect="1"/>
          </p:cNvPicPr>
          <p:nvPr/>
        </p:nvPicPr>
        <p:blipFill>
          <a:blip r:embed="rId2"/>
          <a:stretch>
            <a:fillRect/>
          </a:stretch>
        </p:blipFill>
        <p:spPr>
          <a:xfrm>
            <a:off x="0" y="39950"/>
            <a:ext cx="9144000" cy="6818050"/>
          </a:xfrm>
          <a:prstGeom prst="rect">
            <a:avLst/>
          </a:prstGeom>
        </p:spPr>
      </p:pic>
      <p:pic>
        <p:nvPicPr>
          <p:cNvPr id="7" name="6 Imagen" descr="776726.jpg"/>
          <p:cNvPicPr>
            <a:picLocks noChangeAspect="1"/>
          </p:cNvPicPr>
          <p:nvPr/>
        </p:nvPicPr>
        <p:blipFill>
          <a:blip r:embed="rId2"/>
          <a:stretch>
            <a:fillRect/>
          </a:stretch>
        </p:blipFill>
        <p:spPr>
          <a:xfrm>
            <a:off x="0" y="39950"/>
            <a:ext cx="9144000" cy="6818050"/>
          </a:xfrm>
          <a:prstGeom prst="rect">
            <a:avLst/>
          </a:prstGeom>
        </p:spPr>
      </p:pic>
      <p:sp>
        <p:nvSpPr>
          <p:cNvPr id="8" name="7 CuadroTexto"/>
          <p:cNvSpPr txBox="1"/>
          <p:nvPr/>
        </p:nvSpPr>
        <p:spPr>
          <a:xfrm>
            <a:off x="3286117" y="500042"/>
            <a:ext cx="5429288" cy="1631216"/>
          </a:xfrm>
          <a:prstGeom prst="rect">
            <a:avLst/>
          </a:prstGeom>
          <a:noFill/>
        </p:spPr>
        <p:txBody>
          <a:bodyPr wrap="squar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2000" b="1" dirty="0" smtClean="0">
                <a:ln/>
                <a:solidFill>
                  <a:schemeClr val="accent3"/>
                </a:solidFill>
              </a:rPr>
              <a:t>“Apenas me tomé dos copas de champagne y la escena cambió ante mis ojos en algo significativo, elemental y profundo” </a:t>
            </a:r>
          </a:p>
          <a:p>
            <a:r>
              <a:rPr lang="es-ES" sz="2000" b="1" dirty="0" smtClean="0">
                <a:ln/>
                <a:solidFill>
                  <a:schemeClr val="accent3"/>
                </a:solidFill>
              </a:rPr>
              <a:t>-Francis S. </a:t>
            </a:r>
            <a:r>
              <a:rPr lang="es-ES" sz="2000" b="1" dirty="0" err="1" smtClean="0">
                <a:ln/>
                <a:solidFill>
                  <a:schemeClr val="accent3"/>
                </a:solidFill>
              </a:rPr>
              <a:t>Fitzgerald</a:t>
            </a:r>
            <a:r>
              <a:rPr lang="es-ES" sz="2000" b="1" dirty="0" smtClean="0">
                <a:ln/>
                <a:solidFill>
                  <a:schemeClr val="accent3"/>
                </a:solidFill>
              </a:rPr>
              <a:t>-</a:t>
            </a:r>
          </a:p>
          <a:p>
            <a:endParaRPr lang="es-ES" sz="2000" b="1" dirty="0">
              <a:ln/>
              <a:solidFill>
                <a:schemeClr val="accent3"/>
              </a:solidFill>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3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ppt_x</p:attrName>
                                        </p:attrNameLst>
                                      </p:cBhvr>
                                      <p:tavLst>
                                        <p:tav tm="0">
                                          <p:val>
                                            <p:strVal val="#ppt_x-.2"/>
                                          </p:val>
                                        </p:tav>
                                        <p:tav tm="100000">
                                          <p:val>
                                            <p:strVal val="#ppt_x"/>
                                          </p:val>
                                        </p:tav>
                                      </p:tavLst>
                                    </p:anim>
                                    <p:anim calcmode="lin" valueType="num">
                                      <p:cBhvr>
                                        <p:cTn id="26" dur="3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sas-y-champan-3005.jpg"/>
          <p:cNvPicPr>
            <a:picLocks noChangeAspect="1"/>
          </p:cNvPicPr>
          <p:nvPr/>
        </p:nvPicPr>
        <p:blipFill>
          <a:blip r:embed="rId2"/>
          <a:stretch>
            <a:fillRect/>
          </a:stretch>
        </p:blipFill>
        <p:spPr>
          <a:xfrm>
            <a:off x="0" y="0"/>
            <a:ext cx="9144000" cy="6831315"/>
          </a:xfrm>
          <a:prstGeom prst="rect">
            <a:avLst/>
          </a:prstGeom>
        </p:spPr>
      </p:pic>
      <p:pic>
        <p:nvPicPr>
          <p:cNvPr id="5" name="4 Imagen" descr="rosas-y-champan-3005.jpg"/>
          <p:cNvPicPr>
            <a:picLocks noChangeAspect="1"/>
          </p:cNvPicPr>
          <p:nvPr/>
        </p:nvPicPr>
        <p:blipFill>
          <a:blip r:embed="rId2"/>
          <a:stretch>
            <a:fillRect/>
          </a:stretch>
        </p:blipFill>
        <p:spPr>
          <a:xfrm>
            <a:off x="0" y="26685"/>
            <a:ext cx="9144000" cy="6831315"/>
          </a:xfrm>
          <a:prstGeom prst="rect">
            <a:avLst/>
          </a:prstGeom>
        </p:spPr>
      </p:pic>
      <p:pic>
        <p:nvPicPr>
          <p:cNvPr id="6" name="5 Imagen" descr="rosas-y-champan-3005.jpg"/>
          <p:cNvPicPr>
            <a:picLocks noChangeAspect="1"/>
          </p:cNvPicPr>
          <p:nvPr/>
        </p:nvPicPr>
        <p:blipFill>
          <a:blip r:embed="rId2"/>
          <a:stretch>
            <a:fillRect/>
          </a:stretch>
        </p:blipFill>
        <p:spPr>
          <a:xfrm>
            <a:off x="0" y="26685"/>
            <a:ext cx="9144000" cy="6831315"/>
          </a:xfrm>
          <a:prstGeom prst="rect">
            <a:avLst/>
          </a:prstGeom>
        </p:spPr>
      </p:pic>
      <p:sp>
        <p:nvSpPr>
          <p:cNvPr id="7" name="6 CuadroTexto"/>
          <p:cNvSpPr txBox="1"/>
          <p:nvPr/>
        </p:nvSpPr>
        <p:spPr>
          <a:xfrm>
            <a:off x="4429124" y="642918"/>
            <a:ext cx="3929090" cy="1015663"/>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El monarca de todos los vinos es el Champagne. </a:t>
            </a:r>
          </a:p>
          <a:p>
            <a:r>
              <a:rPr lang="es-ES"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r>
              <a:rPr lang="es-ES" sz="20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Benjamin</a:t>
            </a:r>
            <a:r>
              <a:rPr lang="es-ES"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Cummings Truman-</a:t>
            </a:r>
            <a:endParaRPr lang="es-ES" sz="2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ppt_x</p:attrName>
                                        </p:attrNameLst>
                                      </p:cBhvr>
                                      <p:tavLst>
                                        <p:tav tm="0">
                                          <p:val>
                                            <p:strVal val="#ppt_x-.2"/>
                                          </p:val>
                                        </p:tav>
                                        <p:tav tm="100000">
                                          <p:val>
                                            <p:strVal val="#ppt_x"/>
                                          </p:val>
                                        </p:tav>
                                      </p:tavLst>
                                    </p:anim>
                                    <p:anim calcmode="lin" valueType="num">
                                      <p:cBhvr>
                                        <p:cTn id="2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carllet_johansson_moet_chandon_4.jpg"/>
          <p:cNvPicPr>
            <a:picLocks noChangeAspect="1"/>
          </p:cNvPicPr>
          <p:nvPr/>
        </p:nvPicPr>
        <p:blipFill>
          <a:blip r:embed="rId2"/>
          <a:stretch>
            <a:fillRect/>
          </a:stretch>
        </p:blipFill>
        <p:spPr>
          <a:xfrm>
            <a:off x="0" y="3345"/>
            <a:ext cx="9144000" cy="6851309"/>
          </a:xfrm>
          <a:prstGeom prst="rect">
            <a:avLst/>
          </a:prstGeom>
        </p:spPr>
      </p:pic>
      <p:pic>
        <p:nvPicPr>
          <p:cNvPr id="6" name="5 Imagen" descr="scarllet_johansson_moet_chandon_4.jpg"/>
          <p:cNvPicPr>
            <a:picLocks noChangeAspect="1"/>
          </p:cNvPicPr>
          <p:nvPr/>
        </p:nvPicPr>
        <p:blipFill>
          <a:blip r:embed="rId2"/>
          <a:stretch>
            <a:fillRect/>
          </a:stretch>
        </p:blipFill>
        <p:spPr>
          <a:xfrm>
            <a:off x="0" y="6691"/>
            <a:ext cx="9144000" cy="6851309"/>
          </a:xfrm>
          <a:prstGeom prst="rect">
            <a:avLst/>
          </a:prstGeom>
        </p:spPr>
      </p:pic>
      <p:pic>
        <p:nvPicPr>
          <p:cNvPr id="7" name="6 Imagen" descr="scarllet_johansson_moet_chandon_4.jpg"/>
          <p:cNvPicPr>
            <a:picLocks noChangeAspect="1"/>
          </p:cNvPicPr>
          <p:nvPr/>
        </p:nvPicPr>
        <p:blipFill>
          <a:blip r:embed="rId2"/>
          <a:stretch>
            <a:fillRect/>
          </a:stretch>
        </p:blipFill>
        <p:spPr>
          <a:xfrm>
            <a:off x="0" y="0"/>
            <a:ext cx="9144000" cy="6851309"/>
          </a:xfrm>
          <a:prstGeom prst="rect">
            <a:avLst/>
          </a:prstGeom>
        </p:spPr>
      </p:pic>
      <p:sp>
        <p:nvSpPr>
          <p:cNvPr id="8" name="7 CuadroTexto"/>
          <p:cNvSpPr txBox="1"/>
          <p:nvPr/>
        </p:nvSpPr>
        <p:spPr>
          <a:xfrm>
            <a:off x="3714745" y="428604"/>
            <a:ext cx="4286280" cy="160043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“¡Vengan! Me estoy deleitando con las estrellas”</a:t>
            </a:r>
            <a:b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Dom</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Perignon</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(al probar el vino espumoso por él descubierto)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ppt_x</p:attrName>
                                        </p:attrNameLst>
                                      </p:cBhvr>
                                      <p:tavLst>
                                        <p:tav tm="0">
                                          <p:val>
                                            <p:strVal val="#ppt_x-.2"/>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fe_image.jpg"/>
          <p:cNvPicPr>
            <a:picLocks noChangeAspect="1"/>
          </p:cNvPicPr>
          <p:nvPr/>
        </p:nvPicPr>
        <p:blipFill>
          <a:blip r:embed="rId2"/>
          <a:stretch>
            <a:fillRect/>
          </a:stretch>
        </p:blipFill>
        <p:spPr>
          <a:xfrm>
            <a:off x="0" y="3345"/>
            <a:ext cx="9144000" cy="6851309"/>
          </a:xfrm>
          <a:prstGeom prst="rect">
            <a:avLst/>
          </a:prstGeom>
        </p:spPr>
      </p:pic>
      <p:sp>
        <p:nvSpPr>
          <p:cNvPr id="5" name="4 CuadroTexto"/>
          <p:cNvSpPr txBox="1"/>
          <p:nvPr/>
        </p:nvSpPr>
        <p:spPr>
          <a:xfrm>
            <a:off x="285720" y="7358090"/>
            <a:ext cx="4929222" cy="369332"/>
          </a:xfrm>
          <a:prstGeom prst="rect">
            <a:avLst/>
          </a:prstGeom>
          <a:noFill/>
        </p:spPr>
        <p:txBody>
          <a:bodyPr wrap="square" rtlCol="0">
            <a:spAutoFit/>
          </a:bodyPr>
          <a:lstStyle/>
          <a:p>
            <a:r>
              <a:rPr lang="es-ES" dirty="0" smtClean="0"/>
              <a:t> </a:t>
            </a:r>
            <a:endParaRPr lang="es-ES" dirty="0"/>
          </a:p>
        </p:txBody>
      </p:sp>
      <p:pic>
        <p:nvPicPr>
          <p:cNvPr id="6" name="5 Imagen" descr="safe_image.jpg"/>
          <p:cNvPicPr>
            <a:picLocks noChangeAspect="1"/>
          </p:cNvPicPr>
          <p:nvPr/>
        </p:nvPicPr>
        <p:blipFill>
          <a:blip r:embed="rId2"/>
          <a:stretch>
            <a:fillRect/>
          </a:stretch>
        </p:blipFill>
        <p:spPr>
          <a:xfrm>
            <a:off x="0" y="6691"/>
            <a:ext cx="9144000" cy="6851309"/>
          </a:xfrm>
          <a:prstGeom prst="rect">
            <a:avLst/>
          </a:prstGeom>
        </p:spPr>
      </p:pic>
      <p:sp>
        <p:nvSpPr>
          <p:cNvPr id="7" name="6 CuadroTexto"/>
          <p:cNvSpPr txBox="1"/>
          <p:nvPr/>
        </p:nvSpPr>
        <p:spPr>
          <a:xfrm>
            <a:off x="0" y="0"/>
            <a:ext cx="6215074" cy="147732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rPr>
              <a:t> </a:t>
            </a:r>
            <a:r>
              <a:rPr lang="es-E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El champagne es el único vino que le permite a la mujer conservarse hermosa después de haberlo bebido. </a:t>
            </a:r>
          </a:p>
          <a:p>
            <a:r>
              <a:rPr lang="es-E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-Marquesa de </a:t>
            </a:r>
            <a:r>
              <a:rPr lang="es-ES"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Pompadour</a:t>
            </a:r>
            <a:r>
              <a:rPr lang="es-E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p>
          <a:p>
            <a:r>
              <a:rPr lang="es-E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(Jeanne-</a:t>
            </a:r>
            <a:r>
              <a:rPr lang="es-ES"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Antoinette</a:t>
            </a:r>
            <a:r>
              <a:rPr lang="es-E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s-ES"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Poisson</a:t>
            </a:r>
            <a:r>
              <a:rPr lang="es-E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p>
          <a:p>
            <a:endParaRPr lang="es-ES" b="1" dirty="0">
              <a:effectLst>
                <a:outerShdw blurRad="38100" dist="38100" dir="2700000" algn="tl">
                  <a:srgbClr val="000000">
                    <a:alpha val="43137"/>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par>
                          <p:cTn id="19" fill="hold">
                            <p:stCondLst>
                              <p:cond delay="5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utiful Cats with Champagne.jpg"/>
          <p:cNvPicPr>
            <a:picLocks noChangeAspect="1"/>
          </p:cNvPicPr>
          <p:nvPr/>
        </p:nvPicPr>
        <p:blipFill>
          <a:blip r:embed="rId2"/>
          <a:stretch>
            <a:fillRect/>
          </a:stretch>
        </p:blipFill>
        <p:spPr>
          <a:xfrm>
            <a:off x="0" y="13342"/>
            <a:ext cx="9144000" cy="6831315"/>
          </a:xfrm>
          <a:prstGeom prst="rect">
            <a:avLst/>
          </a:prstGeom>
        </p:spPr>
      </p:pic>
      <p:pic>
        <p:nvPicPr>
          <p:cNvPr id="6" name="5 Imagen" descr="Beautiful Cats with Champagne.jpg"/>
          <p:cNvPicPr>
            <a:picLocks noChangeAspect="1"/>
          </p:cNvPicPr>
          <p:nvPr/>
        </p:nvPicPr>
        <p:blipFill>
          <a:blip r:embed="rId2"/>
          <a:stretch>
            <a:fillRect/>
          </a:stretch>
        </p:blipFill>
        <p:spPr>
          <a:xfrm>
            <a:off x="0" y="26685"/>
            <a:ext cx="9144000" cy="6831315"/>
          </a:xfrm>
          <a:prstGeom prst="rect">
            <a:avLst/>
          </a:prstGeom>
        </p:spPr>
      </p:pic>
      <p:sp>
        <p:nvSpPr>
          <p:cNvPr id="7" name="6 CuadroTexto"/>
          <p:cNvSpPr txBox="1"/>
          <p:nvPr/>
        </p:nvSpPr>
        <p:spPr>
          <a:xfrm>
            <a:off x="5214942" y="357166"/>
            <a:ext cx="3571900" cy="1477328"/>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“No lo olviden, caballeros, no es solo por Francia que luchamos, es por el champagne” </a:t>
            </a:r>
          </a:p>
          <a:p>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r>
              <a:rPr lang="es-ES"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Winston</a:t>
            </a:r>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Churchill-</a:t>
            </a:r>
          </a:p>
          <a:p>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3000"/>
                                        <p:tgtEl>
                                          <p:spTgt spid="6"/>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6a05d46555cf743aedb5-1024 (1).jpg"/>
          <p:cNvPicPr>
            <a:picLocks noChangeAspect="1"/>
          </p:cNvPicPr>
          <p:nvPr/>
        </p:nvPicPr>
        <p:blipFill>
          <a:blip r:embed="rId2"/>
          <a:stretch>
            <a:fillRect/>
          </a:stretch>
        </p:blipFill>
        <p:spPr>
          <a:xfrm>
            <a:off x="0" y="0"/>
            <a:ext cx="9144000" cy="6858000"/>
          </a:xfrm>
          <a:prstGeom prst="rect">
            <a:avLst/>
          </a:prstGeom>
        </p:spPr>
      </p:pic>
      <p:pic>
        <p:nvPicPr>
          <p:cNvPr id="6" name="5 Imagen" descr="c6a05d46555cf743aedb5-1024 (1).jpg"/>
          <p:cNvPicPr>
            <a:picLocks noChangeAspect="1"/>
          </p:cNvPicPr>
          <p:nvPr/>
        </p:nvPicPr>
        <p:blipFill>
          <a:blip r:embed="rId2"/>
          <a:stretch>
            <a:fillRect/>
          </a:stretch>
        </p:blipFill>
        <p:spPr>
          <a:xfrm>
            <a:off x="0" y="0"/>
            <a:ext cx="9144000" cy="6858000"/>
          </a:xfrm>
          <a:prstGeom prst="rect">
            <a:avLst/>
          </a:prstGeom>
        </p:spPr>
      </p:pic>
      <p:pic>
        <p:nvPicPr>
          <p:cNvPr id="7" name="6 Imagen" descr="c6a05d46555cf743aedb5-1024 (1).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0" y="3786190"/>
            <a:ext cx="2500298" cy="1600438"/>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000" b="1" dirty="0" smtClean="0">
                <a:ln w="50800"/>
                <a:solidFill>
                  <a:schemeClr val="bg1">
                    <a:shade val="50000"/>
                  </a:schemeClr>
                </a:solidFill>
              </a:rPr>
              <a:t>El Champagne es el lujo de los amantes del vino. </a:t>
            </a:r>
          </a:p>
          <a:p>
            <a:r>
              <a:rPr lang="es-ES" sz="2000" b="1" dirty="0" smtClean="0">
                <a:ln w="50800"/>
                <a:solidFill>
                  <a:schemeClr val="bg1">
                    <a:shade val="50000"/>
                  </a:schemeClr>
                </a:solidFill>
              </a:rPr>
              <a:t>-</a:t>
            </a:r>
            <a:r>
              <a:rPr lang="es-ES" sz="2000" b="1" dirty="0" err="1" smtClean="0">
                <a:ln w="50800"/>
                <a:solidFill>
                  <a:schemeClr val="bg1">
                    <a:shade val="50000"/>
                  </a:schemeClr>
                </a:solidFill>
              </a:rPr>
              <a:t>Jancis</a:t>
            </a:r>
            <a:r>
              <a:rPr lang="es-ES" sz="2000" b="1" dirty="0" smtClean="0">
                <a:ln w="50800"/>
                <a:solidFill>
                  <a:schemeClr val="bg1">
                    <a:shade val="50000"/>
                  </a:schemeClr>
                </a:solidFill>
              </a:rPr>
              <a:t>  Robinson-</a:t>
            </a:r>
          </a:p>
          <a:p>
            <a:endParaRPr lang="es-ES" b="1" dirty="0">
              <a:ln w="50800"/>
              <a:solidFill>
                <a:schemeClr val="bg1">
                  <a:shade val="50000"/>
                </a:schemeClr>
              </a:solidFill>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yrmont-festivals-huntington-estate-breakfast-at-dolton-house.jpg"/>
          <p:cNvPicPr>
            <a:picLocks noChangeAspect="1"/>
          </p:cNvPicPr>
          <p:nvPr/>
        </p:nvPicPr>
        <p:blipFill>
          <a:blip r:embed="rId2"/>
          <a:stretch>
            <a:fillRect/>
          </a:stretch>
        </p:blipFill>
        <p:spPr>
          <a:xfrm>
            <a:off x="-1" y="0"/>
            <a:ext cx="9161859" cy="6858000"/>
          </a:xfrm>
          <a:prstGeom prst="rect">
            <a:avLst/>
          </a:prstGeom>
        </p:spPr>
      </p:pic>
      <p:pic>
        <p:nvPicPr>
          <p:cNvPr id="5" name="4 Imagen" descr="pyrmont-festivals-huntington-estate-breakfast-at-dolton-house.jpg"/>
          <p:cNvPicPr>
            <a:picLocks noChangeAspect="1"/>
          </p:cNvPicPr>
          <p:nvPr/>
        </p:nvPicPr>
        <p:blipFill>
          <a:blip r:embed="rId2"/>
          <a:stretch>
            <a:fillRect/>
          </a:stretch>
        </p:blipFill>
        <p:spPr>
          <a:xfrm>
            <a:off x="0" y="0"/>
            <a:ext cx="9161859" cy="6858000"/>
          </a:xfrm>
          <a:prstGeom prst="rect">
            <a:avLst/>
          </a:prstGeom>
        </p:spPr>
      </p:pic>
      <p:pic>
        <p:nvPicPr>
          <p:cNvPr id="6" name="5 Imagen" descr="pyrmont-festivals-huntington-estate-breakfast-at-dolton-house.jpg"/>
          <p:cNvPicPr>
            <a:picLocks noChangeAspect="1"/>
          </p:cNvPicPr>
          <p:nvPr/>
        </p:nvPicPr>
        <p:blipFill>
          <a:blip r:embed="rId2"/>
          <a:stretch>
            <a:fillRect/>
          </a:stretch>
        </p:blipFill>
        <p:spPr>
          <a:xfrm>
            <a:off x="0" y="0"/>
            <a:ext cx="9161859" cy="6858000"/>
          </a:xfrm>
          <a:prstGeom prst="rect">
            <a:avLst/>
          </a:prstGeom>
        </p:spPr>
      </p:pic>
      <p:sp>
        <p:nvSpPr>
          <p:cNvPr id="7" name="6 CuadroTexto"/>
          <p:cNvSpPr txBox="1"/>
          <p:nvPr/>
        </p:nvSpPr>
        <p:spPr>
          <a:xfrm>
            <a:off x="357158" y="357166"/>
            <a:ext cx="3286148" cy="156966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champagne es uno de los extras elegantes de la vida. </a:t>
            </a:r>
          </a:p>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-Charles Dickens-</a:t>
            </a:r>
          </a:p>
          <a:p>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b708.jpg"/>
          <p:cNvPicPr>
            <a:picLocks noChangeAspect="1"/>
          </p:cNvPicPr>
          <p:nvPr/>
        </p:nvPicPr>
        <p:blipFill>
          <a:blip r:embed="rId2"/>
          <a:stretch>
            <a:fillRect/>
          </a:stretch>
        </p:blipFill>
        <p:spPr>
          <a:xfrm>
            <a:off x="0" y="0"/>
            <a:ext cx="9144000" cy="6858000"/>
          </a:xfrm>
          <a:prstGeom prst="rect">
            <a:avLst/>
          </a:prstGeom>
        </p:spPr>
      </p:pic>
      <p:pic>
        <p:nvPicPr>
          <p:cNvPr id="5" name="4 Imagen" descr="gb708.jpg"/>
          <p:cNvPicPr>
            <a:picLocks noChangeAspect="1"/>
          </p:cNvPicPr>
          <p:nvPr/>
        </p:nvPicPr>
        <p:blipFill>
          <a:blip r:embed="rId2"/>
          <a:stretch>
            <a:fillRect/>
          </a:stretch>
        </p:blipFill>
        <p:spPr>
          <a:xfrm>
            <a:off x="0" y="0"/>
            <a:ext cx="9144000" cy="6858000"/>
          </a:xfrm>
          <a:prstGeom prst="rect">
            <a:avLst/>
          </a:prstGeom>
        </p:spPr>
      </p:pic>
      <p:pic>
        <p:nvPicPr>
          <p:cNvPr id="6" name="5 Imagen" descr="gb70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hutterstock_41836366.jpg"/>
          <p:cNvPicPr>
            <a:picLocks noChangeAspect="1"/>
          </p:cNvPicPr>
          <p:nvPr/>
        </p:nvPicPr>
        <p:blipFill>
          <a:blip r:embed="rId2"/>
          <a:stretch>
            <a:fillRect/>
          </a:stretch>
        </p:blipFill>
        <p:spPr>
          <a:xfrm>
            <a:off x="0" y="3345"/>
            <a:ext cx="9144000" cy="6851309"/>
          </a:xfrm>
          <a:prstGeom prst="rect">
            <a:avLst/>
          </a:prstGeom>
        </p:spPr>
      </p:pic>
      <p:pic>
        <p:nvPicPr>
          <p:cNvPr id="6" name="5 Imagen" descr="shutterstock_41836366.jpg"/>
          <p:cNvPicPr>
            <a:picLocks noChangeAspect="1"/>
          </p:cNvPicPr>
          <p:nvPr/>
        </p:nvPicPr>
        <p:blipFill>
          <a:blip r:embed="rId2"/>
          <a:stretch>
            <a:fillRect/>
          </a:stretch>
        </p:blipFill>
        <p:spPr>
          <a:xfrm>
            <a:off x="0" y="6691"/>
            <a:ext cx="9144000" cy="6851309"/>
          </a:xfrm>
          <a:prstGeom prst="rect">
            <a:avLst/>
          </a:prstGeom>
        </p:spPr>
      </p:pic>
      <p:pic>
        <p:nvPicPr>
          <p:cNvPr id="7" name="6 Imagen" descr="shutterstock_41836366.jpg"/>
          <p:cNvPicPr>
            <a:picLocks noChangeAspect="1"/>
          </p:cNvPicPr>
          <p:nvPr/>
        </p:nvPicPr>
        <p:blipFill>
          <a:blip r:embed="rId2"/>
          <a:stretch>
            <a:fillRect/>
          </a:stretch>
        </p:blipFill>
        <p:spPr>
          <a:xfrm>
            <a:off x="0" y="6691"/>
            <a:ext cx="9144000" cy="6851309"/>
          </a:xfrm>
          <a:prstGeom prst="rect">
            <a:avLst/>
          </a:prstGeom>
        </p:spPr>
      </p:pic>
      <p:sp>
        <p:nvSpPr>
          <p:cNvPr id="8" name="7 CuadroTexto"/>
          <p:cNvSpPr txBox="1"/>
          <p:nvPr/>
        </p:nvSpPr>
        <p:spPr>
          <a:xfrm>
            <a:off x="5286381" y="642918"/>
            <a:ext cx="3429024" cy="147732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“Se asoma a sus húmedas pupilas de estrella  el alma del rubio cristal de la Champaña" </a:t>
            </a:r>
          </a:p>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-Rubén Darío-</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000"/>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ppt_x</p:attrName>
                                        </p:attrNameLst>
                                      </p:cBhvr>
                                      <p:tavLst>
                                        <p:tav tm="0">
                                          <p:val>
                                            <p:strVal val="#ppt_x-.2"/>
                                          </p:val>
                                        </p:tav>
                                        <p:tav tm="100000">
                                          <p:val>
                                            <p:strVal val="#ppt_x"/>
                                          </p:val>
                                        </p:tav>
                                      </p:tavLst>
                                    </p:anim>
                                    <p:anim calcmode="lin" valueType="num">
                                      <p:cBhvr>
                                        <p:cTn id="26"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52226" name="Picture 2" descr="http://2.bp.blogspot.com/-BLv2oLucui8/T57hVQbva1I/AAAAAAAADyY/slYEYFLzKTE/s1600/anm3.gif"/>
          <p:cNvPicPr>
            <a:picLocks noChangeAspect="1" noChangeArrowheads="1" noCrop="1"/>
          </p:cNvPicPr>
          <p:nvPr/>
        </p:nvPicPr>
        <p:blipFill>
          <a:blip r:embed="rId2">
            <a:lum bright="-10000" contrast="10000"/>
          </a:blip>
          <a:srcRect/>
          <a:stretch>
            <a:fillRect/>
          </a:stretch>
        </p:blipFill>
        <p:spPr bwMode="auto">
          <a:xfrm>
            <a:off x="0" y="1643050"/>
            <a:ext cx="9152157" cy="5214950"/>
          </a:xfrm>
          <a:prstGeom prst="rect">
            <a:avLst/>
          </a:prstGeom>
          <a:noFill/>
        </p:spPr>
      </p:pic>
    </p:spTree>
  </p:cSld>
  <p:clrMapOvr>
    <a:masterClrMapping/>
  </p:clrMapOvr>
  <p:transition spd="slow" advTm="8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098" name="Picture 2" descr="http://i27.tinypic.com/okq62b.gif"/>
          <p:cNvPicPr>
            <a:picLocks noChangeAspect="1" noChangeArrowheads="1" noCrop="1"/>
          </p:cNvPicPr>
          <p:nvPr/>
        </p:nvPicPr>
        <p:blipFill>
          <a:blip r:embed="rId2"/>
          <a:srcRect/>
          <a:stretch>
            <a:fillRect/>
          </a:stretch>
        </p:blipFill>
        <p:spPr bwMode="auto">
          <a:xfrm>
            <a:off x="-1" y="0"/>
            <a:ext cx="9075835" cy="6858000"/>
          </a:xfrm>
          <a:prstGeom prst="rect">
            <a:avLst/>
          </a:prstGeom>
          <a:noFill/>
        </p:spPr>
      </p:pic>
      <p:pic>
        <p:nvPicPr>
          <p:cNvPr id="7" name="Picture 8" descr="Rendered Image"/>
          <p:cNvPicPr>
            <a:picLocks noChangeAspect="1" noChangeArrowheads="1"/>
          </p:cNvPicPr>
          <p:nvPr/>
        </p:nvPicPr>
        <p:blipFill>
          <a:blip r:embed="rId3">
            <a:lum contrast="40000"/>
          </a:blip>
          <a:srcRect/>
          <a:stretch>
            <a:fillRect/>
          </a:stretch>
        </p:blipFill>
        <p:spPr bwMode="auto">
          <a:xfrm rot="20182291">
            <a:off x="285720" y="4551698"/>
            <a:ext cx="3143272" cy="1996751"/>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1183</Words>
  <Application>Microsoft Office PowerPoint</Application>
  <PresentationFormat>Presentación en pantalla (4:3)</PresentationFormat>
  <Paragraphs>87</Paragraphs>
  <Slides>30</Slides>
  <Notes>1</Notes>
  <HiddenSlides>0</HiddenSlides>
  <MMClips>1</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43</cp:revision>
  <dcterms:created xsi:type="dcterms:W3CDTF">2013-09-24T15:59:55Z</dcterms:created>
  <dcterms:modified xsi:type="dcterms:W3CDTF">2013-09-25T14:53:43Z</dcterms:modified>
</cp:coreProperties>
</file>