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6"/>
  </p:notesMasterIdLst>
  <p:sldIdLst>
    <p:sldId id="294" r:id="rId3"/>
    <p:sldId id="341" r:id="rId4"/>
    <p:sldId id="348" r:id="rId5"/>
    <p:sldId id="290" r:id="rId6"/>
    <p:sldId id="293" r:id="rId7"/>
    <p:sldId id="295" r:id="rId8"/>
    <p:sldId id="285" r:id="rId9"/>
    <p:sldId id="352" r:id="rId10"/>
    <p:sldId id="291" r:id="rId11"/>
    <p:sldId id="287" r:id="rId12"/>
    <p:sldId id="342" r:id="rId13"/>
    <p:sldId id="343" r:id="rId14"/>
    <p:sldId id="344" r:id="rId15"/>
    <p:sldId id="356" r:id="rId16"/>
    <p:sldId id="284" r:id="rId17"/>
    <p:sldId id="288" r:id="rId18"/>
    <p:sldId id="286" r:id="rId19"/>
    <p:sldId id="347" r:id="rId20"/>
    <p:sldId id="346" r:id="rId21"/>
    <p:sldId id="349" r:id="rId22"/>
    <p:sldId id="297" r:id="rId23"/>
    <p:sldId id="289" r:id="rId24"/>
    <p:sldId id="261" r:id="rId25"/>
    <p:sldId id="282" r:id="rId26"/>
    <p:sldId id="281" r:id="rId27"/>
    <p:sldId id="279" r:id="rId28"/>
    <p:sldId id="278" r:id="rId29"/>
    <p:sldId id="277" r:id="rId30"/>
    <p:sldId id="274" r:id="rId31"/>
    <p:sldId id="272" r:id="rId32"/>
    <p:sldId id="270" r:id="rId33"/>
    <p:sldId id="269" r:id="rId34"/>
    <p:sldId id="265" r:id="rId35"/>
    <p:sldId id="264" r:id="rId36"/>
    <p:sldId id="263" r:id="rId37"/>
    <p:sldId id="323" r:id="rId38"/>
    <p:sldId id="322" r:id="rId39"/>
    <p:sldId id="319" r:id="rId40"/>
    <p:sldId id="317" r:id="rId41"/>
    <p:sldId id="313" r:id="rId42"/>
    <p:sldId id="312" r:id="rId43"/>
    <p:sldId id="262" r:id="rId44"/>
    <p:sldId id="310" r:id="rId45"/>
    <p:sldId id="309" r:id="rId46"/>
    <p:sldId id="308" r:id="rId47"/>
    <p:sldId id="256" r:id="rId48"/>
    <p:sldId id="320" r:id="rId49"/>
    <p:sldId id="351" r:id="rId50"/>
    <p:sldId id="338" r:id="rId51"/>
    <p:sldId id="339" r:id="rId52"/>
    <p:sldId id="303" r:id="rId53"/>
    <p:sldId id="301" r:id="rId54"/>
    <p:sldId id="337" r:id="rId55"/>
    <p:sldId id="334" r:id="rId56"/>
    <p:sldId id="306" r:id="rId57"/>
    <p:sldId id="332" r:id="rId58"/>
    <p:sldId id="326" r:id="rId59"/>
    <p:sldId id="305" r:id="rId60"/>
    <p:sldId id="327" r:id="rId61"/>
    <p:sldId id="325" r:id="rId62"/>
    <p:sldId id="298" r:id="rId63"/>
    <p:sldId id="271" r:id="rId64"/>
    <p:sldId id="357" r:id="rId6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pIaEguxPMz3SlZ82XzedQ" hashData="yR02WyKNQTa7BHaZPPVq4VNwzm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5794"/>
    <a:srgbClr val="2C69B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882" autoAdjust="0"/>
    <p:restoredTop sz="94660"/>
  </p:normalViewPr>
  <p:slideViewPr>
    <p:cSldViewPr>
      <p:cViewPr>
        <p:scale>
          <a:sx n="50" d="100"/>
          <a:sy n="50" d="100"/>
        </p:scale>
        <p:origin x="-1584" y="-36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97CDA3-BAC0-45EC-B6DA-9C849CDC2B6F}" type="datetimeFigureOut">
              <a:rPr lang="es-ES" smtClean="0"/>
              <a:pPr/>
              <a:t>07/06/2014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363F7E-3099-46E3-810E-6EC01AF1640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F363F7E-3099-46E3-810E-6EC01AF16401}" type="slidenum">
              <a:rPr lang="es-ES" smtClean="0"/>
              <a:pPr/>
              <a:t>43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6696BAF-D78F-4C11-BBD8-201D680B4A5E}" type="datetimeFigureOut">
              <a:rPr lang="es-ES" smtClean="0"/>
              <a:pPr/>
              <a:t>07/06/2014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0712F8-1C4A-4022-A78A-C652D1DD6CF3}"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696BAF-D78F-4C11-BBD8-201D680B4A5E}" type="datetimeFigureOut">
              <a:rPr lang="es-ES" smtClean="0"/>
              <a:pPr/>
              <a:t>07/06/2014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0712F8-1C4A-4022-A78A-C652D1DD6CF3}"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6696BAF-D78F-4C11-BBD8-201D680B4A5E}" type="datetimeFigureOut">
              <a:rPr lang="es-ES" smtClean="0"/>
              <a:pPr/>
              <a:t>07/06/2014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0712F8-1C4A-4022-A78A-C652D1DD6CF3}"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6696BAF-D78F-4C11-BBD8-201D680B4A5E}" type="datetimeFigureOut">
              <a:rPr lang="es-ES" smtClean="0"/>
              <a:pPr/>
              <a:t>07/06/2014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0712F8-1C4A-4022-A78A-C652D1DD6CF3}"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6696BAF-D78F-4C11-BBD8-201D680B4A5E}" type="datetimeFigureOut">
              <a:rPr lang="es-ES" smtClean="0"/>
              <a:pPr/>
              <a:t>07/06/2014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0712F8-1C4A-4022-A78A-C652D1DD6CF3}"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6696BAF-D78F-4C11-BBD8-201D680B4A5E}" type="datetimeFigureOut">
              <a:rPr lang="es-ES" smtClean="0"/>
              <a:pPr/>
              <a:t>07/06/2014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0712F8-1C4A-4022-A78A-C652D1DD6CF3}"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6696BAF-D78F-4C11-BBD8-201D680B4A5E}" type="datetimeFigureOut">
              <a:rPr lang="es-ES" smtClean="0"/>
              <a:pPr/>
              <a:t>07/06/2014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0712F8-1C4A-4022-A78A-C652D1DD6CF3}"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696BAF-D78F-4C11-BBD8-201D680B4A5E}" type="datetimeFigureOut">
              <a:rPr lang="es-ES" smtClean="0"/>
              <a:pPr/>
              <a:t>07/06/2014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0712F8-1C4A-4022-A78A-C652D1DD6CF3}"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696BAF-D78F-4C11-BBD8-201D680B4A5E}" type="datetimeFigureOut">
              <a:rPr lang="es-ES" smtClean="0"/>
              <a:pPr/>
              <a:t>07/06/2014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0712F8-1C4A-4022-A78A-C652D1DD6CF3}"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696BAF-D78F-4C11-BBD8-201D680B4A5E}" type="datetimeFigureOut">
              <a:rPr lang="es-ES" smtClean="0"/>
              <a:pPr/>
              <a:t>07/06/2014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0712F8-1C4A-4022-A78A-C652D1DD6CF3}"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696BAF-D78F-4C11-BBD8-201D680B4A5E}" type="datetimeFigureOut">
              <a:rPr lang="es-ES" smtClean="0"/>
              <a:pPr/>
              <a:t>07/06/2014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0712F8-1C4A-4022-A78A-C652D1DD6CF3}"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D51795D-106E-4347-B761-387CBAE07A3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696BAF-D78F-4C11-BBD8-201D680B4A5E}" type="datetimeFigureOut">
              <a:rPr lang="es-ES" smtClean="0"/>
              <a:pPr/>
              <a:t>07/06/2014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712F8-1C4A-4022-A78A-C652D1DD6CF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C84326C-6AE5-4457-914C-3C87D562F18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3.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6.png"/><Relationship Id="rId7" Type="http://schemas.openxmlformats.org/officeDocument/2006/relationships/image" Target="../media/image6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9.png"/><Relationship Id="rId1" Type="http://schemas.openxmlformats.org/officeDocument/2006/relationships/audio" Target="../media/audio4.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1027" name="Picture 3"/>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a:effectLst/>
        </p:spPr>
      </p:pic>
      <p:pic>
        <p:nvPicPr>
          <p:cNvPr id="5" name="Picture 3"/>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a:effectLst/>
        </p:spPr>
      </p:pic>
      <p:pic>
        <p:nvPicPr>
          <p:cNvPr id="6" name="Picture 3"/>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a:effectLst/>
        </p:spPr>
      </p:pic>
      <p:pic>
        <p:nvPicPr>
          <p:cNvPr id="67590" name="Picture 6" descr="Rendered Image"/>
          <p:cNvPicPr>
            <a:picLocks noChangeAspect="1" noChangeArrowheads="1"/>
          </p:cNvPicPr>
          <p:nvPr/>
        </p:nvPicPr>
        <p:blipFill>
          <a:blip r:embed="rId4">
            <a:lum contrast="30000"/>
          </a:blip>
          <a:srcRect/>
          <a:stretch>
            <a:fillRect/>
          </a:stretch>
        </p:blipFill>
        <p:spPr bwMode="auto">
          <a:xfrm>
            <a:off x="1714480" y="1214422"/>
            <a:ext cx="6000791" cy="857256"/>
          </a:xfrm>
          <a:prstGeom prst="rect">
            <a:avLst/>
          </a:prstGeom>
          <a:noFill/>
        </p:spPr>
      </p:pic>
      <p:pic>
        <p:nvPicPr>
          <p:cNvPr id="67592" name="Picture 8" descr="Rendered Image"/>
          <p:cNvPicPr>
            <a:picLocks noChangeAspect="1" noChangeArrowheads="1"/>
          </p:cNvPicPr>
          <p:nvPr/>
        </p:nvPicPr>
        <p:blipFill>
          <a:blip r:embed="rId5">
            <a:lum contrast="30000"/>
          </a:blip>
          <a:srcRect/>
          <a:stretch>
            <a:fillRect/>
          </a:stretch>
        </p:blipFill>
        <p:spPr bwMode="auto">
          <a:xfrm>
            <a:off x="3286116" y="285728"/>
            <a:ext cx="3124197" cy="771066"/>
          </a:xfrm>
          <a:prstGeom prst="rect">
            <a:avLst/>
          </a:prstGeom>
          <a:noFill/>
        </p:spPr>
      </p:pic>
      <p:pic>
        <p:nvPicPr>
          <p:cNvPr id="67594" name="Picture 10" descr="Rendered Image"/>
          <p:cNvPicPr>
            <a:picLocks noChangeAspect="1" noChangeArrowheads="1"/>
          </p:cNvPicPr>
          <p:nvPr/>
        </p:nvPicPr>
        <p:blipFill>
          <a:blip r:embed="rId6">
            <a:lum contrast="30000"/>
          </a:blip>
          <a:srcRect/>
          <a:stretch>
            <a:fillRect/>
          </a:stretch>
        </p:blipFill>
        <p:spPr bwMode="auto">
          <a:xfrm>
            <a:off x="1500166" y="5500702"/>
            <a:ext cx="2752725" cy="552451"/>
          </a:xfrm>
          <a:prstGeom prst="rect">
            <a:avLst/>
          </a:prstGeom>
          <a:noFill/>
        </p:spPr>
      </p:pic>
      <p:pic>
        <p:nvPicPr>
          <p:cNvPr id="67596" name="Picture 12" descr="Rendered Image"/>
          <p:cNvPicPr>
            <a:picLocks noChangeAspect="1" noChangeArrowheads="1"/>
          </p:cNvPicPr>
          <p:nvPr/>
        </p:nvPicPr>
        <p:blipFill>
          <a:blip r:embed="rId7">
            <a:lum contrast="30000"/>
          </a:blip>
          <a:srcRect/>
          <a:stretch>
            <a:fillRect/>
          </a:stretch>
        </p:blipFill>
        <p:spPr bwMode="auto">
          <a:xfrm>
            <a:off x="4857752" y="5429264"/>
            <a:ext cx="3105150" cy="638175"/>
          </a:xfrm>
          <a:prstGeom prst="rect">
            <a:avLst/>
          </a:prstGeom>
          <a:noFill/>
        </p:spPr>
      </p:pic>
      <p:pic>
        <p:nvPicPr>
          <p:cNvPr id="67600" name="Picture 16" descr="Rendered Image"/>
          <p:cNvPicPr>
            <a:picLocks noChangeAspect="1" noChangeArrowheads="1"/>
          </p:cNvPicPr>
          <p:nvPr/>
        </p:nvPicPr>
        <p:blipFill>
          <a:blip r:embed="rId8"/>
          <a:srcRect/>
          <a:stretch>
            <a:fillRect/>
          </a:stretch>
        </p:blipFill>
        <p:spPr bwMode="auto">
          <a:xfrm>
            <a:off x="6572264" y="6282085"/>
            <a:ext cx="2190746" cy="256846"/>
          </a:xfrm>
          <a:prstGeom prst="rect">
            <a:avLst/>
          </a:prstGeom>
          <a:noFill/>
        </p:spPr>
      </p:pic>
      <p:pic>
        <p:nvPicPr>
          <p:cNvPr id="15" name="Picture 3"/>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spd="slow" advTm="20000">
    <p:sndAc>
      <p:stSnd>
        <p:snd r:embed="rId2" name="Oskorri - Aita Semea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Vertical)">
                                      <p:cBhvr>
                                        <p:cTn id="21" dur="5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1027"/>
                                        </p:tgtEl>
                                        <p:attrNameLst>
                                          <p:attrName>style.visibility</p:attrName>
                                        </p:attrNameLst>
                                      </p:cBhvr>
                                      <p:to>
                                        <p:strVal val="visible"/>
                                      </p:to>
                                    </p:set>
                                    <p:anim calcmode="lin" valueType="num">
                                      <p:cBhvr>
                                        <p:cTn id="24" dur="3000" fill="hold"/>
                                        <p:tgtEl>
                                          <p:spTgt spid="1027"/>
                                        </p:tgtEl>
                                        <p:attrNameLst>
                                          <p:attrName>ppt_w</p:attrName>
                                        </p:attrNameLst>
                                      </p:cBhvr>
                                      <p:tavLst>
                                        <p:tav tm="0">
                                          <p:val>
                                            <p:strVal val="4/3*#ppt_w"/>
                                          </p:val>
                                        </p:tav>
                                        <p:tav tm="100000">
                                          <p:val>
                                            <p:strVal val="#ppt_w"/>
                                          </p:val>
                                        </p:tav>
                                      </p:tavLst>
                                    </p:anim>
                                    <p:anim calcmode="lin" valueType="num">
                                      <p:cBhvr>
                                        <p:cTn id="25" dur="3000" fill="hold"/>
                                        <p:tgtEl>
                                          <p:spTgt spid="1027"/>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1027"/>
                                        </p:tgtEl>
                                        <p:attrNameLst>
                                          <p:attrName>style.visibility</p:attrName>
                                        </p:attrNameLst>
                                      </p:cBhvr>
                                      <p:to>
                                        <p:strVal val="visible"/>
                                      </p:to>
                                    </p:set>
                                    <p:animEffect transition="in" filter="box(out)">
                                      <p:cBhvr>
                                        <p:cTn id="28" dur="5000"/>
                                        <p:tgtEl>
                                          <p:spTgt spid="1027"/>
                                        </p:tgtEl>
                                      </p:cBhvr>
                                    </p:animEffect>
                                  </p:childTnLst>
                                </p:cTn>
                              </p:par>
                            </p:childTnLst>
                          </p:cTn>
                        </p:par>
                        <p:par>
                          <p:cTn id="29" fill="hold">
                            <p:stCondLst>
                              <p:cond delay="5000"/>
                            </p:stCondLst>
                            <p:childTnLst>
                              <p:par>
                                <p:cTn id="30" presetID="31" presetClass="entr" presetSubtype="0" fill="hold" nodeType="afterEffect">
                                  <p:stCondLst>
                                    <p:cond delay="0"/>
                                  </p:stCondLst>
                                  <p:iterate type="lt">
                                    <p:tmPct val="5000"/>
                                  </p:iterate>
                                  <p:childTnLst>
                                    <p:set>
                                      <p:cBhvr>
                                        <p:cTn id="31" dur="1" fill="hold">
                                          <p:stCondLst>
                                            <p:cond delay="0"/>
                                          </p:stCondLst>
                                        </p:cTn>
                                        <p:tgtEl>
                                          <p:spTgt spid="67592"/>
                                        </p:tgtEl>
                                        <p:attrNameLst>
                                          <p:attrName>style.visibility</p:attrName>
                                        </p:attrNameLst>
                                      </p:cBhvr>
                                      <p:to>
                                        <p:strVal val="visible"/>
                                      </p:to>
                                    </p:set>
                                    <p:anim calcmode="lin" valueType="num">
                                      <p:cBhvr>
                                        <p:cTn id="32" dur="2000" fill="hold"/>
                                        <p:tgtEl>
                                          <p:spTgt spid="67592"/>
                                        </p:tgtEl>
                                        <p:attrNameLst>
                                          <p:attrName>ppt_w</p:attrName>
                                        </p:attrNameLst>
                                      </p:cBhvr>
                                      <p:tavLst>
                                        <p:tav tm="0">
                                          <p:val>
                                            <p:fltVal val="0"/>
                                          </p:val>
                                        </p:tav>
                                        <p:tav tm="100000">
                                          <p:val>
                                            <p:strVal val="#ppt_w"/>
                                          </p:val>
                                        </p:tav>
                                      </p:tavLst>
                                    </p:anim>
                                    <p:anim calcmode="lin" valueType="num">
                                      <p:cBhvr>
                                        <p:cTn id="33" dur="2000" fill="hold"/>
                                        <p:tgtEl>
                                          <p:spTgt spid="67592"/>
                                        </p:tgtEl>
                                        <p:attrNameLst>
                                          <p:attrName>ppt_h</p:attrName>
                                        </p:attrNameLst>
                                      </p:cBhvr>
                                      <p:tavLst>
                                        <p:tav tm="0">
                                          <p:val>
                                            <p:fltVal val="0"/>
                                          </p:val>
                                        </p:tav>
                                        <p:tav tm="100000">
                                          <p:val>
                                            <p:strVal val="#ppt_h"/>
                                          </p:val>
                                        </p:tav>
                                      </p:tavLst>
                                    </p:anim>
                                    <p:anim calcmode="lin" valueType="num">
                                      <p:cBhvr>
                                        <p:cTn id="34" dur="2000" fill="hold"/>
                                        <p:tgtEl>
                                          <p:spTgt spid="67592"/>
                                        </p:tgtEl>
                                        <p:attrNameLst>
                                          <p:attrName>style.rotation</p:attrName>
                                        </p:attrNameLst>
                                      </p:cBhvr>
                                      <p:tavLst>
                                        <p:tav tm="0">
                                          <p:val>
                                            <p:fltVal val="90"/>
                                          </p:val>
                                        </p:tav>
                                        <p:tav tm="100000">
                                          <p:val>
                                            <p:fltVal val="0"/>
                                          </p:val>
                                        </p:tav>
                                      </p:tavLst>
                                    </p:anim>
                                    <p:animEffect transition="in" filter="fade">
                                      <p:cBhvr>
                                        <p:cTn id="35" dur="2000"/>
                                        <p:tgtEl>
                                          <p:spTgt spid="67592"/>
                                        </p:tgtEl>
                                      </p:cBhvr>
                                    </p:animEffect>
                                  </p:childTnLst>
                                </p:cTn>
                              </p:par>
                            </p:childTnLst>
                          </p:cTn>
                        </p:par>
                        <p:par>
                          <p:cTn id="36" fill="hold">
                            <p:stCondLst>
                              <p:cond delay="7000"/>
                            </p:stCondLst>
                            <p:childTnLst>
                              <p:par>
                                <p:cTn id="37" presetID="31" presetClass="entr" presetSubtype="0" fill="hold" nodeType="afterEffect">
                                  <p:stCondLst>
                                    <p:cond delay="0"/>
                                  </p:stCondLst>
                                  <p:iterate type="lt">
                                    <p:tmPct val="5000"/>
                                  </p:iterate>
                                  <p:childTnLst>
                                    <p:set>
                                      <p:cBhvr>
                                        <p:cTn id="38" dur="1" fill="hold">
                                          <p:stCondLst>
                                            <p:cond delay="0"/>
                                          </p:stCondLst>
                                        </p:cTn>
                                        <p:tgtEl>
                                          <p:spTgt spid="67590"/>
                                        </p:tgtEl>
                                        <p:attrNameLst>
                                          <p:attrName>style.visibility</p:attrName>
                                        </p:attrNameLst>
                                      </p:cBhvr>
                                      <p:to>
                                        <p:strVal val="visible"/>
                                      </p:to>
                                    </p:set>
                                    <p:anim calcmode="lin" valueType="num">
                                      <p:cBhvr>
                                        <p:cTn id="39" dur="2000" fill="hold"/>
                                        <p:tgtEl>
                                          <p:spTgt spid="67590"/>
                                        </p:tgtEl>
                                        <p:attrNameLst>
                                          <p:attrName>ppt_w</p:attrName>
                                        </p:attrNameLst>
                                      </p:cBhvr>
                                      <p:tavLst>
                                        <p:tav tm="0">
                                          <p:val>
                                            <p:fltVal val="0"/>
                                          </p:val>
                                        </p:tav>
                                        <p:tav tm="100000">
                                          <p:val>
                                            <p:strVal val="#ppt_w"/>
                                          </p:val>
                                        </p:tav>
                                      </p:tavLst>
                                    </p:anim>
                                    <p:anim calcmode="lin" valueType="num">
                                      <p:cBhvr>
                                        <p:cTn id="40" dur="2000" fill="hold"/>
                                        <p:tgtEl>
                                          <p:spTgt spid="67590"/>
                                        </p:tgtEl>
                                        <p:attrNameLst>
                                          <p:attrName>ppt_h</p:attrName>
                                        </p:attrNameLst>
                                      </p:cBhvr>
                                      <p:tavLst>
                                        <p:tav tm="0">
                                          <p:val>
                                            <p:fltVal val="0"/>
                                          </p:val>
                                        </p:tav>
                                        <p:tav tm="100000">
                                          <p:val>
                                            <p:strVal val="#ppt_h"/>
                                          </p:val>
                                        </p:tav>
                                      </p:tavLst>
                                    </p:anim>
                                    <p:anim calcmode="lin" valueType="num">
                                      <p:cBhvr>
                                        <p:cTn id="41" dur="2000" fill="hold"/>
                                        <p:tgtEl>
                                          <p:spTgt spid="67590"/>
                                        </p:tgtEl>
                                        <p:attrNameLst>
                                          <p:attrName>style.rotation</p:attrName>
                                        </p:attrNameLst>
                                      </p:cBhvr>
                                      <p:tavLst>
                                        <p:tav tm="0">
                                          <p:val>
                                            <p:fltVal val="90"/>
                                          </p:val>
                                        </p:tav>
                                        <p:tav tm="100000">
                                          <p:val>
                                            <p:fltVal val="0"/>
                                          </p:val>
                                        </p:tav>
                                      </p:tavLst>
                                    </p:anim>
                                    <p:animEffect transition="in" filter="fade">
                                      <p:cBhvr>
                                        <p:cTn id="42" dur="2000"/>
                                        <p:tgtEl>
                                          <p:spTgt spid="67590"/>
                                        </p:tgtEl>
                                      </p:cBhvr>
                                    </p:animEffect>
                                  </p:childTnLst>
                                </p:cTn>
                              </p:par>
                            </p:childTnLst>
                          </p:cTn>
                        </p:par>
                        <p:par>
                          <p:cTn id="43" fill="hold">
                            <p:stCondLst>
                              <p:cond delay="9000"/>
                            </p:stCondLst>
                            <p:childTnLst>
                              <p:par>
                                <p:cTn id="44" presetID="31" presetClass="entr" presetSubtype="0" fill="hold" nodeType="afterEffect">
                                  <p:stCondLst>
                                    <p:cond delay="0"/>
                                  </p:stCondLst>
                                  <p:iterate type="lt">
                                    <p:tmPct val="5000"/>
                                  </p:iterate>
                                  <p:childTnLst>
                                    <p:set>
                                      <p:cBhvr>
                                        <p:cTn id="45" dur="1" fill="hold">
                                          <p:stCondLst>
                                            <p:cond delay="0"/>
                                          </p:stCondLst>
                                        </p:cTn>
                                        <p:tgtEl>
                                          <p:spTgt spid="67594"/>
                                        </p:tgtEl>
                                        <p:attrNameLst>
                                          <p:attrName>style.visibility</p:attrName>
                                        </p:attrNameLst>
                                      </p:cBhvr>
                                      <p:to>
                                        <p:strVal val="visible"/>
                                      </p:to>
                                    </p:set>
                                    <p:anim calcmode="lin" valueType="num">
                                      <p:cBhvr>
                                        <p:cTn id="46" dur="2000" fill="hold"/>
                                        <p:tgtEl>
                                          <p:spTgt spid="67594"/>
                                        </p:tgtEl>
                                        <p:attrNameLst>
                                          <p:attrName>ppt_w</p:attrName>
                                        </p:attrNameLst>
                                      </p:cBhvr>
                                      <p:tavLst>
                                        <p:tav tm="0">
                                          <p:val>
                                            <p:fltVal val="0"/>
                                          </p:val>
                                        </p:tav>
                                        <p:tav tm="100000">
                                          <p:val>
                                            <p:strVal val="#ppt_w"/>
                                          </p:val>
                                        </p:tav>
                                      </p:tavLst>
                                    </p:anim>
                                    <p:anim calcmode="lin" valueType="num">
                                      <p:cBhvr>
                                        <p:cTn id="47" dur="2000" fill="hold"/>
                                        <p:tgtEl>
                                          <p:spTgt spid="67594"/>
                                        </p:tgtEl>
                                        <p:attrNameLst>
                                          <p:attrName>ppt_h</p:attrName>
                                        </p:attrNameLst>
                                      </p:cBhvr>
                                      <p:tavLst>
                                        <p:tav tm="0">
                                          <p:val>
                                            <p:fltVal val="0"/>
                                          </p:val>
                                        </p:tav>
                                        <p:tav tm="100000">
                                          <p:val>
                                            <p:strVal val="#ppt_h"/>
                                          </p:val>
                                        </p:tav>
                                      </p:tavLst>
                                    </p:anim>
                                    <p:anim calcmode="lin" valueType="num">
                                      <p:cBhvr>
                                        <p:cTn id="48" dur="2000" fill="hold"/>
                                        <p:tgtEl>
                                          <p:spTgt spid="67594"/>
                                        </p:tgtEl>
                                        <p:attrNameLst>
                                          <p:attrName>style.rotation</p:attrName>
                                        </p:attrNameLst>
                                      </p:cBhvr>
                                      <p:tavLst>
                                        <p:tav tm="0">
                                          <p:val>
                                            <p:fltVal val="90"/>
                                          </p:val>
                                        </p:tav>
                                        <p:tav tm="100000">
                                          <p:val>
                                            <p:fltVal val="0"/>
                                          </p:val>
                                        </p:tav>
                                      </p:tavLst>
                                    </p:anim>
                                    <p:animEffect transition="in" filter="fade">
                                      <p:cBhvr>
                                        <p:cTn id="49" dur="2000"/>
                                        <p:tgtEl>
                                          <p:spTgt spid="67594"/>
                                        </p:tgtEl>
                                      </p:cBhvr>
                                    </p:animEffect>
                                  </p:childTnLst>
                                </p:cTn>
                              </p:par>
                              <p:par>
                                <p:cTn id="50" presetID="31" presetClass="entr" presetSubtype="0" fill="hold" nodeType="withEffect">
                                  <p:stCondLst>
                                    <p:cond delay="0"/>
                                  </p:stCondLst>
                                  <p:iterate type="lt">
                                    <p:tmPct val="5000"/>
                                  </p:iterate>
                                  <p:childTnLst>
                                    <p:set>
                                      <p:cBhvr>
                                        <p:cTn id="51" dur="1" fill="hold">
                                          <p:stCondLst>
                                            <p:cond delay="0"/>
                                          </p:stCondLst>
                                        </p:cTn>
                                        <p:tgtEl>
                                          <p:spTgt spid="67596"/>
                                        </p:tgtEl>
                                        <p:attrNameLst>
                                          <p:attrName>style.visibility</p:attrName>
                                        </p:attrNameLst>
                                      </p:cBhvr>
                                      <p:to>
                                        <p:strVal val="visible"/>
                                      </p:to>
                                    </p:set>
                                    <p:anim calcmode="lin" valueType="num">
                                      <p:cBhvr>
                                        <p:cTn id="52" dur="2000" fill="hold"/>
                                        <p:tgtEl>
                                          <p:spTgt spid="67596"/>
                                        </p:tgtEl>
                                        <p:attrNameLst>
                                          <p:attrName>ppt_w</p:attrName>
                                        </p:attrNameLst>
                                      </p:cBhvr>
                                      <p:tavLst>
                                        <p:tav tm="0">
                                          <p:val>
                                            <p:fltVal val="0"/>
                                          </p:val>
                                        </p:tav>
                                        <p:tav tm="100000">
                                          <p:val>
                                            <p:strVal val="#ppt_w"/>
                                          </p:val>
                                        </p:tav>
                                      </p:tavLst>
                                    </p:anim>
                                    <p:anim calcmode="lin" valueType="num">
                                      <p:cBhvr>
                                        <p:cTn id="53" dur="2000" fill="hold"/>
                                        <p:tgtEl>
                                          <p:spTgt spid="67596"/>
                                        </p:tgtEl>
                                        <p:attrNameLst>
                                          <p:attrName>ppt_h</p:attrName>
                                        </p:attrNameLst>
                                      </p:cBhvr>
                                      <p:tavLst>
                                        <p:tav tm="0">
                                          <p:val>
                                            <p:fltVal val="0"/>
                                          </p:val>
                                        </p:tav>
                                        <p:tav tm="100000">
                                          <p:val>
                                            <p:strVal val="#ppt_h"/>
                                          </p:val>
                                        </p:tav>
                                      </p:tavLst>
                                    </p:anim>
                                    <p:anim calcmode="lin" valueType="num">
                                      <p:cBhvr>
                                        <p:cTn id="54" dur="2000" fill="hold"/>
                                        <p:tgtEl>
                                          <p:spTgt spid="67596"/>
                                        </p:tgtEl>
                                        <p:attrNameLst>
                                          <p:attrName>style.rotation</p:attrName>
                                        </p:attrNameLst>
                                      </p:cBhvr>
                                      <p:tavLst>
                                        <p:tav tm="0">
                                          <p:val>
                                            <p:fltVal val="90"/>
                                          </p:val>
                                        </p:tav>
                                        <p:tav tm="100000">
                                          <p:val>
                                            <p:fltVal val="0"/>
                                          </p:val>
                                        </p:tav>
                                      </p:tavLst>
                                    </p:anim>
                                    <p:animEffect transition="in" filter="fade">
                                      <p:cBhvr>
                                        <p:cTn id="55" dur="2000"/>
                                        <p:tgtEl>
                                          <p:spTgt spid="67596"/>
                                        </p:tgtEl>
                                      </p:cBhvr>
                                    </p:animEffect>
                                  </p:childTnLst>
                                </p:cTn>
                              </p:par>
                            </p:childTnLst>
                          </p:cTn>
                        </p:par>
                        <p:par>
                          <p:cTn id="56" fill="hold">
                            <p:stCondLst>
                              <p:cond delay="11000"/>
                            </p:stCondLst>
                            <p:childTnLst>
                              <p:par>
                                <p:cTn id="57" presetID="29" presetClass="entr" presetSubtype="0" fill="hold" nodeType="afterEffect">
                                  <p:stCondLst>
                                    <p:cond delay="0"/>
                                  </p:stCondLst>
                                  <p:childTnLst>
                                    <p:set>
                                      <p:cBhvr>
                                        <p:cTn id="58" dur="1" fill="hold">
                                          <p:stCondLst>
                                            <p:cond delay="0"/>
                                          </p:stCondLst>
                                        </p:cTn>
                                        <p:tgtEl>
                                          <p:spTgt spid="67600"/>
                                        </p:tgtEl>
                                        <p:attrNameLst>
                                          <p:attrName>style.visibility</p:attrName>
                                        </p:attrNameLst>
                                      </p:cBhvr>
                                      <p:to>
                                        <p:strVal val="visible"/>
                                      </p:to>
                                    </p:set>
                                    <p:anim calcmode="lin" valueType="num">
                                      <p:cBhvr>
                                        <p:cTn id="59" dur="2000" fill="hold"/>
                                        <p:tgtEl>
                                          <p:spTgt spid="67600"/>
                                        </p:tgtEl>
                                        <p:attrNameLst>
                                          <p:attrName>ppt_x</p:attrName>
                                        </p:attrNameLst>
                                      </p:cBhvr>
                                      <p:tavLst>
                                        <p:tav tm="0">
                                          <p:val>
                                            <p:strVal val="#ppt_x-.2"/>
                                          </p:val>
                                        </p:tav>
                                        <p:tav tm="100000">
                                          <p:val>
                                            <p:strVal val="#ppt_x"/>
                                          </p:val>
                                        </p:tav>
                                      </p:tavLst>
                                    </p:anim>
                                    <p:anim calcmode="lin" valueType="num">
                                      <p:cBhvr>
                                        <p:cTn id="60" dur="2000" fill="hold"/>
                                        <p:tgtEl>
                                          <p:spTgt spid="67600"/>
                                        </p:tgtEl>
                                        <p:attrNameLst>
                                          <p:attrName>ppt_y</p:attrName>
                                        </p:attrNameLst>
                                      </p:cBhvr>
                                      <p:tavLst>
                                        <p:tav tm="0">
                                          <p:val>
                                            <p:strVal val="#ppt_y"/>
                                          </p:val>
                                        </p:tav>
                                        <p:tav tm="100000">
                                          <p:val>
                                            <p:strVal val="#ppt_y"/>
                                          </p:val>
                                        </p:tav>
                                      </p:tavLst>
                                    </p:anim>
                                    <p:animEffect transition="in" filter="wipe(right)" prLst="gradientSize: 0.1">
                                      <p:cBhvr>
                                        <p:cTn id="61" dur="2000"/>
                                        <p:tgtEl>
                                          <p:spTgt spid="676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bandoibarra_02.jpg"/>
          <p:cNvPicPr>
            <a:picLocks noGrp="1" noChangeAspect="1"/>
          </p:cNvPicPr>
          <p:nvPr>
            <p:ph idx="1"/>
          </p:nvPr>
        </p:nvPicPr>
        <p:blipFill>
          <a:blip r:embed="rId2"/>
          <a:stretch>
            <a:fillRect/>
          </a:stretch>
        </p:blipFill>
        <p:spPr>
          <a:xfrm>
            <a:off x="0" y="0"/>
            <a:ext cx="9487972" cy="7215214"/>
          </a:xfrm>
        </p:spPr>
      </p:pic>
      <p:pic>
        <p:nvPicPr>
          <p:cNvPr id="7" name="6 Imagen" descr="VALE.png"/>
          <p:cNvPicPr>
            <a:picLocks noChangeAspect="1"/>
          </p:cNvPicPr>
          <p:nvPr/>
        </p:nvPicPr>
        <p:blipFill>
          <a:blip r:embed="rId3"/>
          <a:stretch>
            <a:fillRect/>
          </a:stretch>
        </p:blipFill>
        <p:spPr>
          <a:xfrm>
            <a:off x="2571736" y="0"/>
            <a:ext cx="7008920" cy="7139667"/>
          </a:xfrm>
          <a:prstGeom prst="rect">
            <a:avLst/>
          </a:prstGeom>
        </p:spPr>
      </p:pic>
      <p:pic>
        <p:nvPicPr>
          <p:cNvPr id="1030" name="Picture 6" descr="http://pixabay.com/static/uploads/photo/2014/03/25/16/31/man-297285_640.png"/>
          <p:cNvPicPr>
            <a:picLocks noChangeAspect="1" noChangeArrowheads="1"/>
          </p:cNvPicPr>
          <p:nvPr/>
        </p:nvPicPr>
        <p:blipFill>
          <a:blip r:embed="rId4"/>
          <a:srcRect b="50000"/>
          <a:stretch>
            <a:fillRect/>
          </a:stretch>
        </p:blipFill>
        <p:spPr bwMode="auto">
          <a:xfrm>
            <a:off x="4071934" y="500042"/>
            <a:ext cx="6643702" cy="6655525"/>
          </a:xfrm>
          <a:prstGeom prst="rect">
            <a:avLst/>
          </a:prstGeom>
          <a:noFill/>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64" presetClass="path" presetSubtype="0" accel="50000" decel="50000" fill="hold" nodeType="withEffect">
                                  <p:stCondLst>
                                    <p:cond delay="0"/>
                                  </p:stCondLst>
                                  <p:childTnLst>
                                    <p:animMotion origin="layout" path="M 0.11614 0.18866 L 0.11319 -0.00023 " pathEditMode="relative" rAng="0" ptsTypes="AA">
                                      <p:cBhvr>
                                        <p:cTn id="9" dur="9000" fill="hold"/>
                                        <p:tgtEl>
                                          <p:spTgt spid="4"/>
                                        </p:tgtEl>
                                        <p:attrNameLst>
                                          <p:attrName>ppt_x</p:attrName>
                                          <p:attrName>ppt_y</p:attrName>
                                        </p:attrNameLst>
                                      </p:cBhvr>
                                      <p:rCtr x="-2" y="-94"/>
                                    </p:animMotion>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9000" fill="hold"/>
                                        <p:tgtEl>
                                          <p:spTgt spid="4"/>
                                        </p:tgtEl>
                                        <p:attrNameLst>
                                          <p:attrName>ppt_w</p:attrName>
                                        </p:attrNameLst>
                                      </p:cBhvr>
                                      <p:tavLst>
                                        <p:tav tm="0">
                                          <p:val>
                                            <p:strVal val="4/3*#ppt_w"/>
                                          </p:val>
                                        </p:tav>
                                        <p:tav tm="100000">
                                          <p:val>
                                            <p:strVal val="#ppt_w"/>
                                          </p:val>
                                        </p:tav>
                                      </p:tavLst>
                                    </p:anim>
                                    <p:anim calcmode="lin" valueType="num">
                                      <p:cBhvr>
                                        <p:cTn id="13" dur="9000" fill="hold"/>
                                        <p:tgtEl>
                                          <p:spTgt spid="4"/>
                                        </p:tgtEl>
                                        <p:attrNameLst>
                                          <p:attrName>ppt_h</p:attrName>
                                        </p:attrNameLst>
                                      </p:cBhvr>
                                      <p:tavLst>
                                        <p:tav tm="0">
                                          <p:val>
                                            <p:strVal val="4/3*#ppt_h"/>
                                          </p:val>
                                        </p:tav>
                                        <p:tav tm="100000">
                                          <p:val>
                                            <p:strVal val="#ppt_h"/>
                                          </p:val>
                                        </p:tav>
                                      </p:tavLst>
                                    </p:anim>
                                  </p:childTnLst>
                                </p:cTn>
                              </p:par>
                              <p:par>
                                <p:cTn id="14" presetID="35" presetClass="path" presetSubtype="0" accel="50000" decel="50000" fill="hold" nodeType="withEffect">
                                  <p:stCondLst>
                                    <p:cond delay="0"/>
                                  </p:stCondLst>
                                  <p:childTnLst>
                                    <p:animMotion origin="layout" path="M 0.1132 -0.00023 L -1.38889E-6 0 " pathEditMode="relative" rAng="0" ptsTypes="AA">
                                      <p:cBhvr>
                                        <p:cTn id="15" dur="9000" fill="hold"/>
                                        <p:tgtEl>
                                          <p:spTgt spid="4"/>
                                        </p:tgtEl>
                                        <p:attrNameLst>
                                          <p:attrName>ppt_x</p:attrName>
                                          <p:attrName>ppt_y</p:attrName>
                                        </p:attrNameLst>
                                      </p:cBhvr>
                                      <p:rCtr x="-57" y="0"/>
                                    </p:animMotion>
                                  </p:childTnLst>
                                </p:cTn>
                              </p:par>
                              <p:par>
                                <p:cTn id="16" presetID="35" presetClass="path" presetSubtype="0" accel="50000" decel="50000" fill="hold" nodeType="withEffect">
                                  <p:stCondLst>
                                    <p:cond delay="0"/>
                                  </p:stCondLst>
                                  <p:childTnLst>
                                    <p:animMotion origin="layout" path="M 0.15468 0.00972 L 0.03802 0.00486 " pathEditMode="relative" rAng="0" ptsTypes="AA">
                                      <p:cBhvr>
                                        <p:cTn id="17" dur="9000" fill="hold"/>
                                        <p:tgtEl>
                                          <p:spTgt spid="1030"/>
                                        </p:tgtEl>
                                        <p:attrNameLst>
                                          <p:attrName>ppt_x</p:attrName>
                                          <p:attrName>ppt_y</p:attrName>
                                        </p:attrNameLst>
                                      </p:cBhvr>
                                      <p:rCtr x="-58" y="-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lumMod val="25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11111"/>
            </a:avLst>
          </a:prstGeom>
          <a:blipFill dpi="0" rotWithShape="1">
            <a:blip r:embed="rId2"/>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928662" y="1857364"/>
            <a:ext cx="7215238" cy="707886"/>
          </a:xfrm>
          <a:prstGeom prst="rect">
            <a:avLst/>
          </a:prstGeom>
          <a:noFill/>
        </p:spPr>
        <p:txBody>
          <a:bodyPr wrap="square" rtlCol="0">
            <a:spAutoFit/>
          </a:bodyPr>
          <a:lstStyle/>
          <a:p>
            <a:endParaRPr lang="es-ES_tradnl" sz="2000" dirty="0" smtClean="0">
              <a:solidFill>
                <a:srgbClr val="FFC000"/>
              </a:solidFill>
              <a:effectLst>
                <a:outerShdw blurRad="38100" dist="38100" dir="2700000" algn="tl">
                  <a:srgbClr val="000000">
                    <a:alpha val="43137"/>
                  </a:srgbClr>
                </a:outerShdw>
              </a:effectLst>
              <a:latin typeface="Agency FB" pitchFamily="34" charset="0"/>
            </a:endParaRPr>
          </a:p>
          <a:p>
            <a:endParaRPr lang="es-ES" sz="2000" dirty="0">
              <a:solidFill>
                <a:srgbClr val="FFC000"/>
              </a:solidFill>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2143108" y="642918"/>
            <a:ext cx="5181227" cy="1015663"/>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6000" b="1" dirty="0" smtClean="0">
                <a:ln w="11430"/>
                <a:gradFill flip="none" rotWithShape="1">
                  <a:gsLst>
                    <a:gs pos="63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Agency FB" pitchFamily="34" charset="0"/>
              </a:rPr>
              <a:t>Museo Guggenheim</a:t>
            </a:r>
            <a:endParaRPr lang="es-ES" sz="6000" b="1" dirty="0">
              <a:ln w="11430"/>
              <a:gradFill flip="none" rotWithShape="1">
                <a:gsLst>
                  <a:gs pos="63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Agency FB" pitchFamily="34" charset="0"/>
            </a:endParaRPr>
          </a:p>
        </p:txBody>
      </p:sp>
      <p:sp>
        <p:nvSpPr>
          <p:cNvPr id="9" name="8 CuadroTexto"/>
          <p:cNvSpPr txBox="1"/>
          <p:nvPr/>
        </p:nvSpPr>
        <p:spPr>
          <a:xfrm>
            <a:off x="928662" y="1643050"/>
            <a:ext cx="7143800" cy="4708981"/>
          </a:xfrm>
          <a:prstGeom prst="rect">
            <a:avLst/>
          </a:prstGeom>
          <a:noFill/>
        </p:spPr>
        <p:txBody>
          <a:bodyPr wrap="square" rtlCol="0">
            <a:spAutoFit/>
          </a:bodyPr>
          <a:lstStyle/>
          <a:p>
            <a:r>
              <a:rPr lang="es-ES" sz="2000" dirty="0" smtClean="0">
                <a:solidFill>
                  <a:srgbClr val="FFC000"/>
                </a:solidFill>
                <a:effectLst>
                  <a:outerShdw blurRad="38100" dist="38100" dir="2700000" algn="tl">
                    <a:srgbClr val="000000">
                      <a:alpha val="43137"/>
                    </a:srgbClr>
                  </a:outerShdw>
                </a:effectLst>
                <a:latin typeface="Agency FB" pitchFamily="34" charset="0"/>
              </a:rPr>
              <a:t>Guggenheim Bilbao Museo. Es un museo de arte contemporáneo diseñado por el arquitecto canadiense Frank O. </a:t>
            </a:r>
            <a:r>
              <a:rPr lang="es-ES" sz="2000" dirty="0" err="1" smtClean="0">
                <a:solidFill>
                  <a:srgbClr val="FFC000"/>
                </a:solidFill>
                <a:effectLst>
                  <a:outerShdw blurRad="38100" dist="38100" dir="2700000" algn="tl">
                    <a:srgbClr val="000000">
                      <a:alpha val="43137"/>
                    </a:srgbClr>
                  </a:outerShdw>
                </a:effectLst>
                <a:latin typeface="Agency FB" pitchFamily="34" charset="0"/>
              </a:rPr>
              <a:t>Gehry</a:t>
            </a:r>
            <a:r>
              <a:rPr lang="es-ES" sz="2000" dirty="0" smtClean="0">
                <a:solidFill>
                  <a:srgbClr val="FFC000"/>
                </a:solidFill>
                <a:effectLst>
                  <a:outerShdw blurRad="38100" dist="38100" dir="2700000" algn="tl">
                    <a:srgbClr val="000000">
                      <a:alpha val="43137"/>
                    </a:srgbClr>
                  </a:outerShdw>
                </a:effectLst>
                <a:latin typeface="Agency FB" pitchFamily="34" charset="0"/>
              </a:rPr>
              <a:t>, y localizado en Bilbao (País Vasco), España. Es uno de los cinco museos de la Fundación </a:t>
            </a:r>
            <a:r>
              <a:rPr lang="es-ES" sz="2000" dirty="0" err="1" smtClean="0">
                <a:solidFill>
                  <a:srgbClr val="FFC000"/>
                </a:solidFill>
                <a:effectLst>
                  <a:outerShdw blurRad="38100" dist="38100" dir="2700000" algn="tl">
                    <a:srgbClr val="000000">
                      <a:alpha val="43137"/>
                    </a:srgbClr>
                  </a:outerShdw>
                </a:effectLst>
                <a:latin typeface="Agency FB" pitchFamily="34" charset="0"/>
              </a:rPr>
              <a:t>Solomon</a:t>
            </a:r>
            <a:r>
              <a:rPr lang="es-ES" sz="2000" dirty="0" smtClean="0">
                <a:solidFill>
                  <a:srgbClr val="FFC000"/>
                </a:solidFill>
                <a:effectLst>
                  <a:outerShdw blurRad="38100" dist="38100" dir="2700000" algn="tl">
                    <a:srgbClr val="000000">
                      <a:alpha val="43137"/>
                    </a:srgbClr>
                  </a:outerShdw>
                </a:effectLst>
                <a:latin typeface="Agency FB" pitchFamily="34" charset="0"/>
              </a:rPr>
              <a:t> R. Guggenheim. Desde su inauguración en 1997, el museo ha recibido una media superior al millón de visitantes anuales, y ha causado un impacto extraordinario en la economía y la sociedad vasca, impulsando el turismo en la región. Constituido por formas curvilíneas y retorcidas, recubiertas de piedra caliza, cortinas de cristal y planchas de titanio. Se ubica a orillas de la ría de Bilbao. El edificio recibió múltiples críticas favorables, como la del arquitecto estadounidense Philip Johnson, quien lo calificó como «el edificio más grande de nuestros tiempos</a:t>
            </a:r>
            <a:r>
              <a:rPr lang="es-ES" sz="2000" dirty="0" smtClean="0">
                <a:solidFill>
                  <a:srgbClr val="FFC000"/>
                </a:solidFill>
                <a:effectLst>
                  <a:outerShdw blurRad="38100" dist="38100" dir="2700000" algn="tl">
                    <a:srgbClr val="000000">
                      <a:alpha val="43137"/>
                    </a:srgbClr>
                  </a:outerShdw>
                </a:effectLst>
                <a:latin typeface="Agency FB" pitchFamily="34" charset="0"/>
              </a:rPr>
              <a:t>». </a:t>
            </a:r>
            <a:r>
              <a:rPr lang="es-ES" sz="2000" dirty="0" smtClean="0">
                <a:solidFill>
                  <a:srgbClr val="FFC000"/>
                </a:solidFill>
                <a:effectLst>
                  <a:outerShdw blurRad="38100" dist="38100" dir="2700000" algn="tl">
                    <a:srgbClr val="000000">
                      <a:alpha val="43137"/>
                    </a:srgbClr>
                  </a:outerShdw>
                </a:effectLst>
                <a:latin typeface="Agency FB" pitchFamily="34" charset="0"/>
              </a:rPr>
              <a:t>Es además desde 2007, uno de los 12 Tesoros de </a:t>
            </a:r>
            <a:r>
              <a:rPr lang="es-ES" sz="2000" dirty="0" err="1" smtClean="0">
                <a:solidFill>
                  <a:srgbClr val="FFC000"/>
                </a:solidFill>
                <a:effectLst>
                  <a:outerShdw blurRad="38100" dist="38100" dir="2700000" algn="tl">
                    <a:srgbClr val="000000">
                      <a:alpha val="43137"/>
                    </a:srgbClr>
                  </a:outerShdw>
                </a:effectLst>
                <a:latin typeface="Agency FB" pitchFamily="34" charset="0"/>
              </a:rPr>
              <a:t>España.Las</a:t>
            </a:r>
            <a:r>
              <a:rPr lang="es-ES" sz="2000" dirty="0" smtClean="0">
                <a:solidFill>
                  <a:srgbClr val="FFC000"/>
                </a:solidFill>
                <a:effectLst>
                  <a:outerShdw blurRad="38100" dist="38100" dir="2700000" algn="tl">
                    <a:srgbClr val="000000">
                      <a:alpha val="43137"/>
                    </a:srgbClr>
                  </a:outerShdw>
                </a:effectLst>
                <a:latin typeface="Agency FB" pitchFamily="34" charset="0"/>
              </a:rPr>
              <a:t> exposiciones en el museo cambian frecuentemente y contienen principalmente trabajos realizados a lo largo del siglo XX siendo las obras pictóricas tradicionales y las esculturas una parte minoritaria comparada con otros formatos e instalaciones artísticas y formatos electrónicos.</a:t>
            </a:r>
            <a:br>
              <a:rPr lang="es-ES" sz="2000" dirty="0" smtClean="0">
                <a:solidFill>
                  <a:srgbClr val="FFC000"/>
                </a:solidFill>
                <a:effectLst>
                  <a:outerShdw blurRad="38100" dist="38100" dir="2700000" algn="tl">
                    <a:srgbClr val="000000">
                      <a:alpha val="43137"/>
                    </a:srgbClr>
                  </a:outerShdw>
                </a:effectLst>
                <a:latin typeface="Agency FB" pitchFamily="34" charset="0"/>
              </a:rPr>
            </a:br>
            <a:endParaRPr lang="es-ES" sz="2000" dirty="0">
              <a:solidFill>
                <a:srgbClr val="FFC000"/>
              </a:solidFill>
              <a:effectLst>
                <a:outerShdw blurRad="38100" dist="38100" dir="2700000" algn="tl">
                  <a:srgbClr val="000000">
                    <a:alpha val="43137"/>
                  </a:srgbClr>
                </a:outerShdw>
              </a:effectLst>
              <a:latin typeface="Agency FB" pitchFamily="34" charset="0"/>
            </a:endParaRPr>
          </a:p>
        </p:txBody>
      </p:sp>
      <p:sp>
        <p:nvSpPr>
          <p:cNvPr id="10" name="9 Rectángulo"/>
          <p:cNvSpPr/>
          <p:nvPr/>
        </p:nvSpPr>
        <p:spPr>
          <a:xfrm>
            <a:off x="0" y="0"/>
            <a:ext cx="9144000" cy="6858000"/>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lbao_05_2012_Guggenheim_2008.jpg"/>
          <p:cNvPicPr>
            <a:picLocks noChangeAspect="1"/>
          </p:cNvPicPr>
          <p:nvPr/>
        </p:nvPicPr>
        <p:blipFill>
          <a:blip r:embed="rId2"/>
          <a:stretch>
            <a:fillRect/>
          </a:stretch>
        </p:blipFill>
        <p:spPr>
          <a:xfrm>
            <a:off x="0" y="0"/>
            <a:ext cx="9152930" cy="6858000"/>
          </a:xfrm>
          <a:prstGeom prst="rect">
            <a:avLst/>
          </a:prstGeom>
        </p:spPr>
      </p:pic>
      <p:pic>
        <p:nvPicPr>
          <p:cNvPr id="5" name="4 Imagen" descr="Bilbao_05_2012_Guggenheim_2008.jpg"/>
          <p:cNvPicPr>
            <a:picLocks noChangeAspect="1"/>
          </p:cNvPicPr>
          <p:nvPr/>
        </p:nvPicPr>
        <p:blipFill>
          <a:blip r:embed="rId2"/>
          <a:stretch>
            <a:fillRect/>
          </a:stretch>
        </p:blipFill>
        <p:spPr>
          <a:xfrm>
            <a:off x="-8930" y="0"/>
            <a:ext cx="9152930" cy="6858000"/>
          </a:xfrm>
          <a:prstGeom prst="rect">
            <a:avLst/>
          </a:prstGeom>
        </p:spPr>
      </p:pic>
      <p:pic>
        <p:nvPicPr>
          <p:cNvPr id="6" name="5 Imagen" descr="Bilbao_05_2012_Guggenheim_2008.jpg"/>
          <p:cNvPicPr>
            <a:picLocks noChangeAspect="1"/>
          </p:cNvPicPr>
          <p:nvPr/>
        </p:nvPicPr>
        <p:blipFill>
          <a:blip r:embed="rId2"/>
          <a:stretch>
            <a:fillRect/>
          </a:stretch>
        </p:blipFill>
        <p:spPr>
          <a:xfrm>
            <a:off x="0" y="0"/>
            <a:ext cx="9152930"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16" presetClass="entr" presetSubtype="21"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764572482_de4754cfee_h.jpg"/>
          <p:cNvPicPr>
            <a:picLocks noChangeAspect="1"/>
          </p:cNvPicPr>
          <p:nvPr/>
        </p:nvPicPr>
        <p:blipFill>
          <a:blip r:embed="rId2"/>
          <a:stretch>
            <a:fillRect/>
          </a:stretch>
        </p:blipFill>
        <p:spPr>
          <a:xfrm>
            <a:off x="0" y="714356"/>
            <a:ext cx="9144000" cy="5357850"/>
          </a:xfrm>
          <a:prstGeom prst="rect">
            <a:avLst/>
          </a:prstGeom>
        </p:spPr>
      </p:pic>
      <p:pic>
        <p:nvPicPr>
          <p:cNvPr id="5" name="4 Imagen" descr="9764572482_de4754cfee_h.jpg"/>
          <p:cNvPicPr>
            <a:picLocks noChangeAspect="1"/>
          </p:cNvPicPr>
          <p:nvPr/>
        </p:nvPicPr>
        <p:blipFill>
          <a:blip r:embed="rId2"/>
          <a:stretch>
            <a:fillRect/>
          </a:stretch>
        </p:blipFill>
        <p:spPr>
          <a:xfrm>
            <a:off x="0" y="714356"/>
            <a:ext cx="9144000" cy="535785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54176009_141247cbd1_o.jpg"/>
          <p:cNvPicPr>
            <a:picLocks noChangeAspect="1"/>
          </p:cNvPicPr>
          <p:nvPr/>
        </p:nvPicPr>
        <p:blipFill>
          <a:blip r:embed="rId2"/>
          <a:stretch>
            <a:fillRect/>
          </a:stretch>
        </p:blipFill>
        <p:spPr>
          <a:xfrm>
            <a:off x="-1" y="0"/>
            <a:ext cx="9170789" cy="6858000"/>
          </a:xfrm>
          <a:prstGeom prst="rect">
            <a:avLst/>
          </a:prstGeom>
        </p:spPr>
      </p:pic>
      <p:pic>
        <p:nvPicPr>
          <p:cNvPr id="5" name="4 Imagen" descr="3554176009_141247cbd1_o.jpg"/>
          <p:cNvPicPr>
            <a:picLocks noChangeAspect="1"/>
          </p:cNvPicPr>
          <p:nvPr/>
        </p:nvPicPr>
        <p:blipFill>
          <a:blip r:embed="rId2"/>
          <a:stretch>
            <a:fillRect/>
          </a:stretch>
        </p:blipFill>
        <p:spPr>
          <a:xfrm>
            <a:off x="-26789" y="0"/>
            <a:ext cx="9170789" cy="6858000"/>
          </a:xfrm>
          <a:prstGeom prst="rect">
            <a:avLst/>
          </a:prstGeom>
        </p:spPr>
      </p:pic>
      <p:pic>
        <p:nvPicPr>
          <p:cNvPr id="6" name="5 Imagen" descr="3554176009_141247cbd1_o.jpg"/>
          <p:cNvPicPr>
            <a:picLocks noChangeAspect="1"/>
          </p:cNvPicPr>
          <p:nvPr/>
        </p:nvPicPr>
        <p:blipFill>
          <a:blip r:embed="rId2"/>
          <a:stretch>
            <a:fillRect/>
          </a:stretch>
        </p:blipFill>
        <p:spPr>
          <a:xfrm>
            <a:off x="0" y="0"/>
            <a:ext cx="9170789"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6000" fill="hold"/>
                                        <p:tgtEl>
                                          <p:spTgt spid="6"/>
                                        </p:tgtEl>
                                        <p:attrNameLst>
                                          <p:attrName>ppt_w</p:attrName>
                                        </p:attrNameLst>
                                      </p:cBhvr>
                                      <p:tavLst>
                                        <p:tav tm="0">
                                          <p:val>
                                            <p:strVal val="4/3*#ppt_w"/>
                                          </p:val>
                                        </p:tav>
                                        <p:tav tm="100000">
                                          <p:val>
                                            <p:strVal val="#ppt_w"/>
                                          </p:val>
                                        </p:tav>
                                      </p:tavLst>
                                    </p:anim>
                                    <p:anim calcmode="lin" valueType="num">
                                      <p:cBhvr>
                                        <p:cTn id="11" dur="6000" fill="hold"/>
                                        <p:tgtEl>
                                          <p:spTgt spid="6"/>
                                        </p:tgtEl>
                                        <p:attrNameLst>
                                          <p:attrName>ppt_h</p:attrName>
                                        </p:attrNameLst>
                                      </p:cBhvr>
                                      <p:tavLst>
                                        <p:tav tm="0">
                                          <p:val>
                                            <p:strVal val="4/3*#ppt_h"/>
                                          </p:val>
                                        </p:tav>
                                        <p:tav tm="100000">
                                          <p:val>
                                            <p:strVal val="#ppt_h"/>
                                          </p:val>
                                        </p:tav>
                                      </p:tavLst>
                                    </p:anim>
                                  </p:childTnLst>
                                </p:cTn>
                              </p:par>
                              <p:par>
                                <p:cTn id="12" presetID="18" presetClass="entr" presetSubtype="1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trips(downLeft)">
                                      <p:cBhvr>
                                        <p:cTn id="14" dur="6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6000" fill="hold"/>
                                        <p:tgtEl>
                                          <p:spTgt spid="5"/>
                                        </p:tgtEl>
                                        <p:attrNameLst>
                                          <p:attrName>ppt_w</p:attrName>
                                        </p:attrNameLst>
                                      </p:cBhvr>
                                      <p:tavLst>
                                        <p:tav tm="0">
                                          <p:val>
                                            <p:strVal val="4/3*#ppt_w"/>
                                          </p:val>
                                        </p:tav>
                                        <p:tav tm="100000">
                                          <p:val>
                                            <p:strVal val="#ppt_w"/>
                                          </p:val>
                                        </p:tav>
                                      </p:tavLst>
                                    </p:anim>
                                    <p:anim calcmode="lin" valueType="num">
                                      <p:cBhvr>
                                        <p:cTn id="18" dur="6000" fill="hold"/>
                                        <p:tgtEl>
                                          <p:spTgt spid="5"/>
                                        </p:tgtEl>
                                        <p:attrNameLst>
                                          <p:attrName>ppt_h</p:attrName>
                                        </p:attrNameLst>
                                      </p:cBhvr>
                                      <p:tavLst>
                                        <p:tav tm="0">
                                          <p:val>
                                            <p:strVal val="4/3*#ppt_h"/>
                                          </p:val>
                                        </p:tav>
                                        <p:tav tm="100000">
                                          <p:val>
                                            <p:strVal val="#ppt_h"/>
                                          </p:val>
                                        </p:tav>
                                      </p:tavLst>
                                    </p:anim>
                                  </p:childTnLst>
                                </p:cTn>
                              </p:par>
                              <p:par>
                                <p:cTn id="19" presetID="18" presetClass="entr" presetSubtype="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Right)">
                                      <p:cBhvr>
                                        <p:cTn id="21" dur="6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6000" fill="hold"/>
                                        <p:tgtEl>
                                          <p:spTgt spid="4"/>
                                        </p:tgtEl>
                                        <p:attrNameLst>
                                          <p:attrName>ppt_w</p:attrName>
                                        </p:attrNameLst>
                                      </p:cBhvr>
                                      <p:tavLst>
                                        <p:tav tm="0">
                                          <p:val>
                                            <p:strVal val="4/3*#ppt_w"/>
                                          </p:val>
                                        </p:tav>
                                        <p:tav tm="100000">
                                          <p:val>
                                            <p:strVal val="#ppt_w"/>
                                          </p:val>
                                        </p:tav>
                                      </p:tavLst>
                                    </p:anim>
                                    <p:anim calcmode="lin" valueType="num">
                                      <p:cBhvr>
                                        <p:cTn id="25" dur="6000" fill="hold"/>
                                        <p:tgtEl>
                                          <p:spTgt spid="4"/>
                                        </p:tgtEl>
                                        <p:attrNameLst>
                                          <p:attrName>ppt_h</p:attrName>
                                        </p:attrNameLst>
                                      </p:cBhvr>
                                      <p:tavLst>
                                        <p:tav tm="0">
                                          <p:val>
                                            <p:strVal val="4/3*#ppt_h"/>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iant-puppy-monument-guggenheim-bilbao.jpg"/>
          <p:cNvPicPr>
            <a:picLocks noChangeAspect="1"/>
          </p:cNvPicPr>
          <p:nvPr/>
        </p:nvPicPr>
        <p:blipFill>
          <a:blip r:embed="rId2"/>
          <a:stretch>
            <a:fillRect/>
          </a:stretch>
        </p:blipFill>
        <p:spPr>
          <a:xfrm>
            <a:off x="0" y="6684"/>
            <a:ext cx="9144000" cy="6844632"/>
          </a:xfrm>
          <a:prstGeom prst="rect">
            <a:avLst/>
          </a:prstGeom>
        </p:spPr>
      </p:pic>
      <p:pic>
        <p:nvPicPr>
          <p:cNvPr id="5" name="4 Imagen" descr="giant-puppy-monument-guggenheim-bilbao.jpg"/>
          <p:cNvPicPr>
            <a:picLocks noChangeAspect="1"/>
          </p:cNvPicPr>
          <p:nvPr/>
        </p:nvPicPr>
        <p:blipFill>
          <a:blip r:embed="rId2"/>
          <a:stretch>
            <a:fillRect/>
          </a:stretch>
        </p:blipFill>
        <p:spPr>
          <a:xfrm>
            <a:off x="0" y="0"/>
            <a:ext cx="9144000" cy="6844632"/>
          </a:xfrm>
          <a:prstGeom prst="rect">
            <a:avLst/>
          </a:prstGeom>
        </p:spPr>
      </p:pic>
      <p:pic>
        <p:nvPicPr>
          <p:cNvPr id="6" name="5 Imagen" descr="giant-puppy-monument-guggenheim-bilbao.jpg"/>
          <p:cNvPicPr>
            <a:picLocks noChangeAspect="1"/>
          </p:cNvPicPr>
          <p:nvPr/>
        </p:nvPicPr>
        <p:blipFill>
          <a:blip r:embed="rId2"/>
          <a:stretch>
            <a:fillRect/>
          </a:stretch>
        </p:blipFill>
        <p:spPr>
          <a:xfrm>
            <a:off x="0" y="13368"/>
            <a:ext cx="9144000" cy="6844632"/>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5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lumMod val="25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9444"/>
            </a:avLst>
          </a:prstGeom>
          <a:blipFill dpi="0" rotWithShape="1">
            <a:blip r:embed="rId2"/>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857232"/>
            <a:ext cx="7715304" cy="5078313"/>
          </a:xfrm>
          <a:prstGeom prst="rect">
            <a:avLst/>
          </a:prstGeom>
          <a:noFill/>
        </p:spPr>
        <p:txBody>
          <a:bodyPr wrap="square" rtlCol="0">
            <a:spAutoFit/>
          </a:bodyPr>
          <a:lstStyle/>
          <a:p>
            <a:pPr algn="ctr">
              <a:lnSpc>
                <a:spcPct val="80000"/>
              </a:lnSpc>
              <a:buFont typeface="Wingdings" pitchFamily="2" charset="2"/>
              <a:buNone/>
            </a:pPr>
            <a:r>
              <a:rPr lang="es-ES" sz="4400" b="1"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Revestimiento de fachadas y cubiertas </a:t>
            </a:r>
          </a:p>
          <a:p>
            <a:pPr>
              <a:lnSpc>
                <a:spcPct val="80000"/>
              </a:lnSpc>
            </a:pPr>
            <a:endParaRPr lang="es-ES" b="1" dirty="0" smtClean="0">
              <a:solidFill>
                <a:srgbClr val="FFC000"/>
              </a:solidFill>
              <a:effectLst>
                <a:outerShdw blurRad="38100" dist="38100" dir="2700000" algn="tl">
                  <a:srgbClr val="000000">
                    <a:alpha val="43137"/>
                  </a:srgbClr>
                </a:outerShdw>
              </a:effectLst>
              <a:latin typeface="Agency FB" pitchFamily="34" charset="0"/>
            </a:endParaRPr>
          </a:p>
          <a:p>
            <a:pPr>
              <a:lnSpc>
                <a:spcPct val="80000"/>
              </a:lnSpc>
            </a:pPr>
            <a:endParaRPr lang="es-ES" dirty="0" smtClean="0">
              <a:solidFill>
                <a:srgbClr val="FFC000"/>
              </a:solidFill>
              <a:effectLst>
                <a:outerShdw blurRad="38100" dist="38100" dir="2700000" algn="tl">
                  <a:srgbClr val="000000">
                    <a:alpha val="43137"/>
                  </a:srgbClr>
                </a:outerShdw>
              </a:effectLst>
              <a:latin typeface="Agency FB" pitchFamily="34" charset="0"/>
            </a:endParaRPr>
          </a:p>
          <a:p>
            <a:pPr>
              <a:lnSpc>
                <a:spcPct val="80000"/>
              </a:lnSpc>
            </a:pPr>
            <a:r>
              <a:rPr lang="es-ES" sz="2000" dirty="0" smtClean="0">
                <a:solidFill>
                  <a:srgbClr val="FFC000"/>
                </a:solidFill>
                <a:effectLst>
                  <a:outerShdw blurRad="38100" dist="38100" dir="2700000" algn="tl">
                    <a:srgbClr val="000000">
                      <a:alpha val="43137"/>
                    </a:srgbClr>
                  </a:outerShdw>
                </a:effectLst>
                <a:latin typeface="Agency FB" pitchFamily="34" charset="0"/>
              </a:rPr>
              <a:t>Frank </a:t>
            </a:r>
            <a:r>
              <a:rPr lang="es-ES" sz="2000" dirty="0" err="1" smtClean="0">
                <a:solidFill>
                  <a:srgbClr val="FFC000"/>
                </a:solidFill>
                <a:effectLst>
                  <a:outerShdw blurRad="38100" dist="38100" dir="2700000" algn="tl">
                    <a:srgbClr val="000000">
                      <a:alpha val="43137"/>
                    </a:srgbClr>
                  </a:outerShdw>
                </a:effectLst>
                <a:latin typeface="Agency FB" pitchFamily="34" charset="0"/>
              </a:rPr>
              <a:t>Gehry</a:t>
            </a:r>
            <a:r>
              <a:rPr lang="es-ES" sz="2000" dirty="0" smtClean="0">
                <a:solidFill>
                  <a:srgbClr val="FFC000"/>
                </a:solidFill>
                <a:effectLst>
                  <a:outerShdw blurRad="38100" dist="38100" dir="2700000" algn="tl">
                    <a:srgbClr val="000000">
                      <a:alpha val="43137"/>
                    </a:srgbClr>
                  </a:outerShdw>
                </a:effectLst>
                <a:latin typeface="Agency FB" pitchFamily="34" charset="0"/>
              </a:rPr>
              <a:t>, para el revestimiento del Museo Guggenheim de Bilbao, se fijó en las plumas y escamas de animales. Observó sus fijaciones y la posibilidad de movimiento. </a:t>
            </a:r>
          </a:p>
          <a:p>
            <a:pPr>
              <a:lnSpc>
                <a:spcPct val="80000"/>
              </a:lnSpc>
            </a:pPr>
            <a:r>
              <a:rPr lang="es-ES" sz="2000" dirty="0" smtClean="0">
                <a:solidFill>
                  <a:srgbClr val="FFC000"/>
                </a:solidFill>
                <a:effectLst>
                  <a:outerShdw blurRad="38100" dist="38100" dir="2700000" algn="tl">
                    <a:srgbClr val="000000">
                      <a:alpha val="43137"/>
                    </a:srgbClr>
                  </a:outerShdw>
                </a:effectLst>
                <a:latin typeface="Agency FB" pitchFamily="34" charset="0"/>
              </a:rPr>
              <a:t>Decidió usar ”escamas” rígida. La diferencia entre el revestimiento usado y la piel de los animales es que la de estos últimos está adaptada al movimiento mientras que la del edificio no, por lo que ambos sistemas de cubrimiento no son los mismos.</a:t>
            </a:r>
          </a:p>
          <a:p>
            <a:pPr>
              <a:lnSpc>
                <a:spcPct val="80000"/>
              </a:lnSpc>
            </a:pPr>
            <a:r>
              <a:rPr lang="es-ES" sz="2000" dirty="0" err="1" smtClean="0">
                <a:solidFill>
                  <a:srgbClr val="FFC000"/>
                </a:solidFill>
                <a:effectLst>
                  <a:outerShdw blurRad="38100" dist="38100" dir="2700000" algn="tl">
                    <a:srgbClr val="000000">
                      <a:alpha val="43137"/>
                    </a:srgbClr>
                  </a:outerShdw>
                </a:effectLst>
                <a:latin typeface="Agency FB" pitchFamily="34" charset="0"/>
              </a:rPr>
              <a:t>Gehry</a:t>
            </a:r>
            <a:r>
              <a:rPr lang="es-ES" sz="2000" dirty="0" smtClean="0">
                <a:solidFill>
                  <a:srgbClr val="FFC000"/>
                </a:solidFill>
                <a:effectLst>
                  <a:outerShdw blurRad="38100" dist="38100" dir="2700000" algn="tl">
                    <a:srgbClr val="000000">
                      <a:alpha val="43137"/>
                    </a:srgbClr>
                  </a:outerShdw>
                </a:effectLst>
                <a:latin typeface="Agency FB" pitchFamily="34" charset="0"/>
              </a:rPr>
              <a:t> quiso desde el primer momento que estas piezas fuesen metálicas.</a:t>
            </a:r>
          </a:p>
          <a:p>
            <a:pPr>
              <a:lnSpc>
                <a:spcPct val="80000"/>
              </a:lnSpc>
            </a:pPr>
            <a:r>
              <a:rPr lang="es-ES" sz="2000" dirty="0" smtClean="0">
                <a:solidFill>
                  <a:srgbClr val="FFC000"/>
                </a:solidFill>
                <a:effectLst>
                  <a:outerShdw blurRad="38100" dist="38100" dir="2700000" algn="tl">
                    <a:srgbClr val="000000">
                      <a:alpha val="43137"/>
                    </a:srgbClr>
                  </a:outerShdw>
                </a:effectLst>
                <a:latin typeface="Agency FB" pitchFamily="34" charset="0"/>
              </a:rPr>
              <a:t>Decidió no usar acero inoxidable porque decía que no correspondía con el cielo de Bilbao. También descartó la posibilidad de usar cobre y otros metales. Finalmente se decantó por hacer las piezas de titanio, un metal bastante caro que contrasta con los materiales económicos usados en sus primeras obras. La aleación definitiva es de cinc y titanio.</a:t>
            </a:r>
          </a:p>
          <a:p>
            <a:pPr>
              <a:lnSpc>
                <a:spcPct val="80000"/>
              </a:lnSpc>
            </a:pPr>
            <a:r>
              <a:rPr lang="es-ES" sz="2000" dirty="0" smtClean="0">
                <a:solidFill>
                  <a:srgbClr val="FFC000"/>
                </a:solidFill>
                <a:effectLst>
                  <a:outerShdw blurRad="38100" dist="38100" dir="2700000" algn="tl">
                    <a:srgbClr val="000000">
                      <a:alpha val="43137"/>
                    </a:srgbClr>
                  </a:outerShdw>
                </a:effectLst>
                <a:latin typeface="Agency FB" pitchFamily="34" charset="0"/>
              </a:rPr>
              <a:t>La chapa es muy fina, y adapta a la curva descrita por el edificio.</a:t>
            </a:r>
          </a:p>
          <a:p>
            <a:pPr>
              <a:lnSpc>
                <a:spcPct val="80000"/>
              </a:lnSpc>
            </a:pPr>
            <a:r>
              <a:rPr lang="es-ES" sz="2000" dirty="0" smtClean="0">
                <a:solidFill>
                  <a:srgbClr val="FFC000"/>
                </a:solidFill>
                <a:effectLst>
                  <a:outerShdw blurRad="38100" dist="38100" dir="2700000" algn="tl">
                    <a:srgbClr val="000000">
                      <a:alpha val="43137"/>
                    </a:srgbClr>
                  </a:outerShdw>
                </a:effectLst>
                <a:latin typeface="Agency FB" pitchFamily="34" charset="0"/>
              </a:rPr>
              <a:t>Cada pieza tiene una forma única y exclusiva al lugar que ocupa.</a:t>
            </a:r>
          </a:p>
          <a:p>
            <a:pPr>
              <a:lnSpc>
                <a:spcPct val="80000"/>
              </a:lnSpc>
            </a:pPr>
            <a:r>
              <a:rPr lang="es-ES" sz="2000" dirty="0" smtClean="0">
                <a:solidFill>
                  <a:srgbClr val="FFC000"/>
                </a:solidFill>
                <a:effectLst>
                  <a:outerShdw blurRad="38100" dist="38100" dir="2700000" algn="tl">
                    <a:srgbClr val="000000">
                      <a:alpha val="43137"/>
                    </a:srgbClr>
                  </a:outerShdw>
                </a:effectLst>
                <a:latin typeface="Agency FB" pitchFamily="34" charset="0"/>
              </a:rPr>
              <a:t>Cada pieza está ligeramente almohadillada para que se adapte perfectamente a su lugar.  </a:t>
            </a:r>
          </a:p>
          <a:p>
            <a:pPr>
              <a:lnSpc>
                <a:spcPct val="80000"/>
              </a:lnSpc>
            </a:pPr>
            <a:r>
              <a:rPr lang="es-ES" sz="2000" dirty="0" smtClean="0">
                <a:solidFill>
                  <a:srgbClr val="FFC000"/>
                </a:solidFill>
                <a:effectLst>
                  <a:outerShdw blurRad="38100" dist="38100" dir="2700000" algn="tl">
                    <a:srgbClr val="000000">
                      <a:alpha val="43137"/>
                    </a:srgbClr>
                  </a:outerShdw>
                </a:effectLst>
                <a:latin typeface="Agency FB" pitchFamily="34" charset="0"/>
              </a:rPr>
              <a:t>Hay zonas en las fachadas con remiendos (chapas con diferentes colores), debido a las ligeras variaciones de la aleación metálica que hay en cada pieza. </a:t>
            </a:r>
          </a:p>
          <a:p>
            <a:endParaRPr lang="es-ES" sz="2000" dirty="0">
              <a:solidFill>
                <a:srgbClr val="FFC000"/>
              </a:solidFill>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42866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lbao.Guggenheim.jpg"/>
          <p:cNvPicPr>
            <a:picLocks noChangeAspect="1"/>
          </p:cNvPicPr>
          <p:nvPr/>
        </p:nvPicPr>
        <p:blipFill>
          <a:blip r:embed="rId3"/>
          <a:stretch>
            <a:fillRect/>
          </a:stretch>
        </p:blipFill>
        <p:spPr>
          <a:xfrm>
            <a:off x="0" y="0"/>
            <a:ext cx="9144000" cy="6858000"/>
          </a:xfrm>
          <a:prstGeom prst="rect">
            <a:avLst/>
          </a:prstGeom>
        </p:spPr>
      </p:pic>
      <p:pic>
        <p:nvPicPr>
          <p:cNvPr id="5" name="4 Imagen" descr="Bilbao.Guggenheim.jpg"/>
          <p:cNvPicPr>
            <a:picLocks noChangeAspect="1"/>
          </p:cNvPicPr>
          <p:nvPr/>
        </p:nvPicPr>
        <p:blipFill>
          <a:blip r:embed="rId3"/>
          <a:stretch>
            <a:fillRect/>
          </a:stretch>
        </p:blipFill>
        <p:spPr>
          <a:xfrm>
            <a:off x="0" y="0"/>
            <a:ext cx="9144000" cy="6858000"/>
          </a:xfrm>
          <a:prstGeom prst="rect">
            <a:avLst/>
          </a:prstGeom>
        </p:spPr>
      </p:pic>
      <p:pic>
        <p:nvPicPr>
          <p:cNvPr id="6" name="5 Imagen" descr="Bilbao.Guggenheim.jpg"/>
          <p:cNvPicPr>
            <a:picLocks noChangeAspect="1"/>
          </p:cNvPicPr>
          <p:nvPr/>
        </p:nvPicPr>
        <p:blipFill>
          <a:blip r:embed="rId3"/>
          <a:stretch>
            <a:fillRect/>
          </a:stretch>
        </p:blipFill>
        <p:spPr>
          <a:xfrm>
            <a:off x="0" y="0"/>
            <a:ext cx="9144000" cy="6858000"/>
          </a:xfrm>
          <a:prstGeom prst="rect">
            <a:avLst/>
          </a:prstGeom>
        </p:spPr>
      </p:pic>
      <p:sp>
        <p:nvSpPr>
          <p:cNvPr id="7" name="6 Rectángulo"/>
          <p:cNvSpPr/>
          <p:nvPr/>
        </p:nvSpPr>
        <p:spPr>
          <a:xfrm>
            <a:off x="-428660" y="0"/>
            <a:ext cx="9572660" cy="6858000"/>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sndAc>
      <p:stSnd>
        <p:snd r:embed="rId2" name="Martxa baten lehen notak - Mikel Laboa (traduci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8)">
                                      <p:cBhvr>
                                        <p:cTn id="21" dur="5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F9341.JPG"/>
          <p:cNvPicPr>
            <a:picLocks noChangeAspect="1"/>
          </p:cNvPicPr>
          <p:nvPr/>
        </p:nvPicPr>
        <p:blipFill>
          <a:blip r:embed="rId2"/>
          <a:stretch>
            <a:fillRect/>
          </a:stretch>
        </p:blipFill>
        <p:spPr>
          <a:xfrm>
            <a:off x="0" y="0"/>
            <a:ext cx="9144000" cy="6858000"/>
          </a:xfrm>
          <a:prstGeom prst="rect">
            <a:avLst/>
          </a:prstGeom>
        </p:spPr>
      </p:pic>
      <p:pic>
        <p:nvPicPr>
          <p:cNvPr id="5" name="4 Imagen" descr="DSCF934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par>
                                <p:cTn id="19" presetID="3"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vertic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6_1guggenheim_bilbao_ph036.jpg"/>
          <p:cNvPicPr>
            <a:picLocks noGrp="1" noChangeAspect="1"/>
          </p:cNvPicPr>
          <p:nvPr>
            <p:ph idx="1"/>
          </p:nvPr>
        </p:nvPicPr>
        <p:blipFill>
          <a:blip r:embed="rId2"/>
          <a:stretch>
            <a:fillRect/>
          </a:stretch>
        </p:blipFill>
        <p:spPr>
          <a:xfrm>
            <a:off x="0" y="6684"/>
            <a:ext cx="9144000" cy="6844632"/>
          </a:xfrm>
        </p:spPr>
      </p:pic>
      <p:pic>
        <p:nvPicPr>
          <p:cNvPr id="5" name="3 Marcador de contenido" descr="116_1guggenheim_bilbao_ph036.jpg"/>
          <p:cNvPicPr>
            <a:picLocks noChangeAspect="1"/>
          </p:cNvPicPr>
          <p:nvPr/>
        </p:nvPicPr>
        <p:blipFill>
          <a:blip r:embed="rId2"/>
          <a:stretch>
            <a:fillRect/>
          </a:stretch>
        </p:blipFill>
        <p:spPr>
          <a:xfrm>
            <a:off x="0" y="0"/>
            <a:ext cx="9144000" cy="6844632"/>
          </a:xfrm>
          <a:prstGeom prst="rect">
            <a:avLst/>
          </a:prstGeom>
        </p:spPr>
      </p:pic>
      <p:pic>
        <p:nvPicPr>
          <p:cNvPr id="6" name="3 Marcador de contenido" descr="116_1guggenheim_bilbao_ph036.jpg"/>
          <p:cNvPicPr>
            <a:picLocks noChangeAspect="1"/>
          </p:cNvPicPr>
          <p:nvPr/>
        </p:nvPicPr>
        <p:blipFill>
          <a:blip r:embed="rId2"/>
          <a:stretch>
            <a:fillRect/>
          </a:stretch>
        </p:blipFill>
        <p:spPr>
          <a:xfrm>
            <a:off x="0" y="0"/>
            <a:ext cx="9144000" cy="6844632"/>
          </a:xfrm>
          <a:prstGeom prst="rect">
            <a:avLst/>
          </a:prstGeom>
        </p:spPr>
      </p:pic>
      <p:sp>
        <p:nvSpPr>
          <p:cNvPr id="7" name="6 Rectángulo"/>
          <p:cNvSpPr/>
          <p:nvPr/>
        </p:nvSpPr>
        <p:spPr>
          <a:xfrm>
            <a:off x="-42866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out)">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20" presetClass="entr" presetSubtype="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edg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ilbao-09-2011-2262.jpg"/>
          <p:cNvPicPr>
            <a:picLocks noGrp="1" noChangeAspect="1"/>
          </p:cNvPicPr>
          <p:nvPr>
            <p:ph idx="1"/>
          </p:nvPr>
        </p:nvPicPr>
        <p:blipFill>
          <a:blip r:embed="rId2"/>
          <a:stretch>
            <a:fillRect/>
          </a:stretch>
        </p:blipFill>
        <p:spPr>
          <a:xfrm>
            <a:off x="0" y="0"/>
            <a:ext cx="9144000" cy="6858000"/>
          </a:xfrm>
        </p:spPr>
      </p:pic>
      <p:pic>
        <p:nvPicPr>
          <p:cNvPr id="5" name="3 Marcador de contenido" descr="bilbao-09-2011-2262.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bilbao-09-2011-2262.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out)">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20" presetClass="entr" presetSubtype="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edge">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dscn5622.jpg"/>
          <p:cNvPicPr>
            <a:picLocks noGrp="1" noChangeAspect="1"/>
          </p:cNvPicPr>
          <p:nvPr>
            <p:ph idx="1"/>
          </p:nvPr>
        </p:nvPicPr>
        <p:blipFill>
          <a:blip r:embed="rId2"/>
          <a:stretch>
            <a:fillRect/>
          </a:stretch>
        </p:blipFill>
        <p:spPr>
          <a:xfrm>
            <a:off x="0" y="0"/>
            <a:ext cx="9143999" cy="6858000"/>
          </a:xfrm>
        </p:spPr>
      </p:pic>
      <p:pic>
        <p:nvPicPr>
          <p:cNvPr id="5" name="3 Marcador de contenido" descr="dscn5622.jpg"/>
          <p:cNvPicPr>
            <a:picLocks noChangeAspect="1"/>
          </p:cNvPicPr>
          <p:nvPr/>
        </p:nvPicPr>
        <p:blipFill>
          <a:blip r:embed="rId2"/>
          <a:stretch>
            <a:fillRect/>
          </a:stretch>
        </p:blipFill>
        <p:spPr>
          <a:xfrm>
            <a:off x="1" y="0"/>
            <a:ext cx="9143999"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lumMod val="25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11111"/>
            </a:avLst>
          </a:prstGeom>
          <a:blipFill dpi="0" rotWithShape="1">
            <a:blip r:embed="rId2"/>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142976" y="857232"/>
            <a:ext cx="6786609" cy="5435334"/>
          </a:xfrm>
          <a:prstGeom prst="rect">
            <a:avLst/>
          </a:prstGeom>
          <a:noFill/>
        </p:spPr>
        <p:txBody>
          <a:bodyPr wrap="square" rtlCol="0">
            <a:spAutoFit/>
          </a:bodyPr>
          <a:lstStyle/>
          <a:p>
            <a:pPr algn="ctr">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s-ES" sz="4000" b="1"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Arquitectura</a:t>
            </a:r>
          </a:p>
          <a:p>
            <a:pPr algn="just">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s-ES" sz="2000" dirty="0" smtClean="0">
                <a:solidFill>
                  <a:srgbClr val="FFC000"/>
                </a:solidFill>
                <a:effectLst>
                  <a:outerShdw blurRad="38100" dist="38100" dir="2700000" algn="tl">
                    <a:srgbClr val="000000">
                      <a:alpha val="43137"/>
                    </a:srgbClr>
                  </a:outerShdw>
                </a:effectLst>
                <a:latin typeface="Agency FB" pitchFamily="34" charset="0"/>
              </a:rPr>
              <a:t>Creado por Frank </a:t>
            </a:r>
            <a:r>
              <a:rPr lang="es-ES" sz="2000" dirty="0" err="1" smtClean="0">
                <a:solidFill>
                  <a:srgbClr val="FFC000"/>
                </a:solidFill>
                <a:effectLst>
                  <a:outerShdw blurRad="38100" dist="38100" dir="2700000" algn="tl">
                    <a:srgbClr val="000000">
                      <a:alpha val="43137"/>
                    </a:srgbClr>
                  </a:outerShdw>
                </a:effectLst>
                <a:latin typeface="Agency FB" pitchFamily="34" charset="0"/>
              </a:rPr>
              <a:t>Gehry</a:t>
            </a:r>
            <a:r>
              <a:rPr lang="es-ES" sz="2000" dirty="0" smtClean="0">
                <a:solidFill>
                  <a:srgbClr val="FFC000"/>
                </a:solidFill>
                <a:effectLst>
                  <a:outerShdw blurRad="38100" dist="38100" dir="2700000" algn="tl">
                    <a:srgbClr val="000000">
                      <a:alpha val="43137"/>
                    </a:srgbClr>
                  </a:outerShdw>
                </a:effectLst>
                <a:latin typeface="Agency FB" pitchFamily="34" charset="0"/>
              </a:rPr>
              <a:t> y sus estudios de arquitectura, el Museo Guggenheim está diseñado con formas ondulantes  y luminosas. La Fundación Guggenheim  costó 150 millones de euros. Fue inaugurado el 17 de octubre de 1997. El 17 de octubre de 2013, el museo celebra sus 16 años. El director actual del museo es Juan Ignacio </a:t>
            </a:r>
            <a:r>
              <a:rPr lang="es-ES" sz="2000" dirty="0" err="1" smtClean="0">
                <a:solidFill>
                  <a:srgbClr val="FFC000"/>
                </a:solidFill>
                <a:effectLst>
                  <a:outerShdw blurRad="38100" dist="38100" dir="2700000" algn="tl">
                    <a:srgbClr val="000000">
                      <a:alpha val="43137"/>
                    </a:srgbClr>
                  </a:outerShdw>
                </a:effectLst>
                <a:latin typeface="Agency FB" pitchFamily="34" charset="0"/>
              </a:rPr>
              <a:t>Vidarte</a:t>
            </a:r>
            <a:r>
              <a:rPr lang="es-ES" sz="2000" dirty="0" smtClean="0">
                <a:solidFill>
                  <a:srgbClr val="FFC000"/>
                </a:solidFill>
                <a:effectLst>
                  <a:outerShdw blurRad="38100" dist="38100" dir="2700000" algn="tl">
                    <a:srgbClr val="000000">
                      <a:alpha val="43137"/>
                    </a:srgbClr>
                  </a:outerShdw>
                </a:effectLst>
                <a:latin typeface="Agency FB" pitchFamily="34" charset="0"/>
              </a:rPr>
              <a:t>.</a:t>
            </a:r>
          </a:p>
          <a:p>
            <a:r>
              <a:rPr lang="es-ES" sz="2000" dirty="0" smtClean="0">
                <a:solidFill>
                  <a:srgbClr val="FFC000"/>
                </a:solidFill>
                <a:effectLst>
                  <a:outerShdw blurRad="38100" dist="38100" dir="2700000" algn="tl">
                    <a:srgbClr val="000000">
                      <a:alpha val="43137"/>
                    </a:srgbClr>
                  </a:outerShdw>
                </a:effectLst>
                <a:latin typeface="Agency FB" pitchFamily="34" charset="0"/>
              </a:rPr>
              <a:t>El edificio se estructura con  la integración de dos volúmenes:</a:t>
            </a:r>
          </a:p>
          <a:p>
            <a:pPr lvl="1"/>
            <a:r>
              <a:rPr lang="es-ES" sz="2000" dirty="0" smtClean="0">
                <a:solidFill>
                  <a:srgbClr val="FFC000"/>
                </a:solidFill>
                <a:effectLst>
                  <a:outerShdw blurRad="38100" dist="38100" dir="2700000" algn="tl">
                    <a:srgbClr val="000000">
                      <a:alpha val="43137"/>
                    </a:srgbClr>
                  </a:outerShdw>
                </a:effectLst>
                <a:latin typeface="Agency FB" pitchFamily="34" charset="0"/>
              </a:rPr>
              <a:t>Los ortogonales: realizados en piedra calcárea.</a:t>
            </a:r>
          </a:p>
          <a:p>
            <a:pPr lvl="1"/>
            <a:r>
              <a:rPr lang="es-ES" sz="2000" dirty="0" smtClean="0">
                <a:solidFill>
                  <a:srgbClr val="FFC000"/>
                </a:solidFill>
                <a:effectLst>
                  <a:outerShdw blurRad="38100" dist="38100" dir="2700000" algn="tl">
                    <a:srgbClr val="000000">
                      <a:alpha val="43137"/>
                    </a:srgbClr>
                  </a:outerShdw>
                </a:effectLst>
                <a:latin typeface="Agency FB" pitchFamily="34" charset="0"/>
              </a:rPr>
              <a:t>Los curvos: láminas de titanio.</a:t>
            </a:r>
          </a:p>
          <a:p>
            <a:pPr lvl="1"/>
            <a:r>
              <a:rPr lang="es-ES" sz="2000" dirty="0" smtClean="0">
                <a:solidFill>
                  <a:srgbClr val="FFC000"/>
                </a:solidFill>
                <a:effectLst>
                  <a:outerShdw blurRad="38100" dist="38100" dir="2700000" algn="tl">
                    <a:srgbClr val="000000">
                      <a:alpha val="43137"/>
                    </a:srgbClr>
                  </a:outerShdw>
                </a:effectLst>
                <a:latin typeface="Agency FB" pitchFamily="34" charset="0"/>
              </a:rPr>
              <a:t>Los muros de vidrio sirven para establecer las conexiones entre los volúmenes y para relacionarlas el exterior con el interior.</a:t>
            </a:r>
          </a:p>
          <a:p>
            <a:r>
              <a:rPr lang="es-ES" sz="2000" dirty="0" smtClean="0">
                <a:solidFill>
                  <a:srgbClr val="FFC000"/>
                </a:solidFill>
                <a:effectLst>
                  <a:outerShdw blurRad="38100" dist="38100" dir="2700000" algn="tl">
                    <a:srgbClr val="000000">
                      <a:alpha val="43137"/>
                    </a:srgbClr>
                  </a:outerShdw>
                </a:effectLst>
                <a:latin typeface="Agency FB" pitchFamily="34" charset="0"/>
              </a:rPr>
              <a:t>La entrada se realiza a través de una escalinata descendente, lo que permite </a:t>
            </a:r>
          </a:p>
          <a:p>
            <a:r>
              <a:rPr lang="es-ES" sz="2000" dirty="0" smtClean="0">
                <a:solidFill>
                  <a:srgbClr val="FFC000"/>
                </a:solidFill>
                <a:effectLst>
                  <a:outerShdw blurRad="38100" dist="38100" dir="2700000" algn="tl">
                    <a:srgbClr val="000000">
                      <a:alpha val="43137"/>
                    </a:srgbClr>
                  </a:outerShdw>
                </a:effectLst>
                <a:latin typeface="Agency FB" pitchFamily="34" charset="0"/>
              </a:rPr>
              <a:t>( antes de entrar) tener una visión global del conjunto</a:t>
            </a:r>
          </a:p>
          <a:p>
            <a:pPr algn="just">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s-ES" sz="2000" dirty="0" smtClean="0">
              <a:solidFill>
                <a:srgbClr val="FFC000"/>
              </a:solidFill>
              <a:effectLst>
                <a:outerShdw blurRad="38100" dist="38100" dir="2700000" algn="tl">
                  <a:srgbClr val="000000">
                    <a:alpha val="43137"/>
                  </a:srgbClr>
                </a:outerShdw>
              </a:effectLst>
              <a:latin typeface="Agency FB" pitchFamily="34" charset="0"/>
            </a:endParaRPr>
          </a:p>
          <a:p>
            <a:endParaRPr lang="es-ES" sz="2000" dirty="0">
              <a:solidFill>
                <a:srgbClr val="FFC000"/>
              </a:solidFill>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42866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gge2.jpg"/>
          <p:cNvPicPr>
            <a:picLocks noChangeAspect="1"/>
          </p:cNvPicPr>
          <p:nvPr/>
        </p:nvPicPr>
        <p:blipFill>
          <a:blip r:embed="rId2"/>
          <a:stretch>
            <a:fillRect/>
          </a:stretch>
        </p:blipFill>
        <p:spPr>
          <a:xfrm>
            <a:off x="0" y="3345"/>
            <a:ext cx="9144000" cy="6851309"/>
          </a:xfrm>
          <a:prstGeom prst="rect">
            <a:avLst/>
          </a:prstGeom>
        </p:spPr>
      </p:pic>
      <p:pic>
        <p:nvPicPr>
          <p:cNvPr id="5" name="4 Imagen" descr="gugge2.jpg"/>
          <p:cNvPicPr>
            <a:picLocks noChangeAspect="1"/>
          </p:cNvPicPr>
          <p:nvPr/>
        </p:nvPicPr>
        <p:blipFill>
          <a:blip r:embed="rId2"/>
          <a:stretch>
            <a:fillRect/>
          </a:stretch>
        </p:blipFill>
        <p:spPr>
          <a:xfrm>
            <a:off x="0" y="0"/>
            <a:ext cx="9144000" cy="6851309"/>
          </a:xfrm>
          <a:prstGeom prst="rect">
            <a:avLst/>
          </a:prstGeom>
        </p:spPr>
      </p:pic>
      <p:pic>
        <p:nvPicPr>
          <p:cNvPr id="6" name="5 Imagen" descr="gugge2.jpg"/>
          <p:cNvPicPr>
            <a:picLocks noChangeAspect="1"/>
          </p:cNvPicPr>
          <p:nvPr/>
        </p:nvPicPr>
        <p:blipFill>
          <a:blip r:embed="rId2"/>
          <a:stretch>
            <a:fillRect/>
          </a:stretch>
        </p:blipFill>
        <p:spPr>
          <a:xfrm>
            <a:off x="0" y="0"/>
            <a:ext cx="9144000" cy="6851309"/>
          </a:xfrm>
          <a:prstGeom prst="rect">
            <a:avLst/>
          </a:prstGeom>
        </p:spPr>
      </p:pic>
      <p:sp>
        <p:nvSpPr>
          <p:cNvPr id="7" name="6 Rectángulo"/>
          <p:cNvSpPr/>
          <p:nvPr/>
        </p:nvSpPr>
        <p:spPr>
          <a:xfrm>
            <a:off x="0" y="0"/>
            <a:ext cx="9144000" cy="6858000"/>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5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lbobentura pentax 261.JPG"/>
          <p:cNvPicPr>
            <a:picLocks noChangeAspect="1"/>
          </p:cNvPicPr>
          <p:nvPr/>
        </p:nvPicPr>
        <p:blipFill>
          <a:blip r:embed="rId2"/>
          <a:stretch>
            <a:fillRect/>
          </a:stretch>
        </p:blipFill>
        <p:spPr>
          <a:xfrm>
            <a:off x="0" y="3345"/>
            <a:ext cx="9144000" cy="6851309"/>
          </a:xfrm>
          <a:prstGeom prst="rect">
            <a:avLst/>
          </a:prstGeom>
        </p:spPr>
      </p:pic>
      <p:pic>
        <p:nvPicPr>
          <p:cNvPr id="5" name="4 Imagen" descr="bilbobentura pentax 261.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eur_titane_Frank-Gerhy.jpg"/>
          <p:cNvPicPr>
            <a:picLocks noChangeAspect="1"/>
          </p:cNvPicPr>
          <p:nvPr/>
        </p:nvPicPr>
        <p:blipFill>
          <a:blip r:embed="rId2"/>
          <a:stretch>
            <a:fillRect/>
          </a:stretch>
        </p:blipFill>
        <p:spPr>
          <a:xfrm>
            <a:off x="0" y="0"/>
            <a:ext cx="9144000" cy="6858000"/>
          </a:xfrm>
          <a:prstGeom prst="rect">
            <a:avLst/>
          </a:prstGeom>
        </p:spPr>
      </p:pic>
      <p:pic>
        <p:nvPicPr>
          <p:cNvPr id="5" name="4 Imagen" descr="Fleur_titane_Frank-Gerhy.jpg"/>
          <p:cNvPicPr>
            <a:picLocks noChangeAspect="1"/>
          </p:cNvPicPr>
          <p:nvPr/>
        </p:nvPicPr>
        <p:blipFill>
          <a:blip r:embed="rId2"/>
          <a:stretch>
            <a:fillRect/>
          </a:stretch>
        </p:blipFill>
        <p:spPr>
          <a:xfrm>
            <a:off x="0" y="0"/>
            <a:ext cx="9144000" cy="6858000"/>
          </a:xfrm>
          <a:prstGeom prst="rect">
            <a:avLst/>
          </a:prstGeom>
        </p:spPr>
      </p:pic>
      <p:pic>
        <p:nvPicPr>
          <p:cNvPr id="6" name="5 Imagen" descr="Fleur_titane_Frank-Gerhy.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5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par>
                                <p:cTn id="26" presetID="1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es_20071227_1_5003208_captured.jpg"/>
          <p:cNvPicPr>
            <a:picLocks noGrp="1" noChangeAspect="1"/>
          </p:cNvPicPr>
          <p:nvPr>
            <p:ph idx="1"/>
          </p:nvPr>
        </p:nvPicPr>
        <p:blipFill>
          <a:blip r:embed="rId2"/>
          <a:stretch>
            <a:fillRect/>
          </a:stretch>
        </p:blipFill>
        <p:spPr>
          <a:xfrm>
            <a:off x="0" y="0"/>
            <a:ext cx="9152930" cy="6858000"/>
          </a:xfrm>
        </p:spPr>
      </p:pic>
      <p:pic>
        <p:nvPicPr>
          <p:cNvPr id="5" name="3 Marcador de contenido" descr="es_20071227_1_5003208_captured.jpg"/>
          <p:cNvPicPr>
            <a:picLocks noChangeAspect="1"/>
          </p:cNvPicPr>
          <p:nvPr/>
        </p:nvPicPr>
        <p:blipFill>
          <a:blip r:embed="rId2"/>
          <a:stretch>
            <a:fillRect/>
          </a:stretch>
        </p:blipFill>
        <p:spPr>
          <a:xfrm>
            <a:off x="0" y="0"/>
            <a:ext cx="9152930" cy="6858000"/>
          </a:xfrm>
          <a:prstGeom prst="rect">
            <a:avLst/>
          </a:prstGeom>
        </p:spPr>
      </p:pic>
      <p:pic>
        <p:nvPicPr>
          <p:cNvPr id="6" name="3 Marcador de contenido" descr="es_20071227_1_5003208_captured.jpg"/>
          <p:cNvPicPr>
            <a:picLocks noChangeAspect="1"/>
          </p:cNvPicPr>
          <p:nvPr/>
        </p:nvPicPr>
        <p:blipFill>
          <a:blip r:embed="rId2"/>
          <a:stretch>
            <a:fillRect/>
          </a:stretch>
        </p:blipFill>
        <p:spPr>
          <a:xfrm>
            <a:off x="0" y="0"/>
            <a:ext cx="9152930"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23" presetClass="entr" presetSubtype="27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2/3*#ppt_w"/>
                                          </p:val>
                                        </p:tav>
                                        <p:tav tm="100000">
                                          <p:val>
                                            <p:strVal val="#ppt_w"/>
                                          </p:val>
                                        </p:tav>
                                      </p:tavLst>
                                    </p:anim>
                                    <p:anim calcmode="lin" valueType="num">
                                      <p:cBhvr>
                                        <p:cTn id="19" dur="3000" fill="hold"/>
                                        <p:tgtEl>
                                          <p:spTgt spid="6"/>
                                        </p:tgtEl>
                                        <p:attrNameLst>
                                          <p:attrName>ppt_h</p:attrName>
                                        </p:attrNameLst>
                                      </p:cBhvr>
                                      <p:tavLst>
                                        <p:tav tm="0">
                                          <p:val>
                                            <p:strVal val="2/3*#ppt_h"/>
                                          </p:val>
                                        </p:tav>
                                        <p:tav tm="100000">
                                          <p:val>
                                            <p:strVal val="#ppt_h"/>
                                          </p:val>
                                        </p:tav>
                                      </p:tavLst>
                                    </p:anim>
                                  </p:childTnLst>
                                </p:cTn>
                              </p:par>
                              <p:par>
                                <p:cTn id="20" presetID="8"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3000"/>
                                        <p:tgtEl>
                                          <p:spTgt spid="6"/>
                                        </p:tgtEl>
                                      </p:cBhvr>
                                    </p:animEffect>
                                  </p:childTnLst>
                                </p:cTn>
                              </p:par>
                              <p:par>
                                <p:cTn id="23" presetID="21" presetClass="entr" presetSubtype="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8)">
                                      <p:cBhvr>
                                        <p:cTn id="25" dur="3000"/>
                                        <p:tgtEl>
                                          <p:spTgt spid="5"/>
                                        </p:tgtEl>
                                      </p:cBhvr>
                                    </p:animEffect>
                                  </p:childTnLst>
                                </p:cTn>
                              </p:par>
                              <p:par>
                                <p:cTn id="26" presetID="16" presetClass="entr" presetSubtype="37"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Imagen5.jpg"/>
          <p:cNvPicPr>
            <a:picLocks noGrp="1" noChangeAspect="1"/>
          </p:cNvPicPr>
          <p:nvPr>
            <p:ph idx="1"/>
          </p:nvPr>
        </p:nvPicPr>
        <p:blipFill>
          <a:blip r:embed="rId2"/>
          <a:stretch>
            <a:fillRect/>
          </a:stretch>
        </p:blipFill>
        <p:spPr>
          <a:xfrm>
            <a:off x="0" y="0"/>
            <a:ext cx="9143999" cy="6858000"/>
          </a:xfrm>
        </p:spPr>
      </p:pic>
      <p:pic>
        <p:nvPicPr>
          <p:cNvPr id="5" name="3 Marcador de contenido" descr="Imagen5.jpg"/>
          <p:cNvPicPr>
            <a:picLocks noChangeAspect="1"/>
          </p:cNvPicPr>
          <p:nvPr/>
        </p:nvPicPr>
        <p:blipFill>
          <a:blip r:embed="rId2"/>
          <a:stretch>
            <a:fillRect/>
          </a:stretch>
        </p:blipFill>
        <p:spPr>
          <a:xfrm>
            <a:off x="0" y="0"/>
            <a:ext cx="9143999" cy="6858000"/>
          </a:xfrm>
          <a:prstGeom prst="rect">
            <a:avLst/>
          </a:prstGeom>
        </p:spPr>
      </p:pic>
      <p:pic>
        <p:nvPicPr>
          <p:cNvPr id="6" name="3 Marcador de contenido" descr="Imagen5.jpg"/>
          <p:cNvPicPr>
            <a:picLocks noChangeAspect="1"/>
          </p:cNvPicPr>
          <p:nvPr/>
        </p:nvPicPr>
        <p:blipFill>
          <a:blip r:embed="rId2"/>
          <a:stretch>
            <a:fillRect/>
          </a:stretch>
        </p:blipFill>
        <p:spPr>
          <a:xfrm>
            <a:off x="0" y="0"/>
            <a:ext cx="9143999"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5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lumMod val="25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11111"/>
            </a:avLst>
          </a:prstGeom>
          <a:blipFill dpi="0" rotWithShape="1">
            <a:blip r:embed="rId2"/>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142976" y="1643050"/>
            <a:ext cx="6786609" cy="3640997"/>
          </a:xfrm>
          <a:prstGeom prst="rect">
            <a:avLst/>
          </a:prstGeom>
          <a:noFill/>
        </p:spPr>
        <p:txBody>
          <a:bodyPr wrap="square" rtlCol="0">
            <a:spAutoFit/>
          </a:bodyPr>
          <a:lstStyle/>
          <a:p>
            <a:pPr algn="ctr">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s-ES" sz="4000" b="1"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Colecciones y exposiciones</a:t>
            </a:r>
          </a:p>
          <a:p>
            <a:pPr algn="just">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s-ES" sz="2000" dirty="0" smtClean="0">
              <a:solidFill>
                <a:srgbClr val="FFC000"/>
              </a:solidFill>
              <a:latin typeface="Agency FB" pitchFamily="34" charset="0"/>
            </a:endParaRPr>
          </a:p>
          <a:p>
            <a:pPr algn="just">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s-ES" sz="2000" dirty="0" smtClean="0">
                <a:solidFill>
                  <a:srgbClr val="FFC000"/>
                </a:solidFill>
                <a:effectLst>
                  <a:outerShdw blurRad="38100" dist="38100" dir="2700000" algn="tl">
                    <a:srgbClr val="000000">
                      <a:alpha val="43137"/>
                    </a:srgbClr>
                  </a:outerShdw>
                </a:effectLst>
                <a:latin typeface="Agency FB" pitchFamily="34" charset="0"/>
              </a:rPr>
              <a:t>Entre las obras importantes son las esculturas gigantescas Guggenheim de Richard Serra, Jenny </a:t>
            </a:r>
            <a:r>
              <a:rPr lang="es-ES" sz="2000" dirty="0" err="1" smtClean="0">
                <a:solidFill>
                  <a:srgbClr val="FFC000"/>
                </a:solidFill>
                <a:effectLst>
                  <a:outerShdw blurRad="38100" dist="38100" dir="2700000" algn="tl">
                    <a:srgbClr val="000000">
                      <a:alpha val="43137"/>
                    </a:srgbClr>
                  </a:outerShdw>
                </a:effectLst>
                <a:latin typeface="Agency FB" pitchFamily="34" charset="0"/>
              </a:rPr>
              <a:t>Holzer</a:t>
            </a:r>
            <a:r>
              <a:rPr lang="es-ES" sz="2000" dirty="0" smtClean="0">
                <a:solidFill>
                  <a:srgbClr val="FFC000"/>
                </a:solidFill>
                <a:effectLst>
                  <a:outerShdw blurRad="38100" dist="38100" dir="2700000" algn="tl">
                    <a:srgbClr val="000000">
                      <a:alpha val="43137"/>
                    </a:srgbClr>
                  </a:outerShdw>
                </a:effectLst>
                <a:latin typeface="Agency FB" pitchFamily="34" charset="0"/>
              </a:rPr>
              <a:t> instalaciones, una "araña" de </a:t>
            </a:r>
            <a:r>
              <a:rPr lang="es-ES" sz="2000" dirty="0" err="1" smtClean="0">
                <a:solidFill>
                  <a:srgbClr val="FFC000"/>
                </a:solidFill>
                <a:effectLst>
                  <a:outerShdw blurRad="38100" dist="38100" dir="2700000" algn="tl">
                    <a:srgbClr val="000000">
                      <a:alpha val="43137"/>
                    </a:srgbClr>
                  </a:outerShdw>
                </a:effectLst>
                <a:latin typeface="Agency FB" pitchFamily="34" charset="0"/>
              </a:rPr>
              <a:t>Louise</a:t>
            </a:r>
            <a:r>
              <a:rPr lang="es-ES" sz="2000" dirty="0" smtClean="0">
                <a:solidFill>
                  <a:srgbClr val="FFC000"/>
                </a:solidFill>
                <a:effectLst>
                  <a:outerShdw blurRad="38100" dist="38100" dir="2700000" algn="tl">
                    <a:srgbClr val="000000">
                      <a:alpha val="43137"/>
                    </a:srgbClr>
                  </a:outerShdw>
                </a:effectLst>
                <a:latin typeface="Agency FB" pitchFamily="34" charset="0"/>
              </a:rPr>
              <a:t> </a:t>
            </a:r>
            <a:r>
              <a:rPr lang="es-ES" sz="2000" dirty="0" err="1" smtClean="0">
                <a:solidFill>
                  <a:srgbClr val="FFC000"/>
                </a:solidFill>
                <a:effectLst>
                  <a:outerShdw blurRad="38100" dist="38100" dir="2700000" algn="tl">
                    <a:srgbClr val="000000">
                      <a:alpha val="43137"/>
                    </a:srgbClr>
                  </a:outerShdw>
                </a:effectLst>
                <a:latin typeface="Agency FB" pitchFamily="34" charset="0"/>
              </a:rPr>
              <a:t>Bourgeois</a:t>
            </a:r>
            <a:r>
              <a:rPr lang="es-ES" sz="2000" dirty="0" smtClean="0">
                <a:solidFill>
                  <a:srgbClr val="FFC000"/>
                </a:solidFill>
                <a:effectLst>
                  <a:outerShdw blurRad="38100" dist="38100" dir="2700000" algn="tl">
                    <a:srgbClr val="000000">
                      <a:alpha val="43137"/>
                    </a:srgbClr>
                  </a:outerShdw>
                </a:effectLst>
                <a:latin typeface="Agency FB" pitchFamily="34" charset="0"/>
              </a:rPr>
              <a:t>, o incluso el perro de la flor gigante de Jeff </a:t>
            </a:r>
            <a:r>
              <a:rPr lang="es-ES" sz="2000" dirty="0" err="1" smtClean="0">
                <a:solidFill>
                  <a:srgbClr val="FFC000"/>
                </a:solidFill>
                <a:effectLst>
                  <a:outerShdw blurRad="38100" dist="38100" dir="2700000" algn="tl">
                    <a:srgbClr val="000000">
                      <a:alpha val="43137"/>
                    </a:srgbClr>
                  </a:outerShdw>
                </a:effectLst>
                <a:latin typeface="Agency FB" pitchFamily="34" charset="0"/>
              </a:rPr>
              <a:t>Koons</a:t>
            </a:r>
            <a:r>
              <a:rPr lang="es-ES" sz="2000" dirty="0" smtClean="0">
                <a:solidFill>
                  <a:srgbClr val="FFC000"/>
                </a:solidFill>
                <a:effectLst>
                  <a:outerShdw blurRad="38100" dist="38100" dir="2700000" algn="tl">
                    <a:srgbClr val="000000">
                      <a:alpha val="43137"/>
                    </a:srgbClr>
                  </a:outerShdw>
                </a:effectLst>
                <a:latin typeface="Agency FB" pitchFamily="34" charset="0"/>
              </a:rPr>
              <a:t> en la entrada, el vasco nombrado emocionalmente "cachorro".</a:t>
            </a:r>
          </a:p>
          <a:p>
            <a:pPr algn="just">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s-ES" sz="2000" dirty="0" smtClean="0">
                <a:solidFill>
                  <a:srgbClr val="FFC000"/>
                </a:solidFill>
                <a:effectLst>
                  <a:outerShdw blurRad="38100" dist="38100" dir="2700000" algn="tl">
                    <a:srgbClr val="000000">
                      <a:alpha val="43137"/>
                    </a:srgbClr>
                  </a:outerShdw>
                </a:effectLst>
                <a:latin typeface="Agency FB" pitchFamily="34" charset="0"/>
              </a:rPr>
              <a:t>Las exposiciones del museo cambian con frecuencia (cuatro a seis diferentes exposiciones al año), y son muy del siglo XXI</a:t>
            </a:r>
            <a:r>
              <a:rPr lang="fr-FR" sz="2000" dirty="0" smtClean="0">
                <a:solidFill>
                  <a:srgbClr val="FFC000"/>
                </a:solidFill>
                <a:effectLst>
                  <a:outerShdw blurRad="38100" dist="38100" dir="2700000" algn="tl">
                    <a:srgbClr val="000000">
                      <a:alpha val="43137"/>
                    </a:srgbClr>
                  </a:outerShdw>
                </a:effectLst>
                <a:latin typeface="Agency FB" pitchFamily="34" charset="0"/>
              </a:rPr>
              <a:t>  </a:t>
            </a:r>
          </a:p>
          <a:p>
            <a:endParaRPr lang="es-ES" sz="2000" dirty="0">
              <a:solidFill>
                <a:srgbClr val="FFC0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428660" y="0"/>
            <a:ext cx="9572660" cy="6858000"/>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56px-Bilbao-Guggenheim-Museum-2.jpg"/>
          <p:cNvPicPr>
            <a:picLocks noChangeAspect="1"/>
          </p:cNvPicPr>
          <p:nvPr/>
        </p:nvPicPr>
        <p:blipFill>
          <a:blip r:embed="rId2"/>
          <a:srcRect t="3906" b="6104"/>
          <a:stretch>
            <a:fillRect/>
          </a:stretch>
        </p:blipFill>
        <p:spPr>
          <a:xfrm>
            <a:off x="0" y="0"/>
            <a:ext cx="9144000" cy="6858000"/>
          </a:xfrm>
          <a:prstGeom prst="rect">
            <a:avLst/>
          </a:prstGeom>
        </p:spPr>
      </p:pic>
      <p:pic>
        <p:nvPicPr>
          <p:cNvPr id="5" name="4 Imagen" descr="1156px-Bilbao-Guggenheim-Museum-2.jpg"/>
          <p:cNvPicPr>
            <a:picLocks noChangeAspect="1"/>
          </p:cNvPicPr>
          <p:nvPr/>
        </p:nvPicPr>
        <p:blipFill>
          <a:blip r:embed="rId2"/>
          <a:srcRect t="3906" b="6104"/>
          <a:stretch>
            <a:fillRect/>
          </a:stretch>
        </p:blipFill>
        <p:spPr>
          <a:xfrm>
            <a:off x="0" y="0"/>
            <a:ext cx="9144000" cy="6858000"/>
          </a:xfrm>
          <a:prstGeom prst="rect">
            <a:avLst/>
          </a:prstGeom>
        </p:spPr>
      </p:pic>
      <p:pic>
        <p:nvPicPr>
          <p:cNvPr id="6" name="5 Imagen" descr="1156px-Bilbao-Guggenheim-Museum-2.jpg"/>
          <p:cNvPicPr>
            <a:picLocks noChangeAspect="1"/>
          </p:cNvPicPr>
          <p:nvPr/>
        </p:nvPicPr>
        <p:blipFill>
          <a:blip r:embed="rId2"/>
          <a:srcRect t="3906" b="6104"/>
          <a:stretch>
            <a:fillRect/>
          </a:stretch>
        </p:blipFill>
        <p:spPr>
          <a:xfrm>
            <a:off x="0" y="0"/>
            <a:ext cx="9144000"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8"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out)">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Vertic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lbo 110.jpg"/>
          <p:cNvPicPr>
            <a:picLocks noChangeAspect="1"/>
          </p:cNvPicPr>
          <p:nvPr/>
        </p:nvPicPr>
        <p:blipFill>
          <a:blip r:embed="rId2"/>
          <a:stretch>
            <a:fillRect/>
          </a:stretch>
        </p:blipFill>
        <p:spPr>
          <a:xfrm>
            <a:off x="0" y="0"/>
            <a:ext cx="9144000" cy="6858000"/>
          </a:xfrm>
          <a:prstGeom prst="rect">
            <a:avLst/>
          </a:prstGeom>
        </p:spPr>
      </p:pic>
      <p:pic>
        <p:nvPicPr>
          <p:cNvPr id="5" name="4 Imagen" descr="Bilbo 110.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9"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Left)">
                                      <p:cBhvr>
                                        <p:cTn id="18" dur="3000"/>
                                        <p:tgtEl>
                                          <p:spTgt spid="4"/>
                                        </p:tgtEl>
                                      </p:cBhvr>
                                    </p:animEffect>
                                  </p:childTnLst>
                                </p:cTn>
                              </p:par>
                              <p:par>
                                <p:cTn id="19" presetID="18" presetClass="entr" presetSubtype="3"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hotos-san-sebastian-and-wordpress-043.jpg"/>
          <p:cNvPicPr>
            <a:picLocks noChangeAspect="1"/>
          </p:cNvPicPr>
          <p:nvPr/>
        </p:nvPicPr>
        <p:blipFill>
          <a:blip r:embed="rId2"/>
          <a:stretch>
            <a:fillRect/>
          </a:stretch>
        </p:blipFill>
        <p:spPr>
          <a:xfrm>
            <a:off x="0" y="0"/>
            <a:ext cx="9144000" cy="6858000"/>
          </a:xfrm>
          <a:prstGeom prst="rect">
            <a:avLst/>
          </a:prstGeom>
        </p:spPr>
      </p:pic>
      <p:pic>
        <p:nvPicPr>
          <p:cNvPr id="5" name="4 Imagen" descr="photos-san-sebastian-and-wordpress-043.jpg"/>
          <p:cNvPicPr>
            <a:picLocks noChangeAspect="1"/>
          </p:cNvPicPr>
          <p:nvPr/>
        </p:nvPicPr>
        <p:blipFill>
          <a:blip r:embed="rId2"/>
          <a:stretch>
            <a:fillRect/>
          </a:stretch>
        </p:blipFill>
        <p:spPr>
          <a:xfrm>
            <a:off x="0" y="0"/>
            <a:ext cx="9144000" cy="6858000"/>
          </a:xfrm>
          <a:prstGeom prst="rect">
            <a:avLst/>
          </a:prstGeom>
        </p:spPr>
      </p:pic>
      <p:pic>
        <p:nvPicPr>
          <p:cNvPr id="6" name="5 Imagen" descr="photos-san-sebastian-and-wordpress-043.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42866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strVal val="4/3*#ppt_w"/>
                                          </p:val>
                                        </p:tav>
                                        <p:tav tm="100000">
                                          <p:val>
                                            <p:strVal val="#ppt_w"/>
                                          </p:val>
                                        </p:tav>
                                      </p:tavLst>
                                    </p:anim>
                                    <p:anim calcmode="lin" valueType="num">
                                      <p:cBhvr>
                                        <p:cTn id="29" dur="5000" fill="hold"/>
                                        <p:tgtEl>
                                          <p:spTgt spid="4"/>
                                        </p:tgtEl>
                                        <p:attrNameLst>
                                          <p:attrName>ppt_h</p:attrName>
                                        </p:attrNameLst>
                                      </p:cBhvr>
                                      <p:tavLst>
                                        <p:tav tm="0">
                                          <p:val>
                                            <p:strVal val="4/3*#ppt_h"/>
                                          </p:val>
                                        </p:tav>
                                        <p:tav tm="100000">
                                          <p:val>
                                            <p:strVal val="#ppt_h"/>
                                          </p:val>
                                        </p:tav>
                                      </p:tavLst>
                                    </p:anim>
                                  </p:childTnLst>
                                </p:cTn>
                              </p:par>
                              <p:par>
                                <p:cTn id="30" presetID="16" presetClass="entr" presetSubtype="4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Horizontal)">
                                      <p:cBhvr>
                                        <p:cTn id="3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ggenheim, Bilbao, Spain 019.JPG"/>
          <p:cNvPicPr>
            <a:picLocks noChangeAspect="1"/>
          </p:cNvPicPr>
          <p:nvPr/>
        </p:nvPicPr>
        <p:blipFill>
          <a:blip r:embed="rId3"/>
          <a:stretch>
            <a:fillRect/>
          </a:stretch>
        </p:blipFill>
        <p:spPr>
          <a:xfrm>
            <a:off x="2143126" y="0"/>
            <a:ext cx="5143500" cy="6858000"/>
          </a:xfrm>
          <a:prstGeom prst="rect">
            <a:avLst/>
          </a:prstGeom>
        </p:spPr>
      </p:pic>
      <p:pic>
        <p:nvPicPr>
          <p:cNvPr id="5" name="4 Imagen" descr="Guggenheim, Bilbao, Spain 019.JPG"/>
          <p:cNvPicPr>
            <a:picLocks noChangeAspect="1"/>
          </p:cNvPicPr>
          <p:nvPr/>
        </p:nvPicPr>
        <p:blipFill>
          <a:blip r:embed="rId3"/>
          <a:stretch>
            <a:fillRect/>
          </a:stretch>
        </p:blipFill>
        <p:spPr>
          <a:xfrm>
            <a:off x="2000232" y="0"/>
            <a:ext cx="5572128" cy="6858000"/>
          </a:xfrm>
          <a:prstGeom prst="rect">
            <a:avLst/>
          </a:prstGeom>
        </p:spPr>
      </p:pic>
      <p:sp>
        <p:nvSpPr>
          <p:cNvPr id="6" name="5 Rectángulo"/>
          <p:cNvSpPr/>
          <p:nvPr/>
        </p:nvSpPr>
        <p:spPr>
          <a:xfrm>
            <a:off x="-42866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sndAc>
      <p:stSnd>
        <p:snd r:embed="rId2" name="TXORIA TXORI  DE MIKEL LABOA SUBTITULADO EN CASTELLANO  -ME DEJÉ LLEGAR HASTA AQUÍ-.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par>
                                <p:cTn id="19" presetID="3"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vertic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ggenheim, Bilbao, Spain 026.JPG"/>
          <p:cNvPicPr>
            <a:picLocks noChangeAspect="1"/>
          </p:cNvPicPr>
          <p:nvPr/>
        </p:nvPicPr>
        <p:blipFill>
          <a:blip r:embed="rId2"/>
          <a:stretch>
            <a:fillRect/>
          </a:stretch>
        </p:blipFill>
        <p:spPr>
          <a:xfrm>
            <a:off x="0" y="0"/>
            <a:ext cx="9144000" cy="6858000"/>
          </a:xfrm>
          <a:prstGeom prst="rect">
            <a:avLst/>
          </a:prstGeom>
        </p:spPr>
      </p:pic>
      <p:pic>
        <p:nvPicPr>
          <p:cNvPr id="5" name="4 Imagen" descr="Guggenheim, Bilbao, Spain 026.JPG"/>
          <p:cNvPicPr>
            <a:picLocks noChangeAspect="1"/>
          </p:cNvPicPr>
          <p:nvPr/>
        </p:nvPicPr>
        <p:blipFill>
          <a:blip r:embed="rId2"/>
          <a:stretch>
            <a:fillRect/>
          </a:stretch>
        </p:blipFill>
        <p:spPr>
          <a:xfrm>
            <a:off x="0" y="0"/>
            <a:ext cx="9144000" cy="6858000"/>
          </a:xfrm>
          <a:prstGeom prst="rect">
            <a:avLst/>
          </a:prstGeom>
        </p:spPr>
      </p:pic>
      <p:pic>
        <p:nvPicPr>
          <p:cNvPr id="6" name="5 Imagen" descr="Guggenheim, Bilbao, Spain 026.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par>
                                <p:cTn id="26" presetID="18" presetClass="entr" presetSubtype="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trips(downRigh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ggenheim-puppy-gelato.jpg"/>
          <p:cNvPicPr>
            <a:picLocks noChangeAspect="1"/>
          </p:cNvPicPr>
          <p:nvPr/>
        </p:nvPicPr>
        <p:blipFill>
          <a:blip r:embed="rId2"/>
          <a:stretch>
            <a:fillRect/>
          </a:stretch>
        </p:blipFill>
        <p:spPr>
          <a:xfrm>
            <a:off x="0" y="0"/>
            <a:ext cx="9144000" cy="6847983"/>
          </a:xfrm>
          <a:prstGeom prst="rect">
            <a:avLst/>
          </a:prstGeom>
        </p:spPr>
      </p:pic>
      <p:pic>
        <p:nvPicPr>
          <p:cNvPr id="5" name="4 Imagen" descr="guggenheim-puppy-gelato.jpg"/>
          <p:cNvPicPr>
            <a:picLocks noChangeAspect="1"/>
          </p:cNvPicPr>
          <p:nvPr/>
        </p:nvPicPr>
        <p:blipFill>
          <a:blip r:embed="rId2"/>
          <a:stretch>
            <a:fillRect/>
          </a:stretch>
        </p:blipFill>
        <p:spPr>
          <a:xfrm>
            <a:off x="0" y="10017"/>
            <a:ext cx="9144000" cy="6847983"/>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2)">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ia-bilbao-museo-guggenheim-bilbao-31.jpg"/>
          <p:cNvPicPr>
            <a:picLocks noChangeAspect="1"/>
          </p:cNvPicPr>
          <p:nvPr/>
        </p:nvPicPr>
        <p:blipFill>
          <a:blip r:embed="rId2"/>
          <a:stretch>
            <a:fillRect/>
          </a:stretch>
        </p:blipFill>
        <p:spPr>
          <a:xfrm>
            <a:off x="0" y="0"/>
            <a:ext cx="9144000" cy="6858000"/>
          </a:xfrm>
          <a:prstGeom prst="rect">
            <a:avLst/>
          </a:prstGeom>
        </p:spPr>
      </p:pic>
      <p:pic>
        <p:nvPicPr>
          <p:cNvPr id="5" name="4 Imagen" descr="guia-bilbao-museo-guggenheim-bilbao-31.jpg"/>
          <p:cNvPicPr>
            <a:picLocks noChangeAspect="1"/>
          </p:cNvPicPr>
          <p:nvPr/>
        </p:nvPicPr>
        <p:blipFill>
          <a:blip r:embed="rId2"/>
          <a:stretch>
            <a:fillRect/>
          </a:stretch>
        </p:blipFill>
        <p:spPr>
          <a:xfrm>
            <a:off x="0" y="0"/>
            <a:ext cx="9144000" cy="6858001"/>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8895"/>
            <a:ext cx="9144000" cy="6840210"/>
          </a:xfrm>
          <a:prstGeom prst="rect">
            <a:avLst/>
          </a:prstGeom>
        </p:spPr>
      </p:pic>
      <p:pic>
        <p:nvPicPr>
          <p:cNvPr id="5" name="4 Imagen" descr="Imagen1.jpg"/>
          <p:cNvPicPr>
            <a:picLocks noChangeAspect="1"/>
          </p:cNvPicPr>
          <p:nvPr/>
        </p:nvPicPr>
        <p:blipFill>
          <a:blip r:embed="rId2"/>
          <a:stretch>
            <a:fillRect/>
          </a:stretch>
        </p:blipFill>
        <p:spPr>
          <a:xfrm>
            <a:off x="0" y="0"/>
            <a:ext cx="9144000" cy="6840210"/>
          </a:xfrm>
          <a:prstGeom prst="rect">
            <a:avLst/>
          </a:prstGeom>
        </p:spPr>
      </p:pic>
      <p:pic>
        <p:nvPicPr>
          <p:cNvPr id="6" name="5 Imagen" descr="Imagen1.jpg"/>
          <p:cNvPicPr>
            <a:picLocks noChangeAspect="1"/>
          </p:cNvPicPr>
          <p:nvPr/>
        </p:nvPicPr>
        <p:blipFill>
          <a:blip r:embed="rId2"/>
          <a:stretch>
            <a:fillRect/>
          </a:stretch>
        </p:blipFill>
        <p:spPr>
          <a:xfrm>
            <a:off x="0" y="0"/>
            <a:ext cx="9144000" cy="684021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out)">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strVal val="4/3*#ppt_w"/>
                                          </p:val>
                                        </p:tav>
                                        <p:tav tm="100000">
                                          <p:val>
                                            <p:strVal val="#ppt_w"/>
                                          </p:val>
                                        </p:tav>
                                      </p:tavLst>
                                    </p:anim>
                                    <p:anim calcmode="lin" valueType="num">
                                      <p:cBhvr>
                                        <p:cTn id="25" dur="3000" fill="hold"/>
                                        <p:tgtEl>
                                          <p:spTgt spid="5"/>
                                        </p:tgtEl>
                                        <p:attrNameLst>
                                          <p:attrName>ppt_h</p:attrName>
                                        </p:attrNameLst>
                                      </p:cBhvr>
                                      <p:tavLst>
                                        <p:tav tm="0">
                                          <p:val>
                                            <p:strVal val="4/3*#ppt_h"/>
                                          </p:val>
                                        </p:tav>
                                        <p:tav tm="100000">
                                          <p:val>
                                            <p:strVal val="#ppt_h"/>
                                          </p:val>
                                        </p:tav>
                                      </p:tavLst>
                                    </p:anim>
                                  </p:childTnLst>
                                </p:cTn>
                              </p:par>
                              <p:par>
                                <p:cTn id="26" presetID="21" presetClass="entr" presetSubtype="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heel(8)">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5945" y="0"/>
            <a:ext cx="9132109" cy="6858000"/>
          </a:xfrm>
          <a:prstGeom prst="rect">
            <a:avLst/>
          </a:prstGeom>
        </p:spPr>
      </p:pic>
      <p:pic>
        <p:nvPicPr>
          <p:cNvPr id="5" name="4 Imagen" descr="Imagen4.jpg"/>
          <p:cNvPicPr>
            <a:picLocks noChangeAspect="1"/>
          </p:cNvPicPr>
          <p:nvPr/>
        </p:nvPicPr>
        <p:blipFill>
          <a:blip r:embed="rId2"/>
          <a:stretch>
            <a:fillRect/>
          </a:stretch>
        </p:blipFill>
        <p:spPr>
          <a:xfrm>
            <a:off x="11891" y="0"/>
            <a:ext cx="9132109"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Righ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6.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6.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1928794" y="0"/>
            <a:ext cx="5429288" cy="6858000"/>
          </a:xfrm>
          <a:prstGeom prst="rect">
            <a:avLst/>
          </a:prstGeom>
        </p:spPr>
      </p:pic>
      <p:pic>
        <p:nvPicPr>
          <p:cNvPr id="5" name="4 Imagen" descr="Imagen8.jpg"/>
          <p:cNvPicPr>
            <a:picLocks noChangeAspect="1"/>
          </p:cNvPicPr>
          <p:nvPr/>
        </p:nvPicPr>
        <p:blipFill>
          <a:blip r:embed="rId2"/>
          <a:stretch>
            <a:fillRect/>
          </a:stretch>
        </p:blipFill>
        <p:spPr>
          <a:xfrm>
            <a:off x="1928794" y="0"/>
            <a:ext cx="5429288"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jpg"/>
          <p:cNvPicPr>
            <a:picLocks noChangeAspect="1"/>
          </p:cNvPicPr>
          <p:nvPr/>
        </p:nvPicPr>
        <p:blipFill>
          <a:blip r:embed="rId2"/>
          <a:stretch>
            <a:fillRect/>
          </a:stretch>
        </p:blipFill>
        <p:spPr>
          <a:xfrm>
            <a:off x="17790" y="0"/>
            <a:ext cx="9108420" cy="6858000"/>
          </a:xfrm>
          <a:prstGeom prst="rect">
            <a:avLst/>
          </a:prstGeom>
        </p:spPr>
      </p:pic>
      <p:pic>
        <p:nvPicPr>
          <p:cNvPr id="5" name="4 Imagen" descr="Imagen10.jpg"/>
          <p:cNvPicPr>
            <a:picLocks noChangeAspect="1"/>
          </p:cNvPicPr>
          <p:nvPr/>
        </p:nvPicPr>
        <p:blipFill>
          <a:blip r:embed="rId2"/>
          <a:stretch>
            <a:fillRect/>
          </a:stretch>
        </p:blipFill>
        <p:spPr>
          <a:xfrm>
            <a:off x="0" y="0"/>
            <a:ext cx="9108420" cy="6858000"/>
          </a:xfrm>
          <a:prstGeom prst="rect">
            <a:avLst/>
          </a:prstGeom>
        </p:spPr>
      </p:pic>
      <p:pic>
        <p:nvPicPr>
          <p:cNvPr id="6" name="5 Imagen" descr="Imagen10.jpg"/>
          <p:cNvPicPr>
            <a:picLocks noChangeAspect="1"/>
          </p:cNvPicPr>
          <p:nvPr/>
        </p:nvPicPr>
        <p:blipFill>
          <a:blip r:embed="rId2"/>
          <a:stretch>
            <a:fillRect/>
          </a:stretch>
        </p:blipFill>
        <p:spPr>
          <a:xfrm>
            <a:off x="0" y="0"/>
            <a:ext cx="9108420"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4/3*#ppt_w"/>
                                          </p:val>
                                        </p:tav>
                                        <p:tav tm="100000">
                                          <p:val>
                                            <p:strVal val="#ppt_w"/>
                                          </p:val>
                                        </p:tav>
                                      </p:tavLst>
                                    </p:anim>
                                    <p:anim calcmode="lin" valueType="num">
                                      <p:cBhvr>
                                        <p:cTn id="19" dur="3000" fill="hold"/>
                                        <p:tgtEl>
                                          <p:spTgt spid="6"/>
                                        </p:tgtEl>
                                        <p:attrNameLst>
                                          <p:attrName>ppt_h</p:attrName>
                                        </p:attrNameLst>
                                      </p:cBhvr>
                                      <p:tavLst>
                                        <p:tav tm="0">
                                          <p:val>
                                            <p:strVal val="4/3*#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out)">
                                      <p:cBhvr>
                                        <p:cTn id="22" dur="3000"/>
                                        <p:tgtEl>
                                          <p:spTgt spid="6"/>
                                        </p:tgtEl>
                                      </p:cBhvr>
                                    </p:animEffect>
                                  </p:childTnLst>
                                </p:cTn>
                              </p:par>
                              <p:par>
                                <p:cTn id="23" presetID="16" presetClass="entr" presetSubtype="37"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5000"/>
                                        <p:tgtEl>
                                          <p:spTgt spid="5"/>
                                        </p:tgtEl>
                                      </p:cBhvr>
                                    </p:animEffect>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23689" y="0"/>
            <a:ext cx="9096622" cy="6858000"/>
          </a:xfrm>
          <a:prstGeom prst="rect">
            <a:avLst/>
          </a:prstGeom>
        </p:spPr>
      </p:pic>
      <p:pic>
        <p:nvPicPr>
          <p:cNvPr id="5" name="4 Imagen" descr="Imagen15.jpg"/>
          <p:cNvPicPr>
            <a:picLocks noChangeAspect="1"/>
          </p:cNvPicPr>
          <p:nvPr/>
        </p:nvPicPr>
        <p:blipFill>
          <a:blip r:embed="rId2"/>
          <a:stretch>
            <a:fillRect/>
          </a:stretch>
        </p:blipFill>
        <p:spPr>
          <a:xfrm>
            <a:off x="0" y="0"/>
            <a:ext cx="9096622"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6.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16.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9.jpg"/>
          <p:cNvPicPr>
            <a:picLocks noChangeAspect="1"/>
          </p:cNvPicPr>
          <p:nvPr/>
        </p:nvPicPr>
        <p:blipFill>
          <a:blip r:embed="rId2"/>
          <a:stretch>
            <a:fillRect/>
          </a:stretch>
        </p:blipFill>
        <p:spPr>
          <a:xfrm>
            <a:off x="0" y="0"/>
            <a:ext cx="9144000" cy="6837967"/>
          </a:xfrm>
          <a:prstGeom prst="rect">
            <a:avLst/>
          </a:prstGeom>
        </p:spPr>
      </p:pic>
      <p:pic>
        <p:nvPicPr>
          <p:cNvPr id="5" name="4 Imagen" descr="Imagen19.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16" fill="hold" nodeType="withEffect">
                                  <p:stCondLst>
                                    <p:cond delay="0"/>
                                  </p:stCondLst>
                                  <p:childTnLst>
                                    <p:animEffect transition="out" filter="circle(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0.jpg"/>
          <p:cNvPicPr>
            <a:picLocks noChangeAspect="1"/>
          </p:cNvPicPr>
          <p:nvPr/>
        </p:nvPicPr>
        <p:blipFill>
          <a:blip r:embed="rId2"/>
          <a:stretch>
            <a:fillRect/>
          </a:stretch>
        </p:blipFill>
        <p:spPr>
          <a:xfrm>
            <a:off x="0" y="6684"/>
            <a:ext cx="9144000" cy="6844632"/>
          </a:xfrm>
          <a:prstGeom prst="rect">
            <a:avLst/>
          </a:prstGeom>
        </p:spPr>
      </p:pic>
      <p:pic>
        <p:nvPicPr>
          <p:cNvPr id="6" name="5 Imagen" descr="Imagen20.jpg"/>
          <p:cNvPicPr>
            <a:picLocks noChangeAspect="1"/>
          </p:cNvPicPr>
          <p:nvPr/>
        </p:nvPicPr>
        <p:blipFill>
          <a:blip r:embed="rId2"/>
          <a:stretch>
            <a:fillRect/>
          </a:stretch>
        </p:blipFill>
        <p:spPr>
          <a:xfrm>
            <a:off x="0" y="0"/>
            <a:ext cx="9144000" cy="6844632"/>
          </a:xfrm>
          <a:prstGeom prst="rect">
            <a:avLst/>
          </a:prstGeom>
        </p:spPr>
      </p:pic>
      <p:pic>
        <p:nvPicPr>
          <p:cNvPr id="7" name="6 Imagen" descr="Imagen20.jpg"/>
          <p:cNvPicPr>
            <a:picLocks noChangeAspect="1"/>
          </p:cNvPicPr>
          <p:nvPr/>
        </p:nvPicPr>
        <p:blipFill>
          <a:blip r:embed="rId2"/>
          <a:stretch>
            <a:fillRect/>
          </a:stretch>
        </p:blipFill>
        <p:spPr>
          <a:xfrm>
            <a:off x="0" y="13368"/>
            <a:ext cx="9144000" cy="6844632"/>
          </a:xfrm>
          <a:prstGeom prst="rect">
            <a:avLst/>
          </a:prstGeom>
        </p:spPr>
      </p:pic>
      <p:sp>
        <p:nvSpPr>
          <p:cNvPr id="8" name="7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6" presetClass="entr" presetSubtype="3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out)">
                                      <p:cBhvr>
                                        <p:cTn id="22" dur="5000"/>
                                        <p:tgtEl>
                                          <p:spTgt spid="7"/>
                                        </p:tgtEl>
                                      </p:cBhvr>
                                    </p:animEffect>
                                  </p:childTnLst>
                                </p:cTn>
                              </p:par>
                              <p:par>
                                <p:cTn id="23" presetID="18" presetClass="entr" presetSubtype="1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downLeft)">
                                      <p:cBhvr>
                                        <p:cTn id="25" dur="5000"/>
                                        <p:tgtEl>
                                          <p:spTgt spid="6"/>
                                        </p:tgtEl>
                                      </p:cBhvr>
                                    </p:animEffect>
                                  </p:childTnLst>
                                </p:cTn>
                              </p:par>
                              <p:par>
                                <p:cTn id="26" presetID="18" presetClass="entr" presetSubtype="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trips(downRight)">
                                      <p:cBhvr>
                                        <p:cTn id="2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2.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22.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22.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5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Vertic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368"/>
            <a:ext cx="9144000" cy="6857999"/>
          </a:xfrm>
        </p:spPr>
        <p:txBody>
          <a:bodyPr/>
          <a:lstStyle/>
          <a:p>
            <a:endParaRPr lang="es-ES" dirty="0"/>
          </a:p>
        </p:txBody>
      </p:sp>
      <p:sp>
        <p:nvSpPr>
          <p:cNvPr id="3" name="2 Subtítulo"/>
          <p:cNvSpPr>
            <a:spLocks noGrp="1"/>
          </p:cNvSpPr>
          <p:nvPr>
            <p:ph type="subTitle" idx="1"/>
          </p:nvPr>
        </p:nvSpPr>
        <p:spPr>
          <a:xfrm>
            <a:off x="0" y="-13368"/>
            <a:ext cx="9144000" cy="6858000"/>
          </a:xfrm>
        </p:spPr>
        <p:txBody>
          <a:bodyPr/>
          <a:lstStyle/>
          <a:p>
            <a:endParaRPr lang="es-ES" dirty="0"/>
          </a:p>
        </p:txBody>
      </p:sp>
      <p:pic>
        <p:nvPicPr>
          <p:cNvPr id="4" name="3 Imagen" descr="Imagen27.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27.jpg"/>
          <p:cNvPicPr>
            <a:picLocks noChangeAspect="1"/>
          </p:cNvPicPr>
          <p:nvPr/>
        </p:nvPicPr>
        <p:blipFill>
          <a:blip r:embed="rId2"/>
          <a:stretch>
            <a:fillRect/>
          </a:stretch>
        </p:blipFill>
        <p:spPr>
          <a:xfrm>
            <a:off x="0" y="13368"/>
            <a:ext cx="9144000" cy="6844632"/>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par>
                                <p:cTn id="19" presetID="16" presetClass="entr" presetSubtype="21"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inVertic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1.jpg"/>
          <p:cNvPicPr>
            <a:picLocks noChangeAspect="1"/>
          </p:cNvPicPr>
          <p:nvPr/>
        </p:nvPicPr>
        <p:blipFill>
          <a:blip r:embed="rId2"/>
          <a:stretch>
            <a:fillRect/>
          </a:stretch>
        </p:blipFill>
        <p:spPr>
          <a:xfrm>
            <a:off x="2284884" y="0"/>
            <a:ext cx="4574232" cy="6858000"/>
          </a:xfrm>
          <a:prstGeom prst="rect">
            <a:avLst/>
          </a:prstGeom>
        </p:spPr>
      </p:pic>
      <p:pic>
        <p:nvPicPr>
          <p:cNvPr id="5" name="4 Imagen" descr="Imagen31.jpg"/>
          <p:cNvPicPr>
            <a:picLocks noChangeAspect="1"/>
          </p:cNvPicPr>
          <p:nvPr/>
        </p:nvPicPr>
        <p:blipFill>
          <a:blip r:embed="rId2"/>
          <a:stretch>
            <a:fillRect/>
          </a:stretch>
        </p:blipFill>
        <p:spPr>
          <a:xfrm>
            <a:off x="2000232" y="0"/>
            <a:ext cx="4859984"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4075.JPG"/>
          <p:cNvPicPr>
            <a:picLocks noChangeAspect="1"/>
          </p:cNvPicPr>
          <p:nvPr/>
        </p:nvPicPr>
        <p:blipFill>
          <a:blip r:embed="rId2"/>
          <a:stretch>
            <a:fillRect/>
          </a:stretch>
        </p:blipFill>
        <p:spPr>
          <a:xfrm>
            <a:off x="0" y="6684"/>
            <a:ext cx="9144000" cy="6844632"/>
          </a:xfrm>
          <a:prstGeom prst="rect">
            <a:avLst/>
          </a:prstGeom>
        </p:spPr>
      </p:pic>
      <p:pic>
        <p:nvPicPr>
          <p:cNvPr id="5" name="4 Imagen" descr="IMG_4075.JPG"/>
          <p:cNvPicPr>
            <a:picLocks noChangeAspect="1"/>
          </p:cNvPicPr>
          <p:nvPr/>
        </p:nvPicPr>
        <p:blipFill>
          <a:blip r:embed="rId2"/>
          <a:stretch>
            <a:fillRect/>
          </a:stretch>
        </p:blipFill>
        <p:spPr>
          <a:xfrm>
            <a:off x="0" y="0"/>
            <a:ext cx="9144000" cy="6844632"/>
          </a:xfrm>
          <a:prstGeom prst="rect">
            <a:avLst/>
          </a:prstGeom>
        </p:spPr>
      </p:pic>
      <p:sp>
        <p:nvSpPr>
          <p:cNvPr id="6" name="5 Rectángulo"/>
          <p:cNvSpPr/>
          <p:nvPr/>
        </p:nvSpPr>
        <p:spPr>
          <a:xfrm>
            <a:off x="0" y="0"/>
            <a:ext cx="9144000" cy="6858000"/>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1"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rge.jpg"/>
          <p:cNvPicPr>
            <a:picLocks noChangeAspect="1"/>
          </p:cNvPicPr>
          <p:nvPr/>
        </p:nvPicPr>
        <p:blipFill>
          <a:blip r:embed="rId3"/>
          <a:stretch>
            <a:fillRect/>
          </a:stretch>
        </p:blipFill>
        <p:spPr>
          <a:xfrm>
            <a:off x="1235012" y="0"/>
            <a:ext cx="6816852" cy="6858000"/>
          </a:xfrm>
          <a:prstGeom prst="rect">
            <a:avLst/>
          </a:prstGeom>
        </p:spPr>
      </p:pic>
      <p:pic>
        <p:nvPicPr>
          <p:cNvPr id="5" name="4 Imagen" descr="large.jpg"/>
          <p:cNvPicPr>
            <a:picLocks noChangeAspect="1"/>
          </p:cNvPicPr>
          <p:nvPr/>
        </p:nvPicPr>
        <p:blipFill>
          <a:blip r:embed="rId3"/>
          <a:stretch>
            <a:fillRect/>
          </a:stretch>
        </p:blipFill>
        <p:spPr>
          <a:xfrm>
            <a:off x="1214414" y="0"/>
            <a:ext cx="6816852"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sndAc>
      <p:stSnd>
        <p:snd r:embed="rId2" name="Oskorri - Aita Semea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_Guggenheim_Bilbao-distant_view.jpg"/>
          <p:cNvPicPr>
            <a:picLocks noChangeAspect="1"/>
          </p:cNvPicPr>
          <p:nvPr/>
        </p:nvPicPr>
        <p:blipFill>
          <a:blip r:embed="rId2"/>
          <a:stretch>
            <a:fillRect/>
          </a:stretch>
        </p:blipFill>
        <p:spPr>
          <a:xfrm>
            <a:off x="0" y="0"/>
            <a:ext cx="9144000" cy="6858000"/>
          </a:xfrm>
          <a:prstGeom prst="rect">
            <a:avLst/>
          </a:prstGeom>
        </p:spPr>
      </p:pic>
      <p:pic>
        <p:nvPicPr>
          <p:cNvPr id="5" name="4 Imagen" descr="Museo_Guggenheim_Bilbao-distant_view.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Righ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taurant NERUA, MUSEO GUGGENHEIM (BILBAO).jpg"/>
          <p:cNvPicPr>
            <a:picLocks noChangeAspect="1"/>
          </p:cNvPicPr>
          <p:nvPr/>
        </p:nvPicPr>
        <p:blipFill>
          <a:blip r:embed="rId3"/>
          <a:stretch>
            <a:fillRect/>
          </a:stretch>
        </p:blipFill>
        <p:spPr>
          <a:xfrm>
            <a:off x="0" y="10016"/>
            <a:ext cx="9144000" cy="6837967"/>
          </a:xfrm>
          <a:prstGeom prst="rect">
            <a:avLst/>
          </a:prstGeom>
        </p:spPr>
      </p:pic>
      <p:pic>
        <p:nvPicPr>
          <p:cNvPr id="5" name="4 Imagen" descr="restaurant NERUA, MUSEO GUGGENHEIM (BILBAO).jpg"/>
          <p:cNvPicPr>
            <a:picLocks noChangeAspect="1"/>
          </p:cNvPicPr>
          <p:nvPr/>
        </p:nvPicPr>
        <p:blipFill>
          <a:blip r:embed="rId3"/>
          <a:stretch>
            <a:fillRect/>
          </a:stretch>
        </p:blipFill>
        <p:spPr>
          <a:xfrm>
            <a:off x="0" y="0"/>
            <a:ext cx="9144000" cy="6837967"/>
          </a:xfrm>
          <a:prstGeom prst="rect">
            <a:avLst/>
          </a:prstGeom>
        </p:spPr>
      </p:pic>
      <p:pic>
        <p:nvPicPr>
          <p:cNvPr id="6" name="5 Imagen" descr="restaurant NERUA, MUSEO GUGGENHEIM (BILBAO).jpg"/>
          <p:cNvPicPr>
            <a:picLocks noChangeAspect="1"/>
          </p:cNvPicPr>
          <p:nvPr/>
        </p:nvPicPr>
        <p:blipFill>
          <a:blip r:embed="rId3"/>
          <a:stretch>
            <a:fillRect/>
          </a:stretch>
        </p:blipFill>
        <p:spPr>
          <a:xfrm>
            <a:off x="0" y="0"/>
            <a:ext cx="9144000" cy="6837967"/>
          </a:xfrm>
          <a:prstGeom prst="rect">
            <a:avLst/>
          </a:prstGeom>
        </p:spPr>
      </p:pic>
      <p:sp>
        <p:nvSpPr>
          <p:cNvPr id="7" name="6 CuadroTexto"/>
          <p:cNvSpPr txBox="1"/>
          <p:nvPr/>
        </p:nvSpPr>
        <p:spPr>
          <a:xfrm>
            <a:off x="500034" y="6143644"/>
            <a:ext cx="3308085"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RESTAURANT NERUA</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8" name="7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5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out)">
                                      <p:cBhvr>
                                        <p:cTn id="17" dur="5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out)">
                                      <p:cBhvr>
                                        <p:cTn id="24" dur="5000"/>
                                        <p:tgtEl>
                                          <p:spTgt spid="4"/>
                                        </p:tgtEl>
                                      </p:cBhvr>
                                    </p:animEffect>
                                  </p:childTnLst>
                                </p:cTn>
                              </p:par>
                            </p:childTnLst>
                          </p:cTn>
                        </p:par>
                        <p:par>
                          <p:cTn id="25" fill="hold">
                            <p:stCondLst>
                              <p:cond delay="5000"/>
                            </p:stCondLst>
                            <p:childTnLst>
                              <p:par>
                                <p:cTn id="26" presetID="29"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ppt_x</p:attrName>
                                        </p:attrNameLst>
                                      </p:cBhvr>
                                      <p:tavLst>
                                        <p:tav tm="0">
                                          <p:val>
                                            <p:strVal val="#ppt_x-.2"/>
                                          </p:val>
                                        </p:tav>
                                        <p:tav tm="100000">
                                          <p:val>
                                            <p:strVal val="#ppt_x"/>
                                          </p:val>
                                        </p:tav>
                                      </p:tavLst>
                                    </p:anim>
                                    <p:anim calcmode="lin" valueType="num">
                                      <p:cBhvr>
                                        <p:cTn id="2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taurante Bistrot del museo Guggenheim.jpg"/>
          <p:cNvPicPr>
            <a:picLocks noChangeAspect="1"/>
          </p:cNvPicPr>
          <p:nvPr/>
        </p:nvPicPr>
        <p:blipFill>
          <a:blip r:embed="rId2"/>
          <a:stretch>
            <a:fillRect/>
          </a:stretch>
        </p:blipFill>
        <p:spPr>
          <a:xfrm>
            <a:off x="0" y="0"/>
            <a:ext cx="9144000" cy="6858000"/>
          </a:xfrm>
          <a:prstGeom prst="rect">
            <a:avLst/>
          </a:prstGeom>
        </p:spPr>
      </p:pic>
      <p:pic>
        <p:nvPicPr>
          <p:cNvPr id="5" name="4 Imagen" descr="restaurante Bistrot del museo Guggenheim.jpg"/>
          <p:cNvPicPr>
            <a:picLocks noChangeAspect="1"/>
          </p:cNvPicPr>
          <p:nvPr/>
        </p:nvPicPr>
        <p:blipFill>
          <a:blip r:embed="rId2"/>
          <a:stretch>
            <a:fillRect/>
          </a:stretch>
        </p:blipFill>
        <p:spPr>
          <a:xfrm>
            <a:off x="0" y="0"/>
            <a:ext cx="9144000" cy="6858000"/>
          </a:xfrm>
          <a:prstGeom prst="rect">
            <a:avLst/>
          </a:prstGeom>
        </p:spPr>
      </p:pic>
      <p:pic>
        <p:nvPicPr>
          <p:cNvPr id="6" name="5 Imagen" descr="restaurante Bistrot del museo Guggenheim.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5643570" y="6000768"/>
            <a:ext cx="2657202" cy="369332"/>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RESTAURANTE  BISTROT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7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5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out)">
                                      <p:cBhvr>
                                        <p:cTn id="17" dur="7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20" presetClass="entr" presetSubtype="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edge">
                                      <p:cBhvr>
                                        <p:cTn id="24" dur="5000"/>
                                        <p:tgtEl>
                                          <p:spTgt spid="4"/>
                                        </p:tgtEl>
                                      </p:cBhvr>
                                    </p:animEffect>
                                  </p:childTnLst>
                                </p:cTn>
                              </p:par>
                            </p:childTnLst>
                          </p:cTn>
                        </p:par>
                        <p:par>
                          <p:cTn id="25" fill="hold">
                            <p:stCondLst>
                              <p:cond delay="7000"/>
                            </p:stCondLst>
                            <p:childTnLst>
                              <p:par>
                                <p:cTn id="26" presetID="29"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ppt_x</p:attrName>
                                        </p:attrNameLst>
                                      </p:cBhvr>
                                      <p:tavLst>
                                        <p:tav tm="0">
                                          <p:val>
                                            <p:strVal val="#ppt_x-.2"/>
                                          </p:val>
                                        </p:tav>
                                        <p:tav tm="100000">
                                          <p:val>
                                            <p:strVal val="#ppt_x"/>
                                          </p:val>
                                        </p:tav>
                                      </p:tavLst>
                                    </p:anim>
                                    <p:anim calcmode="lin" valueType="num">
                                      <p:cBhvr>
                                        <p:cTn id="2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taurante Bistrot del museo Guggenheim de Bilbao..jpg"/>
          <p:cNvPicPr>
            <a:picLocks noChangeAspect="1"/>
          </p:cNvPicPr>
          <p:nvPr/>
        </p:nvPicPr>
        <p:blipFill>
          <a:blip r:embed="rId2"/>
          <a:stretch>
            <a:fillRect/>
          </a:stretch>
        </p:blipFill>
        <p:spPr>
          <a:xfrm>
            <a:off x="0" y="856622"/>
            <a:ext cx="9144000" cy="5144756"/>
          </a:xfrm>
          <a:prstGeom prst="rect">
            <a:avLst/>
          </a:prstGeom>
        </p:spPr>
      </p:pic>
      <p:pic>
        <p:nvPicPr>
          <p:cNvPr id="5" name="4 Imagen" descr="restaurante Bistrot del museo Guggenheim de Bilbao..jpg"/>
          <p:cNvPicPr>
            <a:picLocks noChangeAspect="1"/>
          </p:cNvPicPr>
          <p:nvPr/>
        </p:nvPicPr>
        <p:blipFill>
          <a:blip r:embed="rId2"/>
          <a:stretch>
            <a:fillRect/>
          </a:stretch>
        </p:blipFill>
        <p:spPr>
          <a:xfrm>
            <a:off x="0" y="857232"/>
            <a:ext cx="9144000" cy="5144756"/>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93_090314_BilbaoGuggenheim_PIXELECTA.jpg"/>
          <p:cNvPicPr>
            <a:picLocks noChangeAspect="1"/>
          </p:cNvPicPr>
          <p:nvPr/>
        </p:nvPicPr>
        <p:blipFill>
          <a:blip r:embed="rId2"/>
          <a:stretch>
            <a:fillRect/>
          </a:stretch>
        </p:blipFill>
        <p:spPr>
          <a:xfrm>
            <a:off x="0" y="928670"/>
            <a:ext cx="9144000" cy="4955781"/>
          </a:xfrm>
          <a:prstGeom prst="rect">
            <a:avLst/>
          </a:prstGeom>
        </p:spPr>
      </p:pic>
      <p:pic>
        <p:nvPicPr>
          <p:cNvPr id="5" name="4 Imagen" descr="993_090314_BilbaoGuggenheim_PIXELECTA.jpg"/>
          <p:cNvPicPr>
            <a:picLocks noChangeAspect="1"/>
          </p:cNvPicPr>
          <p:nvPr/>
        </p:nvPicPr>
        <p:blipFill>
          <a:blip r:embed="rId2"/>
          <a:stretch>
            <a:fillRect/>
          </a:stretch>
        </p:blipFill>
        <p:spPr>
          <a:xfrm>
            <a:off x="0" y="928670"/>
            <a:ext cx="9144000" cy="4955781"/>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par>
                                <p:cTn id="19" presetID="3"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vertic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7929586" cy="6858000"/>
          </a:xfrm>
        </p:spPr>
        <p:txBody>
          <a:bodyPr/>
          <a:lstStyle/>
          <a:p>
            <a:endParaRPr lang="es-ES" dirty="0"/>
          </a:p>
        </p:txBody>
      </p:sp>
      <p:pic>
        <p:nvPicPr>
          <p:cNvPr id="4" name="3 Imagen" descr="Imagen25.jpg"/>
          <p:cNvPicPr>
            <a:picLocks noChangeAspect="1"/>
          </p:cNvPicPr>
          <p:nvPr/>
        </p:nvPicPr>
        <p:blipFill>
          <a:blip r:embed="rId2"/>
          <a:stretch>
            <a:fillRect/>
          </a:stretch>
        </p:blipFill>
        <p:spPr>
          <a:xfrm>
            <a:off x="0" y="0"/>
            <a:ext cx="9144000" cy="6851309"/>
          </a:xfrm>
          <a:prstGeom prst="rect">
            <a:avLst/>
          </a:prstGeom>
        </p:spPr>
      </p:pic>
      <p:pic>
        <p:nvPicPr>
          <p:cNvPr id="5" name="4 Imagen" descr="Imagen25.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Right)">
                                      <p:cBhvr>
                                        <p:cTn id="18" dur="3000"/>
                                        <p:tgtEl>
                                          <p:spTgt spid="4"/>
                                        </p:tgtEl>
                                      </p:cBhvr>
                                    </p:animEffect>
                                  </p:childTnLst>
                                </p:cTn>
                              </p:par>
                              <p:par>
                                <p:cTn id="19" presetID="18" presetClass="entr" presetSubtype="9"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2">
              <a:lumMod val="25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11111"/>
            </a:avLst>
          </a:prstGeom>
          <a:blipFill dpi="0" rotWithShape="1">
            <a:blip r:embed="rId2"/>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285852" y="1643050"/>
            <a:ext cx="6643734" cy="3600986"/>
          </a:xfrm>
          <a:prstGeom prst="rect">
            <a:avLst/>
          </a:prstGeom>
          <a:noFill/>
        </p:spPr>
        <p:txBody>
          <a:bodyPr wrap="square" rtlCol="0">
            <a:spAutoFit/>
          </a:bodyPr>
          <a:lstStyle/>
          <a:p>
            <a:pPr algn="ctr">
              <a:buFont typeface="Wingdings" pitchFamily="2" charset="2"/>
              <a:buNone/>
            </a:pPr>
            <a:r>
              <a:rPr lang="es-ES" sz="4000" b="1"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EL INTERIOR</a:t>
            </a:r>
          </a:p>
          <a:p>
            <a:endParaRPr lang="es-ES" sz="2000" dirty="0" smtClean="0">
              <a:solidFill>
                <a:srgbClr val="FFC000"/>
              </a:solidFill>
              <a:effectLst>
                <a:outerShdw blurRad="38100" dist="38100" dir="2700000" algn="tl">
                  <a:srgbClr val="000000">
                    <a:alpha val="43137"/>
                  </a:srgbClr>
                </a:outerShdw>
              </a:effectLst>
              <a:latin typeface="Agency FB" pitchFamily="34" charset="0"/>
            </a:endParaRPr>
          </a:p>
          <a:p>
            <a:r>
              <a:rPr lang="es-ES" sz="2400" dirty="0" smtClean="0">
                <a:solidFill>
                  <a:srgbClr val="FFC000"/>
                </a:solidFill>
                <a:effectLst>
                  <a:outerShdw blurRad="38100" dist="38100" dir="2700000" algn="tl">
                    <a:srgbClr val="000000">
                      <a:alpha val="43137"/>
                    </a:srgbClr>
                  </a:outerShdw>
                </a:effectLst>
                <a:latin typeface="Agency FB" pitchFamily="34" charset="0"/>
              </a:rPr>
              <a:t>Se vertebra a través de un gran vestíbulo que conecta 3 niveles de salas de exposiciones.</a:t>
            </a:r>
          </a:p>
          <a:p>
            <a:r>
              <a:rPr lang="es-ES" sz="2400" dirty="0" smtClean="0">
                <a:solidFill>
                  <a:srgbClr val="FFC000"/>
                </a:solidFill>
                <a:effectLst>
                  <a:outerShdw blurRad="38100" dist="38100" dir="2700000" algn="tl">
                    <a:srgbClr val="000000">
                      <a:alpha val="43137"/>
                    </a:srgbClr>
                  </a:outerShdw>
                </a:effectLst>
                <a:latin typeface="Agency FB" pitchFamily="34" charset="0"/>
              </a:rPr>
              <a:t>Las conexiones entre espacios se hacen a través de pasos curvos, ascensores de vidrio o torres escalonadas.</a:t>
            </a:r>
          </a:p>
          <a:p>
            <a:r>
              <a:rPr lang="es-ES" sz="2400" dirty="0" smtClean="0">
                <a:solidFill>
                  <a:srgbClr val="FFC000"/>
                </a:solidFill>
                <a:effectLst>
                  <a:outerShdw blurRad="38100" dist="38100" dir="2700000" algn="tl">
                    <a:srgbClr val="000000">
                      <a:alpha val="43137"/>
                    </a:srgbClr>
                  </a:outerShdw>
                </a:effectLst>
                <a:latin typeface="Agency FB" pitchFamily="34" charset="0"/>
              </a:rPr>
              <a:t>Hay 19 salas de exposición pero la más espectacular es la “Sala Grande” o del pez (30 x 130 metros).</a:t>
            </a:r>
          </a:p>
          <a:p>
            <a:r>
              <a:rPr lang="es-ES" sz="2400" dirty="0" smtClean="0">
                <a:solidFill>
                  <a:srgbClr val="FFC000"/>
                </a:solidFill>
                <a:effectLst>
                  <a:outerShdw blurRad="38100" dist="38100" dir="2700000" algn="tl">
                    <a:srgbClr val="000000">
                      <a:alpha val="43137"/>
                    </a:srgbClr>
                  </a:outerShdw>
                </a:effectLst>
                <a:latin typeface="Agency FB" pitchFamily="34" charset="0"/>
              </a:rPr>
              <a:t>Predomina la iluminación natural</a:t>
            </a:r>
            <a:endParaRPr lang="es-ES" sz="2400" dirty="0">
              <a:solidFill>
                <a:srgbClr val="FFC000"/>
              </a:solidFill>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5945" y="0"/>
            <a:ext cx="9132109" cy="6858000"/>
          </a:xfrm>
          <a:prstGeom prst="rect">
            <a:avLst/>
          </a:prstGeom>
        </p:spPr>
      </p:pic>
      <p:pic>
        <p:nvPicPr>
          <p:cNvPr id="5" name="4 Imagen" descr="Imagen1.jpg"/>
          <p:cNvPicPr>
            <a:picLocks noChangeAspect="1"/>
          </p:cNvPicPr>
          <p:nvPr/>
        </p:nvPicPr>
        <p:blipFill>
          <a:blip r:embed="rId2"/>
          <a:stretch>
            <a:fillRect/>
          </a:stretch>
        </p:blipFill>
        <p:spPr>
          <a:xfrm>
            <a:off x="11891" y="0"/>
            <a:ext cx="9132109" cy="6858000"/>
          </a:xfrm>
          <a:prstGeom prst="rect">
            <a:avLst/>
          </a:prstGeom>
        </p:spPr>
      </p:pic>
      <p:pic>
        <p:nvPicPr>
          <p:cNvPr id="6" name="5 Imagen" descr="Imagen1.jpg"/>
          <p:cNvPicPr>
            <a:picLocks noChangeAspect="1"/>
          </p:cNvPicPr>
          <p:nvPr/>
        </p:nvPicPr>
        <p:blipFill>
          <a:blip r:embed="rId2"/>
          <a:stretch>
            <a:fillRect/>
          </a:stretch>
        </p:blipFill>
        <p:spPr>
          <a:xfrm>
            <a:off x="11891" y="0"/>
            <a:ext cx="9132109"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5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outHorizontal)">
                                      <p:cBhvr>
                                        <p:cTn id="17" dur="5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20" presetClass="entr" presetSubtype="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edge">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5945" y="0"/>
            <a:ext cx="9132109" cy="6858000"/>
          </a:xfrm>
          <a:prstGeom prst="rect">
            <a:avLst/>
          </a:prstGeom>
        </p:spPr>
      </p:pic>
      <p:pic>
        <p:nvPicPr>
          <p:cNvPr id="5" name="4 Imagen" descr="Imagen2.jpg"/>
          <p:cNvPicPr>
            <a:picLocks noChangeAspect="1"/>
          </p:cNvPicPr>
          <p:nvPr/>
        </p:nvPicPr>
        <p:blipFill>
          <a:blip r:embed="rId2"/>
          <a:stretch>
            <a:fillRect/>
          </a:stretch>
        </p:blipFill>
        <p:spPr>
          <a:xfrm>
            <a:off x="0" y="0"/>
            <a:ext cx="9132109" cy="6858000"/>
          </a:xfrm>
          <a:prstGeom prst="rect">
            <a:avLst/>
          </a:prstGeom>
        </p:spPr>
      </p:pic>
      <p:pic>
        <p:nvPicPr>
          <p:cNvPr id="6" name="5 Imagen" descr="Imagen2.jpg"/>
          <p:cNvPicPr>
            <a:picLocks noChangeAspect="1"/>
          </p:cNvPicPr>
          <p:nvPr/>
        </p:nvPicPr>
        <p:blipFill>
          <a:blip r:embed="rId2"/>
          <a:stretch>
            <a:fillRect/>
          </a:stretch>
        </p:blipFill>
        <p:spPr>
          <a:xfrm>
            <a:off x="11891" y="0"/>
            <a:ext cx="9132109"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outVertical)">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out)">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550912520_b7c13c3b42_b.jpg"/>
          <p:cNvPicPr>
            <a:picLocks noChangeAspect="1"/>
          </p:cNvPicPr>
          <p:nvPr/>
        </p:nvPicPr>
        <p:blipFill>
          <a:blip r:embed="rId2"/>
          <a:stretch>
            <a:fillRect/>
          </a:stretch>
        </p:blipFill>
        <p:spPr>
          <a:xfrm>
            <a:off x="11875" y="0"/>
            <a:ext cx="9120249" cy="6858000"/>
          </a:xfrm>
          <a:prstGeom prst="rect">
            <a:avLst/>
          </a:prstGeom>
        </p:spPr>
      </p:pic>
      <p:pic>
        <p:nvPicPr>
          <p:cNvPr id="5" name="4 Imagen" descr="7550912520_b7c13c3b42_b.jpg"/>
          <p:cNvPicPr>
            <a:picLocks noChangeAspect="1"/>
          </p:cNvPicPr>
          <p:nvPr/>
        </p:nvPicPr>
        <p:blipFill>
          <a:blip r:embed="rId2"/>
          <a:stretch>
            <a:fillRect/>
          </a:stretch>
        </p:blipFill>
        <p:spPr>
          <a:xfrm>
            <a:off x="0" y="0"/>
            <a:ext cx="9120249" cy="6858000"/>
          </a:xfrm>
          <a:prstGeom prst="rect">
            <a:avLst/>
          </a:prstGeom>
        </p:spPr>
      </p:pic>
      <p:pic>
        <p:nvPicPr>
          <p:cNvPr id="6" name="5 Imagen" descr="7550912520_b7c13c3b42_b.jpg"/>
          <p:cNvPicPr>
            <a:picLocks noChangeAspect="1"/>
          </p:cNvPicPr>
          <p:nvPr/>
        </p:nvPicPr>
        <p:blipFill>
          <a:blip r:embed="rId2"/>
          <a:stretch>
            <a:fillRect/>
          </a:stretch>
        </p:blipFill>
        <p:spPr>
          <a:xfrm>
            <a:off x="0" y="0"/>
            <a:ext cx="9120249"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5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outHorizontal)">
                                      <p:cBhvr>
                                        <p:cTn id="17" dur="5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4"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in)">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lbao-111-editar.jpg"/>
          <p:cNvPicPr>
            <a:picLocks noChangeAspect="1"/>
          </p:cNvPicPr>
          <p:nvPr/>
        </p:nvPicPr>
        <p:blipFill>
          <a:blip r:embed="rId2"/>
          <a:stretch>
            <a:fillRect/>
          </a:stretch>
        </p:blipFill>
        <p:spPr>
          <a:xfrm>
            <a:off x="0" y="0"/>
            <a:ext cx="9152930" cy="6858000"/>
          </a:xfrm>
          <a:prstGeom prst="rect">
            <a:avLst/>
          </a:prstGeom>
        </p:spPr>
      </p:pic>
      <p:pic>
        <p:nvPicPr>
          <p:cNvPr id="5" name="4 Imagen" descr="bilbao-111-editar.jpg"/>
          <p:cNvPicPr>
            <a:picLocks noChangeAspect="1"/>
          </p:cNvPicPr>
          <p:nvPr/>
        </p:nvPicPr>
        <p:blipFill>
          <a:blip r:embed="rId2"/>
          <a:stretch>
            <a:fillRect/>
          </a:stretch>
        </p:blipFill>
        <p:spPr>
          <a:xfrm>
            <a:off x="-8930" y="0"/>
            <a:ext cx="9152930" cy="6858000"/>
          </a:xfrm>
          <a:prstGeom prst="rect">
            <a:avLst/>
          </a:prstGeom>
        </p:spPr>
      </p:pic>
      <p:pic>
        <p:nvPicPr>
          <p:cNvPr id="6" name="5 Imagen" descr="bilbao-111-editar.jpg"/>
          <p:cNvPicPr>
            <a:picLocks noChangeAspect="1"/>
          </p:cNvPicPr>
          <p:nvPr/>
        </p:nvPicPr>
        <p:blipFill>
          <a:blip r:embed="rId2"/>
          <a:stretch>
            <a:fillRect/>
          </a:stretch>
        </p:blipFill>
        <p:spPr>
          <a:xfrm>
            <a:off x="0" y="0"/>
            <a:ext cx="9152930"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outVertical)">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atriolucernariosin.jpeg"/>
          <p:cNvPicPr>
            <a:picLocks noChangeAspect="1"/>
          </p:cNvPicPr>
          <p:nvPr/>
        </p:nvPicPr>
        <p:blipFill>
          <a:blip r:embed="rId2"/>
          <a:stretch>
            <a:fillRect/>
          </a:stretch>
        </p:blipFill>
        <p:spPr>
          <a:xfrm>
            <a:off x="11891" y="0"/>
            <a:ext cx="9132109" cy="6858000"/>
          </a:xfrm>
          <a:prstGeom prst="rect">
            <a:avLst/>
          </a:prstGeom>
        </p:spPr>
      </p:pic>
      <p:pic>
        <p:nvPicPr>
          <p:cNvPr id="5" name="4 Imagen" descr="esatriolucernariosin.jpeg"/>
          <p:cNvPicPr>
            <a:picLocks noChangeAspect="1"/>
          </p:cNvPicPr>
          <p:nvPr/>
        </p:nvPicPr>
        <p:blipFill>
          <a:blip r:embed="rId2"/>
          <a:stretch>
            <a:fillRect/>
          </a:stretch>
        </p:blipFill>
        <p:spPr>
          <a:xfrm>
            <a:off x="11891" y="0"/>
            <a:ext cx="9132109"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Manolo-Valdes-2002-2.jpeg"/>
          <p:cNvPicPr>
            <a:picLocks noChangeAspect="1"/>
          </p:cNvPicPr>
          <p:nvPr/>
        </p:nvPicPr>
        <p:blipFill>
          <a:blip r:embed="rId2"/>
          <a:stretch>
            <a:fillRect/>
          </a:stretch>
        </p:blipFill>
        <p:spPr>
          <a:xfrm>
            <a:off x="0" y="0"/>
            <a:ext cx="9144000" cy="6858000"/>
          </a:xfrm>
          <a:prstGeom prst="rect">
            <a:avLst/>
          </a:prstGeom>
        </p:spPr>
      </p:pic>
      <p:pic>
        <p:nvPicPr>
          <p:cNvPr id="5" name="4 Imagen" descr="esManolo-Valdes-2002-2.jpe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8_1guggenheim_bilbao_ph040.jpg"/>
          <p:cNvPicPr>
            <a:picLocks noChangeAspect="1"/>
          </p:cNvPicPr>
          <p:nvPr/>
        </p:nvPicPr>
        <p:blipFill>
          <a:blip r:embed="rId2"/>
          <a:stretch>
            <a:fillRect/>
          </a:stretch>
        </p:blipFill>
        <p:spPr>
          <a:xfrm>
            <a:off x="0" y="0"/>
            <a:ext cx="9144000" cy="6858000"/>
          </a:xfrm>
          <a:prstGeom prst="rect">
            <a:avLst/>
          </a:prstGeom>
        </p:spPr>
      </p:pic>
      <p:pic>
        <p:nvPicPr>
          <p:cNvPr id="5" name="4 Imagen" descr="118_1guggenheim_bilbao_ph040.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42866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9"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Left)">
                                      <p:cBhvr>
                                        <p:cTn id="18" dur="3000"/>
                                        <p:tgtEl>
                                          <p:spTgt spid="4"/>
                                        </p:tgtEl>
                                      </p:cBhvr>
                                    </p:animEffect>
                                  </p:childTnLst>
                                </p:cTn>
                              </p:par>
                              <p:par>
                                <p:cTn id="19" presetID="18" presetClass="entr" presetSubtype="3"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ggenheim-2013-03.jpg"/>
          <p:cNvPicPr>
            <a:picLocks noChangeAspect="1"/>
          </p:cNvPicPr>
          <p:nvPr/>
        </p:nvPicPr>
        <p:blipFill>
          <a:blip r:embed="rId3"/>
          <a:stretch>
            <a:fillRect/>
          </a:stretch>
        </p:blipFill>
        <p:spPr>
          <a:xfrm>
            <a:off x="-1" y="0"/>
            <a:ext cx="9152929" cy="6858000"/>
          </a:xfrm>
          <a:prstGeom prst="rect">
            <a:avLst/>
          </a:prstGeom>
        </p:spPr>
      </p:pic>
      <p:pic>
        <p:nvPicPr>
          <p:cNvPr id="5" name="4 Imagen" descr="guggenheim-2013-03.jpg"/>
          <p:cNvPicPr>
            <a:picLocks noChangeAspect="1"/>
          </p:cNvPicPr>
          <p:nvPr/>
        </p:nvPicPr>
        <p:blipFill>
          <a:blip r:embed="rId3"/>
          <a:stretch>
            <a:fillRect/>
          </a:stretch>
        </p:blipFill>
        <p:spPr>
          <a:xfrm>
            <a:off x="0" y="0"/>
            <a:ext cx="9152929" cy="6858000"/>
          </a:xfrm>
          <a:prstGeom prst="rect">
            <a:avLst/>
          </a:prstGeom>
        </p:spPr>
      </p:pic>
      <p:pic>
        <p:nvPicPr>
          <p:cNvPr id="6" name="5 Imagen" descr="guggenheim-2013-03.jpg"/>
          <p:cNvPicPr>
            <a:picLocks noChangeAspect="1"/>
          </p:cNvPicPr>
          <p:nvPr/>
        </p:nvPicPr>
        <p:blipFill>
          <a:blip r:embed="rId3"/>
          <a:stretch>
            <a:fillRect/>
          </a:stretch>
        </p:blipFill>
        <p:spPr>
          <a:xfrm>
            <a:off x="-8929" y="0"/>
            <a:ext cx="9152929" cy="6858000"/>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sndAc>
      <p:stSnd>
        <p:snd r:embed="rId2" name="Oskorri - Aita Semea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4/3*#ppt_w"/>
                                          </p:val>
                                        </p:tav>
                                        <p:tav tm="100000">
                                          <p:val>
                                            <p:strVal val="#ppt_w"/>
                                          </p:val>
                                        </p:tav>
                                      </p:tavLst>
                                    </p:anim>
                                    <p:anim calcmode="lin" valueType="num">
                                      <p:cBhvr>
                                        <p:cTn id="19" dur="3000" fill="hold"/>
                                        <p:tgtEl>
                                          <p:spTgt spid="6"/>
                                        </p:tgtEl>
                                        <p:attrNameLst>
                                          <p:attrName>ppt_h</p:attrName>
                                        </p:attrNameLst>
                                      </p:cBhvr>
                                      <p:tavLst>
                                        <p:tav tm="0">
                                          <p:val>
                                            <p:strVal val="4/3*#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edge">
                                      <p:cBhvr>
                                        <p:cTn id="22" dur="3000"/>
                                        <p:tgtEl>
                                          <p:spTgt spid="6"/>
                                        </p:tgtEl>
                                      </p:cBhvr>
                                    </p:animEffect>
                                  </p:childTnLst>
                                </p:cTn>
                              </p:par>
                              <p:par>
                                <p:cTn id="23" presetID="16" presetClass="entr" presetSubtype="2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3000"/>
                                        <p:tgtEl>
                                          <p:spTgt spid="5"/>
                                        </p:tgtEl>
                                      </p:cBhvr>
                                    </p:animEffect>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9.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29.jpg"/>
          <p:cNvPicPr>
            <a:picLocks noChangeAspect="1"/>
          </p:cNvPicPr>
          <p:nvPr/>
        </p:nvPicPr>
        <p:blipFill>
          <a:blip r:embed="rId2"/>
          <a:stretch>
            <a:fillRect/>
          </a:stretch>
        </p:blipFill>
        <p:spPr>
          <a:xfrm>
            <a:off x="0" y="0"/>
            <a:ext cx="9144000" cy="6844632"/>
          </a:xfrm>
          <a:prstGeom prst="rect">
            <a:avLst/>
          </a:prstGeom>
        </p:spPr>
      </p:pic>
      <p:pic>
        <p:nvPicPr>
          <p:cNvPr id="6" name="5 Imagen" descr="Imagen29.jpg"/>
          <p:cNvPicPr>
            <a:picLocks noChangeAspect="1"/>
          </p:cNvPicPr>
          <p:nvPr/>
        </p:nvPicPr>
        <p:blipFill>
          <a:blip r:embed="rId2"/>
          <a:stretch>
            <a:fillRect/>
          </a:stretch>
        </p:blipFill>
        <p:spPr>
          <a:xfrm>
            <a:off x="0" y="13368"/>
            <a:ext cx="9144000" cy="6844632"/>
          </a:xfrm>
          <a:prstGeom prst="rect">
            <a:avLst/>
          </a:prstGeom>
        </p:spPr>
      </p:pic>
      <p:sp>
        <p:nvSpPr>
          <p:cNvPr id="7" name="6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4/3*#ppt_w"/>
                                          </p:val>
                                        </p:tav>
                                        <p:tav tm="100000">
                                          <p:val>
                                            <p:strVal val="#ppt_w"/>
                                          </p:val>
                                        </p:tav>
                                      </p:tavLst>
                                    </p:anim>
                                    <p:anim calcmode="lin" valueType="num">
                                      <p:cBhvr>
                                        <p:cTn id="19" dur="3000" fill="hold"/>
                                        <p:tgtEl>
                                          <p:spTgt spid="6"/>
                                        </p:tgtEl>
                                        <p:attrNameLst>
                                          <p:attrName>ppt_h</p:attrName>
                                        </p:attrNameLst>
                                      </p:cBhvr>
                                      <p:tavLst>
                                        <p:tav tm="0">
                                          <p:val>
                                            <p:strVal val="4/3*#ppt_h"/>
                                          </p:val>
                                        </p:tav>
                                        <p:tav tm="100000">
                                          <p:val>
                                            <p:strVal val="#ppt_h"/>
                                          </p:val>
                                        </p:tav>
                                      </p:tavLst>
                                    </p:anim>
                                  </p:childTnLst>
                                </p:cTn>
                              </p:par>
                              <p:par>
                                <p:cTn id="20" presetID="6" presetClass="entr" presetSubtype="3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3000"/>
                                        <p:tgtEl>
                                          <p:spTgt spid="6"/>
                                        </p:tgtEl>
                                      </p:cBhvr>
                                    </p:animEffect>
                                  </p:childTnLst>
                                </p:cTn>
                              </p:par>
                              <p:par>
                                <p:cTn id="23" presetID="16" presetClass="entr" presetSubtype="37"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5000"/>
                                        <p:tgtEl>
                                          <p:spTgt spid="5"/>
                                        </p:tgtEl>
                                      </p:cBhvr>
                                    </p:animEffect>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01-Laberinto-Morris-Panza.jpg"/>
          <p:cNvPicPr>
            <a:picLocks noChangeAspect="1"/>
          </p:cNvPicPr>
          <p:nvPr/>
        </p:nvPicPr>
        <p:blipFill>
          <a:blip r:embed="rId2"/>
          <a:stretch>
            <a:fillRect/>
          </a:stretch>
        </p:blipFill>
        <p:spPr>
          <a:xfrm>
            <a:off x="0" y="0"/>
            <a:ext cx="9144000" cy="6858000"/>
          </a:xfrm>
          <a:prstGeom prst="rect">
            <a:avLst/>
          </a:prstGeom>
        </p:spPr>
      </p:pic>
      <p:pic>
        <p:nvPicPr>
          <p:cNvPr id="5" name="4 Imagen" descr="2001-Laberinto-Morris-Panz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8.jpg"/>
          <p:cNvPicPr>
            <a:picLocks noChangeAspect="1"/>
          </p:cNvPicPr>
          <p:nvPr/>
        </p:nvPicPr>
        <p:blipFill>
          <a:blip r:embed="rId2"/>
          <a:stretch>
            <a:fillRect/>
          </a:stretch>
        </p:blipFill>
        <p:spPr>
          <a:xfrm>
            <a:off x="0" y="10016"/>
            <a:ext cx="9144000" cy="6837967"/>
          </a:xfrm>
          <a:prstGeom prst="rect">
            <a:avLst/>
          </a:prstGeom>
        </p:spPr>
      </p:pic>
      <p:pic>
        <p:nvPicPr>
          <p:cNvPr id="5" name="4 Imagen" descr="Imagen18.jpg"/>
          <p:cNvPicPr>
            <a:picLocks noChangeAspect="1"/>
          </p:cNvPicPr>
          <p:nvPr/>
        </p:nvPicPr>
        <p:blipFill>
          <a:blip r:embed="rId2"/>
          <a:stretch>
            <a:fillRect/>
          </a:stretch>
        </p:blipFill>
        <p:spPr>
          <a:xfrm>
            <a:off x="0" y="0"/>
            <a:ext cx="9144000" cy="6837967"/>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xresdefault.jpg"/>
          <p:cNvPicPr>
            <a:picLocks noChangeAspect="1"/>
          </p:cNvPicPr>
          <p:nvPr/>
        </p:nvPicPr>
        <p:blipFill>
          <a:blip r:embed="rId2"/>
          <a:stretch>
            <a:fillRect/>
          </a:stretch>
        </p:blipFill>
        <p:spPr>
          <a:xfrm>
            <a:off x="0" y="10016"/>
            <a:ext cx="9144000" cy="6837967"/>
          </a:xfrm>
          <a:prstGeom prst="rect">
            <a:avLst/>
          </a:prstGeom>
        </p:spPr>
      </p:pic>
      <p:pic>
        <p:nvPicPr>
          <p:cNvPr id="5" name="4 Imagen" descr="maxresdefault.jpg"/>
          <p:cNvPicPr>
            <a:picLocks noChangeAspect="1"/>
          </p:cNvPicPr>
          <p:nvPr/>
        </p:nvPicPr>
        <p:blipFill>
          <a:blip r:embed="rId2"/>
          <a:stretch>
            <a:fillRect/>
          </a:stretch>
        </p:blipFill>
        <p:spPr>
          <a:xfrm>
            <a:off x="0" y="20033"/>
            <a:ext cx="9144000" cy="6837967"/>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he_matter_of_time_de_Richard_Serra_musee_Guggenheim_Bilbao.jpg"/>
          <p:cNvPicPr>
            <a:picLocks noChangeAspect="1"/>
          </p:cNvPicPr>
          <p:nvPr/>
        </p:nvPicPr>
        <p:blipFill>
          <a:blip r:embed="rId2"/>
          <a:stretch>
            <a:fillRect/>
          </a:stretch>
        </p:blipFill>
        <p:spPr>
          <a:xfrm>
            <a:off x="0" y="0"/>
            <a:ext cx="9144000" cy="6858000"/>
          </a:xfrm>
          <a:prstGeom prst="rect">
            <a:avLst/>
          </a:prstGeom>
        </p:spPr>
      </p:pic>
      <p:pic>
        <p:nvPicPr>
          <p:cNvPr id="5" name="4 Imagen" descr="The_matter_of_time_de_Richard_Serra_musee_Guggenheim_Bilba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9"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Lef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10016"/>
            <a:ext cx="9144000" cy="6837967"/>
          </a:xfrm>
          <a:prstGeom prst="rect">
            <a:avLst/>
          </a:prstGeom>
        </p:spPr>
      </p:pic>
      <p:pic>
        <p:nvPicPr>
          <p:cNvPr id="5" name="4 Imagen" descr="Imagen7.jpg"/>
          <p:cNvPicPr>
            <a:picLocks noChangeAspect="1"/>
          </p:cNvPicPr>
          <p:nvPr/>
        </p:nvPicPr>
        <p:blipFill>
          <a:blip r:embed="rId2"/>
          <a:stretch>
            <a:fillRect/>
          </a:stretch>
        </p:blipFill>
        <p:spPr>
          <a:xfrm>
            <a:off x="0" y="0"/>
            <a:ext cx="9144000" cy="6837967"/>
          </a:xfrm>
          <a:prstGeom prst="rect">
            <a:avLst/>
          </a:prstGeom>
        </p:spPr>
      </p:pic>
      <p:pic>
        <p:nvPicPr>
          <p:cNvPr id="6" name="5 Imagen" descr="Imagen7.jpg"/>
          <p:cNvPicPr>
            <a:picLocks noChangeAspect="1"/>
          </p:cNvPicPr>
          <p:nvPr/>
        </p:nvPicPr>
        <p:blipFill>
          <a:blip r:embed="rId2"/>
          <a:stretch>
            <a:fillRect/>
          </a:stretch>
        </p:blipFill>
        <p:spPr>
          <a:xfrm>
            <a:off x="0" y="0"/>
            <a:ext cx="9144000" cy="6837967"/>
          </a:xfrm>
          <a:prstGeom prst="rect">
            <a:avLst/>
          </a:prstGeom>
        </p:spPr>
      </p:pic>
      <p:pic>
        <p:nvPicPr>
          <p:cNvPr id="35846" name="Picture 6" descr="Rendered Image"/>
          <p:cNvPicPr>
            <a:picLocks noChangeAspect="1" noChangeArrowheads="1"/>
          </p:cNvPicPr>
          <p:nvPr/>
        </p:nvPicPr>
        <p:blipFill>
          <a:blip r:embed="rId3">
            <a:lum contrast="40000"/>
          </a:blip>
          <a:srcRect/>
          <a:stretch>
            <a:fillRect/>
          </a:stretch>
        </p:blipFill>
        <p:spPr bwMode="auto">
          <a:xfrm rot="20702393">
            <a:off x="3658284" y="5076368"/>
            <a:ext cx="2156781" cy="1363848"/>
          </a:xfrm>
          <a:prstGeom prst="rect">
            <a:avLst/>
          </a:prstGeom>
          <a:noFill/>
        </p:spPr>
      </p:pic>
      <p:sp>
        <p:nvSpPr>
          <p:cNvPr id="10" name="9 Rectángulo"/>
          <p:cNvSpPr/>
          <p:nvPr/>
        </p:nvSpPr>
        <p:spPr>
          <a:xfrm>
            <a:off x="0" y="0"/>
            <a:ext cx="9572660" cy="7286652"/>
          </a:xfrm>
          <a:prstGeom prst="rect">
            <a:avLst/>
          </a:prstGeo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4/3*#ppt_w"/>
                                          </p:val>
                                        </p:tav>
                                        <p:tav tm="100000">
                                          <p:val>
                                            <p:strVal val="#ppt_w"/>
                                          </p:val>
                                        </p:tav>
                                      </p:tavLst>
                                    </p:anim>
                                    <p:anim calcmode="lin" valueType="num">
                                      <p:cBhvr>
                                        <p:cTn id="19" dur="3000" fill="hold"/>
                                        <p:tgtEl>
                                          <p:spTgt spid="6"/>
                                        </p:tgtEl>
                                        <p:attrNameLst>
                                          <p:attrName>ppt_h</p:attrName>
                                        </p:attrNameLst>
                                      </p:cBhvr>
                                      <p:tavLst>
                                        <p:tav tm="0">
                                          <p:val>
                                            <p:strVal val="4/3*#ppt_h"/>
                                          </p:val>
                                        </p:tav>
                                        <p:tav tm="100000">
                                          <p:val>
                                            <p:strVal val="#ppt_h"/>
                                          </p:val>
                                        </p:tav>
                                      </p:tavLst>
                                    </p:anim>
                                  </p:childTnLst>
                                </p:cTn>
                              </p:par>
                              <p:par>
                                <p:cTn id="20" presetID="18" presetClass="entr" presetSubtype="9"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upLeft)">
                                      <p:cBhvr>
                                        <p:cTn id="22" dur="5000"/>
                                        <p:tgtEl>
                                          <p:spTgt spid="5"/>
                                        </p:tgtEl>
                                      </p:cBhvr>
                                    </p:animEffect>
                                  </p:childTnLst>
                                </p:cTn>
                              </p:par>
                              <p:par>
                                <p:cTn id="23" presetID="18" presetClass="entr" presetSubtype="3"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upRight)">
                                      <p:cBhvr>
                                        <p:cTn id="25" dur="5000"/>
                                        <p:tgtEl>
                                          <p:spTgt spid="6"/>
                                        </p:tgtEl>
                                      </p:cBhvr>
                                    </p:animEffect>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5000"/>
                                        <p:tgtEl>
                                          <p:spTgt spid="4"/>
                                        </p:tgtEl>
                                      </p:cBhvr>
                                    </p:animEffect>
                                  </p:childTnLst>
                                </p:cTn>
                              </p:par>
                            </p:childTnLst>
                          </p:cTn>
                        </p:par>
                        <p:par>
                          <p:cTn id="29" fill="hold">
                            <p:stCondLst>
                              <p:cond delay="5000"/>
                            </p:stCondLst>
                            <p:childTnLst>
                              <p:par>
                                <p:cTn id="30" presetID="15" presetClass="entr" presetSubtype="0" fill="hold" nodeType="afterEffect">
                                  <p:stCondLst>
                                    <p:cond delay="0"/>
                                  </p:stCondLst>
                                  <p:childTnLst>
                                    <p:set>
                                      <p:cBhvr>
                                        <p:cTn id="31" dur="1" fill="hold">
                                          <p:stCondLst>
                                            <p:cond delay="0"/>
                                          </p:stCondLst>
                                        </p:cTn>
                                        <p:tgtEl>
                                          <p:spTgt spid="35846"/>
                                        </p:tgtEl>
                                        <p:attrNameLst>
                                          <p:attrName>style.visibility</p:attrName>
                                        </p:attrNameLst>
                                      </p:cBhvr>
                                      <p:to>
                                        <p:strVal val="visible"/>
                                      </p:to>
                                    </p:set>
                                    <p:anim calcmode="lin" valueType="num">
                                      <p:cBhvr>
                                        <p:cTn id="32" dur="2000" fill="hold"/>
                                        <p:tgtEl>
                                          <p:spTgt spid="35846"/>
                                        </p:tgtEl>
                                        <p:attrNameLst>
                                          <p:attrName>ppt_w</p:attrName>
                                        </p:attrNameLst>
                                      </p:cBhvr>
                                      <p:tavLst>
                                        <p:tav tm="0">
                                          <p:val>
                                            <p:fltVal val="0"/>
                                          </p:val>
                                        </p:tav>
                                        <p:tav tm="100000">
                                          <p:val>
                                            <p:strVal val="#ppt_w"/>
                                          </p:val>
                                        </p:tav>
                                      </p:tavLst>
                                    </p:anim>
                                    <p:anim calcmode="lin" valueType="num">
                                      <p:cBhvr>
                                        <p:cTn id="33" dur="2000" fill="hold"/>
                                        <p:tgtEl>
                                          <p:spTgt spid="35846"/>
                                        </p:tgtEl>
                                        <p:attrNameLst>
                                          <p:attrName>ppt_h</p:attrName>
                                        </p:attrNameLst>
                                      </p:cBhvr>
                                      <p:tavLst>
                                        <p:tav tm="0">
                                          <p:val>
                                            <p:fltVal val="0"/>
                                          </p:val>
                                        </p:tav>
                                        <p:tav tm="100000">
                                          <p:val>
                                            <p:strVal val="#ppt_h"/>
                                          </p:val>
                                        </p:tav>
                                      </p:tavLst>
                                    </p:anim>
                                    <p:anim calcmode="lin" valueType="num">
                                      <p:cBhvr>
                                        <p:cTn id="34" dur="2000" fill="hold"/>
                                        <p:tgtEl>
                                          <p:spTgt spid="35846"/>
                                        </p:tgtEl>
                                        <p:attrNameLst>
                                          <p:attrName>ppt_x</p:attrName>
                                        </p:attrNameLst>
                                      </p:cBhvr>
                                      <p:tavLst>
                                        <p:tav tm="0" fmla="#ppt_x+(cos(-2*pi*(1-$))*-#ppt_x-sin(-2*pi*(1-$))*(1-#ppt_y))*(1-$)">
                                          <p:val>
                                            <p:fltVal val="0"/>
                                          </p:val>
                                        </p:tav>
                                        <p:tav tm="100000">
                                          <p:val>
                                            <p:fltVal val="1"/>
                                          </p:val>
                                        </p:tav>
                                      </p:tavLst>
                                    </p:anim>
                                    <p:anim calcmode="lin" valueType="num">
                                      <p:cBhvr>
                                        <p:cTn id="35" dur="2000" fill="hold"/>
                                        <p:tgtEl>
                                          <p:spTgt spid="3584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3.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MUSEO GUGGENHEIM – BILBAO ESPAÑ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MUSEO GUGGENHEIM – BILBAO ESPAÑA</Template>
  <TotalTime>0</TotalTime>
  <Words>743</Words>
  <Application>Microsoft Office PowerPoint</Application>
  <PresentationFormat>Presentación en pantalla (4:3)</PresentationFormat>
  <Paragraphs>49</Paragraphs>
  <Slides>63</Slides>
  <Notes>1</Notes>
  <HiddenSlides>0</HiddenSlides>
  <MMClips>1</MMClips>
  <ScaleCrop>false</ScaleCrop>
  <HeadingPairs>
    <vt:vector size="4" baseType="variant">
      <vt:variant>
        <vt:lpstr>Tema</vt:lpstr>
      </vt:variant>
      <vt:variant>
        <vt:i4>2</vt:i4>
      </vt:variant>
      <vt:variant>
        <vt:lpstr>Títulos de diapositiva</vt:lpstr>
      </vt:variant>
      <vt:variant>
        <vt:i4>63</vt:i4>
      </vt:variant>
    </vt:vector>
  </HeadingPairs>
  <TitlesOfParts>
    <vt:vector size="65" baseType="lpstr">
      <vt:lpstr>EL MUSEO GUGGENHEIM – BILBAO ESPAÑA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2014-06-07T18:42:16Z</dcterms:created>
  <dcterms:modified xsi:type="dcterms:W3CDTF">2014-06-07T18:43:04Z</dcterms:modified>
</cp:coreProperties>
</file>