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5" r:id="rId3"/>
    <p:sldId id="317" r:id="rId4"/>
    <p:sldId id="318" r:id="rId5"/>
    <p:sldId id="259" r:id="rId6"/>
    <p:sldId id="260" r:id="rId7"/>
    <p:sldId id="319" r:id="rId8"/>
    <p:sldId id="257" r:id="rId9"/>
    <p:sldId id="261" r:id="rId10"/>
    <p:sldId id="321" r:id="rId11"/>
    <p:sldId id="262" r:id="rId12"/>
    <p:sldId id="263" r:id="rId13"/>
    <p:sldId id="323" r:id="rId14"/>
    <p:sldId id="264" r:id="rId15"/>
    <p:sldId id="266" r:id="rId16"/>
    <p:sldId id="322" r:id="rId17"/>
    <p:sldId id="265" r:id="rId18"/>
    <p:sldId id="267" r:id="rId19"/>
    <p:sldId id="270" r:id="rId20"/>
    <p:sldId id="268" r:id="rId21"/>
    <p:sldId id="315" r:id="rId22"/>
    <p:sldId id="271" r:id="rId23"/>
    <p:sldId id="269" r:id="rId24"/>
    <p:sldId id="274" r:id="rId25"/>
    <p:sldId id="272" r:id="rId26"/>
    <p:sldId id="273" r:id="rId27"/>
    <p:sldId id="275" r:id="rId28"/>
    <p:sldId id="277" r:id="rId29"/>
    <p:sldId id="276" r:id="rId30"/>
    <p:sldId id="313" r:id="rId31"/>
    <p:sldId id="279" r:id="rId32"/>
    <p:sldId id="288" r:id="rId33"/>
    <p:sldId id="316" r:id="rId34"/>
    <p:sldId id="282" r:id="rId35"/>
    <p:sldId id="281" r:id="rId36"/>
    <p:sldId id="285" r:id="rId37"/>
    <p:sldId id="280" r:id="rId38"/>
    <p:sldId id="283" r:id="rId39"/>
    <p:sldId id="286" r:id="rId40"/>
    <p:sldId id="299" r:id="rId41"/>
    <p:sldId id="291" r:id="rId42"/>
    <p:sldId id="294" r:id="rId43"/>
    <p:sldId id="293" r:id="rId44"/>
    <p:sldId id="297" r:id="rId45"/>
    <p:sldId id="296" r:id="rId46"/>
    <p:sldId id="298" r:id="rId47"/>
    <p:sldId id="300" r:id="rId48"/>
    <p:sldId id="301" r:id="rId49"/>
    <p:sldId id="302" r:id="rId50"/>
    <p:sldId id="310" r:id="rId51"/>
    <p:sldId id="303" r:id="rId52"/>
    <p:sldId id="306" r:id="rId53"/>
    <p:sldId id="308" r:id="rId54"/>
    <p:sldId id="309" r:id="rId55"/>
    <p:sldId id="311" r:id="rId56"/>
    <p:sldId id="312" r:id="rId57"/>
    <p:sldId id="307" r:id="rId58"/>
    <p:sldId id="324" r:id="rId59"/>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lctwCDsi2aYPj871RKbEQ" hashData="byulibfy4aqR1OLIEmaIOVhGBI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996600"/>
    <a:srgbClr val="3366FF"/>
    <a:srgbClr val="FF9933"/>
    <a:srgbClr val="D60093"/>
    <a:srgbClr val="276331"/>
    <a:srgbClr val="3E9C4E"/>
    <a:srgbClr val="0000FF"/>
    <a:srgbClr val="7A4E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90" d="100"/>
          <a:sy n="90" d="100"/>
        </p:scale>
        <p:origin x="138" y="4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F39434-EA34-42B3-B45F-A69FB272523D}" type="slidenum">
              <a:rPr lang="es-ES" smtClean="0"/>
              <a:pPr/>
              <a:t>‹Nº›</a:t>
            </a:fld>
            <a:endParaRPr lang="es-ES"/>
          </a:p>
        </p:txBody>
      </p:sp>
    </p:spTree>
  </p:cSld>
  <p:clrMapOvr>
    <a:masterClrMapping/>
  </p:clrMapOvr>
  <p:transition spd="slow" advTm="11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2E81E0-636E-4640-949D-434B6FEF3753}" type="datetimeFigureOut">
              <a:rPr lang="es-ES" smtClean="0"/>
              <a:pPr/>
              <a:t>15/03/2016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39434-EA34-42B3-B45F-A69FB272523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99445_wiatrak-drzewa-aka-przebijajace-wiatlo.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206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99445_wiatrak-drzewa-aka-przebijajace-wiatlo.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57366" name="AutoShape 22" descr="Rendered Ima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7368" name="Picture 24" descr="Rendered Image"/>
          <p:cNvPicPr>
            <a:picLocks noChangeAspect="1" noChangeArrowheads="1"/>
          </p:cNvPicPr>
          <p:nvPr/>
        </p:nvPicPr>
        <p:blipFill>
          <a:blip r:embed="rId4">
            <a:duotone>
              <a:prstClr val="black"/>
              <a:srgbClr val="996600">
                <a:tint val="45000"/>
                <a:satMod val="400000"/>
              </a:srgbClr>
            </a:duotone>
            <a:lum bright="20000" contrast="40000"/>
          </a:blip>
          <a:srcRect/>
          <a:stretch>
            <a:fillRect/>
          </a:stretch>
        </p:blipFill>
        <p:spPr bwMode="auto">
          <a:xfrm>
            <a:off x="785786" y="428604"/>
            <a:ext cx="3786214" cy="736209"/>
          </a:xfrm>
          <a:prstGeom prst="rect">
            <a:avLst/>
          </a:prstGeom>
          <a:noFill/>
        </p:spPr>
      </p:pic>
      <p:pic>
        <p:nvPicPr>
          <p:cNvPr id="57370" name="Picture 26" descr="Rendered Image"/>
          <p:cNvPicPr>
            <a:picLocks noChangeAspect="1" noChangeArrowheads="1"/>
          </p:cNvPicPr>
          <p:nvPr/>
        </p:nvPicPr>
        <p:blipFill>
          <a:blip r:embed="rId5">
            <a:duotone>
              <a:prstClr val="black"/>
              <a:srgbClr val="996600">
                <a:tint val="45000"/>
                <a:satMod val="400000"/>
              </a:srgbClr>
            </a:duotone>
            <a:lum bright="20000" contrast="40000"/>
          </a:blip>
          <a:srcRect/>
          <a:stretch>
            <a:fillRect/>
          </a:stretch>
        </p:blipFill>
        <p:spPr bwMode="auto">
          <a:xfrm>
            <a:off x="285720" y="1428736"/>
            <a:ext cx="1208916" cy="695325"/>
          </a:xfrm>
          <a:prstGeom prst="rect">
            <a:avLst/>
          </a:prstGeom>
          <a:noFill/>
        </p:spPr>
      </p:pic>
      <p:pic>
        <p:nvPicPr>
          <p:cNvPr id="57372" name="Picture 28" descr="Rendered Image"/>
          <p:cNvPicPr>
            <a:picLocks noChangeAspect="1" noChangeArrowheads="1"/>
          </p:cNvPicPr>
          <p:nvPr/>
        </p:nvPicPr>
        <p:blipFill>
          <a:blip r:embed="rId6">
            <a:duotone>
              <a:prstClr val="black"/>
              <a:srgbClr val="996600">
                <a:tint val="45000"/>
                <a:satMod val="400000"/>
              </a:srgbClr>
            </a:duotone>
            <a:lum bright="20000" contrast="40000"/>
          </a:blip>
          <a:srcRect/>
          <a:stretch>
            <a:fillRect/>
          </a:stretch>
        </p:blipFill>
        <p:spPr bwMode="auto">
          <a:xfrm>
            <a:off x="1714480" y="1388315"/>
            <a:ext cx="3429024" cy="744408"/>
          </a:xfrm>
          <a:prstGeom prst="rect">
            <a:avLst/>
          </a:prstGeom>
          <a:noFill/>
        </p:spPr>
      </p:pic>
      <p:pic>
        <p:nvPicPr>
          <p:cNvPr id="57374" name="Picture 30" descr="Rendered Image"/>
          <p:cNvPicPr>
            <a:picLocks noChangeAspect="1" noChangeArrowheads="1"/>
          </p:cNvPicPr>
          <p:nvPr/>
        </p:nvPicPr>
        <p:blipFill>
          <a:blip r:embed="rId7">
            <a:duotone>
              <a:prstClr val="black"/>
              <a:srgbClr val="996600">
                <a:tint val="45000"/>
                <a:satMod val="400000"/>
              </a:srgbClr>
            </a:duotone>
            <a:lum bright="20000" contrast="40000"/>
          </a:blip>
          <a:srcRect/>
          <a:stretch>
            <a:fillRect/>
          </a:stretch>
        </p:blipFill>
        <p:spPr bwMode="auto">
          <a:xfrm>
            <a:off x="1785918" y="2500306"/>
            <a:ext cx="1623846" cy="685800"/>
          </a:xfrm>
          <a:prstGeom prst="rect">
            <a:avLst/>
          </a:prstGeom>
          <a:noFill/>
        </p:spPr>
      </p:pic>
      <p:pic>
        <p:nvPicPr>
          <p:cNvPr id="57376" name="Picture 32" descr="Rendered Image"/>
          <p:cNvPicPr>
            <a:picLocks noChangeAspect="1" noChangeArrowheads="1"/>
          </p:cNvPicPr>
          <p:nvPr/>
        </p:nvPicPr>
        <p:blipFill>
          <a:blip r:embed="rId8">
            <a:duotone>
              <a:prstClr val="black"/>
              <a:srgbClr val="996600">
                <a:tint val="45000"/>
                <a:satMod val="400000"/>
              </a:srgbClr>
            </a:duotone>
            <a:lum bright="20000" contrast="40000"/>
          </a:blip>
          <a:srcRect/>
          <a:stretch>
            <a:fillRect/>
          </a:stretch>
        </p:blipFill>
        <p:spPr bwMode="auto">
          <a:xfrm>
            <a:off x="857224" y="3357562"/>
            <a:ext cx="3286148" cy="774224"/>
          </a:xfrm>
          <a:prstGeom prst="rect">
            <a:avLst/>
          </a:prstGeom>
          <a:noFill/>
        </p:spPr>
      </p:pic>
      <p:pic>
        <p:nvPicPr>
          <p:cNvPr id="57378" name="Picture 34" descr="Rendered Image"/>
          <p:cNvPicPr>
            <a:picLocks noChangeAspect="1" noChangeArrowheads="1"/>
          </p:cNvPicPr>
          <p:nvPr/>
        </p:nvPicPr>
        <p:blipFill>
          <a:blip r:embed="rId9">
            <a:lum bright="40000" contrast="40000"/>
          </a:blip>
          <a:srcRect/>
          <a:stretch>
            <a:fillRect/>
          </a:stretch>
        </p:blipFill>
        <p:spPr bwMode="auto">
          <a:xfrm>
            <a:off x="5962650" y="6000768"/>
            <a:ext cx="3181350" cy="457200"/>
          </a:xfrm>
          <a:prstGeom prst="rect">
            <a:avLst/>
          </a:prstGeom>
          <a:noFill/>
        </p:spPr>
      </p:pic>
    </p:spTree>
  </p:cSld>
  <p:clrMapOvr>
    <a:masterClrMapping/>
  </p:clrMapOvr>
  <p:transition spd="slow" advTm="25000">
    <p:comb dir="vert"/>
    <p:sndAc>
      <p:stSnd loop="1">
        <p:snd r:embed="rId2" name="Yanni - Playing by hea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4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par>
                          <p:cTn id="26" fill="hold">
                            <p:stCondLst>
                              <p:cond delay="4000"/>
                            </p:stCondLst>
                            <p:childTnLst>
                              <p:par>
                                <p:cTn id="27" presetID="52" presetClass="entr" presetSubtype="0" fill="hold" grpId="0" nodeType="afterEffect" nodePh="1">
                                  <p:stCondLst>
                                    <p:cond delay="0"/>
                                  </p:stCondLst>
                                  <p:endCondLst>
                                    <p:cond evt="begin" delay="0">
                                      <p:tn val="27"/>
                                    </p:cond>
                                  </p:endCondLst>
                                  <p:childTnLst>
                                    <p:set>
                                      <p:cBhvr>
                                        <p:cTn id="28" dur="1" fill="hold">
                                          <p:stCondLst>
                                            <p:cond delay="0"/>
                                          </p:stCondLst>
                                        </p:cTn>
                                        <p:tgtEl>
                                          <p:spTgt spid="57366"/>
                                        </p:tgtEl>
                                        <p:attrNameLst>
                                          <p:attrName>style.visibility</p:attrName>
                                        </p:attrNameLst>
                                      </p:cBhvr>
                                      <p:to>
                                        <p:strVal val="visible"/>
                                      </p:to>
                                    </p:set>
                                    <p:animScale>
                                      <p:cBhvr>
                                        <p:cTn id="29" dur="2000" decel="50000" fill="hold">
                                          <p:stCondLst>
                                            <p:cond delay="0"/>
                                          </p:stCondLst>
                                        </p:cTn>
                                        <p:tgtEl>
                                          <p:spTgt spid="573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57366"/>
                                        </p:tgtEl>
                                        <p:attrNameLst>
                                          <p:attrName>ppt_x</p:attrName>
                                          <p:attrName>ppt_y</p:attrName>
                                        </p:attrNameLst>
                                      </p:cBhvr>
                                    </p:animMotion>
                                    <p:animEffect transition="in" filter="fade">
                                      <p:cBhvr>
                                        <p:cTn id="31" dur="2000"/>
                                        <p:tgtEl>
                                          <p:spTgt spid="57366"/>
                                        </p:tgtEl>
                                      </p:cBhvr>
                                    </p:animEffect>
                                  </p:childTnLst>
                                </p:cTn>
                              </p:par>
                            </p:childTnLst>
                          </p:cTn>
                        </p:par>
                        <p:par>
                          <p:cTn id="32" fill="hold">
                            <p:stCondLst>
                              <p:cond delay="6000"/>
                            </p:stCondLst>
                            <p:childTnLst>
                              <p:par>
                                <p:cTn id="33" presetID="52" presetClass="entr" presetSubtype="0" fill="hold" nodeType="afterEffect">
                                  <p:stCondLst>
                                    <p:cond delay="0"/>
                                  </p:stCondLst>
                                  <p:childTnLst>
                                    <p:set>
                                      <p:cBhvr>
                                        <p:cTn id="34" dur="1" fill="hold">
                                          <p:stCondLst>
                                            <p:cond delay="0"/>
                                          </p:stCondLst>
                                        </p:cTn>
                                        <p:tgtEl>
                                          <p:spTgt spid="57368"/>
                                        </p:tgtEl>
                                        <p:attrNameLst>
                                          <p:attrName>style.visibility</p:attrName>
                                        </p:attrNameLst>
                                      </p:cBhvr>
                                      <p:to>
                                        <p:strVal val="visible"/>
                                      </p:to>
                                    </p:set>
                                    <p:animScale>
                                      <p:cBhvr>
                                        <p:cTn id="35" dur="2000" decel="50000" fill="hold">
                                          <p:stCondLst>
                                            <p:cond delay="0"/>
                                          </p:stCondLst>
                                        </p:cTn>
                                        <p:tgtEl>
                                          <p:spTgt spid="573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57368"/>
                                        </p:tgtEl>
                                        <p:attrNameLst>
                                          <p:attrName>ppt_x</p:attrName>
                                          <p:attrName>ppt_y</p:attrName>
                                        </p:attrNameLst>
                                      </p:cBhvr>
                                    </p:animMotion>
                                    <p:animEffect transition="in" filter="fade">
                                      <p:cBhvr>
                                        <p:cTn id="37" dur="2000"/>
                                        <p:tgtEl>
                                          <p:spTgt spid="57368"/>
                                        </p:tgtEl>
                                      </p:cBhvr>
                                    </p:animEffect>
                                  </p:childTnLst>
                                </p:cTn>
                              </p:par>
                            </p:childTnLst>
                          </p:cTn>
                        </p:par>
                        <p:par>
                          <p:cTn id="38" fill="hold">
                            <p:stCondLst>
                              <p:cond delay="8000"/>
                            </p:stCondLst>
                            <p:childTnLst>
                              <p:par>
                                <p:cTn id="39" presetID="52" presetClass="entr" presetSubtype="0" fill="hold" nodeType="afterEffect">
                                  <p:stCondLst>
                                    <p:cond delay="0"/>
                                  </p:stCondLst>
                                  <p:childTnLst>
                                    <p:set>
                                      <p:cBhvr>
                                        <p:cTn id="40" dur="1" fill="hold">
                                          <p:stCondLst>
                                            <p:cond delay="0"/>
                                          </p:stCondLst>
                                        </p:cTn>
                                        <p:tgtEl>
                                          <p:spTgt spid="57370"/>
                                        </p:tgtEl>
                                        <p:attrNameLst>
                                          <p:attrName>style.visibility</p:attrName>
                                        </p:attrNameLst>
                                      </p:cBhvr>
                                      <p:to>
                                        <p:strVal val="visible"/>
                                      </p:to>
                                    </p:set>
                                    <p:animScale>
                                      <p:cBhvr>
                                        <p:cTn id="41" dur="2000" decel="50000" fill="hold">
                                          <p:stCondLst>
                                            <p:cond delay="0"/>
                                          </p:stCondLst>
                                        </p:cTn>
                                        <p:tgtEl>
                                          <p:spTgt spid="573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57370"/>
                                        </p:tgtEl>
                                        <p:attrNameLst>
                                          <p:attrName>ppt_x</p:attrName>
                                          <p:attrName>ppt_y</p:attrName>
                                        </p:attrNameLst>
                                      </p:cBhvr>
                                    </p:animMotion>
                                    <p:animEffect transition="in" filter="fade">
                                      <p:cBhvr>
                                        <p:cTn id="43" dur="2000"/>
                                        <p:tgtEl>
                                          <p:spTgt spid="57370"/>
                                        </p:tgtEl>
                                      </p:cBhvr>
                                    </p:animEffect>
                                  </p:childTnLst>
                                </p:cTn>
                              </p:par>
                            </p:childTnLst>
                          </p:cTn>
                        </p:par>
                        <p:par>
                          <p:cTn id="44" fill="hold">
                            <p:stCondLst>
                              <p:cond delay="10000"/>
                            </p:stCondLst>
                            <p:childTnLst>
                              <p:par>
                                <p:cTn id="45" presetID="52" presetClass="entr" presetSubtype="0" fill="hold" nodeType="afterEffect">
                                  <p:stCondLst>
                                    <p:cond delay="0"/>
                                  </p:stCondLst>
                                  <p:childTnLst>
                                    <p:set>
                                      <p:cBhvr>
                                        <p:cTn id="46" dur="1" fill="hold">
                                          <p:stCondLst>
                                            <p:cond delay="0"/>
                                          </p:stCondLst>
                                        </p:cTn>
                                        <p:tgtEl>
                                          <p:spTgt spid="57372"/>
                                        </p:tgtEl>
                                        <p:attrNameLst>
                                          <p:attrName>style.visibility</p:attrName>
                                        </p:attrNameLst>
                                      </p:cBhvr>
                                      <p:to>
                                        <p:strVal val="visible"/>
                                      </p:to>
                                    </p:set>
                                    <p:animScale>
                                      <p:cBhvr>
                                        <p:cTn id="47" dur="2000" decel="50000" fill="hold">
                                          <p:stCondLst>
                                            <p:cond delay="0"/>
                                          </p:stCondLst>
                                        </p:cTn>
                                        <p:tgtEl>
                                          <p:spTgt spid="573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2000" decel="50000" fill="hold">
                                          <p:stCondLst>
                                            <p:cond delay="0"/>
                                          </p:stCondLst>
                                        </p:cTn>
                                        <p:tgtEl>
                                          <p:spTgt spid="57372"/>
                                        </p:tgtEl>
                                        <p:attrNameLst>
                                          <p:attrName>ppt_x</p:attrName>
                                          <p:attrName>ppt_y</p:attrName>
                                        </p:attrNameLst>
                                      </p:cBhvr>
                                    </p:animMotion>
                                    <p:animEffect transition="in" filter="fade">
                                      <p:cBhvr>
                                        <p:cTn id="49" dur="2000"/>
                                        <p:tgtEl>
                                          <p:spTgt spid="57372"/>
                                        </p:tgtEl>
                                      </p:cBhvr>
                                    </p:animEffect>
                                  </p:childTnLst>
                                </p:cTn>
                              </p:par>
                            </p:childTnLst>
                          </p:cTn>
                        </p:par>
                        <p:par>
                          <p:cTn id="50" fill="hold">
                            <p:stCondLst>
                              <p:cond delay="12000"/>
                            </p:stCondLst>
                            <p:childTnLst>
                              <p:par>
                                <p:cTn id="51" presetID="52" presetClass="entr" presetSubtype="0" fill="hold" nodeType="afterEffect">
                                  <p:stCondLst>
                                    <p:cond delay="0"/>
                                  </p:stCondLst>
                                  <p:childTnLst>
                                    <p:set>
                                      <p:cBhvr>
                                        <p:cTn id="52" dur="1" fill="hold">
                                          <p:stCondLst>
                                            <p:cond delay="0"/>
                                          </p:stCondLst>
                                        </p:cTn>
                                        <p:tgtEl>
                                          <p:spTgt spid="57374"/>
                                        </p:tgtEl>
                                        <p:attrNameLst>
                                          <p:attrName>style.visibility</p:attrName>
                                        </p:attrNameLst>
                                      </p:cBhvr>
                                      <p:to>
                                        <p:strVal val="visible"/>
                                      </p:to>
                                    </p:set>
                                    <p:animScale>
                                      <p:cBhvr>
                                        <p:cTn id="53" dur="2000" decel="50000" fill="hold">
                                          <p:stCondLst>
                                            <p:cond delay="0"/>
                                          </p:stCondLst>
                                        </p:cTn>
                                        <p:tgtEl>
                                          <p:spTgt spid="573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57374"/>
                                        </p:tgtEl>
                                        <p:attrNameLst>
                                          <p:attrName>ppt_x</p:attrName>
                                          <p:attrName>ppt_y</p:attrName>
                                        </p:attrNameLst>
                                      </p:cBhvr>
                                    </p:animMotion>
                                    <p:animEffect transition="in" filter="fade">
                                      <p:cBhvr>
                                        <p:cTn id="55" dur="2000"/>
                                        <p:tgtEl>
                                          <p:spTgt spid="57374"/>
                                        </p:tgtEl>
                                      </p:cBhvr>
                                    </p:animEffect>
                                  </p:childTnLst>
                                </p:cTn>
                              </p:par>
                            </p:childTnLst>
                          </p:cTn>
                        </p:par>
                        <p:par>
                          <p:cTn id="56" fill="hold">
                            <p:stCondLst>
                              <p:cond delay="14000"/>
                            </p:stCondLst>
                            <p:childTnLst>
                              <p:par>
                                <p:cTn id="57" presetID="52" presetClass="entr" presetSubtype="0" fill="hold" nodeType="afterEffect">
                                  <p:stCondLst>
                                    <p:cond delay="0"/>
                                  </p:stCondLst>
                                  <p:childTnLst>
                                    <p:set>
                                      <p:cBhvr>
                                        <p:cTn id="58" dur="1" fill="hold">
                                          <p:stCondLst>
                                            <p:cond delay="0"/>
                                          </p:stCondLst>
                                        </p:cTn>
                                        <p:tgtEl>
                                          <p:spTgt spid="57376"/>
                                        </p:tgtEl>
                                        <p:attrNameLst>
                                          <p:attrName>style.visibility</p:attrName>
                                        </p:attrNameLst>
                                      </p:cBhvr>
                                      <p:to>
                                        <p:strVal val="visible"/>
                                      </p:to>
                                    </p:set>
                                    <p:animScale>
                                      <p:cBhvr>
                                        <p:cTn id="59" dur="2000" decel="50000" fill="hold">
                                          <p:stCondLst>
                                            <p:cond delay="0"/>
                                          </p:stCondLst>
                                        </p:cTn>
                                        <p:tgtEl>
                                          <p:spTgt spid="573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000" decel="50000" fill="hold">
                                          <p:stCondLst>
                                            <p:cond delay="0"/>
                                          </p:stCondLst>
                                        </p:cTn>
                                        <p:tgtEl>
                                          <p:spTgt spid="57376"/>
                                        </p:tgtEl>
                                        <p:attrNameLst>
                                          <p:attrName>ppt_x</p:attrName>
                                          <p:attrName>ppt_y</p:attrName>
                                        </p:attrNameLst>
                                      </p:cBhvr>
                                    </p:animMotion>
                                    <p:animEffect transition="in" filter="fade">
                                      <p:cBhvr>
                                        <p:cTn id="61" dur="2000"/>
                                        <p:tgtEl>
                                          <p:spTgt spid="57376"/>
                                        </p:tgtEl>
                                      </p:cBhvr>
                                    </p:animEffect>
                                  </p:childTnLst>
                                </p:cTn>
                              </p:par>
                            </p:childTnLst>
                          </p:cTn>
                        </p:par>
                        <p:par>
                          <p:cTn id="62" fill="hold">
                            <p:stCondLst>
                              <p:cond delay="16000"/>
                            </p:stCondLst>
                            <p:childTnLst>
                              <p:par>
                                <p:cTn id="63" presetID="29" presetClass="entr" presetSubtype="0" fill="hold" nodeType="afterEffect">
                                  <p:stCondLst>
                                    <p:cond delay="0"/>
                                  </p:stCondLst>
                                  <p:childTnLst>
                                    <p:set>
                                      <p:cBhvr>
                                        <p:cTn id="64" dur="1" fill="hold">
                                          <p:stCondLst>
                                            <p:cond delay="0"/>
                                          </p:stCondLst>
                                        </p:cTn>
                                        <p:tgtEl>
                                          <p:spTgt spid="57378"/>
                                        </p:tgtEl>
                                        <p:attrNameLst>
                                          <p:attrName>style.visibility</p:attrName>
                                        </p:attrNameLst>
                                      </p:cBhvr>
                                      <p:to>
                                        <p:strVal val="visible"/>
                                      </p:to>
                                    </p:set>
                                    <p:anim calcmode="lin" valueType="num">
                                      <p:cBhvr>
                                        <p:cTn id="65" dur="2000" fill="hold"/>
                                        <p:tgtEl>
                                          <p:spTgt spid="57378"/>
                                        </p:tgtEl>
                                        <p:attrNameLst>
                                          <p:attrName>ppt_x</p:attrName>
                                        </p:attrNameLst>
                                      </p:cBhvr>
                                      <p:tavLst>
                                        <p:tav tm="0">
                                          <p:val>
                                            <p:strVal val="#ppt_x-.2"/>
                                          </p:val>
                                        </p:tav>
                                        <p:tav tm="100000">
                                          <p:val>
                                            <p:strVal val="#ppt_x"/>
                                          </p:val>
                                        </p:tav>
                                      </p:tavLst>
                                    </p:anim>
                                    <p:anim calcmode="lin" valueType="num">
                                      <p:cBhvr>
                                        <p:cTn id="66" dur="2000" fill="hold"/>
                                        <p:tgtEl>
                                          <p:spTgt spid="57378"/>
                                        </p:tgtEl>
                                        <p:attrNameLst>
                                          <p:attrName>ppt_y</p:attrName>
                                        </p:attrNameLst>
                                      </p:cBhvr>
                                      <p:tavLst>
                                        <p:tav tm="0">
                                          <p:val>
                                            <p:strVal val="#ppt_y"/>
                                          </p:val>
                                        </p:tav>
                                        <p:tav tm="100000">
                                          <p:val>
                                            <p:strVal val="#ppt_y"/>
                                          </p:val>
                                        </p:tav>
                                      </p:tavLst>
                                    </p:anim>
                                    <p:animEffect transition="in" filter="wipe(right)" prLst="gradientSize: 0.1">
                                      <p:cBhvr>
                                        <p:cTn id="67" dur="2000"/>
                                        <p:tgtEl>
                                          <p:spTgt spid="57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736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ws_Holland_Country_1600x12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ws_Holland_Country_1600x12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in)">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4" name="3 Imagen" descr="1eb7eb28.pn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214678" y="1071546"/>
            <a:ext cx="5000660" cy="5324535"/>
          </a:xfrm>
          <a:prstGeom prst="rect">
            <a:avLst/>
          </a:prstGeom>
          <a:noFill/>
        </p:spPr>
        <p:txBody>
          <a:bodyPr wrap="square" rtlCol="0">
            <a:spAutoFit/>
          </a:bodyPr>
          <a:lstStyle/>
          <a:p>
            <a:r>
              <a:rPr lang="es-ES" dirty="0" smtClean="0"/>
              <a:t> </a:t>
            </a:r>
            <a:r>
              <a:rPr lang="es-ES" sz="2000" b="1" dirty="0" smtClean="0">
                <a:solidFill>
                  <a:schemeClr val="bg1"/>
                </a:solidFill>
              </a:rPr>
              <a:t>El molino, como se desprende de su nombre, fue utilizado en principio para accionar la molienda de cereales especialmente de trigo. Por extensión se ha denominado así a todo aparato movido por fuerzas de la naturaleza, aun cuando se destine a otras tareas, como elevar agua. El molino de viento -independientemente de las poéticas imágenes de los campos holandeses que todos hemos visto alguna vez o de las gestas heroicas de Don Quijote contra aquellos caballeros perversos, disfrazados por un mago maléfico- ha tenido siempre una función práctica, que es la de aprovechar la energía eólica, transformándola en trabajo útil.</a:t>
            </a:r>
          </a:p>
          <a:p>
            <a:endParaRPr lang="es-ES" sz="2000" b="1" dirty="0">
              <a:solidFill>
                <a:schemeClr val="bg1"/>
              </a:solidFill>
            </a:endParaRPr>
          </a:p>
        </p:txBody>
      </p:sp>
      <p:pic>
        <p:nvPicPr>
          <p:cNvPr id="6" name="Picture 4" descr="http://www.minoterie-doucet.fr/images/image_23_xl.gif"/>
          <p:cNvPicPr>
            <a:picLocks noChangeAspect="1" noChangeArrowheads="1" noCrop="1"/>
          </p:cNvPicPr>
          <p:nvPr/>
        </p:nvPicPr>
        <p:blipFill>
          <a:blip r:embed="rId3"/>
          <a:srcRect/>
          <a:stretch>
            <a:fillRect/>
          </a:stretch>
        </p:blipFill>
        <p:spPr bwMode="auto">
          <a:xfrm>
            <a:off x="0" y="2786058"/>
            <a:ext cx="3743325" cy="3743325"/>
          </a:xfrm>
          <a:prstGeom prst="ellipse">
            <a:avLst/>
          </a:prstGeom>
          <a:noFill/>
          <a:effectLst>
            <a:softEdge rad="635000"/>
          </a:effectLst>
        </p:spPr>
      </p:pic>
    </p:spTree>
  </p:cSld>
  <p:clrMapOvr>
    <a:masterClrMapping/>
  </p:clrMapOvr>
  <p:transition spd="slow" advTm="33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51204" name="Picture 4" descr="http://www.minoterie-doucet.fr/images/image_23_xl.gif"/>
          <p:cNvPicPr>
            <a:picLocks noChangeAspect="1" noChangeArrowheads="1" noCrop="1"/>
          </p:cNvPicPr>
          <p:nvPr/>
        </p:nvPicPr>
        <p:blipFill>
          <a:blip r:embed="rId2"/>
          <a:srcRect/>
          <a:stretch>
            <a:fillRect/>
          </a:stretch>
        </p:blipFill>
        <p:spPr bwMode="auto">
          <a:xfrm>
            <a:off x="0" y="3114675"/>
            <a:ext cx="3743325" cy="3743325"/>
          </a:xfrm>
          <a:prstGeom prst="ellipse">
            <a:avLst/>
          </a:prstGeom>
          <a:noFill/>
          <a:effectLst>
            <a:softEdge rad="635000"/>
          </a:effectLst>
        </p:spPr>
      </p:pic>
      <p:pic>
        <p:nvPicPr>
          <p:cNvPr id="4" name="3 Imagen" descr="1eb7eb28.pn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3857620" y="1000108"/>
            <a:ext cx="4500594" cy="4708981"/>
          </a:xfrm>
          <a:prstGeom prst="rect">
            <a:avLst/>
          </a:prstGeom>
          <a:noFill/>
        </p:spPr>
        <p:txBody>
          <a:bodyPr wrap="square" rtlCol="0">
            <a:spAutoFit/>
          </a:bodyPr>
          <a:lstStyle/>
          <a:p>
            <a:r>
              <a:rPr lang="es-ES" sz="2000" b="1" dirty="0" smtClean="0">
                <a:solidFill>
                  <a:schemeClr val="bg1"/>
                </a:solidFill>
              </a:rPr>
              <a:t>El Molino es una máquina que transforma el viento en energía aprovechable. Esta energía proviene de la acción de la fuerza del viento sobre unas aspas oblicuas unidas a un eje común. El eje giratorio puede conectarse a varios tipos de maquinaria para moler grano, bombear agua o generar electricidad. Cuando el eje se conecta a una carga, como una bomba, recibe el nombre de molino de viento. Si se usa para producir electricidad se le denomina generador de turbina de viento o aerogenerador.  </a:t>
            </a:r>
          </a:p>
          <a:p>
            <a:endParaRPr lang="es-ES" sz="2000" b="1" dirty="0">
              <a:solidFill>
                <a:schemeClr val="bg1"/>
              </a:solidFill>
            </a:endParaRPr>
          </a:p>
        </p:txBody>
      </p:sp>
    </p:spTree>
  </p:cSld>
  <p:clrMapOvr>
    <a:masterClrMapping/>
  </p:clrMapOvr>
  <p:transition spd="slow"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5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6).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51204" name="Picture 4" descr="http://www.minoterie-doucet.fr/images/image_23_xl.gif"/>
          <p:cNvPicPr>
            <a:picLocks noChangeAspect="1" noChangeArrowheads="1" noCrop="1"/>
          </p:cNvPicPr>
          <p:nvPr/>
        </p:nvPicPr>
        <p:blipFill>
          <a:blip r:embed="rId2"/>
          <a:srcRect/>
          <a:stretch>
            <a:fillRect/>
          </a:stretch>
        </p:blipFill>
        <p:spPr bwMode="auto">
          <a:xfrm>
            <a:off x="0" y="3114675"/>
            <a:ext cx="3743325" cy="3743325"/>
          </a:xfrm>
          <a:prstGeom prst="ellipse">
            <a:avLst/>
          </a:prstGeom>
          <a:noFill/>
          <a:effectLst>
            <a:softEdge rad="635000"/>
          </a:effectLst>
        </p:spPr>
      </p:pic>
      <p:pic>
        <p:nvPicPr>
          <p:cNvPr id="4" name="3 Imagen" descr="1eb7eb28.pn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2071670" y="1285860"/>
            <a:ext cx="5843266" cy="1200329"/>
          </a:xfrm>
          <a:prstGeom prst="rect">
            <a:avLst/>
          </a:prstGeom>
          <a:noFill/>
        </p:spPr>
        <p:txBody>
          <a:bodyPr wrap="none" rtlCol="0">
            <a:spAutoFit/>
            <a:scene3d>
              <a:camera prst="orthographicFront"/>
              <a:lightRig rig="soft" dir="tl">
                <a:rot lat="0" lon="0" rev="0"/>
              </a:lightRig>
            </a:scene3d>
            <a:sp3d extrusionH="57150" contourW="25400" prstMaterial="matte">
              <a:bevelT w="25400" h="55880"/>
              <a:contourClr>
                <a:schemeClr val="accent2">
                  <a:tint val="20000"/>
                </a:schemeClr>
              </a:contourClr>
            </a:sp3d>
          </a:bodyPr>
          <a:lstStyle/>
          <a:p>
            <a:pPr algn="ctr"/>
            <a:r>
              <a:rPr lang="es-ES" sz="3600" b="1" spc="50"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76200" dist="50800" dir="5400000" algn="tl" rotWithShape="0">
                    <a:srgbClr val="000000">
                      <a:alpha val="65000"/>
                    </a:srgbClr>
                  </a:outerShdw>
                </a:effectLst>
                <a:latin typeface="Broadway" pitchFamily="82" charset="0"/>
              </a:rPr>
              <a:t>¿Cómo  funcionan  los </a:t>
            </a:r>
          </a:p>
          <a:p>
            <a:pPr algn="ctr"/>
            <a:r>
              <a:rPr lang="es-ES" sz="3600" b="1" spc="50"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76200" dist="50800" dir="5400000" algn="tl" rotWithShape="0">
                    <a:srgbClr val="000000">
                      <a:alpha val="65000"/>
                    </a:srgbClr>
                  </a:outerShdw>
                </a:effectLst>
                <a:latin typeface="Broadway" pitchFamily="82" charset="0"/>
              </a:rPr>
              <a:t>molinos  de  viento?</a:t>
            </a:r>
            <a:endParaRPr lang="es-ES" sz="3600" b="1" spc="50" dirty="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76200" dist="50800" dir="5400000" algn="tl" rotWithShape="0">
                  <a:srgbClr val="000000">
                    <a:alpha val="65000"/>
                  </a:srgbClr>
                </a:outerShdw>
              </a:effectLst>
              <a:latin typeface="Broadway" pitchFamily="82" charset="0"/>
            </a:endParaRPr>
          </a:p>
        </p:txBody>
      </p:sp>
      <p:sp>
        <p:nvSpPr>
          <p:cNvPr id="6" name="5 CuadroTexto"/>
          <p:cNvSpPr txBox="1"/>
          <p:nvPr/>
        </p:nvSpPr>
        <p:spPr>
          <a:xfrm>
            <a:off x="3571868" y="2786058"/>
            <a:ext cx="3929090" cy="3170099"/>
          </a:xfrm>
          <a:prstGeom prst="rect">
            <a:avLst/>
          </a:prstGeom>
          <a:noFill/>
        </p:spPr>
        <p:txBody>
          <a:bodyPr wrap="square" rtlCol="0">
            <a:spAutoFit/>
          </a:bodyPr>
          <a:lstStyle/>
          <a:p>
            <a:r>
              <a:rPr lang="es-ES" sz="2000" b="1" dirty="0" smtClean="0">
                <a:solidFill>
                  <a:schemeClr val="bg1"/>
                </a:solidFill>
              </a:rPr>
              <a:t>El molino de viento aprovecha la energía eólica por medio de grandes aspas o paletas acopladas a un eje. Los tradicionales solían tener cuatro aspas en forma de cruz, las que llegaban a medir unos 11,5 metros de largo, y estaban compuestas de un esqueleto de madera recubierto por lona.</a:t>
            </a:r>
          </a:p>
          <a:p>
            <a:endParaRPr lang="es-ES" sz="2000" b="1" dirty="0">
              <a:solidFill>
                <a:schemeClr val="bg1"/>
              </a:solidFill>
            </a:endParaRPr>
          </a:p>
        </p:txBody>
      </p:sp>
    </p:spTree>
  </p:cSld>
  <p:clrMapOvr>
    <a:masterClrMapping/>
  </p:clrMapOvr>
  <p:transition spd="slow" advTm="1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9).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3">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11).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51204" name="Picture 4" descr="http://www.minoterie-doucet.fr/images/image_23_xl.gif"/>
          <p:cNvPicPr>
            <a:picLocks noChangeAspect="1" noChangeArrowheads="1" noCrop="1"/>
          </p:cNvPicPr>
          <p:nvPr/>
        </p:nvPicPr>
        <p:blipFill>
          <a:blip r:embed="rId2"/>
          <a:srcRect/>
          <a:stretch>
            <a:fillRect/>
          </a:stretch>
        </p:blipFill>
        <p:spPr bwMode="auto">
          <a:xfrm>
            <a:off x="0" y="3114675"/>
            <a:ext cx="3743325" cy="3743325"/>
          </a:xfrm>
          <a:prstGeom prst="ellipse">
            <a:avLst/>
          </a:prstGeom>
          <a:noFill/>
          <a:effectLst>
            <a:softEdge rad="635000"/>
          </a:effectLst>
        </p:spPr>
      </p:pic>
      <p:pic>
        <p:nvPicPr>
          <p:cNvPr id="4" name="3 Imagen" descr="1eb7eb28.pn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1000100" y="1500174"/>
            <a:ext cx="7215238" cy="2246769"/>
          </a:xfrm>
          <a:prstGeom prst="rect">
            <a:avLst/>
          </a:prstGeom>
          <a:noFill/>
        </p:spPr>
        <p:txBody>
          <a:bodyPr wrap="square" rtlCol="0">
            <a:spAutoFit/>
          </a:bodyPr>
          <a:lstStyle/>
          <a:p>
            <a:r>
              <a:rPr lang="es-ES" sz="2000" b="1" dirty="0" smtClean="0">
                <a:solidFill>
                  <a:schemeClr val="bg1"/>
                </a:solidFill>
              </a:rPr>
              <a:t>Las aspas se colocan en ángulo con respecto a la dirección de las corrientes de viento naturales, pudiendo girar en círculo aun cuando se encuentren perpendiculares a su fuente de energía. Algunas aspas eran directamente de lona, que se embolsaba con el viento. Hay quienes piensan que la idea de los molinos surgió observando las velas de los barcos.</a:t>
            </a:r>
          </a:p>
          <a:p>
            <a:r>
              <a:rPr lang="es-ES" sz="2000" b="1" dirty="0" smtClean="0">
                <a:solidFill>
                  <a:schemeClr val="bg1"/>
                </a:solidFill>
              </a:rPr>
              <a:t> </a:t>
            </a:r>
          </a:p>
        </p:txBody>
      </p:sp>
      <p:sp>
        <p:nvSpPr>
          <p:cNvPr id="6" name="5 CuadroTexto"/>
          <p:cNvSpPr txBox="1"/>
          <p:nvPr/>
        </p:nvSpPr>
        <p:spPr>
          <a:xfrm>
            <a:off x="3500430" y="3714752"/>
            <a:ext cx="4572032" cy="1631216"/>
          </a:xfrm>
          <a:prstGeom prst="rect">
            <a:avLst/>
          </a:prstGeom>
          <a:noFill/>
        </p:spPr>
        <p:txBody>
          <a:bodyPr wrap="square" rtlCol="0">
            <a:spAutoFit/>
          </a:bodyPr>
          <a:lstStyle/>
          <a:p>
            <a:r>
              <a:rPr lang="es-ES" sz="2000" b="1" dirty="0" smtClean="0">
                <a:solidFill>
                  <a:schemeClr val="bg1"/>
                </a:solidFill>
              </a:rPr>
              <a:t>En general las aspas, sobre todo las más modernas, tienen una ligera concavidad en la cara que enfrenta al viento, la que facilita que sean impulsadas por </a:t>
            </a:r>
            <a:r>
              <a:rPr lang="es-ES" sz="2000" b="1" dirty="0" smtClean="0">
                <a:solidFill>
                  <a:schemeClr val="bg1"/>
                </a:solidFill>
              </a:rPr>
              <a:t>este</a:t>
            </a:r>
            <a:r>
              <a:rPr lang="es-ES" sz="2000" b="1" dirty="0" smtClean="0">
                <a:solidFill>
                  <a:schemeClr val="bg1"/>
                </a:solidFill>
              </a:rPr>
              <a:t>.</a:t>
            </a:r>
          </a:p>
          <a:p>
            <a:endParaRPr lang="es-ES" sz="2000" dirty="0"/>
          </a:p>
        </p:txBody>
      </p:sp>
    </p:spTree>
  </p:cSld>
  <p:clrMapOvr>
    <a:masterClrMapping/>
  </p:clrMapOvr>
  <p:transition spd="slow" advTm="3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C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3).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3000"/>
                                        <p:tgtEl>
                                          <p:spTgt spid="4"/>
                                        </p:tgtEl>
                                      </p:cBhvr>
                                    </p:animEffect>
                                  </p:childTnLst>
                                </p:cTn>
                              </p:par>
                              <p:par>
                                <p:cTn id="20" presetID="4"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accent6">
              <a:lumMod val="60000"/>
              <a:lumOff val="4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51204" name="Picture 4" descr="http://www.minoterie-doucet.fr/images/image_23_xl.gif"/>
          <p:cNvPicPr>
            <a:picLocks noChangeAspect="1" noChangeArrowheads="1" noCrop="1"/>
          </p:cNvPicPr>
          <p:nvPr/>
        </p:nvPicPr>
        <p:blipFill>
          <a:blip r:embed="rId2"/>
          <a:srcRect/>
          <a:stretch>
            <a:fillRect/>
          </a:stretch>
        </p:blipFill>
        <p:spPr bwMode="auto">
          <a:xfrm>
            <a:off x="0" y="3114675"/>
            <a:ext cx="3743325" cy="3743325"/>
          </a:xfrm>
          <a:prstGeom prst="ellipse">
            <a:avLst/>
          </a:prstGeom>
          <a:noFill/>
          <a:effectLst>
            <a:softEdge rad="635000"/>
          </a:effectLst>
        </p:spPr>
      </p:pic>
      <p:pic>
        <p:nvPicPr>
          <p:cNvPr id="4" name="3 Imagen" descr="1eb7eb28.pn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1285853" y="857232"/>
            <a:ext cx="7143800" cy="2554545"/>
          </a:xfrm>
          <a:prstGeom prst="rect">
            <a:avLst/>
          </a:prstGeom>
          <a:noFill/>
        </p:spPr>
        <p:txBody>
          <a:bodyPr wrap="square" rtlCol="0">
            <a:spAutoFit/>
          </a:bodyPr>
          <a:lstStyle/>
          <a:p>
            <a:r>
              <a:rPr lang="es-ES" b="1" dirty="0" smtClean="0">
                <a:solidFill>
                  <a:schemeClr val="bg1"/>
                </a:solidFill>
              </a:rPr>
              <a:t>Las aspas, al girar por efecto del viento, mueven un árbol </a:t>
            </a:r>
            <a:r>
              <a:rPr lang="es-ES" dirty="0" smtClean="0">
                <a:solidFill>
                  <a:schemeClr val="bg1"/>
                </a:solidFill>
              </a:rPr>
              <a:t>(</a:t>
            </a:r>
            <a:r>
              <a:rPr lang="es-ES" sz="2000" b="1" dirty="0" smtClean="0">
                <a:solidFill>
                  <a:schemeClr val="bg1"/>
                </a:solidFill>
              </a:rPr>
              <a:t>barra, generalmente metálica) que transmite el movimiento a una rueda maestra dentada, cuyos dientes se engranan con otra rueda más pequeña llamada linterna, que gira en forma horizontal, arrastrando un grueso eje metálico cuadrado, que mueve una muela (volandera) aplastando el grano contra otra muela fija (solera)</a:t>
            </a:r>
          </a:p>
          <a:p>
            <a:r>
              <a:rPr lang="es-ES" sz="2000" b="1" dirty="0" smtClean="0">
                <a:solidFill>
                  <a:schemeClr val="bg1"/>
                </a:solidFill>
              </a:rPr>
              <a:t> </a:t>
            </a:r>
          </a:p>
        </p:txBody>
      </p:sp>
      <p:sp>
        <p:nvSpPr>
          <p:cNvPr id="6" name="5 CuadroTexto"/>
          <p:cNvSpPr txBox="1"/>
          <p:nvPr/>
        </p:nvSpPr>
        <p:spPr>
          <a:xfrm>
            <a:off x="3357554" y="3143248"/>
            <a:ext cx="4643470" cy="2862322"/>
          </a:xfrm>
          <a:prstGeom prst="rect">
            <a:avLst/>
          </a:prstGeom>
          <a:noFill/>
        </p:spPr>
        <p:txBody>
          <a:bodyPr wrap="square" rtlCol="0">
            <a:spAutoFit/>
          </a:bodyPr>
          <a:lstStyle/>
          <a:p>
            <a:r>
              <a:rPr lang="es-ES" sz="2000" b="1" dirty="0" smtClean="0">
                <a:solidFill>
                  <a:schemeClr val="bg1"/>
                </a:solidFill>
              </a:rPr>
              <a:t>Un procedimiento parecido, con transmisión de movimiento por un eje, </a:t>
            </a:r>
          </a:p>
          <a:p>
            <a:r>
              <a:rPr lang="es-ES" sz="2000" b="1" dirty="0" smtClean="0">
                <a:solidFill>
                  <a:schemeClr val="bg1"/>
                </a:solidFill>
              </a:rPr>
              <a:t>se emplea para bombear el agua. La dificultad que presenta la utilización de los molinos de viento es la dirección variable de las corrientes, que hace necesario reorientar las aspas cada vez que cambia el viento. </a:t>
            </a:r>
          </a:p>
          <a:p>
            <a:endParaRPr lang="es-ES" sz="2000" dirty="0"/>
          </a:p>
        </p:txBody>
      </p:sp>
    </p:spTree>
  </p:cSld>
  <p:clrMapOvr>
    <a:masterClrMapping/>
  </p:clrMapOvr>
  <p:transition spd="slow" advTm="4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92D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4).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6843713"/>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0).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C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8).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3000"/>
                                        <p:tgtEl>
                                          <p:spTgt spid="4"/>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tulips-on-mill-background.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669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tulips-on-mill-background.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2 Imagen" descr="FOTO-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OTO-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8)">
                                      <p:cBhvr>
                                        <p:cTn id="13" dur="3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par>
                                <p:cTn id="18" presetID="23" presetClass="entr" presetSubtype="288"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9144000" cy="6858000"/>
          </a:xfrm>
          <a:prstGeom prst="rect">
            <a:avLst/>
          </a:prstGeom>
          <a:solidFill>
            <a:schemeClr val="accent6">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3000"/>
                                        <p:tgtEl>
                                          <p:spTgt spid="5"/>
                                        </p:tgtEl>
                                      </p:cBhvr>
                                    </p:animEffect>
                                  </p:childTnLst>
                                </p:cTn>
                              </p:par>
                              <p:par>
                                <p:cTn id="20" presetID="3" presetClass="entr" presetSubtype="10"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par>
                                <p:cTn id="23" presetID="3" presetClass="entr" presetSubtype="5"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1"/>
            <a:ext cx="9144000" cy="68707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5).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B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lumMod val="50000"/>
          </a:schemeClr>
        </a:soli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4).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6843713"/>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99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8).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mill-in-colorful-fields.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D6009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mill-in-colorful-fields.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7633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92D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ind-mill.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wind-mill.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27633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5).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
                                        <p:tgtEl>
                                          <p:spTgt spid="3"/>
                                        </p:tgtEl>
                                        <p:attrNameLst>
                                          <p:attrName>ppt_w</p:attrName>
                                        </p:attrNameLst>
                                      </p:cBhvr>
                                      <p:tavLst>
                                        <p:tav tm="0">
                                          <p:val>
                                            <p:strVal val="ppt_w"/>
                                          </p:val>
                                        </p:tav>
                                        <p:tav tm="100000">
                                          <p:val>
                                            <p:strVal val="4/3*ppt_w"/>
                                          </p:val>
                                        </p:tav>
                                      </p:tavLst>
                                    </p:anim>
                                    <p:anim calcmode="lin" valueType="num">
                                      <p:cBhvr>
                                        <p:cTn id="14" dur="500"/>
                                        <p:tgtEl>
                                          <p:spTgt spid="3"/>
                                        </p:tgtEl>
                                        <p:attrNameLst>
                                          <p:attrName>ppt_h</p:attrName>
                                        </p:attrNameLst>
                                      </p:cBhvr>
                                      <p:tavLst>
                                        <p:tav tm="0">
                                          <p:val>
                                            <p:strVal val="ppt_h"/>
                                          </p:val>
                                        </p:tav>
                                        <p:tav tm="100000">
                                          <p:val>
                                            <p:strVal val="4/3*ppt_h"/>
                                          </p:val>
                                        </p:tav>
                                      </p:tavLst>
                                    </p:anim>
                                    <p:set>
                                      <p:cBhvr>
                                        <p:cTn id="15" dur="1" fill="hold">
                                          <p:stCondLst>
                                            <p:cond delay="4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2000"/>
                                        <p:tgtEl>
                                          <p:spTgt spid="3"/>
                                        </p:tgtEl>
                                      </p:cBhvr>
                                    </p:animEffect>
                                    <p:set>
                                      <p:cBhvr>
                                        <p:cTn id="18" dur="1" fill="hold">
                                          <p:stCondLst>
                                            <p:cond delay="1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6843713"/>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4).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16" fill="hold" grpId="1" nodeType="withEffect">
                                  <p:stCondLst>
                                    <p:cond delay="0"/>
                                  </p:stCondLst>
                                  <p:childTnLst>
                                    <p:animEffect transition="out" filter="box(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0).jpg"/>
          <p:cNvPicPr>
            <a:picLocks noGrp="1" noChangeAspect="1"/>
          </p:cNvPicPr>
          <p:nvPr isPhoto="1"/>
        </p:nvPicPr>
        <p:blipFill>
          <a:blip r:embed="rId2">
            <a:lum/>
          </a:blip>
          <a:stretch>
            <a:fillRect/>
          </a:stretch>
        </p:blipFill>
        <p:spPr>
          <a:xfrm>
            <a:off x="0" y="1"/>
            <a:ext cx="9144000" cy="6857999"/>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3" name="2 Imagen" descr="portada2.jpg"/>
          <p:cNvPicPr>
            <a:picLocks noChangeAspect="1"/>
          </p:cNvPicPr>
          <p:nvPr/>
        </p:nvPicPr>
        <p:blipFill>
          <a:blip r:embed="rId2"/>
          <a:stretch>
            <a:fillRect/>
          </a:stretch>
        </p:blipFill>
        <p:spPr>
          <a:xfrm>
            <a:off x="0" y="3345"/>
            <a:ext cx="9144000" cy="6851309"/>
          </a:xfrm>
          <a:prstGeom prst="rect">
            <a:avLst/>
          </a:prstGeom>
        </p:spPr>
      </p:pic>
      <p:sp>
        <p:nvSpPr>
          <p:cNvPr id="4" name="3 Rectángulo"/>
          <p:cNvSpPr/>
          <p:nvPr/>
        </p:nvSpPr>
        <p:spPr>
          <a:xfrm>
            <a:off x="0" y="0"/>
            <a:ext cx="9144000" cy="6858000"/>
          </a:xfrm>
          <a:prstGeom prst="rect">
            <a:avLst/>
          </a:prstGeom>
          <a:solidFill>
            <a:srgbClr val="CC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portada2.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heel(8)">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6).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21"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00B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5).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00B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6).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6" presetClass="entr" presetSubtype="2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Horizont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1(4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1"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4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3).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99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1(5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9144000" cy="6858000"/>
          </a:xfrm>
          <a:prstGeom prst="rect">
            <a:avLst/>
          </a:prstGeom>
          <a:solidFill>
            <a:srgbClr val="3E9C4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51).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3000"/>
                                        <p:tgtEl>
                                          <p:spTgt spid="5"/>
                                        </p:tgtEl>
                                      </p:cBhvr>
                                    </p:animEffec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99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56).jpg"/>
          <p:cNvPicPr>
            <a:picLocks noGrp="1" noChangeAspect="1"/>
          </p:cNvPicPr>
          <p:nvPr isPhoto="1"/>
        </p:nvPicPr>
        <p:blipFill>
          <a:blip r:embed="rId2">
            <a:lum/>
          </a:blip>
          <a:stretch>
            <a:fillRect/>
          </a:stretch>
        </p:blipFill>
        <p:spPr>
          <a:xfrm>
            <a:off x="0" y="0"/>
            <a:ext cx="9144000" cy="7143776"/>
          </a:xfrm>
          <a:prstGeom prst="rect">
            <a:avLst/>
          </a:prstGeom>
          <a:noFill/>
          <a:ln>
            <a:noFill/>
          </a:ln>
        </p:spPr>
      </p:pic>
      <p:sp>
        <p:nvSpPr>
          <p:cNvPr id="3" name="2 Rectángulo"/>
          <p:cNvSpPr/>
          <p:nvPr/>
        </p:nvSpPr>
        <p:spPr>
          <a:xfrm>
            <a:off x="0" y="0"/>
            <a:ext cx="9144000" cy="7215214"/>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6).jpg"/>
          <p:cNvPicPr>
            <a:picLocks noGrp="1" noChangeAspect="1"/>
          </p:cNvPicPr>
          <p:nvPr isPhoto="1"/>
        </p:nvPicPr>
        <p:blipFill>
          <a:blip r:embed="rId2">
            <a:lum/>
          </a:blip>
          <a:stretch>
            <a:fillRect/>
          </a:stretch>
        </p:blipFill>
        <p:spPr>
          <a:xfrm>
            <a:off x="0" y="0"/>
            <a:ext cx="9144000" cy="7286652"/>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3" name="2 Imagen" descr="Sc.18.JPG"/>
          <p:cNvPicPr>
            <a:picLocks noChangeAspect="1"/>
          </p:cNvPicPr>
          <p:nvPr/>
        </p:nvPicPr>
        <p:blipFill>
          <a:blip r:embed="rId2"/>
          <a:stretch>
            <a:fillRect/>
          </a:stretch>
        </p:blipFill>
        <p:spPr>
          <a:xfrm>
            <a:off x="0" y="0"/>
            <a:ext cx="9144000" cy="6858000"/>
          </a:xfrm>
          <a:prstGeom prst="rect">
            <a:avLst/>
          </a:prstGeom>
        </p:spPr>
      </p:pic>
      <p:sp>
        <p:nvSpPr>
          <p:cNvPr id="4" name="3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Sc.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out)">
                                      <p:cBhvr>
                                        <p:cTn id="19" dur="3000"/>
                                        <p:tgtEl>
                                          <p:spTgt spid="5"/>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out)">
                                      <p:cBhvr>
                                        <p:cTn id="22" dur="3000"/>
                                        <p:tgtEl>
                                          <p:spTgt spid="4"/>
                                        </p:tgtEl>
                                      </p:cBhvr>
                                    </p:animEffect>
                                  </p:childTnLst>
                                </p:cTn>
                              </p:par>
                              <p:par>
                                <p:cTn id="23" presetID="8"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diamond(in)">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2(1).jpg"/>
          <p:cNvPicPr>
            <a:picLocks noGrp="1" noChangeAspect="1"/>
          </p:cNvPicPr>
          <p:nvPr isPhoto="1"/>
        </p:nvPicPr>
        <p:blipFill>
          <a:blip r:embed="rId2">
            <a:lum/>
          </a:blip>
          <a:stretch>
            <a:fillRect/>
          </a:stretch>
        </p:blipFill>
        <p:spPr>
          <a:xfrm>
            <a:off x="17463" y="0"/>
            <a:ext cx="9126537" cy="6858000"/>
          </a:xfrm>
          <a:prstGeom prst="rect">
            <a:avLst/>
          </a:prstGeom>
          <a:noFill/>
          <a:ln>
            <a:noFill/>
          </a:ln>
        </p:spPr>
      </p:pic>
      <p:sp>
        <p:nvSpPr>
          <p:cNvPr id="3" name="2 Rectángulo"/>
          <p:cNvSpPr/>
          <p:nvPr/>
        </p:nvSpPr>
        <p:spPr>
          <a:xfrm>
            <a:off x="0" y="0"/>
            <a:ext cx="9144000" cy="6858000"/>
          </a:xfrm>
          <a:prstGeom prst="rect">
            <a:avLst/>
          </a:prstGeom>
          <a:solidFill>
            <a:srgbClr val="FF993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1).jpg"/>
          <p:cNvPicPr>
            <a:picLocks noGrp="1" noChangeAspect="1"/>
          </p:cNvPicPr>
          <p:nvPr isPhoto="1"/>
        </p:nvPicPr>
        <p:blipFill>
          <a:blip r:embed="rId2">
            <a:lum/>
          </a:blip>
          <a:stretch>
            <a:fillRect/>
          </a:stretch>
        </p:blipFill>
        <p:spPr>
          <a:xfrm>
            <a:off x="1"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a-windmil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D6009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windmil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50000"/>
              </a:schemeClr>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2(2).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3E9C4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2).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9777_wiatrak-tulipany-niebo-obloki.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99777_wiatrak-tulipany-niebo-obloki.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76331"/>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210759_wiatraki-droga-rzeka-drzewa-kinderdijk-holandia.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3E9C4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10759_wiatraki-droga-rzeka-drzewa-kinderdijk-holandi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212751_wiatrak-wschod-slonca-pole-zboz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206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12751_wiatrak-wschod-slonca-pole-zboz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3706-hr.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C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IM3706-hr.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1" presetClass="entr" presetSubtype="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2)">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Me6CJ_1u1P-AxhUAJSjwgabrS1Y.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D6009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Me6CJ_1u1P-AxhUAJSjwgabrS1Y.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9826_wiatrak-aka-wioska-chmury-anglia.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993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09826_wiatrak-aka-wioska-chmury-angli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1026" name="Picture 2" descr="Rendered Image"/>
          <p:cNvPicPr>
            <a:picLocks noChangeAspect="1" noChangeArrowheads="1"/>
          </p:cNvPicPr>
          <p:nvPr/>
        </p:nvPicPr>
        <p:blipFill>
          <a:blip r:embed="rId3"/>
          <a:srcRect/>
          <a:stretch>
            <a:fillRect/>
          </a:stretch>
        </p:blipFill>
        <p:spPr bwMode="auto">
          <a:xfrm rot="20076523">
            <a:off x="1690786" y="5107469"/>
            <a:ext cx="2109113" cy="1364229"/>
          </a:xfrm>
          <a:prstGeom prst="rect">
            <a:avLst/>
          </a:prstGeom>
          <a:noFill/>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par>
                          <p:cTn id="26" fill="hold">
                            <p:stCondLst>
                              <p:cond delay="3000"/>
                            </p:stCondLst>
                            <p:childTnLst>
                              <p:par>
                                <p:cTn id="27" presetID="52" presetClass="entr" presetSubtype="0" fill="hold" nodeType="afterEffect">
                                  <p:stCondLst>
                                    <p:cond delay="0"/>
                                  </p:stCondLst>
                                  <p:childTnLst>
                                    <p:set>
                                      <p:cBhvr>
                                        <p:cTn id="28" dur="1" fill="hold">
                                          <p:stCondLst>
                                            <p:cond delay="0"/>
                                          </p:stCondLst>
                                        </p:cTn>
                                        <p:tgtEl>
                                          <p:spTgt spid="1026"/>
                                        </p:tgtEl>
                                        <p:attrNameLst>
                                          <p:attrName>style.visibility</p:attrName>
                                        </p:attrNameLst>
                                      </p:cBhvr>
                                      <p:to>
                                        <p:strVal val="visible"/>
                                      </p:to>
                                    </p:set>
                                    <p:animScale>
                                      <p:cBhvr>
                                        <p:cTn id="29" dur="2000" decel="50000" fill="hold">
                                          <p:stCondLst>
                                            <p:cond delay="0"/>
                                          </p:stCondLst>
                                        </p:cTn>
                                        <p:tgtEl>
                                          <p:spTgt spid="10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1026"/>
                                        </p:tgtEl>
                                        <p:attrNameLst>
                                          <p:attrName>ppt_x</p:attrName>
                                          <p:attrName>ppt_y</p:attrName>
                                        </p:attrNameLst>
                                      </p:cBhvr>
                                    </p:animMotion>
                                    <p:animEffect transition="in" filter="fade">
                                      <p:cBhvr>
                                        <p:cTn id="31"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401</Words>
  <Application>Microsoft Office PowerPoint</Application>
  <PresentationFormat>Presentación en pantalla (4:3)</PresentationFormat>
  <Paragraphs>15</Paragraphs>
  <Slides>57</Slides>
  <Notes>0</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47</cp:revision>
  <dcterms:created xsi:type="dcterms:W3CDTF">2016-03-14T21:13:58Z</dcterms:created>
  <dcterms:modified xsi:type="dcterms:W3CDTF">2016-03-15T15:27:55Z</dcterms:modified>
</cp:coreProperties>
</file>