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07" r:id="rId3"/>
    <p:sldId id="296" r:id="rId4"/>
    <p:sldId id="309" r:id="rId5"/>
    <p:sldId id="263" r:id="rId6"/>
    <p:sldId id="273" r:id="rId7"/>
    <p:sldId id="312" r:id="rId8"/>
    <p:sldId id="305" r:id="rId9"/>
    <p:sldId id="306" r:id="rId10"/>
    <p:sldId id="256" r:id="rId11"/>
    <p:sldId id="327" r:id="rId12"/>
    <p:sldId id="331" r:id="rId13"/>
    <p:sldId id="304" r:id="rId14"/>
    <p:sldId id="332" r:id="rId15"/>
    <p:sldId id="298" r:id="rId16"/>
    <p:sldId id="310" r:id="rId17"/>
    <p:sldId id="275" r:id="rId18"/>
    <p:sldId id="294" r:id="rId19"/>
    <p:sldId id="297" r:id="rId20"/>
    <p:sldId id="328" r:id="rId21"/>
    <p:sldId id="288" r:id="rId22"/>
    <p:sldId id="270" r:id="rId23"/>
    <p:sldId id="289" r:id="rId24"/>
    <p:sldId id="299" r:id="rId25"/>
    <p:sldId id="314" r:id="rId26"/>
    <p:sldId id="282" r:id="rId27"/>
    <p:sldId id="290" r:id="rId28"/>
    <p:sldId id="262" r:id="rId29"/>
    <p:sldId id="291" r:id="rId30"/>
    <p:sldId id="292" r:id="rId31"/>
    <p:sldId id="285" r:id="rId32"/>
    <p:sldId id="329" r:id="rId33"/>
    <p:sldId id="286" r:id="rId34"/>
    <p:sldId id="284" r:id="rId35"/>
    <p:sldId id="279" r:id="rId36"/>
    <p:sldId id="313" r:id="rId37"/>
    <p:sldId id="280" r:id="rId38"/>
    <p:sldId id="274" r:id="rId39"/>
    <p:sldId id="278" r:id="rId40"/>
    <p:sldId id="330" r:id="rId41"/>
    <p:sldId id="276" r:id="rId42"/>
    <p:sldId id="326" r:id="rId43"/>
    <p:sldId id="277" r:id="rId44"/>
    <p:sldId id="316" r:id="rId45"/>
    <p:sldId id="266" r:id="rId46"/>
    <p:sldId id="272" r:id="rId47"/>
    <p:sldId id="264" r:id="rId48"/>
    <p:sldId id="317" r:id="rId49"/>
    <p:sldId id="267" r:id="rId50"/>
    <p:sldId id="308" r:id="rId51"/>
    <p:sldId id="319" r:id="rId52"/>
    <p:sldId id="321" r:id="rId53"/>
    <p:sldId id="320" r:id="rId54"/>
    <p:sldId id="271" r:id="rId55"/>
    <p:sldId id="323" r:id="rId56"/>
    <p:sldId id="325" r:id="rId57"/>
    <p:sldId id="324" r:id="rId58"/>
    <p:sldId id="303" r:id="rId59"/>
    <p:sldId id="322" r:id="rId60"/>
    <p:sldId id="301" r:id="rId61"/>
    <p:sldId id="302" r:id="rId62"/>
    <p:sldId id="300" r:id="rId63"/>
    <p:sldId id="265" r:id="rId64"/>
    <p:sldId id="283" r:id="rId65"/>
    <p:sldId id="258" r:id="rId66"/>
    <p:sldId id="315" r:id="rId67"/>
    <p:sldId id="259" r:id="rId68"/>
    <p:sldId id="287" r:id="rId69"/>
    <p:sldId id="333" r:id="rId70"/>
    <p:sldId id="318" r:id="rId7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405zS9jTl5Saq1clnRD3jg" hashData="1KeekPjLdyxAsRGh2+wS4FCS/I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40000"/>
    <a:srgbClr val="860000"/>
    <a:srgbClr val="663300"/>
    <a:srgbClr val="000099"/>
    <a:srgbClr val="660033"/>
    <a:srgbClr val="B88C00"/>
    <a:srgbClr val="CC3300"/>
    <a:srgbClr val="92004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20118" autoAdjust="0"/>
    <p:restoredTop sz="94660"/>
  </p:normalViewPr>
  <p:slideViewPr>
    <p:cSldViewPr>
      <p:cViewPr>
        <p:scale>
          <a:sx n="50" d="100"/>
          <a:sy n="50" d="100"/>
        </p:scale>
        <p:origin x="-948" y="-60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E6589B8-DCA4-466A-8C69-3F18C80ABD76}" type="datetimeFigureOut">
              <a:rPr lang="es-ES" smtClean="0"/>
              <a:pPr/>
              <a:t>03/05/2014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656A635-CE3D-4EA9-B917-37E5F49E1DD7}" type="slidenum">
              <a:rPr lang="es-ES" smtClean="0"/>
              <a:pPr/>
              <a:t>‹Nº›</a:t>
            </a:fld>
            <a:endParaRPr lang="es-ES"/>
          </a:p>
        </p:txBody>
      </p:sp>
    </p:spTree>
  </p:cSld>
  <p:clrMapOvr>
    <a:masterClrMapping/>
  </p:clrMapOvr>
  <p:transition spd="slow"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E6589B8-DCA4-466A-8C69-3F18C80ABD76}" type="datetimeFigureOut">
              <a:rPr lang="es-ES" smtClean="0"/>
              <a:pPr/>
              <a:t>03/05/2014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656A635-CE3D-4EA9-B917-37E5F49E1DD7}" type="slidenum">
              <a:rPr lang="es-ES" smtClean="0"/>
              <a:pPr/>
              <a:t>‹Nº›</a:t>
            </a:fld>
            <a:endParaRPr lang="es-ES"/>
          </a:p>
        </p:txBody>
      </p:sp>
    </p:spTree>
  </p:cSld>
  <p:clrMapOvr>
    <a:masterClrMapping/>
  </p:clrMapOvr>
  <p:transition spd="slow"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E6589B8-DCA4-466A-8C69-3F18C80ABD76}" type="datetimeFigureOut">
              <a:rPr lang="es-ES" smtClean="0"/>
              <a:pPr/>
              <a:t>03/05/2014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656A635-CE3D-4EA9-B917-37E5F49E1DD7}" type="slidenum">
              <a:rPr lang="es-ES" smtClean="0"/>
              <a:pPr/>
              <a:t>‹Nº›</a:t>
            </a:fld>
            <a:endParaRPr lang="es-ES"/>
          </a:p>
        </p:txBody>
      </p:sp>
    </p:spTree>
  </p:cSld>
  <p:clrMapOvr>
    <a:masterClrMapping/>
  </p:clrMapOvr>
  <p:transition spd="slow"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E6589B8-DCA4-466A-8C69-3F18C80ABD76}" type="datetimeFigureOut">
              <a:rPr lang="es-ES" smtClean="0"/>
              <a:pPr/>
              <a:t>03/05/2014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656A635-CE3D-4EA9-B917-37E5F49E1DD7}" type="slidenum">
              <a:rPr lang="es-ES" smtClean="0"/>
              <a:pPr/>
              <a:t>‹Nº›</a:t>
            </a:fld>
            <a:endParaRPr lang="es-ES"/>
          </a:p>
        </p:txBody>
      </p:sp>
    </p:spTree>
  </p:cSld>
  <p:clrMapOvr>
    <a:masterClrMapping/>
  </p:clrMapOvr>
  <p:transition spd="slow"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E6589B8-DCA4-466A-8C69-3F18C80ABD76}" type="datetimeFigureOut">
              <a:rPr lang="es-ES" smtClean="0"/>
              <a:pPr/>
              <a:t>03/05/2014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656A635-CE3D-4EA9-B917-37E5F49E1DD7}" type="slidenum">
              <a:rPr lang="es-ES" smtClean="0"/>
              <a:pPr/>
              <a:t>‹Nº›</a:t>
            </a:fld>
            <a:endParaRPr lang="es-ES"/>
          </a:p>
        </p:txBody>
      </p:sp>
    </p:spTree>
  </p:cSld>
  <p:clrMapOvr>
    <a:masterClrMapping/>
  </p:clrMapOvr>
  <p:transition spd="slow"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E6589B8-DCA4-466A-8C69-3F18C80ABD76}" type="datetimeFigureOut">
              <a:rPr lang="es-ES" smtClean="0"/>
              <a:pPr/>
              <a:t>03/05/2014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656A635-CE3D-4EA9-B917-37E5F49E1DD7}" type="slidenum">
              <a:rPr lang="es-ES" smtClean="0"/>
              <a:pPr/>
              <a:t>‹Nº›</a:t>
            </a:fld>
            <a:endParaRPr lang="es-ES"/>
          </a:p>
        </p:txBody>
      </p:sp>
    </p:spTree>
  </p:cSld>
  <p:clrMapOvr>
    <a:masterClrMapping/>
  </p:clrMapOvr>
  <p:transition spd="slow"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E6589B8-DCA4-466A-8C69-3F18C80ABD76}" type="datetimeFigureOut">
              <a:rPr lang="es-ES" smtClean="0"/>
              <a:pPr/>
              <a:t>03/05/2014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656A635-CE3D-4EA9-B917-37E5F49E1DD7}" type="slidenum">
              <a:rPr lang="es-ES" smtClean="0"/>
              <a:pPr/>
              <a:t>‹Nº›</a:t>
            </a:fld>
            <a:endParaRPr lang="es-ES"/>
          </a:p>
        </p:txBody>
      </p:sp>
    </p:spTree>
  </p:cSld>
  <p:clrMapOvr>
    <a:masterClrMapping/>
  </p:clrMapOvr>
  <p:transition spd="slow"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E6589B8-DCA4-466A-8C69-3F18C80ABD76}" type="datetimeFigureOut">
              <a:rPr lang="es-ES" smtClean="0"/>
              <a:pPr/>
              <a:t>03/05/2014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656A635-CE3D-4EA9-B917-37E5F49E1DD7}" type="slidenum">
              <a:rPr lang="es-ES" smtClean="0"/>
              <a:pPr/>
              <a:t>‹Nº›</a:t>
            </a:fld>
            <a:endParaRPr lang="es-ES"/>
          </a:p>
        </p:txBody>
      </p:sp>
    </p:spTree>
  </p:cSld>
  <p:clrMapOvr>
    <a:masterClrMapping/>
  </p:clrMapOvr>
  <p:transition spd="slow"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E6589B8-DCA4-466A-8C69-3F18C80ABD76}" type="datetimeFigureOut">
              <a:rPr lang="es-ES" smtClean="0"/>
              <a:pPr/>
              <a:t>03/05/2014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656A635-CE3D-4EA9-B917-37E5F49E1DD7}" type="slidenum">
              <a:rPr lang="es-ES" smtClean="0"/>
              <a:pPr/>
              <a:t>‹Nº›</a:t>
            </a:fld>
            <a:endParaRPr lang="es-ES"/>
          </a:p>
        </p:txBody>
      </p:sp>
    </p:spTree>
  </p:cSld>
  <p:clrMapOvr>
    <a:masterClrMapping/>
  </p:clrMapOvr>
  <p:transition spd="slow"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E6589B8-DCA4-466A-8C69-3F18C80ABD76}" type="datetimeFigureOut">
              <a:rPr lang="es-ES" smtClean="0"/>
              <a:pPr/>
              <a:t>03/05/2014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656A635-CE3D-4EA9-B917-37E5F49E1DD7}" type="slidenum">
              <a:rPr lang="es-ES" smtClean="0"/>
              <a:pPr/>
              <a:t>‹Nº›</a:t>
            </a:fld>
            <a:endParaRPr lang="es-ES"/>
          </a:p>
        </p:txBody>
      </p:sp>
    </p:spTree>
  </p:cSld>
  <p:clrMapOvr>
    <a:masterClrMapping/>
  </p:clrMapOvr>
  <p:transition spd="slow"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E6589B8-DCA4-466A-8C69-3F18C80ABD76}" type="datetimeFigureOut">
              <a:rPr lang="es-ES" smtClean="0"/>
              <a:pPr/>
              <a:t>03/05/2014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656A635-CE3D-4EA9-B917-37E5F49E1DD7}" type="slidenum">
              <a:rPr lang="es-ES" smtClean="0"/>
              <a:pPr/>
              <a:t>‹Nº›</a:t>
            </a:fld>
            <a:endParaRPr lang="es-ES"/>
          </a:p>
        </p:txBody>
      </p:sp>
    </p:spTree>
  </p:cSld>
  <p:clrMapOvr>
    <a:masterClrMapping/>
  </p:clrMapOvr>
  <p:transition spd="slow"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3A155A9-5DC9-4703-8636-BBBA20A41CEC}" type="slidenum">
              <a:rPr lang="es-ES_tradnl"/>
              <a:pPr/>
              <a:t>‹Nº›</a:t>
            </a:fld>
            <a:endParaRPr lang="es-ES_tradnl"/>
          </a:p>
        </p:txBody>
      </p:sp>
    </p:spTree>
  </p:cSld>
  <p:clrMapOvr>
    <a:masterClrMapping/>
  </p:clrMapOvr>
  <p:transition spd="slow" advTm="10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6589B8-DCA4-466A-8C69-3F18C80ABD76}" type="datetimeFigureOut">
              <a:rPr lang="es-ES" smtClean="0"/>
              <a:pPr/>
              <a:t>03/05/2014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56A635-CE3D-4EA9-B917-37E5F49E1DD7}"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4D8AC96-C007-4CF4-9692-C4F7FF8D5BD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0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jpe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jpeg"/><Relationship Id="rId1" Type="http://schemas.openxmlformats.org/officeDocument/2006/relationships/slideLayout" Target="../slideLayouts/slideLayout1.xml"/><Relationship Id="rId5" Type="http://schemas.openxmlformats.org/officeDocument/2006/relationships/image" Target="../media/image50.png"/><Relationship Id="rId4" Type="http://schemas.openxmlformats.org/officeDocument/2006/relationships/image" Target="../media/image70.png"/></Relationships>
</file>

<file path=ppt/slides/_rels/slide6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5.png"/><Relationship Id="rId7" Type="http://schemas.openxmlformats.org/officeDocument/2006/relationships/image" Target="../media/image7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ida-kahlo-facebook-809622314.jpg"/>
          <p:cNvPicPr>
            <a:picLocks noChangeAspect="1"/>
          </p:cNvPicPr>
          <p:nvPr/>
        </p:nvPicPr>
        <p:blipFill>
          <a:blip r:embed="rId3"/>
          <a:stretch>
            <a:fillRect/>
          </a:stretch>
        </p:blipFill>
        <p:spPr>
          <a:xfrm>
            <a:off x="1990545" y="0"/>
            <a:ext cx="5162909" cy="6858000"/>
          </a:xfrm>
          <a:prstGeom prst="rect">
            <a:avLst/>
          </a:prstGeom>
        </p:spPr>
      </p:pic>
      <p:sp>
        <p:nvSpPr>
          <p:cNvPr id="16" name="15 Rectángulo"/>
          <p:cNvSpPr/>
          <p:nvPr/>
        </p:nvSpPr>
        <p:spPr>
          <a:xfrm>
            <a:off x="1928794" y="0"/>
            <a:ext cx="285752" cy="6858000"/>
          </a:xfrm>
          <a:prstGeom prst="rect">
            <a:avLst/>
          </a:prstGeom>
          <a:blipFill dpi="0" rotWithShape="1">
            <a:blip r:embed="rId4">
              <a:lum contrast="2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0"/>
            <a:ext cx="1928794" cy="6858000"/>
          </a:xfrm>
          <a:prstGeom prst="rect">
            <a:avLst/>
          </a:prstGeom>
          <a:blipFill>
            <a:blip r:embed="rId5">
              <a:duotone>
                <a:prstClr val="black"/>
                <a:srgbClr val="C00000">
                  <a:tint val="45000"/>
                  <a:satMod val="400000"/>
                </a:srgbClr>
              </a:duotone>
              <a:lum bright="-30000" contrast="2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7215206" y="0"/>
            <a:ext cx="1928794" cy="6858000"/>
          </a:xfrm>
          <a:prstGeom prst="rect">
            <a:avLst/>
          </a:prstGeom>
          <a:blipFill>
            <a:blip r:embed="rId5">
              <a:duotone>
                <a:prstClr val="black"/>
                <a:srgbClr val="C00000">
                  <a:tint val="45000"/>
                  <a:satMod val="400000"/>
                </a:srgbClr>
              </a:duotone>
              <a:lum bright="-30000" contrast="2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929454" y="0"/>
            <a:ext cx="285752" cy="6858000"/>
          </a:xfrm>
          <a:prstGeom prst="rect">
            <a:avLst/>
          </a:prstGeom>
          <a:blipFill dpi="0" rotWithShape="1">
            <a:blip r:embed="rId4">
              <a:lum contrast="2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0240" name="Picture 64" descr="Rendered Image"/>
          <p:cNvPicPr>
            <a:picLocks noChangeAspect="1" noChangeArrowheads="1"/>
          </p:cNvPicPr>
          <p:nvPr/>
        </p:nvPicPr>
        <p:blipFill>
          <a:blip r:embed="rId6">
            <a:lum contrast="20000"/>
          </a:blip>
          <a:srcRect/>
          <a:stretch>
            <a:fillRect/>
          </a:stretch>
        </p:blipFill>
        <p:spPr bwMode="auto">
          <a:xfrm>
            <a:off x="642910" y="428604"/>
            <a:ext cx="600075" cy="1028701"/>
          </a:xfrm>
          <a:prstGeom prst="rect">
            <a:avLst/>
          </a:prstGeom>
          <a:noFill/>
        </p:spPr>
      </p:pic>
      <p:pic>
        <p:nvPicPr>
          <p:cNvPr id="50242" name="Picture 66" descr="Rendered Image"/>
          <p:cNvPicPr>
            <a:picLocks noChangeAspect="1" noChangeArrowheads="1"/>
          </p:cNvPicPr>
          <p:nvPr/>
        </p:nvPicPr>
        <p:blipFill>
          <a:blip r:embed="rId7">
            <a:lum contrast="20000"/>
          </a:blip>
          <a:srcRect/>
          <a:stretch>
            <a:fillRect/>
          </a:stretch>
        </p:blipFill>
        <p:spPr bwMode="auto">
          <a:xfrm>
            <a:off x="571472" y="1714488"/>
            <a:ext cx="723900" cy="1028701"/>
          </a:xfrm>
          <a:prstGeom prst="rect">
            <a:avLst/>
          </a:prstGeom>
          <a:noFill/>
        </p:spPr>
      </p:pic>
      <p:pic>
        <p:nvPicPr>
          <p:cNvPr id="50244" name="Picture 68" descr="Rendered Image"/>
          <p:cNvPicPr>
            <a:picLocks noChangeAspect="1" noChangeArrowheads="1"/>
          </p:cNvPicPr>
          <p:nvPr/>
        </p:nvPicPr>
        <p:blipFill>
          <a:blip r:embed="rId8">
            <a:lum contrast="20000"/>
          </a:blip>
          <a:srcRect/>
          <a:stretch>
            <a:fillRect/>
          </a:stretch>
        </p:blipFill>
        <p:spPr bwMode="auto">
          <a:xfrm>
            <a:off x="714348" y="2928934"/>
            <a:ext cx="352425" cy="1028701"/>
          </a:xfrm>
          <a:prstGeom prst="rect">
            <a:avLst/>
          </a:prstGeom>
          <a:noFill/>
        </p:spPr>
      </p:pic>
      <p:pic>
        <p:nvPicPr>
          <p:cNvPr id="50246" name="Picture 70" descr="Rendered Image"/>
          <p:cNvPicPr>
            <a:picLocks noChangeAspect="1" noChangeArrowheads="1"/>
          </p:cNvPicPr>
          <p:nvPr/>
        </p:nvPicPr>
        <p:blipFill>
          <a:blip r:embed="rId9">
            <a:lum contrast="20000"/>
          </a:blip>
          <a:srcRect/>
          <a:stretch>
            <a:fillRect/>
          </a:stretch>
        </p:blipFill>
        <p:spPr bwMode="auto">
          <a:xfrm>
            <a:off x="571472" y="4143380"/>
            <a:ext cx="704850" cy="1028701"/>
          </a:xfrm>
          <a:prstGeom prst="rect">
            <a:avLst/>
          </a:prstGeom>
          <a:noFill/>
        </p:spPr>
      </p:pic>
      <p:pic>
        <p:nvPicPr>
          <p:cNvPr id="50248" name="Picture 72" descr="Rendered Image"/>
          <p:cNvPicPr>
            <a:picLocks noChangeAspect="1" noChangeArrowheads="1"/>
          </p:cNvPicPr>
          <p:nvPr/>
        </p:nvPicPr>
        <p:blipFill>
          <a:blip r:embed="rId10">
            <a:lum contrast="20000"/>
          </a:blip>
          <a:srcRect/>
          <a:stretch>
            <a:fillRect/>
          </a:stretch>
        </p:blipFill>
        <p:spPr bwMode="auto">
          <a:xfrm>
            <a:off x="500034" y="5357826"/>
            <a:ext cx="809625" cy="1028701"/>
          </a:xfrm>
          <a:prstGeom prst="rect">
            <a:avLst/>
          </a:prstGeom>
          <a:noFill/>
        </p:spPr>
      </p:pic>
      <p:pic>
        <p:nvPicPr>
          <p:cNvPr id="50250" name="Picture 74" descr="Rendered Image"/>
          <p:cNvPicPr>
            <a:picLocks noChangeAspect="1" noChangeArrowheads="1"/>
          </p:cNvPicPr>
          <p:nvPr/>
        </p:nvPicPr>
        <p:blipFill>
          <a:blip r:embed="rId11">
            <a:lum contrast="20000"/>
          </a:blip>
          <a:srcRect/>
          <a:stretch>
            <a:fillRect/>
          </a:stretch>
        </p:blipFill>
        <p:spPr bwMode="auto">
          <a:xfrm>
            <a:off x="7786710" y="285728"/>
            <a:ext cx="762000" cy="1028701"/>
          </a:xfrm>
          <a:prstGeom prst="rect">
            <a:avLst/>
          </a:prstGeom>
          <a:noFill/>
        </p:spPr>
      </p:pic>
      <p:pic>
        <p:nvPicPr>
          <p:cNvPr id="52" name="Picture 72" descr="Rendered Image"/>
          <p:cNvPicPr>
            <a:picLocks noChangeAspect="1" noChangeArrowheads="1"/>
          </p:cNvPicPr>
          <p:nvPr/>
        </p:nvPicPr>
        <p:blipFill>
          <a:blip r:embed="rId10">
            <a:lum contrast="20000"/>
          </a:blip>
          <a:srcRect/>
          <a:stretch>
            <a:fillRect/>
          </a:stretch>
        </p:blipFill>
        <p:spPr bwMode="auto">
          <a:xfrm>
            <a:off x="7786710" y="1500174"/>
            <a:ext cx="809625" cy="1028701"/>
          </a:xfrm>
          <a:prstGeom prst="rect">
            <a:avLst/>
          </a:prstGeom>
          <a:noFill/>
        </p:spPr>
      </p:pic>
      <p:pic>
        <p:nvPicPr>
          <p:cNvPr id="50252" name="Picture 76" descr="Rendered Image"/>
          <p:cNvPicPr>
            <a:picLocks noChangeAspect="1" noChangeArrowheads="1"/>
          </p:cNvPicPr>
          <p:nvPr/>
        </p:nvPicPr>
        <p:blipFill>
          <a:blip r:embed="rId12">
            <a:lum contrast="20000"/>
          </a:blip>
          <a:srcRect/>
          <a:stretch>
            <a:fillRect/>
          </a:stretch>
        </p:blipFill>
        <p:spPr bwMode="auto">
          <a:xfrm>
            <a:off x="7858148" y="2714620"/>
            <a:ext cx="695325" cy="1028701"/>
          </a:xfrm>
          <a:prstGeom prst="rect">
            <a:avLst/>
          </a:prstGeom>
          <a:noFill/>
        </p:spPr>
      </p:pic>
      <p:pic>
        <p:nvPicPr>
          <p:cNvPr id="50254" name="Picture 78" descr="Rendered Image"/>
          <p:cNvPicPr>
            <a:picLocks noChangeAspect="1" noChangeArrowheads="1"/>
          </p:cNvPicPr>
          <p:nvPr/>
        </p:nvPicPr>
        <p:blipFill>
          <a:blip r:embed="rId13">
            <a:lum contrast="20000"/>
          </a:blip>
          <a:srcRect/>
          <a:stretch>
            <a:fillRect/>
          </a:stretch>
        </p:blipFill>
        <p:spPr bwMode="auto">
          <a:xfrm>
            <a:off x="7929586" y="3929066"/>
            <a:ext cx="581025" cy="1028701"/>
          </a:xfrm>
          <a:prstGeom prst="rect">
            <a:avLst/>
          </a:prstGeom>
          <a:noFill/>
        </p:spPr>
      </p:pic>
      <p:pic>
        <p:nvPicPr>
          <p:cNvPr id="50256" name="Picture 80" descr="Rendered Image"/>
          <p:cNvPicPr>
            <a:picLocks noChangeAspect="1" noChangeArrowheads="1"/>
          </p:cNvPicPr>
          <p:nvPr/>
        </p:nvPicPr>
        <p:blipFill>
          <a:blip r:embed="rId14">
            <a:lum contrast="20000"/>
          </a:blip>
          <a:srcRect/>
          <a:stretch>
            <a:fillRect/>
          </a:stretch>
        </p:blipFill>
        <p:spPr bwMode="auto">
          <a:xfrm>
            <a:off x="7858148" y="5214950"/>
            <a:ext cx="714375" cy="1057276"/>
          </a:xfrm>
          <a:prstGeom prst="rect">
            <a:avLst/>
          </a:prstGeom>
          <a:noFill/>
        </p:spPr>
      </p:pic>
      <p:sp>
        <p:nvSpPr>
          <p:cNvPr id="19" name="18 CuadroTexto"/>
          <p:cNvSpPr txBox="1"/>
          <p:nvPr/>
        </p:nvSpPr>
        <p:spPr>
          <a:xfrm>
            <a:off x="4643438" y="6286520"/>
            <a:ext cx="2073003" cy="307777"/>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gency FB" pitchFamily="34" charset="0"/>
              </a:rPr>
              <a:t>    </a:t>
            </a:r>
            <a:r>
              <a:rPr lang="es-ES_tradnl" sz="14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latin typeface="Pristina" pitchFamily="66" charset="0"/>
              </a:rPr>
              <a:t>Esta es una creación de Raquel</a:t>
            </a:r>
            <a:endParaRPr lang="es-ES" sz="14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latin typeface="Pristina" pitchFamily="66" charset="0"/>
            </a:endParaRPr>
          </a:p>
        </p:txBody>
      </p:sp>
    </p:spTree>
  </p:cSld>
  <p:clrMapOvr>
    <a:masterClrMapping/>
  </p:clrMapOvr>
  <p:transition spd="slow" advTm="16000">
    <p:sndAc>
      <p:stSnd loop="1">
        <p:snd r:embed="rId2" name="Raul Di Blasio - La Bikin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2000"/>
                                        <p:tgtEl>
                                          <p:spTgt spid="19"/>
                                        </p:tgtEl>
                                      </p:cBhvr>
                                    </p:animEffect>
                                    <p:anim calcmode="lin" valueType="num">
                                      <p:cBhvr>
                                        <p:cTn id="13" dur="2000" fill="hold"/>
                                        <p:tgtEl>
                                          <p:spTgt spid="19"/>
                                        </p:tgtEl>
                                        <p:attrNameLst>
                                          <p:attrName>ppt_x</p:attrName>
                                        </p:attrNameLst>
                                      </p:cBhvr>
                                      <p:tavLst>
                                        <p:tav tm="0">
                                          <p:val>
                                            <p:strVal val="#ppt_x"/>
                                          </p:val>
                                        </p:tav>
                                        <p:tav tm="100000">
                                          <p:val>
                                            <p:strVal val="#ppt_x"/>
                                          </p:val>
                                        </p:tav>
                                      </p:tavLst>
                                    </p:anim>
                                    <p:anim calcmode="lin" valueType="num">
                                      <p:cBhvr>
                                        <p:cTn id="14" dur="2000" fill="hold"/>
                                        <p:tgtEl>
                                          <p:spTgt spid="19"/>
                                        </p:tgtEl>
                                        <p:attrNameLst>
                                          <p:attrName>ppt_y</p:attrName>
                                        </p:attrNameLst>
                                      </p:cBhvr>
                                      <p:tavLst>
                                        <p:tav tm="0">
                                          <p:val>
                                            <p:strVal val="#ppt_y+.1"/>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50240"/>
                                        </p:tgtEl>
                                        <p:attrNameLst>
                                          <p:attrName>style.visibility</p:attrName>
                                        </p:attrNameLst>
                                      </p:cBhvr>
                                      <p:to>
                                        <p:strVal val="visible"/>
                                      </p:to>
                                    </p:set>
                                    <p:anim calcmode="lin" valueType="num">
                                      <p:cBhvr additive="base">
                                        <p:cTn id="17" dur="2000" fill="hold"/>
                                        <p:tgtEl>
                                          <p:spTgt spid="50240"/>
                                        </p:tgtEl>
                                        <p:attrNameLst>
                                          <p:attrName>ppt_x</p:attrName>
                                        </p:attrNameLst>
                                      </p:cBhvr>
                                      <p:tavLst>
                                        <p:tav tm="0">
                                          <p:val>
                                            <p:strVal val="0-#ppt_w/2"/>
                                          </p:val>
                                        </p:tav>
                                        <p:tav tm="100000">
                                          <p:val>
                                            <p:strVal val="#ppt_x"/>
                                          </p:val>
                                        </p:tav>
                                      </p:tavLst>
                                    </p:anim>
                                    <p:anim calcmode="lin" valueType="num">
                                      <p:cBhvr additive="base">
                                        <p:cTn id="18" dur="2000" fill="hold"/>
                                        <p:tgtEl>
                                          <p:spTgt spid="50240"/>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50242"/>
                                        </p:tgtEl>
                                        <p:attrNameLst>
                                          <p:attrName>style.visibility</p:attrName>
                                        </p:attrNameLst>
                                      </p:cBhvr>
                                      <p:to>
                                        <p:strVal val="visible"/>
                                      </p:to>
                                    </p:set>
                                    <p:anim calcmode="lin" valueType="num">
                                      <p:cBhvr additive="base">
                                        <p:cTn id="21" dur="2000" fill="hold"/>
                                        <p:tgtEl>
                                          <p:spTgt spid="50242"/>
                                        </p:tgtEl>
                                        <p:attrNameLst>
                                          <p:attrName>ppt_x</p:attrName>
                                        </p:attrNameLst>
                                      </p:cBhvr>
                                      <p:tavLst>
                                        <p:tav tm="0">
                                          <p:val>
                                            <p:strVal val="0-#ppt_w/2"/>
                                          </p:val>
                                        </p:tav>
                                        <p:tav tm="100000">
                                          <p:val>
                                            <p:strVal val="#ppt_x"/>
                                          </p:val>
                                        </p:tav>
                                      </p:tavLst>
                                    </p:anim>
                                    <p:anim calcmode="lin" valueType="num">
                                      <p:cBhvr additive="base">
                                        <p:cTn id="22" dur="2000" fill="hold"/>
                                        <p:tgtEl>
                                          <p:spTgt spid="50242"/>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50244"/>
                                        </p:tgtEl>
                                        <p:attrNameLst>
                                          <p:attrName>style.visibility</p:attrName>
                                        </p:attrNameLst>
                                      </p:cBhvr>
                                      <p:to>
                                        <p:strVal val="visible"/>
                                      </p:to>
                                    </p:set>
                                    <p:anim calcmode="lin" valueType="num">
                                      <p:cBhvr additive="base">
                                        <p:cTn id="25" dur="2000" fill="hold"/>
                                        <p:tgtEl>
                                          <p:spTgt spid="50244"/>
                                        </p:tgtEl>
                                        <p:attrNameLst>
                                          <p:attrName>ppt_x</p:attrName>
                                        </p:attrNameLst>
                                      </p:cBhvr>
                                      <p:tavLst>
                                        <p:tav tm="0">
                                          <p:val>
                                            <p:strVal val="0-#ppt_w/2"/>
                                          </p:val>
                                        </p:tav>
                                        <p:tav tm="100000">
                                          <p:val>
                                            <p:strVal val="#ppt_x"/>
                                          </p:val>
                                        </p:tav>
                                      </p:tavLst>
                                    </p:anim>
                                    <p:anim calcmode="lin" valueType="num">
                                      <p:cBhvr additive="base">
                                        <p:cTn id="26" dur="2000" fill="hold"/>
                                        <p:tgtEl>
                                          <p:spTgt spid="50244"/>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50246"/>
                                        </p:tgtEl>
                                        <p:attrNameLst>
                                          <p:attrName>style.visibility</p:attrName>
                                        </p:attrNameLst>
                                      </p:cBhvr>
                                      <p:to>
                                        <p:strVal val="visible"/>
                                      </p:to>
                                    </p:set>
                                    <p:anim calcmode="lin" valueType="num">
                                      <p:cBhvr additive="base">
                                        <p:cTn id="29" dur="2000" fill="hold"/>
                                        <p:tgtEl>
                                          <p:spTgt spid="50246"/>
                                        </p:tgtEl>
                                        <p:attrNameLst>
                                          <p:attrName>ppt_x</p:attrName>
                                        </p:attrNameLst>
                                      </p:cBhvr>
                                      <p:tavLst>
                                        <p:tav tm="0">
                                          <p:val>
                                            <p:strVal val="0-#ppt_w/2"/>
                                          </p:val>
                                        </p:tav>
                                        <p:tav tm="100000">
                                          <p:val>
                                            <p:strVal val="#ppt_x"/>
                                          </p:val>
                                        </p:tav>
                                      </p:tavLst>
                                    </p:anim>
                                    <p:anim calcmode="lin" valueType="num">
                                      <p:cBhvr additive="base">
                                        <p:cTn id="30" dur="2000" fill="hold"/>
                                        <p:tgtEl>
                                          <p:spTgt spid="50246"/>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50248"/>
                                        </p:tgtEl>
                                        <p:attrNameLst>
                                          <p:attrName>style.visibility</p:attrName>
                                        </p:attrNameLst>
                                      </p:cBhvr>
                                      <p:to>
                                        <p:strVal val="visible"/>
                                      </p:to>
                                    </p:set>
                                    <p:anim calcmode="lin" valueType="num">
                                      <p:cBhvr additive="base">
                                        <p:cTn id="33" dur="2000" fill="hold"/>
                                        <p:tgtEl>
                                          <p:spTgt spid="50248"/>
                                        </p:tgtEl>
                                        <p:attrNameLst>
                                          <p:attrName>ppt_x</p:attrName>
                                        </p:attrNameLst>
                                      </p:cBhvr>
                                      <p:tavLst>
                                        <p:tav tm="0">
                                          <p:val>
                                            <p:strVal val="0-#ppt_w/2"/>
                                          </p:val>
                                        </p:tav>
                                        <p:tav tm="100000">
                                          <p:val>
                                            <p:strVal val="#ppt_x"/>
                                          </p:val>
                                        </p:tav>
                                      </p:tavLst>
                                    </p:anim>
                                    <p:anim calcmode="lin" valueType="num">
                                      <p:cBhvr additive="base">
                                        <p:cTn id="34" dur="2000" fill="hold"/>
                                        <p:tgtEl>
                                          <p:spTgt spid="50248"/>
                                        </p:tgtEl>
                                        <p:attrNameLst>
                                          <p:attrName>ppt_y</p:attrName>
                                        </p:attrNameLst>
                                      </p:cBhvr>
                                      <p:tavLst>
                                        <p:tav tm="0">
                                          <p:val>
                                            <p:strVal val="#ppt_y"/>
                                          </p:val>
                                        </p:tav>
                                        <p:tav tm="100000">
                                          <p:val>
                                            <p:strVal val="#ppt_y"/>
                                          </p:val>
                                        </p:tav>
                                      </p:tavLst>
                                    </p:anim>
                                  </p:childTnLst>
                                </p:cTn>
                              </p:par>
                              <p:par>
                                <p:cTn id="35" presetID="19" presetClass="entr" presetSubtype="10" fill="hold" nodeType="withEffect">
                                  <p:stCondLst>
                                    <p:cond delay="0"/>
                                  </p:stCondLst>
                                  <p:childTnLst>
                                    <p:set>
                                      <p:cBhvr>
                                        <p:cTn id="36" dur="1" fill="hold">
                                          <p:stCondLst>
                                            <p:cond delay="0"/>
                                          </p:stCondLst>
                                        </p:cTn>
                                        <p:tgtEl>
                                          <p:spTgt spid="50240"/>
                                        </p:tgtEl>
                                        <p:attrNameLst>
                                          <p:attrName>style.visibility</p:attrName>
                                        </p:attrNameLst>
                                      </p:cBhvr>
                                      <p:to>
                                        <p:strVal val="visible"/>
                                      </p:to>
                                    </p:set>
                                    <p:anim calcmode="lin" valueType="num">
                                      <p:cBhvr>
                                        <p:cTn id="37" dur="2000" fill="hold"/>
                                        <p:tgtEl>
                                          <p:spTgt spid="50240"/>
                                        </p:tgtEl>
                                        <p:attrNameLst>
                                          <p:attrName>ppt_w</p:attrName>
                                        </p:attrNameLst>
                                      </p:cBhvr>
                                      <p:tavLst>
                                        <p:tav tm="0" fmla="#ppt_w*sin(2.5*pi*$)">
                                          <p:val>
                                            <p:fltVal val="0"/>
                                          </p:val>
                                        </p:tav>
                                        <p:tav tm="100000">
                                          <p:val>
                                            <p:fltVal val="1"/>
                                          </p:val>
                                        </p:tav>
                                      </p:tavLst>
                                    </p:anim>
                                    <p:anim calcmode="lin" valueType="num">
                                      <p:cBhvr>
                                        <p:cTn id="38" dur="2000" fill="hold"/>
                                        <p:tgtEl>
                                          <p:spTgt spid="50240"/>
                                        </p:tgtEl>
                                        <p:attrNameLst>
                                          <p:attrName>ppt_h</p:attrName>
                                        </p:attrNameLst>
                                      </p:cBhvr>
                                      <p:tavLst>
                                        <p:tav tm="0">
                                          <p:val>
                                            <p:strVal val="#ppt_h"/>
                                          </p:val>
                                        </p:tav>
                                        <p:tav tm="100000">
                                          <p:val>
                                            <p:strVal val="#ppt_h"/>
                                          </p:val>
                                        </p:tav>
                                      </p:tavLst>
                                    </p:anim>
                                  </p:childTnLst>
                                </p:cTn>
                              </p:par>
                              <p:par>
                                <p:cTn id="39" presetID="19" presetClass="entr" presetSubtype="10" fill="hold" nodeType="withEffect">
                                  <p:stCondLst>
                                    <p:cond delay="0"/>
                                  </p:stCondLst>
                                  <p:childTnLst>
                                    <p:set>
                                      <p:cBhvr>
                                        <p:cTn id="40" dur="1" fill="hold">
                                          <p:stCondLst>
                                            <p:cond delay="0"/>
                                          </p:stCondLst>
                                        </p:cTn>
                                        <p:tgtEl>
                                          <p:spTgt spid="50242"/>
                                        </p:tgtEl>
                                        <p:attrNameLst>
                                          <p:attrName>style.visibility</p:attrName>
                                        </p:attrNameLst>
                                      </p:cBhvr>
                                      <p:to>
                                        <p:strVal val="visible"/>
                                      </p:to>
                                    </p:set>
                                    <p:anim calcmode="lin" valueType="num">
                                      <p:cBhvr>
                                        <p:cTn id="41" dur="2000" fill="hold"/>
                                        <p:tgtEl>
                                          <p:spTgt spid="50242"/>
                                        </p:tgtEl>
                                        <p:attrNameLst>
                                          <p:attrName>ppt_w</p:attrName>
                                        </p:attrNameLst>
                                      </p:cBhvr>
                                      <p:tavLst>
                                        <p:tav tm="0" fmla="#ppt_w*sin(2.5*pi*$)">
                                          <p:val>
                                            <p:fltVal val="0"/>
                                          </p:val>
                                        </p:tav>
                                        <p:tav tm="100000">
                                          <p:val>
                                            <p:fltVal val="1"/>
                                          </p:val>
                                        </p:tav>
                                      </p:tavLst>
                                    </p:anim>
                                    <p:anim calcmode="lin" valueType="num">
                                      <p:cBhvr>
                                        <p:cTn id="42" dur="2000" fill="hold"/>
                                        <p:tgtEl>
                                          <p:spTgt spid="50242"/>
                                        </p:tgtEl>
                                        <p:attrNameLst>
                                          <p:attrName>ppt_h</p:attrName>
                                        </p:attrNameLst>
                                      </p:cBhvr>
                                      <p:tavLst>
                                        <p:tav tm="0">
                                          <p:val>
                                            <p:strVal val="#ppt_h"/>
                                          </p:val>
                                        </p:tav>
                                        <p:tav tm="100000">
                                          <p:val>
                                            <p:strVal val="#ppt_h"/>
                                          </p:val>
                                        </p:tav>
                                      </p:tavLst>
                                    </p:anim>
                                  </p:childTnLst>
                                </p:cTn>
                              </p:par>
                              <p:par>
                                <p:cTn id="43" presetID="19" presetClass="entr" presetSubtype="10" fill="hold" nodeType="withEffect">
                                  <p:stCondLst>
                                    <p:cond delay="0"/>
                                  </p:stCondLst>
                                  <p:childTnLst>
                                    <p:set>
                                      <p:cBhvr>
                                        <p:cTn id="44" dur="1" fill="hold">
                                          <p:stCondLst>
                                            <p:cond delay="0"/>
                                          </p:stCondLst>
                                        </p:cTn>
                                        <p:tgtEl>
                                          <p:spTgt spid="50244"/>
                                        </p:tgtEl>
                                        <p:attrNameLst>
                                          <p:attrName>style.visibility</p:attrName>
                                        </p:attrNameLst>
                                      </p:cBhvr>
                                      <p:to>
                                        <p:strVal val="visible"/>
                                      </p:to>
                                    </p:set>
                                    <p:anim calcmode="lin" valueType="num">
                                      <p:cBhvr>
                                        <p:cTn id="45" dur="2000" fill="hold"/>
                                        <p:tgtEl>
                                          <p:spTgt spid="50244"/>
                                        </p:tgtEl>
                                        <p:attrNameLst>
                                          <p:attrName>ppt_w</p:attrName>
                                        </p:attrNameLst>
                                      </p:cBhvr>
                                      <p:tavLst>
                                        <p:tav tm="0" fmla="#ppt_w*sin(2.5*pi*$)">
                                          <p:val>
                                            <p:fltVal val="0"/>
                                          </p:val>
                                        </p:tav>
                                        <p:tav tm="100000">
                                          <p:val>
                                            <p:fltVal val="1"/>
                                          </p:val>
                                        </p:tav>
                                      </p:tavLst>
                                    </p:anim>
                                    <p:anim calcmode="lin" valueType="num">
                                      <p:cBhvr>
                                        <p:cTn id="46" dur="2000" fill="hold"/>
                                        <p:tgtEl>
                                          <p:spTgt spid="50244"/>
                                        </p:tgtEl>
                                        <p:attrNameLst>
                                          <p:attrName>ppt_h</p:attrName>
                                        </p:attrNameLst>
                                      </p:cBhvr>
                                      <p:tavLst>
                                        <p:tav tm="0">
                                          <p:val>
                                            <p:strVal val="#ppt_h"/>
                                          </p:val>
                                        </p:tav>
                                        <p:tav tm="100000">
                                          <p:val>
                                            <p:strVal val="#ppt_h"/>
                                          </p:val>
                                        </p:tav>
                                      </p:tavLst>
                                    </p:anim>
                                  </p:childTnLst>
                                </p:cTn>
                              </p:par>
                              <p:par>
                                <p:cTn id="47" presetID="19" presetClass="entr" presetSubtype="10" fill="hold" nodeType="withEffect">
                                  <p:stCondLst>
                                    <p:cond delay="0"/>
                                  </p:stCondLst>
                                  <p:childTnLst>
                                    <p:set>
                                      <p:cBhvr>
                                        <p:cTn id="48" dur="1" fill="hold">
                                          <p:stCondLst>
                                            <p:cond delay="0"/>
                                          </p:stCondLst>
                                        </p:cTn>
                                        <p:tgtEl>
                                          <p:spTgt spid="50246"/>
                                        </p:tgtEl>
                                        <p:attrNameLst>
                                          <p:attrName>style.visibility</p:attrName>
                                        </p:attrNameLst>
                                      </p:cBhvr>
                                      <p:to>
                                        <p:strVal val="visible"/>
                                      </p:to>
                                    </p:set>
                                    <p:anim calcmode="lin" valueType="num">
                                      <p:cBhvr>
                                        <p:cTn id="49" dur="2000" fill="hold"/>
                                        <p:tgtEl>
                                          <p:spTgt spid="50246"/>
                                        </p:tgtEl>
                                        <p:attrNameLst>
                                          <p:attrName>ppt_w</p:attrName>
                                        </p:attrNameLst>
                                      </p:cBhvr>
                                      <p:tavLst>
                                        <p:tav tm="0" fmla="#ppt_w*sin(2.5*pi*$)">
                                          <p:val>
                                            <p:fltVal val="0"/>
                                          </p:val>
                                        </p:tav>
                                        <p:tav tm="100000">
                                          <p:val>
                                            <p:fltVal val="1"/>
                                          </p:val>
                                        </p:tav>
                                      </p:tavLst>
                                    </p:anim>
                                    <p:anim calcmode="lin" valueType="num">
                                      <p:cBhvr>
                                        <p:cTn id="50" dur="2000" fill="hold"/>
                                        <p:tgtEl>
                                          <p:spTgt spid="50246"/>
                                        </p:tgtEl>
                                        <p:attrNameLst>
                                          <p:attrName>ppt_h</p:attrName>
                                        </p:attrNameLst>
                                      </p:cBhvr>
                                      <p:tavLst>
                                        <p:tav tm="0">
                                          <p:val>
                                            <p:strVal val="#ppt_h"/>
                                          </p:val>
                                        </p:tav>
                                        <p:tav tm="100000">
                                          <p:val>
                                            <p:strVal val="#ppt_h"/>
                                          </p:val>
                                        </p:tav>
                                      </p:tavLst>
                                    </p:anim>
                                  </p:childTnLst>
                                </p:cTn>
                              </p:par>
                              <p:par>
                                <p:cTn id="51" presetID="19" presetClass="entr" presetSubtype="10" fill="hold" nodeType="withEffect">
                                  <p:stCondLst>
                                    <p:cond delay="0"/>
                                  </p:stCondLst>
                                  <p:childTnLst>
                                    <p:set>
                                      <p:cBhvr>
                                        <p:cTn id="52" dur="1" fill="hold">
                                          <p:stCondLst>
                                            <p:cond delay="0"/>
                                          </p:stCondLst>
                                        </p:cTn>
                                        <p:tgtEl>
                                          <p:spTgt spid="50248"/>
                                        </p:tgtEl>
                                        <p:attrNameLst>
                                          <p:attrName>style.visibility</p:attrName>
                                        </p:attrNameLst>
                                      </p:cBhvr>
                                      <p:to>
                                        <p:strVal val="visible"/>
                                      </p:to>
                                    </p:set>
                                    <p:anim calcmode="lin" valueType="num">
                                      <p:cBhvr>
                                        <p:cTn id="53" dur="2000" fill="hold"/>
                                        <p:tgtEl>
                                          <p:spTgt spid="50248"/>
                                        </p:tgtEl>
                                        <p:attrNameLst>
                                          <p:attrName>ppt_w</p:attrName>
                                        </p:attrNameLst>
                                      </p:cBhvr>
                                      <p:tavLst>
                                        <p:tav tm="0" fmla="#ppt_w*sin(2.5*pi*$)">
                                          <p:val>
                                            <p:fltVal val="0"/>
                                          </p:val>
                                        </p:tav>
                                        <p:tav tm="100000">
                                          <p:val>
                                            <p:fltVal val="1"/>
                                          </p:val>
                                        </p:tav>
                                      </p:tavLst>
                                    </p:anim>
                                    <p:anim calcmode="lin" valueType="num">
                                      <p:cBhvr>
                                        <p:cTn id="54" dur="2000" fill="hold"/>
                                        <p:tgtEl>
                                          <p:spTgt spid="50248"/>
                                        </p:tgtEl>
                                        <p:attrNameLst>
                                          <p:attrName>ppt_h</p:attrName>
                                        </p:attrNameLst>
                                      </p:cBhvr>
                                      <p:tavLst>
                                        <p:tav tm="0">
                                          <p:val>
                                            <p:strVal val="#ppt_h"/>
                                          </p:val>
                                        </p:tav>
                                        <p:tav tm="100000">
                                          <p:val>
                                            <p:strVal val="#ppt_h"/>
                                          </p:val>
                                        </p:tav>
                                      </p:tavLst>
                                    </p:anim>
                                  </p:childTnLst>
                                </p:cTn>
                              </p:par>
                              <p:par>
                                <p:cTn id="55" presetID="2" presetClass="entr" presetSubtype="2" fill="hold" nodeType="withEffect">
                                  <p:stCondLst>
                                    <p:cond delay="0"/>
                                  </p:stCondLst>
                                  <p:childTnLst>
                                    <p:set>
                                      <p:cBhvr>
                                        <p:cTn id="56" dur="1" fill="hold">
                                          <p:stCondLst>
                                            <p:cond delay="0"/>
                                          </p:stCondLst>
                                        </p:cTn>
                                        <p:tgtEl>
                                          <p:spTgt spid="50250"/>
                                        </p:tgtEl>
                                        <p:attrNameLst>
                                          <p:attrName>style.visibility</p:attrName>
                                        </p:attrNameLst>
                                      </p:cBhvr>
                                      <p:to>
                                        <p:strVal val="visible"/>
                                      </p:to>
                                    </p:set>
                                    <p:anim calcmode="lin" valueType="num">
                                      <p:cBhvr additive="base">
                                        <p:cTn id="57" dur="2000" fill="hold"/>
                                        <p:tgtEl>
                                          <p:spTgt spid="50250"/>
                                        </p:tgtEl>
                                        <p:attrNameLst>
                                          <p:attrName>ppt_x</p:attrName>
                                        </p:attrNameLst>
                                      </p:cBhvr>
                                      <p:tavLst>
                                        <p:tav tm="0">
                                          <p:val>
                                            <p:strVal val="1+#ppt_w/2"/>
                                          </p:val>
                                        </p:tav>
                                        <p:tav tm="100000">
                                          <p:val>
                                            <p:strVal val="#ppt_x"/>
                                          </p:val>
                                        </p:tav>
                                      </p:tavLst>
                                    </p:anim>
                                    <p:anim calcmode="lin" valueType="num">
                                      <p:cBhvr additive="base">
                                        <p:cTn id="58" dur="2000" fill="hold"/>
                                        <p:tgtEl>
                                          <p:spTgt spid="50250"/>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52"/>
                                        </p:tgtEl>
                                        <p:attrNameLst>
                                          <p:attrName>style.visibility</p:attrName>
                                        </p:attrNameLst>
                                      </p:cBhvr>
                                      <p:to>
                                        <p:strVal val="visible"/>
                                      </p:to>
                                    </p:set>
                                    <p:anim calcmode="lin" valueType="num">
                                      <p:cBhvr additive="base">
                                        <p:cTn id="61" dur="2000" fill="hold"/>
                                        <p:tgtEl>
                                          <p:spTgt spid="52"/>
                                        </p:tgtEl>
                                        <p:attrNameLst>
                                          <p:attrName>ppt_x</p:attrName>
                                        </p:attrNameLst>
                                      </p:cBhvr>
                                      <p:tavLst>
                                        <p:tav tm="0">
                                          <p:val>
                                            <p:strVal val="1+#ppt_w/2"/>
                                          </p:val>
                                        </p:tav>
                                        <p:tav tm="100000">
                                          <p:val>
                                            <p:strVal val="#ppt_x"/>
                                          </p:val>
                                        </p:tav>
                                      </p:tavLst>
                                    </p:anim>
                                    <p:anim calcmode="lin" valueType="num">
                                      <p:cBhvr additive="base">
                                        <p:cTn id="62" dur="2000" fill="hold"/>
                                        <p:tgtEl>
                                          <p:spTgt spid="52"/>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50252"/>
                                        </p:tgtEl>
                                        <p:attrNameLst>
                                          <p:attrName>style.visibility</p:attrName>
                                        </p:attrNameLst>
                                      </p:cBhvr>
                                      <p:to>
                                        <p:strVal val="visible"/>
                                      </p:to>
                                    </p:set>
                                    <p:anim calcmode="lin" valueType="num">
                                      <p:cBhvr additive="base">
                                        <p:cTn id="65" dur="2000" fill="hold"/>
                                        <p:tgtEl>
                                          <p:spTgt spid="50252"/>
                                        </p:tgtEl>
                                        <p:attrNameLst>
                                          <p:attrName>ppt_x</p:attrName>
                                        </p:attrNameLst>
                                      </p:cBhvr>
                                      <p:tavLst>
                                        <p:tav tm="0">
                                          <p:val>
                                            <p:strVal val="1+#ppt_w/2"/>
                                          </p:val>
                                        </p:tav>
                                        <p:tav tm="100000">
                                          <p:val>
                                            <p:strVal val="#ppt_x"/>
                                          </p:val>
                                        </p:tav>
                                      </p:tavLst>
                                    </p:anim>
                                    <p:anim calcmode="lin" valueType="num">
                                      <p:cBhvr additive="base">
                                        <p:cTn id="66" dur="2000" fill="hold"/>
                                        <p:tgtEl>
                                          <p:spTgt spid="50252"/>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50254"/>
                                        </p:tgtEl>
                                        <p:attrNameLst>
                                          <p:attrName>style.visibility</p:attrName>
                                        </p:attrNameLst>
                                      </p:cBhvr>
                                      <p:to>
                                        <p:strVal val="visible"/>
                                      </p:to>
                                    </p:set>
                                    <p:anim calcmode="lin" valueType="num">
                                      <p:cBhvr additive="base">
                                        <p:cTn id="69" dur="2000" fill="hold"/>
                                        <p:tgtEl>
                                          <p:spTgt spid="50254"/>
                                        </p:tgtEl>
                                        <p:attrNameLst>
                                          <p:attrName>ppt_x</p:attrName>
                                        </p:attrNameLst>
                                      </p:cBhvr>
                                      <p:tavLst>
                                        <p:tav tm="0">
                                          <p:val>
                                            <p:strVal val="1+#ppt_w/2"/>
                                          </p:val>
                                        </p:tav>
                                        <p:tav tm="100000">
                                          <p:val>
                                            <p:strVal val="#ppt_x"/>
                                          </p:val>
                                        </p:tav>
                                      </p:tavLst>
                                    </p:anim>
                                    <p:anim calcmode="lin" valueType="num">
                                      <p:cBhvr additive="base">
                                        <p:cTn id="70" dur="2000" fill="hold"/>
                                        <p:tgtEl>
                                          <p:spTgt spid="50254"/>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50256"/>
                                        </p:tgtEl>
                                        <p:attrNameLst>
                                          <p:attrName>style.visibility</p:attrName>
                                        </p:attrNameLst>
                                      </p:cBhvr>
                                      <p:to>
                                        <p:strVal val="visible"/>
                                      </p:to>
                                    </p:set>
                                    <p:anim calcmode="lin" valueType="num">
                                      <p:cBhvr additive="base">
                                        <p:cTn id="73" dur="2000" fill="hold"/>
                                        <p:tgtEl>
                                          <p:spTgt spid="50256"/>
                                        </p:tgtEl>
                                        <p:attrNameLst>
                                          <p:attrName>ppt_x</p:attrName>
                                        </p:attrNameLst>
                                      </p:cBhvr>
                                      <p:tavLst>
                                        <p:tav tm="0">
                                          <p:val>
                                            <p:strVal val="1+#ppt_w/2"/>
                                          </p:val>
                                        </p:tav>
                                        <p:tav tm="100000">
                                          <p:val>
                                            <p:strVal val="#ppt_x"/>
                                          </p:val>
                                        </p:tav>
                                      </p:tavLst>
                                    </p:anim>
                                    <p:anim calcmode="lin" valueType="num">
                                      <p:cBhvr additive="base">
                                        <p:cTn id="74" dur="2000" fill="hold"/>
                                        <p:tgtEl>
                                          <p:spTgt spid="50256"/>
                                        </p:tgtEl>
                                        <p:attrNameLst>
                                          <p:attrName>ppt_y</p:attrName>
                                        </p:attrNameLst>
                                      </p:cBhvr>
                                      <p:tavLst>
                                        <p:tav tm="0">
                                          <p:val>
                                            <p:strVal val="#ppt_y"/>
                                          </p:val>
                                        </p:tav>
                                        <p:tav tm="100000">
                                          <p:val>
                                            <p:strVal val="#ppt_y"/>
                                          </p:val>
                                        </p:tav>
                                      </p:tavLst>
                                    </p:anim>
                                  </p:childTnLst>
                                </p:cTn>
                              </p:par>
                              <p:par>
                                <p:cTn id="75" presetID="19" presetClass="entr" presetSubtype="10" fill="hold" nodeType="withEffect">
                                  <p:stCondLst>
                                    <p:cond delay="0"/>
                                  </p:stCondLst>
                                  <p:childTnLst>
                                    <p:set>
                                      <p:cBhvr>
                                        <p:cTn id="76" dur="1" fill="hold">
                                          <p:stCondLst>
                                            <p:cond delay="0"/>
                                          </p:stCondLst>
                                        </p:cTn>
                                        <p:tgtEl>
                                          <p:spTgt spid="50250"/>
                                        </p:tgtEl>
                                        <p:attrNameLst>
                                          <p:attrName>style.visibility</p:attrName>
                                        </p:attrNameLst>
                                      </p:cBhvr>
                                      <p:to>
                                        <p:strVal val="visible"/>
                                      </p:to>
                                    </p:set>
                                    <p:anim calcmode="lin" valueType="num">
                                      <p:cBhvr>
                                        <p:cTn id="77" dur="2000" fill="hold"/>
                                        <p:tgtEl>
                                          <p:spTgt spid="50250"/>
                                        </p:tgtEl>
                                        <p:attrNameLst>
                                          <p:attrName>ppt_w</p:attrName>
                                        </p:attrNameLst>
                                      </p:cBhvr>
                                      <p:tavLst>
                                        <p:tav tm="0" fmla="#ppt_w*sin(2.5*pi*$)">
                                          <p:val>
                                            <p:fltVal val="0"/>
                                          </p:val>
                                        </p:tav>
                                        <p:tav tm="100000">
                                          <p:val>
                                            <p:fltVal val="1"/>
                                          </p:val>
                                        </p:tav>
                                      </p:tavLst>
                                    </p:anim>
                                    <p:anim calcmode="lin" valueType="num">
                                      <p:cBhvr>
                                        <p:cTn id="78" dur="2000" fill="hold"/>
                                        <p:tgtEl>
                                          <p:spTgt spid="50250"/>
                                        </p:tgtEl>
                                        <p:attrNameLst>
                                          <p:attrName>ppt_h</p:attrName>
                                        </p:attrNameLst>
                                      </p:cBhvr>
                                      <p:tavLst>
                                        <p:tav tm="0">
                                          <p:val>
                                            <p:strVal val="#ppt_h"/>
                                          </p:val>
                                        </p:tav>
                                        <p:tav tm="100000">
                                          <p:val>
                                            <p:strVal val="#ppt_h"/>
                                          </p:val>
                                        </p:tav>
                                      </p:tavLst>
                                    </p:anim>
                                  </p:childTnLst>
                                </p:cTn>
                              </p:par>
                              <p:par>
                                <p:cTn id="79" presetID="19" presetClass="entr" presetSubtype="10" fill="hold" nodeType="withEffect">
                                  <p:stCondLst>
                                    <p:cond delay="0"/>
                                  </p:stCondLst>
                                  <p:childTnLst>
                                    <p:set>
                                      <p:cBhvr>
                                        <p:cTn id="80" dur="1" fill="hold">
                                          <p:stCondLst>
                                            <p:cond delay="0"/>
                                          </p:stCondLst>
                                        </p:cTn>
                                        <p:tgtEl>
                                          <p:spTgt spid="52"/>
                                        </p:tgtEl>
                                        <p:attrNameLst>
                                          <p:attrName>style.visibility</p:attrName>
                                        </p:attrNameLst>
                                      </p:cBhvr>
                                      <p:to>
                                        <p:strVal val="visible"/>
                                      </p:to>
                                    </p:set>
                                    <p:anim calcmode="lin" valueType="num">
                                      <p:cBhvr>
                                        <p:cTn id="81" dur="2000" fill="hold"/>
                                        <p:tgtEl>
                                          <p:spTgt spid="52"/>
                                        </p:tgtEl>
                                        <p:attrNameLst>
                                          <p:attrName>ppt_w</p:attrName>
                                        </p:attrNameLst>
                                      </p:cBhvr>
                                      <p:tavLst>
                                        <p:tav tm="0" fmla="#ppt_w*sin(2.5*pi*$)">
                                          <p:val>
                                            <p:fltVal val="0"/>
                                          </p:val>
                                        </p:tav>
                                        <p:tav tm="100000">
                                          <p:val>
                                            <p:fltVal val="1"/>
                                          </p:val>
                                        </p:tav>
                                      </p:tavLst>
                                    </p:anim>
                                    <p:anim calcmode="lin" valueType="num">
                                      <p:cBhvr>
                                        <p:cTn id="82" dur="2000" fill="hold"/>
                                        <p:tgtEl>
                                          <p:spTgt spid="52"/>
                                        </p:tgtEl>
                                        <p:attrNameLst>
                                          <p:attrName>ppt_h</p:attrName>
                                        </p:attrNameLst>
                                      </p:cBhvr>
                                      <p:tavLst>
                                        <p:tav tm="0">
                                          <p:val>
                                            <p:strVal val="#ppt_h"/>
                                          </p:val>
                                        </p:tav>
                                        <p:tav tm="100000">
                                          <p:val>
                                            <p:strVal val="#ppt_h"/>
                                          </p:val>
                                        </p:tav>
                                      </p:tavLst>
                                    </p:anim>
                                  </p:childTnLst>
                                </p:cTn>
                              </p:par>
                              <p:par>
                                <p:cTn id="83" presetID="19" presetClass="entr" presetSubtype="10" fill="hold" nodeType="withEffect">
                                  <p:stCondLst>
                                    <p:cond delay="0"/>
                                  </p:stCondLst>
                                  <p:childTnLst>
                                    <p:set>
                                      <p:cBhvr>
                                        <p:cTn id="84" dur="1" fill="hold">
                                          <p:stCondLst>
                                            <p:cond delay="0"/>
                                          </p:stCondLst>
                                        </p:cTn>
                                        <p:tgtEl>
                                          <p:spTgt spid="50252"/>
                                        </p:tgtEl>
                                        <p:attrNameLst>
                                          <p:attrName>style.visibility</p:attrName>
                                        </p:attrNameLst>
                                      </p:cBhvr>
                                      <p:to>
                                        <p:strVal val="visible"/>
                                      </p:to>
                                    </p:set>
                                    <p:anim calcmode="lin" valueType="num">
                                      <p:cBhvr>
                                        <p:cTn id="85" dur="2000" fill="hold"/>
                                        <p:tgtEl>
                                          <p:spTgt spid="50252"/>
                                        </p:tgtEl>
                                        <p:attrNameLst>
                                          <p:attrName>ppt_w</p:attrName>
                                        </p:attrNameLst>
                                      </p:cBhvr>
                                      <p:tavLst>
                                        <p:tav tm="0" fmla="#ppt_w*sin(2.5*pi*$)">
                                          <p:val>
                                            <p:fltVal val="0"/>
                                          </p:val>
                                        </p:tav>
                                        <p:tav tm="100000">
                                          <p:val>
                                            <p:fltVal val="1"/>
                                          </p:val>
                                        </p:tav>
                                      </p:tavLst>
                                    </p:anim>
                                    <p:anim calcmode="lin" valueType="num">
                                      <p:cBhvr>
                                        <p:cTn id="86" dur="2000" fill="hold"/>
                                        <p:tgtEl>
                                          <p:spTgt spid="50252"/>
                                        </p:tgtEl>
                                        <p:attrNameLst>
                                          <p:attrName>ppt_h</p:attrName>
                                        </p:attrNameLst>
                                      </p:cBhvr>
                                      <p:tavLst>
                                        <p:tav tm="0">
                                          <p:val>
                                            <p:strVal val="#ppt_h"/>
                                          </p:val>
                                        </p:tav>
                                        <p:tav tm="100000">
                                          <p:val>
                                            <p:strVal val="#ppt_h"/>
                                          </p:val>
                                        </p:tav>
                                      </p:tavLst>
                                    </p:anim>
                                  </p:childTnLst>
                                </p:cTn>
                              </p:par>
                              <p:par>
                                <p:cTn id="87" presetID="19" presetClass="entr" presetSubtype="10" fill="hold" nodeType="withEffect">
                                  <p:stCondLst>
                                    <p:cond delay="0"/>
                                  </p:stCondLst>
                                  <p:childTnLst>
                                    <p:set>
                                      <p:cBhvr>
                                        <p:cTn id="88" dur="1" fill="hold">
                                          <p:stCondLst>
                                            <p:cond delay="0"/>
                                          </p:stCondLst>
                                        </p:cTn>
                                        <p:tgtEl>
                                          <p:spTgt spid="50254"/>
                                        </p:tgtEl>
                                        <p:attrNameLst>
                                          <p:attrName>style.visibility</p:attrName>
                                        </p:attrNameLst>
                                      </p:cBhvr>
                                      <p:to>
                                        <p:strVal val="visible"/>
                                      </p:to>
                                    </p:set>
                                    <p:anim calcmode="lin" valueType="num">
                                      <p:cBhvr>
                                        <p:cTn id="89" dur="2000" fill="hold"/>
                                        <p:tgtEl>
                                          <p:spTgt spid="50254"/>
                                        </p:tgtEl>
                                        <p:attrNameLst>
                                          <p:attrName>ppt_w</p:attrName>
                                        </p:attrNameLst>
                                      </p:cBhvr>
                                      <p:tavLst>
                                        <p:tav tm="0" fmla="#ppt_w*sin(2.5*pi*$)">
                                          <p:val>
                                            <p:fltVal val="0"/>
                                          </p:val>
                                        </p:tav>
                                        <p:tav tm="100000">
                                          <p:val>
                                            <p:fltVal val="1"/>
                                          </p:val>
                                        </p:tav>
                                      </p:tavLst>
                                    </p:anim>
                                    <p:anim calcmode="lin" valueType="num">
                                      <p:cBhvr>
                                        <p:cTn id="90" dur="2000" fill="hold"/>
                                        <p:tgtEl>
                                          <p:spTgt spid="50254"/>
                                        </p:tgtEl>
                                        <p:attrNameLst>
                                          <p:attrName>ppt_h</p:attrName>
                                        </p:attrNameLst>
                                      </p:cBhvr>
                                      <p:tavLst>
                                        <p:tav tm="0">
                                          <p:val>
                                            <p:strVal val="#ppt_h"/>
                                          </p:val>
                                        </p:tav>
                                        <p:tav tm="100000">
                                          <p:val>
                                            <p:strVal val="#ppt_h"/>
                                          </p:val>
                                        </p:tav>
                                      </p:tavLst>
                                    </p:anim>
                                  </p:childTnLst>
                                </p:cTn>
                              </p:par>
                              <p:par>
                                <p:cTn id="91" presetID="19" presetClass="entr" presetSubtype="10" fill="hold" nodeType="withEffect">
                                  <p:stCondLst>
                                    <p:cond delay="0"/>
                                  </p:stCondLst>
                                  <p:childTnLst>
                                    <p:set>
                                      <p:cBhvr>
                                        <p:cTn id="92" dur="1" fill="hold">
                                          <p:stCondLst>
                                            <p:cond delay="0"/>
                                          </p:stCondLst>
                                        </p:cTn>
                                        <p:tgtEl>
                                          <p:spTgt spid="50256"/>
                                        </p:tgtEl>
                                        <p:attrNameLst>
                                          <p:attrName>style.visibility</p:attrName>
                                        </p:attrNameLst>
                                      </p:cBhvr>
                                      <p:to>
                                        <p:strVal val="visible"/>
                                      </p:to>
                                    </p:set>
                                    <p:anim calcmode="lin" valueType="num">
                                      <p:cBhvr>
                                        <p:cTn id="93" dur="2000" fill="hold"/>
                                        <p:tgtEl>
                                          <p:spTgt spid="50256"/>
                                        </p:tgtEl>
                                        <p:attrNameLst>
                                          <p:attrName>ppt_w</p:attrName>
                                        </p:attrNameLst>
                                      </p:cBhvr>
                                      <p:tavLst>
                                        <p:tav tm="0" fmla="#ppt_w*sin(2.5*pi*$)">
                                          <p:val>
                                            <p:fltVal val="0"/>
                                          </p:val>
                                        </p:tav>
                                        <p:tav tm="100000">
                                          <p:val>
                                            <p:fltVal val="1"/>
                                          </p:val>
                                        </p:tav>
                                      </p:tavLst>
                                    </p:anim>
                                    <p:anim calcmode="lin" valueType="num">
                                      <p:cBhvr>
                                        <p:cTn id="94" dur="2000" fill="hold"/>
                                        <p:tgtEl>
                                          <p:spTgt spid="5025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ida.jpg"/>
          <p:cNvPicPr>
            <a:picLocks noChangeAspect="1"/>
          </p:cNvPicPr>
          <p:nvPr/>
        </p:nvPicPr>
        <p:blipFill>
          <a:blip r:embed="rId2"/>
          <a:stretch>
            <a:fillRect/>
          </a:stretch>
        </p:blipFill>
        <p:spPr>
          <a:xfrm>
            <a:off x="1428728" y="0"/>
            <a:ext cx="6405113" cy="6858000"/>
          </a:xfrm>
          <a:prstGeom prst="rect">
            <a:avLst/>
          </a:prstGeom>
        </p:spPr>
      </p:pic>
      <p:sp>
        <p:nvSpPr>
          <p:cNvPr id="28" name="27 Rectángulo"/>
          <p:cNvSpPr/>
          <p:nvPr/>
        </p:nvSpPr>
        <p:spPr>
          <a:xfrm>
            <a:off x="0" y="0"/>
            <a:ext cx="1428728" cy="6858000"/>
          </a:xfrm>
          <a:prstGeom prst="rect">
            <a:avLst/>
          </a:prstGeom>
          <a:gradFill flip="none" rotWithShape="1">
            <a:gsLst>
              <a:gs pos="0">
                <a:schemeClr val="bg1"/>
              </a:gs>
              <a:gs pos="50000">
                <a:srgbClr val="CC3300">
                  <a:shade val="67500"/>
                  <a:satMod val="115000"/>
                </a:srgbClr>
              </a:gs>
              <a:gs pos="100000">
                <a:srgbClr val="CC33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H="1">
            <a:off x="7858148" y="0"/>
            <a:ext cx="1285852" cy="6858000"/>
          </a:xfrm>
          <a:prstGeom prst="rect">
            <a:avLst/>
          </a:prstGeom>
          <a:gradFill flip="none" rotWithShape="1">
            <a:gsLst>
              <a:gs pos="0">
                <a:schemeClr val="bg1"/>
              </a:gs>
              <a:gs pos="50000">
                <a:srgbClr val="CC3300">
                  <a:shade val="67500"/>
                  <a:satMod val="115000"/>
                </a:srgbClr>
              </a:gs>
              <a:gs pos="100000">
                <a:srgbClr val="CC33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2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anim calcmode="lin" valueType="num">
                                      <p:cBhvr>
                                        <p:cTn id="11" dur="2000" fill="hold"/>
                                        <p:tgtEl>
                                          <p:spTgt spid="4"/>
                                        </p:tgtEl>
                                        <p:attrNameLst>
                                          <p:attrName>ppt_x</p:attrName>
                                        </p:attrNameLst>
                                      </p:cBhvr>
                                      <p:tavLst>
                                        <p:tav tm="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stretch>
              <a:fillRect/>
            </a:stretch>
          </a:blipFill>
        </p:spPr>
        <p:txBody>
          <a:bodyPr/>
          <a:lstStyle/>
          <a:p>
            <a:endParaRPr lang="es-ES" dirty="0"/>
          </a:p>
        </p:txBody>
      </p:sp>
      <p:sp>
        <p:nvSpPr>
          <p:cNvPr id="4" name="3 Marco"/>
          <p:cNvSpPr/>
          <p:nvPr/>
        </p:nvSpPr>
        <p:spPr>
          <a:xfrm>
            <a:off x="0" y="0"/>
            <a:ext cx="9144000" cy="6858000"/>
          </a:xfrm>
          <a:prstGeom prst="frame">
            <a:avLst>
              <a:gd name="adj1" fmla="val 3611"/>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85786" y="642918"/>
            <a:ext cx="7643866" cy="5262979"/>
          </a:xfrm>
          <a:prstGeom prst="rect">
            <a:avLst/>
          </a:prstGeom>
          <a:noFill/>
        </p:spPr>
        <p:txBody>
          <a:bodyPr wrap="square" rtlCol="0">
            <a:spAutoFit/>
          </a:bodyPr>
          <a:lstStyle/>
          <a:p>
            <a:r>
              <a:rPr lang="es-ES" sz="2400" b="1" dirty="0" smtClean="0">
                <a:solidFill>
                  <a:srgbClr val="FFFF00"/>
                </a:solidFill>
                <a:effectLst>
                  <a:outerShdw blurRad="38100" dist="38100" dir="2700000" algn="tl">
                    <a:srgbClr val="000000">
                      <a:alpha val="43137"/>
                    </a:srgbClr>
                  </a:outerShdw>
                </a:effectLst>
                <a:latin typeface="Agency FB" pitchFamily="34" charset="0"/>
              </a:rPr>
              <a:t>Magdalena del Carmen Frida Kahlo Calderón</a:t>
            </a:r>
            <a:r>
              <a:rPr lang="es-ES" sz="2400" dirty="0" smtClean="0">
                <a:solidFill>
                  <a:srgbClr val="FFFF00"/>
                </a:solidFill>
                <a:effectLst>
                  <a:outerShdw blurRad="38100" dist="38100" dir="2700000" algn="tl">
                    <a:srgbClr val="000000">
                      <a:alpha val="43137"/>
                    </a:srgbClr>
                  </a:outerShdw>
                </a:effectLst>
                <a:latin typeface="Agency FB" pitchFamily="34" charset="0"/>
              </a:rPr>
              <a:t>, más conocida como </a:t>
            </a:r>
            <a:r>
              <a:rPr lang="es-ES" sz="2400" b="1" dirty="0" smtClean="0">
                <a:solidFill>
                  <a:srgbClr val="FFFF00"/>
                </a:solidFill>
                <a:effectLst>
                  <a:outerShdw blurRad="38100" dist="38100" dir="2700000" algn="tl">
                    <a:srgbClr val="000000">
                      <a:alpha val="43137"/>
                    </a:srgbClr>
                  </a:outerShdw>
                </a:effectLst>
                <a:latin typeface="Agency FB" pitchFamily="34" charset="0"/>
              </a:rPr>
              <a:t>Frida Kahlo</a:t>
            </a:r>
            <a:r>
              <a:rPr lang="es-ES" sz="2400" dirty="0" smtClean="0">
                <a:solidFill>
                  <a:srgbClr val="FFFF00"/>
                </a:solidFill>
                <a:effectLst>
                  <a:outerShdw blurRad="38100" dist="38100" dir="2700000" algn="tl">
                    <a:srgbClr val="000000">
                      <a:alpha val="43137"/>
                    </a:srgbClr>
                  </a:outerShdw>
                </a:effectLst>
                <a:latin typeface="Agency FB" pitchFamily="34" charset="0"/>
              </a:rPr>
              <a:t> (</a:t>
            </a:r>
            <a:r>
              <a:rPr lang="es-ES" sz="2400" dirty="0" err="1" smtClean="0">
                <a:solidFill>
                  <a:srgbClr val="FFFF00"/>
                </a:solidFill>
                <a:effectLst>
                  <a:outerShdw blurRad="38100" dist="38100" dir="2700000" algn="tl">
                    <a:srgbClr val="000000">
                      <a:alpha val="43137"/>
                    </a:srgbClr>
                  </a:outerShdw>
                </a:effectLst>
                <a:latin typeface="Agency FB" pitchFamily="34" charset="0"/>
              </a:rPr>
              <a:t>Coyoacán</a:t>
            </a:r>
            <a:r>
              <a:rPr lang="es-ES" sz="2400" dirty="0" smtClean="0">
                <a:solidFill>
                  <a:srgbClr val="FFFF00"/>
                </a:solidFill>
                <a:effectLst>
                  <a:outerShdw blurRad="38100" dist="38100" dir="2700000" algn="tl">
                    <a:srgbClr val="000000">
                      <a:alpha val="43137"/>
                    </a:srgbClr>
                  </a:outerShdw>
                </a:effectLst>
                <a:latin typeface="Agency FB" pitchFamily="34" charset="0"/>
              </a:rPr>
              <a:t>, 6 de julio de 1907-Coyoacán, 13 de julio de 1954), fue una pintora mexicana. Casada con el célebre muralista mexicano Diego Rivera, su vida estuvo cruzada por el infortunio de una enfermedad infantil y por un grave accidente en su juventud que la mantuvo postrada durante largos periodos, llegando a someterse hasta  32 operaciones quirúrgicas. Llevó una vida poco convencional, fue bisexual y entre sus amantes se encontraba León </a:t>
            </a:r>
            <a:r>
              <a:rPr lang="es-ES" sz="2400" dirty="0" err="1" smtClean="0">
                <a:solidFill>
                  <a:srgbClr val="FFFF00"/>
                </a:solidFill>
                <a:effectLst>
                  <a:outerShdw blurRad="38100" dist="38100" dir="2700000" algn="tl">
                    <a:srgbClr val="000000">
                      <a:alpha val="43137"/>
                    </a:srgbClr>
                  </a:outerShdw>
                </a:effectLst>
                <a:latin typeface="Agency FB" pitchFamily="34" charset="0"/>
              </a:rPr>
              <a:t>Trotski</a:t>
            </a:r>
            <a:r>
              <a:rPr lang="es-ES" sz="2400" dirty="0" smtClean="0">
                <a:solidFill>
                  <a:srgbClr val="FFFF00"/>
                </a:solidFill>
                <a:effectLst>
                  <a:outerShdw blurRad="38100" dist="38100" dir="2700000" algn="tl">
                    <a:srgbClr val="000000">
                      <a:alpha val="43137"/>
                    </a:srgbClr>
                  </a:outerShdw>
                </a:effectLst>
                <a:latin typeface="Agency FB" pitchFamily="34" charset="0"/>
              </a:rPr>
              <a:t>. Su obra pictórica gira temáticamente en torno a su biografía y a su propio sufrimiento. Fue autora de unas 200 obras, principalmente autorretratos, en los que proyectó sus dificultades por sobrevivir. La obra de Kahlo está influenciada por su esposo el reconocido pintor Diego Rivera, con el que compartió su gusto por el arte popular mexicano de raíces indígenas, inspirando a otros pintores mexicanos del periodo post-revolucionario. </a:t>
            </a:r>
            <a:endParaRPr lang="es-ES" sz="2400" dirty="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4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trato familia 1926.jpg"/>
          <p:cNvPicPr>
            <a:picLocks noChangeAspect="1"/>
          </p:cNvPicPr>
          <p:nvPr/>
        </p:nvPicPr>
        <p:blipFill>
          <a:blip r:embed="rId2"/>
          <a:stretch>
            <a:fillRect/>
          </a:stretch>
        </p:blipFill>
        <p:spPr>
          <a:xfrm>
            <a:off x="1428728" y="-1"/>
            <a:ext cx="6286544" cy="6858001"/>
          </a:xfrm>
          <a:prstGeom prst="rect">
            <a:avLst/>
          </a:prstGeom>
        </p:spPr>
      </p:pic>
      <p:sp>
        <p:nvSpPr>
          <p:cNvPr id="25" name="24 Rectángulo"/>
          <p:cNvSpPr/>
          <p:nvPr/>
        </p:nvSpPr>
        <p:spPr>
          <a:xfrm>
            <a:off x="0" y="0"/>
            <a:ext cx="1428728" cy="6858000"/>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flipH="1">
            <a:off x="7715272" y="0"/>
            <a:ext cx="1428728" cy="6858000"/>
          </a:xfrm>
          <a:prstGeom prst="rect">
            <a:avLst/>
          </a:prstGeom>
          <a:gradFill>
            <a:gsLst>
              <a:gs pos="0">
                <a:schemeClr val="tx2">
                  <a:lumMod val="10000"/>
                </a:schemeClr>
              </a:gs>
              <a:gs pos="50000">
                <a:schemeClr val="tx2">
                  <a:lumMod val="50000"/>
                  <a:shade val="67500"/>
                  <a:satMod val="115000"/>
                </a:schemeClr>
              </a:gs>
              <a:gs pos="100000">
                <a:schemeClr val="tx2">
                  <a:lumMod val="50000"/>
                  <a:shade val="100000"/>
                  <a:satMod val="115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2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anim calcmode="lin" valueType="num">
                                      <p:cBhvr>
                                        <p:cTn id="11" dur="2000" fill="hold"/>
                                        <p:tgtEl>
                                          <p:spTgt spid="4"/>
                                        </p:tgtEl>
                                        <p:attrNameLst>
                                          <p:attrName>ppt_x</p:attrName>
                                        </p:attrNameLst>
                                      </p:cBhvr>
                                      <p:tavLst>
                                        <p:tav tm="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CASA_CASAAZUL_247.jpg"/>
          <p:cNvPicPr>
            <a:picLocks noChangeAspect="1"/>
          </p:cNvPicPr>
          <p:nvPr/>
        </p:nvPicPr>
        <p:blipFill>
          <a:blip r:embed="rId2"/>
          <a:stretch>
            <a:fillRect/>
          </a:stretch>
        </p:blipFill>
        <p:spPr>
          <a:xfrm>
            <a:off x="1071539" y="0"/>
            <a:ext cx="7072362" cy="6858000"/>
          </a:xfrm>
          <a:prstGeom prst="rect">
            <a:avLst/>
          </a:prstGeom>
        </p:spPr>
      </p:pic>
      <p:sp>
        <p:nvSpPr>
          <p:cNvPr id="21" name="20 Rectángulo"/>
          <p:cNvSpPr/>
          <p:nvPr/>
        </p:nvSpPr>
        <p:spPr>
          <a:xfrm>
            <a:off x="0" y="0"/>
            <a:ext cx="1071538" cy="6858000"/>
          </a:xfrm>
          <a:prstGeom prst="rect">
            <a:avLst/>
          </a:prstGeom>
          <a:gradFill flip="none" rotWithShape="1">
            <a:gsLst>
              <a:gs pos="0">
                <a:schemeClr val="bg1"/>
              </a:gs>
              <a:gs pos="50000">
                <a:schemeClr val="accent1">
                  <a:lumMod val="50000"/>
                  <a:shade val="67500"/>
                  <a:satMod val="115000"/>
                </a:schemeClr>
              </a:gs>
              <a:gs pos="100000">
                <a:schemeClr val="accent1">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H="1">
            <a:off x="8143900" y="0"/>
            <a:ext cx="1000100" cy="6858000"/>
          </a:xfrm>
          <a:prstGeom prst="rect">
            <a:avLst/>
          </a:prstGeom>
          <a:gradFill flip="none" rotWithShape="1">
            <a:gsLst>
              <a:gs pos="0">
                <a:schemeClr val="bg1"/>
              </a:gs>
              <a:gs pos="50000">
                <a:schemeClr val="accent1">
                  <a:lumMod val="50000"/>
                  <a:shade val="67500"/>
                  <a:satMod val="115000"/>
                </a:schemeClr>
              </a:gs>
              <a:gs pos="100000">
                <a:schemeClr val="accent1">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2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anim calcmode="lin" valueType="num">
                                      <p:cBhvr>
                                        <p:cTn id="11" dur="2000" fill="hold"/>
                                        <p:tgtEl>
                                          <p:spTgt spid="4"/>
                                        </p:tgtEl>
                                        <p:attrNameLst>
                                          <p:attrName>ppt_x</p:attrName>
                                        </p:attrNameLst>
                                      </p:cBhvr>
                                      <p:tavLst>
                                        <p:tav tm="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stretch>
              <a:fillRect/>
            </a:stretch>
          </a:blipFill>
        </p:spPr>
        <p:txBody>
          <a:bodyPr/>
          <a:lstStyle/>
          <a:p>
            <a:endParaRPr lang="es-ES" dirty="0"/>
          </a:p>
        </p:txBody>
      </p:sp>
      <p:sp>
        <p:nvSpPr>
          <p:cNvPr id="4" name="3 Marco"/>
          <p:cNvSpPr/>
          <p:nvPr/>
        </p:nvSpPr>
        <p:spPr>
          <a:xfrm>
            <a:off x="0" y="0"/>
            <a:ext cx="9144000" cy="6858000"/>
          </a:xfrm>
          <a:prstGeom prst="frame">
            <a:avLst>
              <a:gd name="adj1" fmla="val 3611"/>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500034" y="1643050"/>
            <a:ext cx="8143932" cy="3785652"/>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Con la llegada de los 15 años, entró en la más prestigiosa institución educativa de México, que recientemente había comenzado a admitir estudiantes de sexo femenino. Solamente eran 35 alumnas entre los dos mil alumnos, pero las ansias de aprender de Frida la hicieron inmune al ambiente machista: ella quería estudiar medicina. En esta época conoció a grandes intelectuales y artistas del país. Se juntó con chicos rebeldes y críticos con la autoridad, que se movilizaban ante las injusticias en las que estaba sumido el país. Allí conoció al que sería su novio: Alejandro Gómez Arias. En esta etapa Frida ya pintaba, pero quemó la mayoría de sus obras. Y aquí llega, en forma de terrible accidente, la segunda maldición de Frida Kahlo. </a:t>
            </a:r>
          </a:p>
        </p:txBody>
      </p:sp>
    </p:spTree>
  </p:cSld>
  <p:clrMapOvr>
    <a:masterClrMapping/>
  </p:clrMapOvr>
  <p:transition spd="slow" advTm="3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szerelem-es-fajdalom-fogsagaban-42988.jpg"/>
          <p:cNvPicPr>
            <a:picLocks noChangeAspect="1"/>
          </p:cNvPicPr>
          <p:nvPr/>
        </p:nvPicPr>
        <p:blipFill>
          <a:blip r:embed="rId2"/>
          <a:stretch>
            <a:fillRect/>
          </a:stretch>
        </p:blipFill>
        <p:spPr>
          <a:xfrm>
            <a:off x="1445964" y="0"/>
            <a:ext cx="6252072" cy="6858000"/>
          </a:xfrm>
          <a:prstGeom prst="rect">
            <a:avLst/>
          </a:prstGeom>
        </p:spPr>
      </p:pic>
      <p:sp>
        <p:nvSpPr>
          <p:cNvPr id="50" name="49 Rectángulo"/>
          <p:cNvSpPr/>
          <p:nvPr/>
        </p:nvSpPr>
        <p:spPr>
          <a:xfrm>
            <a:off x="0" y="0"/>
            <a:ext cx="1428728" cy="6858000"/>
          </a:xfrm>
          <a:prstGeom prst="rect">
            <a:avLst/>
          </a:prstGeom>
          <a:gradFill flip="none" rotWithShape="1">
            <a:gsLst>
              <a:gs pos="0">
                <a:schemeClr val="tx2">
                  <a:lumMod val="10000"/>
                </a:schemeClr>
              </a:gs>
              <a:gs pos="50000">
                <a:srgbClr val="B88C00">
                  <a:shade val="67500"/>
                  <a:satMod val="115000"/>
                </a:srgbClr>
              </a:gs>
              <a:gs pos="100000">
                <a:srgbClr val="B88C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flipH="1">
            <a:off x="7939078" y="0"/>
            <a:ext cx="1204922" cy="6858000"/>
          </a:xfrm>
          <a:prstGeom prst="rect">
            <a:avLst/>
          </a:prstGeom>
          <a:gradFill flip="none" rotWithShape="1">
            <a:gsLst>
              <a:gs pos="0">
                <a:schemeClr val="tx2">
                  <a:lumMod val="10000"/>
                </a:schemeClr>
              </a:gs>
              <a:gs pos="50000">
                <a:srgbClr val="B88C00">
                  <a:shade val="67500"/>
                  <a:satMod val="115000"/>
                </a:srgbClr>
              </a:gs>
              <a:gs pos="100000">
                <a:srgbClr val="B88C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2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anim calcmode="lin" valueType="num">
                                      <p:cBhvr>
                                        <p:cTn id="11" dur="2000" fill="hold"/>
                                        <p:tgtEl>
                                          <p:spTgt spid="4"/>
                                        </p:tgtEl>
                                        <p:attrNameLst>
                                          <p:attrName>ppt_x</p:attrName>
                                        </p:attrNameLst>
                                      </p:cBhvr>
                                      <p:tavLst>
                                        <p:tav tm="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2_02_03_15_18_560.jpg"/>
          <p:cNvPicPr>
            <a:picLocks noChangeAspect="1"/>
          </p:cNvPicPr>
          <p:nvPr/>
        </p:nvPicPr>
        <p:blipFill>
          <a:blip r:embed="rId2">
            <a:lum bright="-10000" contrast="30000"/>
          </a:blip>
          <a:stretch>
            <a:fillRect/>
          </a:stretch>
        </p:blipFill>
        <p:spPr>
          <a:xfrm>
            <a:off x="1714480" y="0"/>
            <a:ext cx="5643601" cy="6858000"/>
          </a:xfrm>
          <a:prstGeom prst="rect">
            <a:avLst/>
          </a:prstGeom>
        </p:spPr>
      </p:pic>
      <p:sp>
        <p:nvSpPr>
          <p:cNvPr id="13" name="12 Rectángulo"/>
          <p:cNvSpPr/>
          <p:nvPr/>
        </p:nvSpPr>
        <p:spPr>
          <a:xfrm>
            <a:off x="0" y="0"/>
            <a:ext cx="1714480" cy="6858000"/>
          </a:xfrm>
          <a:prstGeom prst="rect">
            <a:avLst/>
          </a:prstGeom>
          <a:gradFill flip="none" rotWithShape="1">
            <a:gsLst>
              <a:gs pos="0">
                <a:srgbClr val="663300"/>
              </a:gs>
              <a:gs pos="50000">
                <a:srgbClr val="B88C00">
                  <a:shade val="67500"/>
                  <a:satMod val="115000"/>
                </a:srgbClr>
              </a:gs>
              <a:gs pos="100000">
                <a:srgbClr val="B88C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H="1">
            <a:off x="7367574" y="0"/>
            <a:ext cx="1776426" cy="6858000"/>
          </a:xfrm>
          <a:prstGeom prst="rect">
            <a:avLst/>
          </a:prstGeom>
          <a:gradFill flip="none" rotWithShape="1">
            <a:gsLst>
              <a:gs pos="0">
                <a:srgbClr val="663300"/>
              </a:gs>
              <a:gs pos="50000">
                <a:srgbClr val="B88C00">
                  <a:shade val="67500"/>
                  <a:satMod val="115000"/>
                </a:srgbClr>
              </a:gs>
              <a:gs pos="100000">
                <a:srgbClr val="B88C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2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anim calcmode="lin" valueType="num">
                                      <p:cBhvr>
                                        <p:cTn id="11" dur="2000" fill="hold"/>
                                        <p:tgtEl>
                                          <p:spTgt spid="4"/>
                                        </p:tgtEl>
                                        <p:attrNameLst>
                                          <p:attrName>ppt_x</p:attrName>
                                        </p:attrNameLst>
                                      </p:cBhvr>
                                      <p:tavLst>
                                        <p:tav tm="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265_ded3.jpeg"/>
          <p:cNvPicPr>
            <a:picLocks noChangeAspect="1"/>
          </p:cNvPicPr>
          <p:nvPr/>
        </p:nvPicPr>
        <p:blipFill>
          <a:blip r:embed="rId2"/>
          <a:stretch>
            <a:fillRect/>
          </a:stretch>
        </p:blipFill>
        <p:spPr>
          <a:xfrm>
            <a:off x="1804969" y="0"/>
            <a:ext cx="5534062" cy="6858000"/>
          </a:xfrm>
          <a:prstGeom prst="rect">
            <a:avLst/>
          </a:prstGeom>
        </p:spPr>
      </p:pic>
      <p:sp>
        <p:nvSpPr>
          <p:cNvPr id="6" name="5 Rectángulo"/>
          <p:cNvSpPr/>
          <p:nvPr/>
        </p:nvSpPr>
        <p:spPr>
          <a:xfrm>
            <a:off x="0" y="0"/>
            <a:ext cx="1785918" cy="6858000"/>
          </a:xfrm>
          <a:prstGeom prst="rect">
            <a:avLst/>
          </a:prstGeom>
          <a:gradFill flip="none" rotWithShape="1">
            <a:gsLst>
              <a:gs pos="0">
                <a:schemeClr val="bg1"/>
              </a:gs>
              <a:gs pos="50000">
                <a:srgbClr val="860000">
                  <a:shade val="67500"/>
                  <a:satMod val="115000"/>
                </a:srgbClr>
              </a:gs>
              <a:gs pos="100000">
                <a:srgbClr val="86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7358082" y="0"/>
            <a:ext cx="1785918" cy="6858000"/>
          </a:xfrm>
          <a:prstGeom prst="rect">
            <a:avLst/>
          </a:prstGeom>
          <a:gradFill>
            <a:gsLst>
              <a:gs pos="0">
                <a:schemeClr val="bg1"/>
              </a:gs>
              <a:gs pos="50000">
                <a:srgbClr val="860000">
                  <a:shade val="67500"/>
                  <a:satMod val="115000"/>
                </a:srgbClr>
              </a:gs>
              <a:gs pos="100000">
                <a:srgbClr val="860000">
                  <a:shade val="100000"/>
                  <a:satMod val="115000"/>
                </a:srgb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2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anim calcmode="lin" valueType="num">
                                      <p:cBhvr>
                                        <p:cTn id="11" dur="2000" fill="hold"/>
                                        <p:tgtEl>
                                          <p:spTgt spid="4"/>
                                        </p:tgtEl>
                                        <p:attrNameLst>
                                          <p:attrName>ppt_x</p:attrName>
                                        </p:attrNameLst>
                                      </p:cBhvr>
                                      <p:tavLst>
                                        <p:tav tm="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stretch>
              <a:fillRect/>
            </a:stretch>
          </a:blipFill>
        </p:spPr>
        <p:txBody>
          <a:bodyPr/>
          <a:lstStyle/>
          <a:p>
            <a:endParaRPr lang="es-ES" dirty="0"/>
          </a:p>
        </p:txBody>
      </p:sp>
      <p:sp>
        <p:nvSpPr>
          <p:cNvPr id="4" name="3 Marco"/>
          <p:cNvSpPr/>
          <p:nvPr/>
        </p:nvSpPr>
        <p:spPr>
          <a:xfrm>
            <a:off x="0" y="0"/>
            <a:ext cx="9144000" cy="6858000"/>
          </a:xfrm>
          <a:prstGeom prst="frame">
            <a:avLst>
              <a:gd name="adj1" fmla="val 3611"/>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500034" y="428604"/>
            <a:ext cx="8143932" cy="461665"/>
          </a:xfrm>
          <a:prstGeom prst="rect">
            <a:avLst/>
          </a:prstGeom>
          <a:noFill/>
        </p:spPr>
        <p:txBody>
          <a:bodyPr wrap="square" rtlCol="0">
            <a:spAutoFit/>
          </a:bodyPr>
          <a:lstStyle/>
          <a:p>
            <a:endParaRPr lang="es-ES" sz="2400" i="1" dirty="0">
              <a:solidFill>
                <a:srgbClr val="FFFF00"/>
              </a:solidFill>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571472" y="1428736"/>
            <a:ext cx="8072494" cy="4154984"/>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Según </a:t>
            </a:r>
            <a:r>
              <a:rPr lang="es-ES" sz="2400" dirty="0" err="1" smtClean="0">
                <a:solidFill>
                  <a:srgbClr val="FFFF00"/>
                </a:solidFill>
                <a:effectLst>
                  <a:outerShdw blurRad="38100" dist="38100" dir="2700000" algn="tl">
                    <a:srgbClr val="000000">
                      <a:alpha val="43137"/>
                    </a:srgbClr>
                  </a:outerShdw>
                </a:effectLst>
                <a:latin typeface="Agency FB" pitchFamily="34" charset="0"/>
              </a:rPr>
              <a:t>Wikipedia</a:t>
            </a:r>
            <a:r>
              <a:rPr lang="es-ES" sz="2400" dirty="0" smtClean="0">
                <a:solidFill>
                  <a:srgbClr val="FFFF00"/>
                </a:solidFill>
                <a:effectLst>
                  <a:outerShdw blurRad="38100" dist="38100" dir="2700000" algn="tl">
                    <a:srgbClr val="000000">
                      <a:alpha val="43137"/>
                    </a:srgbClr>
                  </a:outerShdw>
                </a:effectLst>
                <a:latin typeface="Agency FB" pitchFamily="34" charset="0"/>
              </a:rPr>
              <a:t>…El 17 de septiembre de 1925 sufrió un grave accidente cuando el bus en que ella viajaba fue arrollado por un tranvía, quedando aplastado contra un muro y completamente destruido. Regresaba de la escuela a casa, junto a Alejandro Gómez Arias, su novio de entonces. Su columna vertebral quedó fracturada en tres partes, sufriendo además fracturas en dos costillas, en la clavícula y tres en el hueso púbico. Su pierna derecha se fracturó en once partes, su pie derecho se dislocó, su hombro izquierdo se descoyuntó y un pasamanos la atravesó desde la cadera izquierda hasta salir por la vagina. Al respecto, Frida comentaba que habría sido esta la forma brutal en la que había perdido su virginidad. “</a:t>
            </a:r>
          </a:p>
          <a:p>
            <a:endParaRPr lang="es-ES" sz="2400" dirty="0">
              <a:solidFill>
                <a:srgbClr val="FFFF00"/>
              </a:solidFill>
            </a:endParaRPr>
          </a:p>
        </p:txBody>
      </p:sp>
    </p:spTree>
  </p:cSld>
  <p:clrMapOvr>
    <a:masterClrMapping/>
  </p:clrMapOvr>
  <p:transition spd="slow" advTm="3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kahlo_self 1926.jpg"/>
          <p:cNvPicPr>
            <a:picLocks noGrp="1" noChangeAspect="1"/>
          </p:cNvPicPr>
          <p:nvPr>
            <p:ph idx="1"/>
          </p:nvPr>
        </p:nvPicPr>
        <p:blipFill>
          <a:blip r:embed="rId2"/>
          <a:stretch>
            <a:fillRect/>
          </a:stretch>
        </p:blipFill>
        <p:spPr>
          <a:xfrm>
            <a:off x="1722048" y="0"/>
            <a:ext cx="5699904" cy="6858000"/>
          </a:xfrm>
        </p:spPr>
      </p:pic>
      <p:sp>
        <p:nvSpPr>
          <p:cNvPr id="5" name="4 Rectángulo"/>
          <p:cNvSpPr/>
          <p:nvPr/>
        </p:nvSpPr>
        <p:spPr>
          <a:xfrm>
            <a:off x="0" y="0"/>
            <a:ext cx="1428728" cy="6858000"/>
          </a:xfrm>
          <a:prstGeom prst="rect">
            <a:avLst/>
          </a:prstGeom>
          <a:gradFill flip="none" rotWithShape="1">
            <a:gsLst>
              <a:gs pos="0">
                <a:schemeClr val="bg1"/>
              </a:gs>
              <a:gs pos="50000">
                <a:srgbClr val="CC3300">
                  <a:shade val="67500"/>
                  <a:satMod val="115000"/>
                </a:srgbClr>
              </a:gs>
              <a:gs pos="100000">
                <a:srgbClr val="CC33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429520" y="0"/>
            <a:ext cx="1714480" cy="6858000"/>
          </a:xfrm>
          <a:prstGeom prst="rect">
            <a:avLst/>
          </a:prstGeom>
          <a:gradFill flip="none" rotWithShape="1">
            <a:gsLst>
              <a:gs pos="0">
                <a:schemeClr val="bg1"/>
              </a:gs>
              <a:gs pos="50000">
                <a:srgbClr val="CC3300">
                  <a:shade val="67500"/>
                  <a:satMod val="115000"/>
                </a:srgbClr>
              </a:gs>
              <a:gs pos="100000">
                <a:srgbClr val="CC33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2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anim calcmode="lin" valueType="num">
                                      <p:cBhvr>
                                        <p:cTn id="11" dur="2000" fill="hold"/>
                                        <p:tgtEl>
                                          <p:spTgt spid="4"/>
                                        </p:tgtEl>
                                        <p:attrNameLst>
                                          <p:attrName>ppt_x</p:attrName>
                                        </p:attrNameLst>
                                      </p:cBhvr>
                                      <p:tavLst>
                                        <p:tav tm="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6929454" cy="6858000"/>
          </a:xfrm>
        </p:spPr>
        <p:txBody>
          <a:bodyPr/>
          <a:lstStyle/>
          <a:p>
            <a:endParaRPr lang="es-ES" dirty="0"/>
          </a:p>
        </p:txBody>
      </p:sp>
      <p:pic>
        <p:nvPicPr>
          <p:cNvPr id="4" name="3 Imagen" descr="autorretratotrenza_frida_kahlo1941.jpg"/>
          <p:cNvPicPr>
            <a:picLocks noChangeAspect="1"/>
          </p:cNvPicPr>
          <p:nvPr/>
        </p:nvPicPr>
        <p:blipFill>
          <a:blip r:embed="rId2"/>
          <a:stretch>
            <a:fillRect/>
          </a:stretch>
        </p:blipFill>
        <p:spPr>
          <a:xfrm>
            <a:off x="1932197" y="0"/>
            <a:ext cx="5279605" cy="6858000"/>
          </a:xfrm>
          <a:prstGeom prst="rect">
            <a:avLst/>
          </a:prstGeom>
        </p:spPr>
      </p:pic>
      <p:sp>
        <p:nvSpPr>
          <p:cNvPr id="5" name="4 Rectángulo"/>
          <p:cNvSpPr/>
          <p:nvPr/>
        </p:nvSpPr>
        <p:spPr>
          <a:xfrm>
            <a:off x="0" y="0"/>
            <a:ext cx="1928794" cy="6858000"/>
          </a:xfrm>
          <a:prstGeom prst="rect">
            <a:avLst/>
          </a:prstGeom>
          <a:gradFill flip="none" rotWithShape="1">
            <a:gsLst>
              <a:gs pos="0">
                <a:schemeClr val="bg1"/>
              </a:gs>
              <a:gs pos="50000">
                <a:schemeClr val="accent3">
                  <a:lumMod val="50000"/>
                  <a:shade val="67500"/>
                  <a:satMod val="115000"/>
                </a:schemeClr>
              </a:gs>
              <a:gs pos="100000">
                <a:schemeClr val="accent3">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286644" y="0"/>
            <a:ext cx="1857356" cy="6858000"/>
          </a:xfrm>
          <a:prstGeom prst="rect">
            <a:avLst/>
          </a:prstGeom>
          <a:gradFill>
            <a:gsLst>
              <a:gs pos="0">
                <a:schemeClr val="bg1"/>
              </a:gs>
              <a:gs pos="50000">
                <a:schemeClr val="accent3">
                  <a:lumMod val="50000"/>
                  <a:shade val="67500"/>
                  <a:satMod val="115000"/>
                </a:schemeClr>
              </a:gs>
              <a:gs pos="100000">
                <a:schemeClr val="accent3">
                  <a:lumMod val="50000"/>
                  <a:shade val="100000"/>
                  <a:satMod val="115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2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anim calcmode="lin" valueType="num">
                                      <p:cBhvr>
                                        <p:cTn id="11" dur="2000" fill="hold"/>
                                        <p:tgtEl>
                                          <p:spTgt spid="4"/>
                                        </p:tgtEl>
                                        <p:attrNameLst>
                                          <p:attrName>ppt_x</p:attrName>
                                        </p:attrNameLst>
                                      </p:cBhvr>
                                      <p:tavLst>
                                        <p:tav tm="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rida-kahlo-3.jpg"/>
          <p:cNvPicPr>
            <a:picLocks noGrp="1" noChangeAspect="1"/>
          </p:cNvPicPr>
          <p:nvPr>
            <p:ph idx="1"/>
          </p:nvPr>
        </p:nvPicPr>
        <p:blipFill>
          <a:blip r:embed="rId2"/>
          <a:stretch>
            <a:fillRect/>
          </a:stretch>
        </p:blipFill>
        <p:spPr>
          <a:xfrm>
            <a:off x="0" y="0"/>
            <a:ext cx="9144000" cy="6857999"/>
          </a:xfr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iego and I.jpg"/>
          <p:cNvPicPr>
            <a:picLocks noChangeAspect="1"/>
          </p:cNvPicPr>
          <p:nvPr/>
        </p:nvPicPr>
        <p:blipFill>
          <a:blip r:embed="rId2"/>
          <a:stretch>
            <a:fillRect/>
          </a:stretch>
        </p:blipFill>
        <p:spPr>
          <a:xfrm>
            <a:off x="1664138" y="0"/>
            <a:ext cx="5815724" cy="6858000"/>
          </a:xfrm>
          <a:prstGeom prst="rect">
            <a:avLst/>
          </a:prstGeom>
        </p:spPr>
      </p:pic>
      <p:sp>
        <p:nvSpPr>
          <p:cNvPr id="5" name="4 Rectángulo"/>
          <p:cNvSpPr/>
          <p:nvPr/>
        </p:nvSpPr>
        <p:spPr>
          <a:xfrm>
            <a:off x="0" y="0"/>
            <a:ext cx="1643042" cy="6858000"/>
          </a:xfrm>
          <a:prstGeom prst="rect">
            <a:avLst/>
          </a:prstGeom>
          <a:gradFill flip="none" rotWithShape="1">
            <a:gsLst>
              <a:gs pos="0">
                <a:srgbClr val="860000">
                  <a:shade val="30000"/>
                  <a:satMod val="115000"/>
                </a:srgbClr>
              </a:gs>
              <a:gs pos="50000">
                <a:srgbClr val="860000">
                  <a:shade val="67500"/>
                  <a:satMod val="115000"/>
                </a:srgbClr>
              </a:gs>
              <a:gs pos="100000">
                <a:srgbClr val="86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500958" y="0"/>
            <a:ext cx="1643042" cy="6858000"/>
          </a:xfrm>
          <a:prstGeom prst="rect">
            <a:avLst/>
          </a:prstGeom>
          <a:gradFill flip="none" rotWithShape="1">
            <a:gsLst>
              <a:gs pos="0">
                <a:srgbClr val="860000">
                  <a:shade val="30000"/>
                  <a:satMod val="115000"/>
                </a:srgbClr>
              </a:gs>
              <a:gs pos="50000">
                <a:srgbClr val="860000">
                  <a:shade val="67500"/>
                  <a:satMod val="115000"/>
                </a:srgbClr>
              </a:gs>
              <a:gs pos="100000">
                <a:srgbClr val="86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down)">
                                      <p:cBhvr>
                                        <p:cTn id="7" dur="2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anim calcmode="lin" valueType="num">
                                      <p:cBhvr>
                                        <p:cTn id="11" dur="2000" fill="hold"/>
                                        <p:tgtEl>
                                          <p:spTgt spid="4"/>
                                        </p:tgtEl>
                                        <p:attrNameLst>
                                          <p:attrName>ppt_x</p:attrName>
                                        </p:attrNameLst>
                                      </p:cBhvr>
                                      <p:tavLst>
                                        <p:tav tm="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stretch>
              <a:fillRect/>
            </a:stretch>
          </a:blipFill>
        </p:spPr>
        <p:txBody>
          <a:bodyPr/>
          <a:lstStyle/>
          <a:p>
            <a:endParaRPr lang="es-ES" dirty="0"/>
          </a:p>
        </p:txBody>
      </p:sp>
      <p:sp>
        <p:nvSpPr>
          <p:cNvPr id="4" name="3 Marco"/>
          <p:cNvSpPr/>
          <p:nvPr/>
        </p:nvSpPr>
        <p:spPr>
          <a:xfrm>
            <a:off x="0" y="0"/>
            <a:ext cx="9144000" cy="6858000"/>
          </a:xfrm>
          <a:prstGeom prst="frame">
            <a:avLst>
              <a:gd name="adj1" fmla="val 3611"/>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428596" y="357166"/>
            <a:ext cx="8358246" cy="6143668"/>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571472" y="1643050"/>
            <a:ext cx="7786742" cy="3785652"/>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No estaba seguro que pudiera sobrevivir. Durante un larguísimo periodo, Frida volvió a ponerse en contacto con la medicina, pero de la peor forma posible. Las soluciones de la época eran terribles, dolorosas, angustiantes. Por lo menos 32 operaciones, mecanismos de “estiramiento”, corsés… Estando al borde de la muerte y la parálisis permanente, se refugió en la pintura. Empezó a hacer autorretratos, reflejando en ellos los sucesos que vivía y los sentimientos que la atormentaban. </a:t>
            </a:r>
          </a:p>
          <a:p>
            <a:r>
              <a:rPr lang="es-ES" sz="2400" dirty="0" smtClean="0">
                <a:solidFill>
                  <a:srgbClr val="FFFF00"/>
                </a:solidFill>
                <a:effectLst>
                  <a:outerShdw blurRad="38100" dist="38100" dir="2700000" algn="tl">
                    <a:srgbClr val="000000">
                      <a:alpha val="43137"/>
                    </a:srgbClr>
                  </a:outerShdw>
                </a:effectLst>
                <a:latin typeface="Agency FB" pitchFamily="34" charset="0"/>
              </a:rPr>
              <a:t>Pero si algo hay comparable a el enorme sufrimiento de nuestra artista, eso fueron sus gigantescas ansias por vivir</a:t>
            </a:r>
          </a:p>
          <a:p>
            <a:endParaRPr lang="es-ES" sz="2400" dirty="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28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0328151304.jpg"/>
          <p:cNvPicPr>
            <a:picLocks noChangeAspect="1"/>
          </p:cNvPicPr>
          <p:nvPr/>
        </p:nvPicPr>
        <p:blipFill>
          <a:blip r:embed="rId2">
            <a:lum bright="-10000" contrast="10000"/>
          </a:blip>
          <a:stretch>
            <a:fillRect/>
          </a:stretch>
        </p:blipFill>
        <p:spPr>
          <a:xfrm>
            <a:off x="1851307" y="0"/>
            <a:ext cx="5441386" cy="6858000"/>
          </a:xfrm>
          <a:prstGeom prst="rect">
            <a:avLst/>
          </a:prstGeom>
        </p:spPr>
      </p:pic>
      <p:sp>
        <p:nvSpPr>
          <p:cNvPr id="30" name="29 Rectángulo"/>
          <p:cNvSpPr/>
          <p:nvPr/>
        </p:nvSpPr>
        <p:spPr>
          <a:xfrm>
            <a:off x="0" y="0"/>
            <a:ext cx="1785918" cy="6858000"/>
          </a:xfrm>
          <a:prstGeom prst="rect">
            <a:avLst/>
          </a:prstGeom>
          <a:gradFill flip="none" rotWithShape="1">
            <a:gsLst>
              <a:gs pos="0">
                <a:schemeClr val="bg1">
                  <a:lumMod val="65000"/>
                  <a:lumOff val="35000"/>
                  <a:shade val="30000"/>
                  <a:satMod val="115000"/>
                </a:schemeClr>
              </a:gs>
              <a:gs pos="50000">
                <a:schemeClr val="bg1">
                  <a:lumMod val="65000"/>
                  <a:lumOff val="35000"/>
                  <a:shade val="67500"/>
                  <a:satMod val="115000"/>
                </a:schemeClr>
              </a:gs>
              <a:gs pos="100000">
                <a:schemeClr val="bg1">
                  <a:lumMod val="65000"/>
                  <a:lumOff val="3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flipH="1">
            <a:off x="7358082" y="0"/>
            <a:ext cx="1785918" cy="6858000"/>
          </a:xfrm>
          <a:prstGeom prst="rect">
            <a:avLst/>
          </a:prstGeom>
          <a:gradFill flip="none" rotWithShape="1">
            <a:gsLst>
              <a:gs pos="0">
                <a:schemeClr val="bg1">
                  <a:lumMod val="65000"/>
                  <a:lumOff val="35000"/>
                  <a:shade val="30000"/>
                  <a:satMod val="115000"/>
                </a:schemeClr>
              </a:gs>
              <a:gs pos="50000">
                <a:schemeClr val="bg1">
                  <a:lumMod val="65000"/>
                  <a:lumOff val="35000"/>
                  <a:shade val="67500"/>
                  <a:satMod val="115000"/>
                </a:schemeClr>
              </a:gs>
              <a:gs pos="100000">
                <a:schemeClr val="bg1">
                  <a:lumMod val="65000"/>
                  <a:lumOff val="3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ppt_x</p:attrName>
                                        </p:attrNameLst>
                                      </p:cBhvr>
                                      <p:tavLst>
                                        <p:tav tm="0">
                                          <p:val>
                                            <p:strVal val="#ppt_x-.2"/>
                                          </p:val>
                                        </p:tav>
                                        <p:tav tm="100000">
                                          <p:val>
                                            <p:strVal val="#ppt_x"/>
                                          </p:val>
                                        </p:tav>
                                      </p:tavLst>
                                    </p:anim>
                                    <p:anim calcmode="lin" valueType="num">
                                      <p:cBhvr>
                                        <p:cTn id="8" dur="2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2000"/>
                                        <p:tgtEl>
                                          <p:spTgt spid="4"/>
                                        </p:tgtEl>
                                      </p:cBhvr>
                                    </p:animEffect>
                                  </p:childTnLst>
                                </p:cTn>
                              </p:par>
                              <p:par>
                                <p:cTn id="10" presetID="47"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anim calcmode="lin" valueType="num">
                                      <p:cBhvr>
                                        <p:cTn id="13" dur="2000" fill="hold"/>
                                        <p:tgtEl>
                                          <p:spTgt spid="4"/>
                                        </p:tgtEl>
                                        <p:attrNameLst>
                                          <p:attrName>ppt_x</p:attrName>
                                        </p:attrNameLst>
                                      </p:cBhvr>
                                      <p:tavLst>
                                        <p:tav tm="0">
                                          <p:val>
                                            <p:strVal val="#ppt_x"/>
                                          </p:val>
                                        </p:tav>
                                        <p:tav tm="100000">
                                          <p:val>
                                            <p:strVal val="#ppt_x"/>
                                          </p:val>
                                        </p:tav>
                                      </p:tavLst>
                                    </p:anim>
                                    <p:anim calcmode="lin" valueType="num">
                                      <p:cBhvr>
                                        <p:cTn id="14"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ida-11.jpg"/>
          <p:cNvPicPr>
            <a:picLocks noChangeAspect="1"/>
          </p:cNvPicPr>
          <p:nvPr/>
        </p:nvPicPr>
        <p:blipFill>
          <a:blip r:embed="rId2">
            <a:lum bright="-10000"/>
          </a:blip>
          <a:stretch>
            <a:fillRect/>
          </a:stretch>
        </p:blipFill>
        <p:spPr>
          <a:xfrm>
            <a:off x="1785918" y="-34779"/>
            <a:ext cx="5500726" cy="6892779"/>
          </a:xfrm>
          <a:prstGeom prst="rect">
            <a:avLst/>
          </a:prstGeom>
        </p:spPr>
      </p:pic>
      <p:sp>
        <p:nvSpPr>
          <p:cNvPr id="5" name="4 Rectángulo"/>
          <p:cNvSpPr/>
          <p:nvPr/>
        </p:nvSpPr>
        <p:spPr>
          <a:xfrm>
            <a:off x="0" y="0"/>
            <a:ext cx="1785918" cy="6858000"/>
          </a:xfrm>
          <a:prstGeom prst="rect">
            <a:avLst/>
          </a:prstGeom>
          <a:gradFill flip="none" rotWithShape="1">
            <a:gsLst>
              <a:gs pos="0">
                <a:schemeClr val="bg1"/>
              </a:gs>
              <a:gs pos="50000">
                <a:srgbClr val="860000">
                  <a:shade val="67500"/>
                  <a:satMod val="115000"/>
                </a:srgbClr>
              </a:gs>
              <a:gs pos="100000">
                <a:srgbClr val="86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H="1">
            <a:off x="7286644" y="0"/>
            <a:ext cx="1857356" cy="6858000"/>
          </a:xfrm>
          <a:prstGeom prst="rect">
            <a:avLst/>
          </a:prstGeom>
          <a:gradFill flip="none" rotWithShape="1">
            <a:gsLst>
              <a:gs pos="0">
                <a:schemeClr val="bg1"/>
              </a:gs>
              <a:gs pos="50000">
                <a:srgbClr val="860000">
                  <a:shade val="67500"/>
                  <a:satMod val="115000"/>
                </a:srgbClr>
              </a:gs>
              <a:gs pos="100000">
                <a:srgbClr val="86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2000"/>
                                        <p:tgtEl>
                                          <p:spTgt spid="4"/>
                                        </p:tgtEl>
                                      </p:cBhvr>
                                    </p:animEffect>
                                  </p:childTnLst>
                                </p:cTn>
                              </p:par>
                              <p:par>
                                <p:cTn id="8" presetID="2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ppt_x</p:attrName>
                                        </p:attrNameLst>
                                      </p:cBhvr>
                                      <p:tavLst>
                                        <p:tav tm="0">
                                          <p:val>
                                            <p:strVal val="#ppt_x-.2"/>
                                          </p:val>
                                        </p:tav>
                                        <p:tav tm="100000">
                                          <p:val>
                                            <p:strVal val="#ppt_x"/>
                                          </p:val>
                                        </p:tav>
                                      </p:tavLst>
                                    </p:anim>
                                    <p:anim calcmode="lin" valueType="num">
                                      <p:cBhvr>
                                        <p:cTn id="11" dur="2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ida Kahlo- portrait with monkeys.jpg"/>
          <p:cNvPicPr>
            <a:picLocks noChangeAspect="1"/>
          </p:cNvPicPr>
          <p:nvPr/>
        </p:nvPicPr>
        <p:blipFill>
          <a:blip r:embed="rId2"/>
          <a:stretch>
            <a:fillRect/>
          </a:stretch>
        </p:blipFill>
        <p:spPr>
          <a:xfrm>
            <a:off x="1746638" y="0"/>
            <a:ext cx="5650724" cy="6858000"/>
          </a:xfrm>
          <a:prstGeom prst="rect">
            <a:avLst/>
          </a:prstGeom>
        </p:spPr>
      </p:pic>
      <p:sp>
        <p:nvSpPr>
          <p:cNvPr id="5" name="4 Rectángulo"/>
          <p:cNvSpPr/>
          <p:nvPr/>
        </p:nvSpPr>
        <p:spPr>
          <a:xfrm>
            <a:off x="0" y="0"/>
            <a:ext cx="1785918" cy="6858000"/>
          </a:xfrm>
          <a:prstGeom prst="rect">
            <a:avLst/>
          </a:prstGeom>
          <a:gradFill flip="none" rotWithShape="1">
            <a:gsLst>
              <a:gs pos="0">
                <a:schemeClr val="bg1"/>
              </a:gs>
              <a:gs pos="50000">
                <a:srgbClr val="B88C00">
                  <a:shade val="67500"/>
                  <a:satMod val="115000"/>
                </a:srgbClr>
              </a:gs>
              <a:gs pos="100000">
                <a:srgbClr val="B88C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429520" y="0"/>
            <a:ext cx="1714480" cy="6858000"/>
          </a:xfrm>
          <a:prstGeom prst="rect">
            <a:avLst/>
          </a:prstGeom>
          <a:gradFill flip="none" rotWithShape="1">
            <a:gsLst>
              <a:gs pos="0">
                <a:schemeClr val="bg1"/>
              </a:gs>
              <a:gs pos="50000">
                <a:srgbClr val="B88C00">
                  <a:shade val="67500"/>
                  <a:satMod val="115000"/>
                </a:srgbClr>
              </a:gs>
              <a:gs pos="100000">
                <a:srgbClr val="B88C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3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stretch>
              <a:fillRect/>
            </a:stretch>
          </a:blipFill>
        </p:spPr>
        <p:txBody>
          <a:bodyPr/>
          <a:lstStyle/>
          <a:p>
            <a:endParaRPr lang="es-ES" dirty="0"/>
          </a:p>
        </p:txBody>
      </p:sp>
      <p:sp>
        <p:nvSpPr>
          <p:cNvPr id="4" name="3 Marco"/>
          <p:cNvSpPr/>
          <p:nvPr/>
        </p:nvSpPr>
        <p:spPr>
          <a:xfrm>
            <a:off x="0" y="0"/>
            <a:ext cx="9144000" cy="6858000"/>
          </a:xfrm>
          <a:prstGeom prst="frame">
            <a:avLst>
              <a:gd name="adj1" fmla="val 3611"/>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14348" y="571480"/>
            <a:ext cx="7786742" cy="400110"/>
          </a:xfrm>
          <a:prstGeom prst="rect">
            <a:avLst/>
          </a:prstGeom>
          <a:noFill/>
        </p:spPr>
        <p:txBody>
          <a:bodyPr wrap="square" rtlCol="0">
            <a:spAutoFit/>
          </a:bodyPr>
          <a:lstStyle/>
          <a:p>
            <a:endParaRPr lang="es-ES" sz="2000" dirty="0">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642910" y="1142984"/>
            <a:ext cx="7858180" cy="4524315"/>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En el tiempo que volvió a estar postrada en cama e inmovilizada, volvió al dibujo y la pintura «para combatir el dolor y el aburrimiento», según decía ella. Sus padres hicieron construir un caballete especial que se apoyaba en la cama y aguantaba los lienzos en los que pintaba. También hicieron instalar un espejo bajo el dosel de su cama, el cual permitió a Frida el verse y convertirse en la propia modelo para sus cuadros. Cuando fue capaz de recuperar parte de su movilidad, volvió a moverse por círculos intelectuales donde luchar por sus preferencias políticas (el comunismo) y conoció a grandes amigos… y también a Diego Rivera, que la animó a seguir con su carrera artística aunque ella no tenía la intención de dedicarse a eso, y con el que -una vez más, por suerte o por desgracia- acabó casándose profundamente enamorada.</a:t>
            </a:r>
          </a:p>
          <a:p>
            <a:endParaRPr lang="es-ES" sz="2400" dirty="0">
              <a:solidFill>
                <a:srgbClr val="FFFF00"/>
              </a:solidFill>
            </a:endParaRPr>
          </a:p>
        </p:txBody>
      </p:sp>
    </p:spTree>
  </p:cSld>
  <p:clrMapOvr>
    <a:masterClrMapping/>
  </p:clrMapOvr>
  <p:transition spd="slow" advTm="35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ida-Kahlo.jpg"/>
          <p:cNvPicPr>
            <a:picLocks noChangeAspect="1"/>
          </p:cNvPicPr>
          <p:nvPr/>
        </p:nvPicPr>
        <p:blipFill>
          <a:blip r:embed="rId2"/>
          <a:stretch>
            <a:fillRect/>
          </a:stretch>
        </p:blipFill>
        <p:spPr>
          <a:xfrm>
            <a:off x="0" y="0"/>
            <a:ext cx="9143999"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63300"/>
          </a:solidFill>
        </p:spPr>
        <p:txBody>
          <a:bodyPr/>
          <a:lstStyle/>
          <a:p>
            <a:endParaRPr lang="es-ES" dirty="0"/>
          </a:p>
        </p:txBody>
      </p:sp>
      <p:pic>
        <p:nvPicPr>
          <p:cNvPr id="4" name="3 Imagen" descr="museo-casa-estudio-frida-diego-3-1024x675.jpg"/>
          <p:cNvPicPr>
            <a:picLocks noChangeAspect="1"/>
          </p:cNvPicPr>
          <p:nvPr/>
        </p:nvPicPr>
        <p:blipFill>
          <a:blip r:embed="rId2"/>
          <a:stretch>
            <a:fillRect/>
          </a:stretch>
        </p:blipFill>
        <p:spPr>
          <a:xfrm>
            <a:off x="0" y="567475"/>
            <a:ext cx="9144000" cy="572304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2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anim calcmode="lin" valueType="num">
                                      <p:cBhvr>
                                        <p:cTn id="11" dur="2000" fill="hold"/>
                                        <p:tgtEl>
                                          <p:spTgt spid="4"/>
                                        </p:tgtEl>
                                        <p:attrNameLst>
                                          <p:attrName>ppt_x</p:attrName>
                                        </p:attrNameLst>
                                      </p:cBhvr>
                                      <p:tavLst>
                                        <p:tav tm="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idaKahlo.jpg"/>
          <p:cNvPicPr>
            <a:picLocks noChangeAspect="1"/>
          </p:cNvPicPr>
          <p:nvPr/>
        </p:nvPicPr>
        <p:blipFill>
          <a:blip r:embed="rId2"/>
          <a:stretch>
            <a:fillRect/>
          </a:stretch>
        </p:blipFill>
        <p:spPr>
          <a:xfrm>
            <a:off x="2032599" y="0"/>
            <a:ext cx="5078802" cy="6858000"/>
          </a:xfrm>
          <a:prstGeom prst="rect">
            <a:avLst/>
          </a:prstGeom>
        </p:spPr>
      </p:pic>
      <p:sp>
        <p:nvSpPr>
          <p:cNvPr id="5" name="4 Rectángulo"/>
          <p:cNvSpPr/>
          <p:nvPr/>
        </p:nvSpPr>
        <p:spPr>
          <a:xfrm>
            <a:off x="0" y="0"/>
            <a:ext cx="2000232" cy="6858000"/>
          </a:xfrm>
          <a:prstGeom prst="rect">
            <a:avLst/>
          </a:prstGeom>
          <a:gradFill flip="none" rotWithShape="1">
            <a:gsLst>
              <a:gs pos="0">
                <a:schemeClr val="bg1"/>
              </a:gs>
              <a:gs pos="50000">
                <a:srgbClr val="920049">
                  <a:shade val="67500"/>
                  <a:satMod val="115000"/>
                </a:srgbClr>
              </a:gs>
              <a:gs pos="100000">
                <a:srgbClr val="92004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072330" y="0"/>
            <a:ext cx="2071670" cy="6858000"/>
          </a:xfrm>
          <a:prstGeom prst="rect">
            <a:avLst/>
          </a:prstGeom>
          <a:gradFill flip="none" rotWithShape="1">
            <a:gsLst>
              <a:gs pos="0">
                <a:schemeClr val="bg1"/>
              </a:gs>
              <a:gs pos="50000">
                <a:srgbClr val="920049">
                  <a:shade val="67500"/>
                  <a:satMod val="115000"/>
                </a:srgbClr>
              </a:gs>
              <a:gs pos="100000">
                <a:srgbClr val="92004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2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ppt_x</p:attrName>
                                        </p:attrNameLst>
                                      </p:cBhvr>
                                      <p:tavLst>
                                        <p:tav tm="0">
                                          <p:val>
                                            <p:strVal val="#ppt_x-.2"/>
                                          </p:val>
                                        </p:tav>
                                        <p:tav tm="100000">
                                          <p:val>
                                            <p:strVal val="#ppt_x"/>
                                          </p:val>
                                        </p:tav>
                                      </p:tavLst>
                                    </p:anim>
                                    <p:anim calcmode="lin" valueType="num">
                                      <p:cBhvr>
                                        <p:cTn id="11"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dicated to Leon Trotsky 1937.jpg"/>
          <p:cNvPicPr>
            <a:picLocks noChangeAspect="1"/>
          </p:cNvPicPr>
          <p:nvPr/>
        </p:nvPicPr>
        <p:blipFill>
          <a:blip r:embed="rId2"/>
          <a:stretch>
            <a:fillRect/>
          </a:stretch>
        </p:blipFill>
        <p:spPr>
          <a:xfrm>
            <a:off x="1785918" y="0"/>
            <a:ext cx="5626076" cy="6858000"/>
          </a:xfrm>
          <a:prstGeom prst="rect">
            <a:avLst/>
          </a:prstGeom>
        </p:spPr>
      </p:pic>
      <p:sp>
        <p:nvSpPr>
          <p:cNvPr id="5" name="4 Rectángulo"/>
          <p:cNvSpPr/>
          <p:nvPr/>
        </p:nvSpPr>
        <p:spPr>
          <a:xfrm>
            <a:off x="0" y="0"/>
            <a:ext cx="1785918" cy="6858000"/>
          </a:xfrm>
          <a:prstGeom prst="rect">
            <a:avLst/>
          </a:prstGeo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H="1">
            <a:off x="7429520" y="0"/>
            <a:ext cx="1714480" cy="6858000"/>
          </a:xfrm>
          <a:prstGeom prst="rect">
            <a:avLst/>
          </a:prstGeo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stretch>
              <a:fillRect/>
            </a:stretch>
          </a:blipFill>
        </p:spPr>
        <p:txBody>
          <a:bodyPr/>
          <a:lstStyle/>
          <a:p>
            <a:endParaRPr lang="es-ES" dirty="0"/>
          </a:p>
        </p:txBody>
      </p:sp>
      <p:sp>
        <p:nvSpPr>
          <p:cNvPr id="4" name="3 Marco"/>
          <p:cNvSpPr/>
          <p:nvPr/>
        </p:nvSpPr>
        <p:spPr>
          <a:xfrm>
            <a:off x="0" y="0"/>
            <a:ext cx="9144000" cy="6858000"/>
          </a:xfrm>
          <a:prstGeom prst="frame">
            <a:avLst>
              <a:gd name="adj1" fmla="val 3611"/>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857224" y="1571612"/>
            <a:ext cx="7429552" cy="3662541"/>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El matrimonio no fue, ni mucho menos, donde Frida logró la felicidad. Ciertamente, ha sido una de las historias de amor más extravagantes de la historia. Ella tenía 22 años y él 42. La madre de Frida no estaba nada contenta, claro; dijo que Diego era demasiado viejo, demasiado gordo y, todavía peor, un comunista y un ateo. Aunque los dos se complementaban en muchos aspectos (pues ambos tenían un enorme interés en el Arte, y en la forma de contemplar la vida), surgieron grandes problemas y brechas entre ambos: el carácter infiel de Diego Rivera influyó de manera decisiva tanto en su vida personal como en la creación de su obra.</a:t>
            </a:r>
          </a:p>
          <a:p>
            <a:endParaRPr lang="es-ES" i="1"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30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_atelierul_din_casa_azul,_diego_si_frida,_intre_piese_ale_culturii_prehispanice.jpg"/>
          <p:cNvPicPr>
            <a:picLocks noChangeAspect="1"/>
          </p:cNvPicPr>
          <p:nvPr/>
        </p:nvPicPr>
        <p:blipFill>
          <a:blip r:embed="rId2"/>
          <a:stretch>
            <a:fillRect/>
          </a:stretch>
        </p:blipFill>
        <p:spPr>
          <a:xfrm>
            <a:off x="1298422" y="0"/>
            <a:ext cx="6547156" cy="6858000"/>
          </a:xfrm>
          <a:prstGeom prst="rect">
            <a:avLst/>
          </a:prstGeom>
        </p:spPr>
      </p:pic>
      <p:sp>
        <p:nvSpPr>
          <p:cNvPr id="5" name="4 Rectángulo"/>
          <p:cNvSpPr/>
          <p:nvPr/>
        </p:nvSpPr>
        <p:spPr>
          <a:xfrm>
            <a:off x="0" y="0"/>
            <a:ext cx="1285852" cy="6858000"/>
          </a:xfrm>
          <a:prstGeom prst="rect">
            <a:avLst/>
          </a:prstGeom>
          <a:gradFill flip="none" rotWithShape="1">
            <a:gsLst>
              <a:gs pos="0">
                <a:schemeClr val="bg1"/>
              </a:gs>
              <a:gs pos="50000">
                <a:srgbClr val="860000">
                  <a:shade val="67500"/>
                  <a:satMod val="115000"/>
                </a:srgbClr>
              </a:gs>
              <a:gs pos="100000">
                <a:srgbClr val="86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858148" y="0"/>
            <a:ext cx="1285852" cy="6858000"/>
          </a:xfrm>
          <a:prstGeom prst="rect">
            <a:avLst/>
          </a:prstGeom>
          <a:gradFill flip="none" rotWithShape="1">
            <a:gsLst>
              <a:gs pos="0">
                <a:schemeClr val="bg1"/>
              </a:gs>
              <a:gs pos="50000">
                <a:srgbClr val="860000">
                  <a:shade val="67500"/>
                  <a:satMod val="115000"/>
                </a:srgbClr>
              </a:gs>
              <a:gs pos="100000">
                <a:srgbClr val="86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2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anim calcmode="lin" valueType="num">
                                      <p:cBhvr>
                                        <p:cTn id="11" dur="2000" fill="hold"/>
                                        <p:tgtEl>
                                          <p:spTgt spid="4"/>
                                        </p:tgtEl>
                                        <p:attrNameLst>
                                          <p:attrName>ppt_x</p:attrName>
                                        </p:attrNameLst>
                                      </p:cBhvr>
                                      <p:tavLst>
                                        <p:tav tm="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Frida_Kahlo_and_Diego_Rivera_by_Martin_Munkacsi_1930.jpg"/>
          <p:cNvPicPr>
            <a:picLocks noChangeAspect="1"/>
          </p:cNvPicPr>
          <p:nvPr/>
        </p:nvPicPr>
        <p:blipFill>
          <a:blip r:embed="rId2">
            <a:lum contrast="10000"/>
          </a:blip>
          <a:stretch>
            <a:fillRect/>
          </a:stretch>
        </p:blipFill>
        <p:spPr>
          <a:xfrm>
            <a:off x="1785918" y="0"/>
            <a:ext cx="5723326" cy="6858000"/>
          </a:xfrm>
          <a:prstGeom prst="rect">
            <a:avLst/>
          </a:prstGeom>
        </p:spPr>
      </p:pic>
      <p:sp>
        <p:nvSpPr>
          <p:cNvPr id="6" name="5 Rectángulo"/>
          <p:cNvSpPr/>
          <p:nvPr/>
        </p:nvSpPr>
        <p:spPr>
          <a:xfrm>
            <a:off x="0" y="0"/>
            <a:ext cx="1785918" cy="6858000"/>
          </a:xfrm>
          <a:prstGeom prst="rect">
            <a:avLst/>
          </a:prstGeom>
          <a:gradFill flip="none" rotWithShape="1">
            <a:gsLst>
              <a:gs pos="0">
                <a:schemeClr val="bg1"/>
              </a:gs>
              <a:gs pos="50000">
                <a:srgbClr val="000099">
                  <a:shade val="67500"/>
                  <a:satMod val="115000"/>
                </a:srgbClr>
              </a:gs>
              <a:gs pos="100000">
                <a:srgbClr val="00009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H="1">
            <a:off x="7500958" y="0"/>
            <a:ext cx="1643042" cy="6858000"/>
          </a:xfrm>
          <a:prstGeom prst="rect">
            <a:avLst/>
          </a:prstGeom>
          <a:gradFill flip="none" rotWithShape="1">
            <a:gsLst>
              <a:gs pos="0">
                <a:schemeClr val="bg1"/>
              </a:gs>
              <a:gs pos="50000">
                <a:srgbClr val="000099">
                  <a:shade val="67500"/>
                  <a:satMod val="115000"/>
                </a:srgbClr>
              </a:gs>
              <a:gs pos="100000">
                <a:srgbClr val="00009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2000"/>
                                        <p:tgtEl>
                                          <p:spTgt spid="5"/>
                                        </p:tgtEl>
                                      </p:cBhvr>
                                    </p:animEffect>
                                  </p:childTnLst>
                                </p:cTn>
                              </p:par>
                              <p:par>
                                <p:cTn id="8" presetID="47"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anim calcmode="lin" valueType="num">
                                      <p:cBhvr>
                                        <p:cTn id="11" dur="2000" fill="hold"/>
                                        <p:tgtEl>
                                          <p:spTgt spid="5"/>
                                        </p:tgtEl>
                                        <p:attrNameLst>
                                          <p:attrName>ppt_x</p:attrName>
                                        </p:attrNameLst>
                                      </p:cBhvr>
                                      <p:tavLst>
                                        <p:tav tm="0">
                                          <p:val>
                                            <p:strVal val="#ppt_x"/>
                                          </p:val>
                                        </p:tav>
                                        <p:tav tm="100000">
                                          <p:val>
                                            <p:strVal val="#ppt_x"/>
                                          </p:val>
                                        </p:tav>
                                      </p:tavLst>
                                    </p:anim>
                                    <p:anim calcmode="lin" valueType="num">
                                      <p:cBhvr>
                                        <p:cTn id="12"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png"/>
          <p:cNvPicPr>
            <a:picLocks noChangeAspect="1"/>
          </p:cNvPicPr>
          <p:nvPr/>
        </p:nvPicPr>
        <p:blipFill>
          <a:blip r:embed="rId2"/>
          <a:stretch>
            <a:fillRect/>
          </a:stretch>
        </p:blipFill>
        <p:spPr>
          <a:xfrm>
            <a:off x="0" y="571480"/>
            <a:ext cx="9144000" cy="5595416"/>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2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anim calcmode="lin" valueType="num">
                                      <p:cBhvr>
                                        <p:cTn id="11" dur="2000" fill="hold"/>
                                        <p:tgtEl>
                                          <p:spTgt spid="4"/>
                                        </p:tgtEl>
                                        <p:attrNameLst>
                                          <p:attrName>ppt_x</p:attrName>
                                        </p:attrNameLst>
                                      </p:cBhvr>
                                      <p:tavLst>
                                        <p:tav tm="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40000"/>
          </a:solidFill>
        </p:spPr>
        <p:txBody>
          <a:bodyPr/>
          <a:lstStyle/>
          <a:p>
            <a:endParaRPr lang="es-ES" dirty="0"/>
          </a:p>
        </p:txBody>
      </p:sp>
      <p:pic>
        <p:nvPicPr>
          <p:cNvPr id="4" name="3 Imagen" descr="frida y diego4.jpg"/>
          <p:cNvPicPr>
            <a:picLocks noChangeAspect="1"/>
          </p:cNvPicPr>
          <p:nvPr/>
        </p:nvPicPr>
        <p:blipFill>
          <a:blip r:embed="rId2"/>
          <a:stretch>
            <a:fillRect/>
          </a:stretch>
        </p:blipFill>
        <p:spPr>
          <a:xfrm>
            <a:off x="0" y="428604"/>
            <a:ext cx="9135498" cy="600076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ida Kahlo, Self-Portrait Dedicated to Dr. Eloesser, 1940.jpg"/>
          <p:cNvPicPr>
            <a:picLocks noChangeAspect="1"/>
          </p:cNvPicPr>
          <p:nvPr/>
        </p:nvPicPr>
        <p:blipFill>
          <a:blip r:embed="rId2"/>
          <a:stretch>
            <a:fillRect/>
          </a:stretch>
        </p:blipFill>
        <p:spPr>
          <a:xfrm>
            <a:off x="2071640" y="0"/>
            <a:ext cx="5000719" cy="6858000"/>
          </a:xfrm>
          <a:prstGeom prst="rect">
            <a:avLst/>
          </a:prstGeom>
        </p:spPr>
      </p:pic>
      <p:sp>
        <p:nvSpPr>
          <p:cNvPr id="5" name="4 Rectángulo"/>
          <p:cNvSpPr/>
          <p:nvPr/>
        </p:nvSpPr>
        <p:spPr>
          <a:xfrm>
            <a:off x="0" y="0"/>
            <a:ext cx="2071670" cy="6858000"/>
          </a:xfrm>
          <a:prstGeom prst="rect">
            <a:avLst/>
          </a:prstGeom>
          <a:gradFill flip="none" rotWithShape="1">
            <a:gsLst>
              <a:gs pos="0">
                <a:schemeClr val="bg1"/>
              </a:gs>
              <a:gs pos="50000">
                <a:srgbClr val="B88C00">
                  <a:shade val="67500"/>
                  <a:satMod val="115000"/>
                </a:srgbClr>
              </a:gs>
              <a:gs pos="100000">
                <a:srgbClr val="B88C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072330" y="0"/>
            <a:ext cx="2071670" cy="6858000"/>
          </a:xfrm>
          <a:prstGeom prst="rect">
            <a:avLst/>
          </a:prstGeom>
          <a:gradFill flip="none" rotWithShape="1">
            <a:gsLst>
              <a:gs pos="0">
                <a:schemeClr val="bg1"/>
              </a:gs>
              <a:gs pos="50000">
                <a:srgbClr val="B88C00">
                  <a:shade val="67500"/>
                  <a:satMod val="115000"/>
                </a:srgbClr>
              </a:gs>
              <a:gs pos="100000">
                <a:srgbClr val="B88C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2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anim calcmode="lin" valueType="num">
                                      <p:cBhvr>
                                        <p:cTn id="11" dur="2000" fill="hold"/>
                                        <p:tgtEl>
                                          <p:spTgt spid="4"/>
                                        </p:tgtEl>
                                        <p:attrNameLst>
                                          <p:attrName>ppt_x</p:attrName>
                                        </p:attrNameLst>
                                      </p:cBhvr>
                                      <p:tavLst>
                                        <p:tav tm="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frida-kahlo-in-studio.jpg"/>
          <p:cNvPicPr>
            <a:picLocks noChangeAspect="1"/>
          </p:cNvPicPr>
          <p:nvPr/>
        </p:nvPicPr>
        <p:blipFill>
          <a:blip r:embed="rId2"/>
          <a:stretch>
            <a:fillRect/>
          </a:stretch>
        </p:blipFill>
        <p:spPr>
          <a:xfrm>
            <a:off x="1557321" y="0"/>
            <a:ext cx="5872199" cy="6858000"/>
          </a:xfrm>
          <a:prstGeom prst="rect">
            <a:avLst/>
          </a:prstGeom>
        </p:spPr>
      </p:pic>
      <p:sp>
        <p:nvSpPr>
          <p:cNvPr id="6" name="5 Rectángulo"/>
          <p:cNvSpPr/>
          <p:nvPr/>
        </p:nvSpPr>
        <p:spPr>
          <a:xfrm>
            <a:off x="0" y="0"/>
            <a:ext cx="1571604" cy="6858000"/>
          </a:xfrm>
          <a:prstGeom prst="rect">
            <a:avLst/>
          </a:prstGeom>
          <a:gradFill flip="none" rotWithShape="1">
            <a:gsLst>
              <a:gs pos="0">
                <a:srgbClr val="663300"/>
              </a:gs>
              <a:gs pos="50000">
                <a:srgbClr val="B88C00">
                  <a:shade val="67500"/>
                  <a:satMod val="115000"/>
                </a:srgbClr>
              </a:gs>
              <a:gs pos="100000">
                <a:srgbClr val="B88C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H="1">
            <a:off x="7429520" y="0"/>
            <a:ext cx="1714480" cy="6858000"/>
          </a:xfrm>
          <a:prstGeom prst="rect">
            <a:avLst/>
          </a:prstGeom>
          <a:gradFill flip="none" rotWithShape="1">
            <a:gsLst>
              <a:gs pos="0">
                <a:srgbClr val="663300"/>
              </a:gs>
              <a:gs pos="50000">
                <a:srgbClr val="B88C00">
                  <a:shade val="67500"/>
                  <a:satMod val="115000"/>
                </a:srgbClr>
              </a:gs>
              <a:gs pos="100000">
                <a:srgbClr val="B88C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Horizontal)">
                                      <p:cBhvr>
                                        <p:cTn id="7" dur="2000"/>
                                        <p:tgtEl>
                                          <p:spTgt spid="5"/>
                                        </p:tgtEl>
                                      </p:cBhvr>
                                    </p:animEffect>
                                  </p:childTnLst>
                                </p:cTn>
                              </p:par>
                              <p:par>
                                <p:cTn id="8" presetID="42"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anim calcmode="lin" valueType="num">
                                      <p:cBhvr>
                                        <p:cTn id="11" dur="2000" fill="hold"/>
                                        <p:tgtEl>
                                          <p:spTgt spid="5"/>
                                        </p:tgtEl>
                                        <p:attrNameLst>
                                          <p:attrName>ppt_x</p:attrName>
                                        </p:attrNameLst>
                                      </p:cBhvr>
                                      <p:tavLst>
                                        <p:tav tm="0">
                                          <p:val>
                                            <p:strVal val="#ppt_x"/>
                                          </p:val>
                                        </p:tav>
                                        <p:tav tm="100000">
                                          <p:val>
                                            <p:strVal val="#ppt_x"/>
                                          </p:val>
                                        </p:tav>
                                      </p:tavLst>
                                    </p:anim>
                                    <p:anim calcmode="lin" valueType="num">
                                      <p:cBhvr>
                                        <p:cTn id="12"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stretch>
              <a:fillRect/>
            </a:stretch>
          </a:blipFill>
        </p:spPr>
        <p:txBody>
          <a:bodyPr/>
          <a:lstStyle/>
          <a:p>
            <a:endParaRPr lang="es-ES" dirty="0"/>
          </a:p>
        </p:txBody>
      </p:sp>
      <p:sp>
        <p:nvSpPr>
          <p:cNvPr id="4" name="3 Marco"/>
          <p:cNvSpPr/>
          <p:nvPr/>
        </p:nvSpPr>
        <p:spPr>
          <a:xfrm>
            <a:off x="0" y="0"/>
            <a:ext cx="9144000" cy="6858000"/>
          </a:xfrm>
          <a:prstGeom prst="frame">
            <a:avLst>
              <a:gd name="adj1" fmla="val 3611"/>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358246" cy="6143668"/>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571472" y="571480"/>
            <a:ext cx="8072494" cy="338554"/>
          </a:xfrm>
          <a:prstGeom prst="rect">
            <a:avLst/>
          </a:prstGeom>
          <a:noFill/>
        </p:spPr>
        <p:txBody>
          <a:bodyPr wrap="square" rtlCol="0">
            <a:spAutoFit/>
          </a:bodyPr>
          <a:lstStyle/>
          <a:p>
            <a:endParaRPr lang="es-ES" sz="1600" i="1" dirty="0">
              <a:solidFill>
                <a:srgbClr val="FFFF00"/>
              </a:solidFill>
              <a:effectLst>
                <a:outerShdw blurRad="38100" dist="38100" dir="2700000" algn="tl">
                  <a:srgbClr val="000000">
                    <a:alpha val="43137"/>
                  </a:srgbClr>
                </a:outerShdw>
              </a:effectLst>
            </a:endParaRPr>
          </a:p>
        </p:txBody>
      </p:sp>
      <p:sp>
        <p:nvSpPr>
          <p:cNvPr id="7" name="6 CuadroTexto"/>
          <p:cNvSpPr txBox="1"/>
          <p:nvPr/>
        </p:nvSpPr>
        <p:spPr>
          <a:xfrm>
            <a:off x="571472" y="857232"/>
            <a:ext cx="7858180" cy="5632311"/>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En 1930, un año después de la boda, ella quedó embarazada por primera vez. Desgraciadamente tuvo que abortar, porque el feto estaba en una posición incorrecta y presentaba anomalías… a Frida le llegó entonces la noticia: como consecuencia del horrible accidente,  la pelvis de Frida estaba fracturada en 3 sitios y los médicos le dijeron que seguramente jamás podría tener hijos. Ese mismo año dejaron México y se mudaron a EEUU. En 1932 volvió a quedarse encinta, y al consultarlo con su amigo y cirujano Leo </a:t>
            </a:r>
            <a:r>
              <a:rPr lang="es-ES" sz="2400" dirty="0" err="1" smtClean="0">
                <a:solidFill>
                  <a:srgbClr val="FFFF00"/>
                </a:solidFill>
                <a:effectLst>
                  <a:outerShdw blurRad="38100" dist="38100" dir="2700000" algn="tl">
                    <a:srgbClr val="000000">
                      <a:alpha val="43137"/>
                    </a:srgbClr>
                  </a:outerShdw>
                </a:effectLst>
                <a:latin typeface="Agency FB" pitchFamily="34" charset="0"/>
              </a:rPr>
              <a:t>Eloesser</a:t>
            </a:r>
            <a:r>
              <a:rPr lang="es-ES" sz="2400" dirty="0" smtClean="0">
                <a:solidFill>
                  <a:srgbClr val="FFFF00"/>
                </a:solidFill>
                <a:effectLst>
                  <a:outerShdw blurRad="38100" dist="38100" dir="2700000" algn="tl">
                    <a:srgbClr val="000000">
                      <a:alpha val="43137"/>
                    </a:srgbClr>
                  </a:outerShdw>
                </a:effectLst>
                <a:latin typeface="Agency FB" pitchFamily="34" charset="0"/>
              </a:rPr>
              <a:t> (estadounidense), éste la animó a seguir adelante con el embarazo en lugar de abortar. Esta noticia la emocionó sobremanera, pues era su gran ilusión a pesar de los graves problemas que ella debería soportar, aunque explicó que Diego no estaba de acuerdo pues no quería niños. El 4 de Julio, Frida sufrió un aborto espontáneo y perdió el bebe que tanto deseaba. Fue una experiencia muy traumática para ella y pasó los siguientes 13 días en el hospital.</a:t>
            </a:r>
          </a:p>
          <a:p>
            <a:endParaRPr lang="es-ES" sz="2400" i="1" dirty="0" smtClean="0">
              <a:solidFill>
                <a:srgbClr val="FFFF00"/>
              </a:solidFill>
              <a:effectLst>
                <a:outerShdw blurRad="38100" dist="38100" dir="2700000" algn="tl">
                  <a:srgbClr val="000000">
                    <a:alpha val="43137"/>
                  </a:srgbClr>
                </a:outerShdw>
              </a:effectLst>
            </a:endParaRPr>
          </a:p>
          <a:p>
            <a:endParaRPr lang="es-ES" sz="2400" dirty="0">
              <a:solidFill>
                <a:srgbClr val="FFFF00"/>
              </a:solidFill>
            </a:endParaRPr>
          </a:p>
        </p:txBody>
      </p:sp>
    </p:spTree>
  </p:cSld>
  <p:clrMapOvr>
    <a:masterClrMapping/>
  </p:clrMapOvr>
  <p:transition spd="slow" advTm="45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ida-kahlo-abrazoamoroso1949.jpg"/>
          <p:cNvPicPr>
            <a:picLocks noChangeAspect="1"/>
          </p:cNvPicPr>
          <p:nvPr/>
        </p:nvPicPr>
        <p:blipFill>
          <a:blip r:embed="rId2"/>
          <a:stretch>
            <a:fillRect/>
          </a:stretch>
        </p:blipFill>
        <p:spPr>
          <a:xfrm>
            <a:off x="1366878" y="0"/>
            <a:ext cx="6410243" cy="6858000"/>
          </a:xfrm>
          <a:prstGeom prst="rect">
            <a:avLst/>
          </a:prstGeom>
        </p:spPr>
      </p:pic>
      <p:sp>
        <p:nvSpPr>
          <p:cNvPr id="5" name="4 Rectángulo"/>
          <p:cNvSpPr/>
          <p:nvPr/>
        </p:nvSpPr>
        <p:spPr>
          <a:xfrm>
            <a:off x="0" y="0"/>
            <a:ext cx="1357290" cy="6858000"/>
          </a:xfrm>
          <a:prstGeom prst="rect">
            <a:avLst/>
          </a:prstGeom>
          <a:gradFill flip="none" rotWithShape="1">
            <a:gsLst>
              <a:gs pos="0">
                <a:schemeClr val="bg1"/>
              </a:gs>
              <a:gs pos="50000">
                <a:schemeClr val="accent3">
                  <a:lumMod val="50000"/>
                  <a:shade val="67500"/>
                  <a:satMod val="115000"/>
                </a:schemeClr>
              </a:gs>
              <a:gs pos="100000">
                <a:schemeClr val="accent3">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786710" y="0"/>
            <a:ext cx="1357290" cy="6858000"/>
          </a:xfrm>
          <a:prstGeom prst="rect">
            <a:avLst/>
          </a:prstGeom>
          <a:gradFill flip="none" rotWithShape="1">
            <a:gsLst>
              <a:gs pos="0">
                <a:schemeClr val="bg1"/>
              </a:gs>
              <a:gs pos="50000">
                <a:schemeClr val="accent3">
                  <a:lumMod val="50000"/>
                  <a:shade val="67500"/>
                  <a:satMod val="115000"/>
                </a:schemeClr>
              </a:gs>
              <a:gs pos="100000">
                <a:schemeClr val="accent3">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2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anim calcmode="lin" valueType="num">
                                      <p:cBhvr>
                                        <p:cTn id="11" dur="2000" fill="hold"/>
                                        <p:tgtEl>
                                          <p:spTgt spid="4"/>
                                        </p:tgtEl>
                                        <p:attrNameLst>
                                          <p:attrName>ppt_x</p:attrName>
                                        </p:attrNameLst>
                                      </p:cBhvr>
                                      <p:tavLst>
                                        <p:tav tm="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ida-kahlo-s-last-supper-frida-kahlo-178891_1920_1060.jpg"/>
          <p:cNvPicPr>
            <a:picLocks noChangeAspect="1"/>
          </p:cNvPicPr>
          <p:nvPr/>
        </p:nvPicPr>
        <p:blipFill>
          <a:blip r:embed="rId2"/>
          <a:stretch>
            <a:fillRect/>
          </a:stretch>
        </p:blipFill>
        <p:spPr>
          <a:xfrm>
            <a:off x="0" y="857232"/>
            <a:ext cx="9144000" cy="4990581"/>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2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anim calcmode="lin" valueType="num">
                                      <p:cBhvr>
                                        <p:cTn id="11" dur="2000" fill="hold"/>
                                        <p:tgtEl>
                                          <p:spTgt spid="4"/>
                                        </p:tgtEl>
                                        <p:attrNameLst>
                                          <p:attrName>ppt_x</p:attrName>
                                        </p:attrNameLst>
                                      </p:cBhvr>
                                      <p:tavLst>
                                        <p:tav tm="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ahl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2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anim calcmode="lin" valueType="num">
                                      <p:cBhvr>
                                        <p:cTn id="11" dur="2000" fill="hold"/>
                                        <p:tgtEl>
                                          <p:spTgt spid="4"/>
                                        </p:tgtEl>
                                        <p:attrNameLst>
                                          <p:attrName>ppt_x</p:attrName>
                                        </p:attrNameLst>
                                      </p:cBhvr>
                                      <p:tavLst>
                                        <p:tav tm="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stretch>
              <a:fillRect/>
            </a:stretch>
          </a:blipFill>
        </p:spPr>
        <p:txBody>
          <a:bodyPr/>
          <a:lstStyle/>
          <a:p>
            <a:endParaRPr lang="es-ES" dirty="0"/>
          </a:p>
        </p:txBody>
      </p:sp>
      <p:sp>
        <p:nvSpPr>
          <p:cNvPr id="4" name="3 Marco"/>
          <p:cNvSpPr/>
          <p:nvPr/>
        </p:nvSpPr>
        <p:spPr>
          <a:xfrm>
            <a:off x="0" y="0"/>
            <a:ext cx="9144000" cy="6858000"/>
          </a:xfrm>
          <a:prstGeom prst="frame">
            <a:avLst>
              <a:gd name="adj1" fmla="val 3611"/>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500034" y="1500174"/>
            <a:ext cx="8001056" cy="3785652"/>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Después de vivir en Estados Unidos durante casi 3 años, Frida añoraba México (su familia, sus amigos y sus recuerdos quedaban muy lejos y ella se sentía inmensamente sola) y quería volver a su país, pero Diego se negaba. Este desacuerdo causó serios problemas entre la pareja. A finales de 1933, Rivera fue despedido por pintar la cara de Lenin en uno de los trabajadores dibujados en su mural. ¡Toma ya! ¡En EEUU y en aquella época! A pesar de su entusiasmo por Estados Unidos, Diego cedió a los deseos de Frida y en Diciembre de 1933 la pareja volvió a México. Ella estaba ilusionada con pintar de nuevo, pues los últimos años apenas había desarrollado su arte, pero de nuevo el destino le puso la zancadilla y volvieron los problemas de salud.</a:t>
            </a:r>
            <a:endParaRPr lang="es-ES" dirty="0">
              <a:solidFill>
                <a:srgbClr val="FFFF00"/>
              </a:solidFill>
            </a:endParaRPr>
          </a:p>
        </p:txBody>
      </p:sp>
    </p:spTree>
  </p:cSld>
  <p:clrMapOvr>
    <a:masterClrMapping/>
  </p:clrMapOvr>
  <p:transition spd="slow" advTm="30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ulio_reafirma_la_permanencia_defrida_kahlo__590705547_947x.jpg"/>
          <p:cNvPicPr>
            <a:picLocks noChangeAspect="1"/>
          </p:cNvPicPr>
          <p:nvPr/>
        </p:nvPicPr>
        <p:blipFill>
          <a:blip r:embed="rId2"/>
          <a:stretch>
            <a:fillRect/>
          </a:stretch>
        </p:blipFill>
        <p:spPr>
          <a:xfrm>
            <a:off x="1714480" y="0"/>
            <a:ext cx="5795474" cy="6858000"/>
          </a:xfrm>
          <a:prstGeom prst="rect">
            <a:avLst/>
          </a:prstGeom>
        </p:spPr>
      </p:pic>
      <p:sp>
        <p:nvSpPr>
          <p:cNvPr id="5" name="4 Rectángulo"/>
          <p:cNvSpPr/>
          <p:nvPr/>
        </p:nvSpPr>
        <p:spPr>
          <a:xfrm>
            <a:off x="0" y="0"/>
            <a:ext cx="1714480" cy="6858000"/>
          </a:xfrm>
          <a:prstGeom prst="rect">
            <a:avLst/>
          </a:prstGeom>
          <a:gradFill flip="none" rotWithShape="1">
            <a:gsLst>
              <a:gs pos="0">
                <a:schemeClr val="bg1"/>
              </a:gs>
              <a:gs pos="50000">
                <a:srgbClr val="860000">
                  <a:shade val="67500"/>
                  <a:satMod val="115000"/>
                </a:srgbClr>
              </a:gs>
              <a:gs pos="100000">
                <a:srgbClr val="86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500958" y="0"/>
            <a:ext cx="1643042" cy="6858000"/>
          </a:xfrm>
          <a:prstGeom prst="rect">
            <a:avLst/>
          </a:prstGeom>
          <a:gradFill flip="none" rotWithShape="1">
            <a:gsLst>
              <a:gs pos="0">
                <a:schemeClr val="bg1"/>
              </a:gs>
              <a:gs pos="50000">
                <a:srgbClr val="860000">
                  <a:shade val="67500"/>
                  <a:satMod val="115000"/>
                </a:srgbClr>
              </a:gs>
              <a:gs pos="100000">
                <a:srgbClr val="86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000"/>
                                        <p:tgtEl>
                                          <p:spTgt spid="4"/>
                                        </p:tgtEl>
                                      </p:cBhvr>
                                    </p:animEffect>
                                    <p:anim calcmode="lin" valueType="num">
                                      <p:cBhvr>
                                        <p:cTn id="12" dur="2000" fill="hold"/>
                                        <p:tgtEl>
                                          <p:spTgt spid="4"/>
                                        </p:tgtEl>
                                        <p:attrNameLst>
                                          <p:attrName>ppt_x</p:attrName>
                                        </p:attrNameLst>
                                      </p:cBhvr>
                                      <p:tavLst>
                                        <p:tav tm="0">
                                          <p:val>
                                            <p:strVal val="#ppt_x"/>
                                          </p:val>
                                        </p:tav>
                                        <p:tav tm="100000">
                                          <p:val>
                                            <p:strVal val="#ppt_x"/>
                                          </p:val>
                                        </p:tav>
                                      </p:tavLst>
                                    </p:anim>
                                    <p:anim calcmode="lin" valueType="num">
                                      <p:cBhvr>
                                        <p:cTn id="13"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ahlo-la-columna-rota-1944.jpg"/>
          <p:cNvPicPr>
            <a:picLocks noChangeAspect="1"/>
          </p:cNvPicPr>
          <p:nvPr/>
        </p:nvPicPr>
        <p:blipFill>
          <a:blip r:embed="rId2" cstate="print"/>
          <a:stretch>
            <a:fillRect/>
          </a:stretch>
        </p:blipFill>
        <p:spPr>
          <a:xfrm>
            <a:off x="1870106" y="0"/>
            <a:ext cx="5403787" cy="6858000"/>
          </a:xfrm>
          <a:prstGeom prst="rect">
            <a:avLst/>
          </a:prstGeom>
        </p:spPr>
      </p:pic>
      <p:sp>
        <p:nvSpPr>
          <p:cNvPr id="5" name="4 Rectángulo"/>
          <p:cNvSpPr/>
          <p:nvPr/>
        </p:nvSpPr>
        <p:spPr>
          <a:xfrm>
            <a:off x="0" y="0"/>
            <a:ext cx="1857356" cy="6858000"/>
          </a:xfrm>
          <a:prstGeom prst="rect">
            <a:avLst/>
          </a:prstGeom>
          <a:gradFill flip="none" rotWithShape="1">
            <a:gsLst>
              <a:gs pos="0">
                <a:schemeClr val="bg1"/>
              </a:gs>
              <a:gs pos="50000">
                <a:srgbClr val="860000">
                  <a:shade val="67500"/>
                  <a:satMod val="115000"/>
                </a:srgbClr>
              </a:gs>
              <a:gs pos="100000">
                <a:srgbClr val="86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286644" y="0"/>
            <a:ext cx="1857356" cy="6858000"/>
          </a:xfrm>
          <a:prstGeom prst="rect">
            <a:avLst/>
          </a:prstGeom>
          <a:gradFill flip="none" rotWithShape="1">
            <a:gsLst>
              <a:gs pos="0">
                <a:schemeClr val="bg1"/>
              </a:gs>
              <a:gs pos="50000">
                <a:srgbClr val="860000">
                  <a:shade val="67500"/>
                  <a:satMod val="115000"/>
                </a:srgbClr>
              </a:gs>
              <a:gs pos="100000">
                <a:srgbClr val="86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2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anim calcmode="lin" valueType="num">
                                      <p:cBhvr>
                                        <p:cTn id="11" dur="2000" fill="hold"/>
                                        <p:tgtEl>
                                          <p:spTgt spid="4"/>
                                        </p:tgtEl>
                                        <p:attrNameLst>
                                          <p:attrName>ppt_x</p:attrName>
                                        </p:attrNameLst>
                                      </p:cBhvr>
                                      <p:tavLst>
                                        <p:tav tm="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ahlo5.jpg"/>
          <p:cNvPicPr>
            <a:picLocks noChangeAspect="1"/>
          </p:cNvPicPr>
          <p:nvPr/>
        </p:nvPicPr>
        <p:blipFill>
          <a:blip r:embed="rId2"/>
          <a:stretch>
            <a:fillRect/>
          </a:stretch>
        </p:blipFill>
        <p:spPr>
          <a:xfrm>
            <a:off x="938545" y="0"/>
            <a:ext cx="7266910" cy="6858000"/>
          </a:xfrm>
          <a:prstGeom prst="rect">
            <a:avLst/>
          </a:prstGeom>
        </p:spPr>
      </p:pic>
      <p:sp>
        <p:nvSpPr>
          <p:cNvPr id="5" name="4 Rectángulo"/>
          <p:cNvSpPr/>
          <p:nvPr/>
        </p:nvSpPr>
        <p:spPr>
          <a:xfrm>
            <a:off x="0" y="0"/>
            <a:ext cx="928662" cy="6858000"/>
          </a:xfrm>
          <a:prstGeom prst="rect">
            <a:avLst/>
          </a:prstGeom>
          <a:gradFill flip="none" rotWithShape="1">
            <a:gsLst>
              <a:gs pos="0">
                <a:schemeClr val="bg1"/>
              </a:gs>
              <a:gs pos="50000">
                <a:srgbClr val="860000">
                  <a:shade val="67500"/>
                  <a:satMod val="115000"/>
                </a:srgbClr>
              </a:gs>
              <a:gs pos="100000">
                <a:srgbClr val="86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8215338" y="0"/>
            <a:ext cx="928662" cy="6858000"/>
          </a:xfrm>
          <a:prstGeom prst="rect">
            <a:avLst/>
          </a:prstGeom>
          <a:gradFill flip="none" rotWithShape="1">
            <a:gsLst>
              <a:gs pos="0">
                <a:schemeClr val="bg1"/>
              </a:gs>
              <a:gs pos="50000">
                <a:srgbClr val="860000">
                  <a:shade val="67500"/>
                  <a:satMod val="115000"/>
                </a:srgbClr>
              </a:gs>
              <a:gs pos="100000">
                <a:srgbClr val="86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357818" y="6215082"/>
            <a:ext cx="2198038" cy="369332"/>
          </a:xfrm>
          <a:prstGeom prst="rect">
            <a:avLst/>
          </a:prstGeom>
          <a:noFill/>
        </p:spPr>
        <p:txBody>
          <a:bodyPr wrap="none" rtlCol="0">
            <a:spAutoFit/>
          </a:bodyPr>
          <a:lstStyle/>
          <a:p>
            <a:r>
              <a:rPr lang="es-ES_tradnl" dirty="0" smtClean="0">
                <a:solidFill>
                  <a:srgbClr val="FFFF00"/>
                </a:solidFill>
                <a:effectLst>
                  <a:outerShdw blurRad="38100" dist="38100" dir="2700000" algn="tl">
                    <a:srgbClr val="000000">
                      <a:alpha val="43137"/>
                    </a:srgbClr>
                  </a:outerShdw>
                </a:effectLst>
              </a:rPr>
              <a:t>Las dos </a:t>
            </a:r>
            <a:r>
              <a:rPr lang="es-ES_tradnl" dirty="0" err="1" smtClean="0">
                <a:solidFill>
                  <a:srgbClr val="FFFF00"/>
                </a:solidFill>
                <a:effectLst>
                  <a:outerShdw blurRad="38100" dist="38100" dir="2700000" algn="tl">
                    <a:srgbClr val="000000">
                      <a:alpha val="43137"/>
                    </a:srgbClr>
                  </a:outerShdw>
                </a:effectLst>
              </a:rPr>
              <a:t>Fridas</a:t>
            </a:r>
            <a:r>
              <a:rPr lang="es-ES_tradnl" dirty="0" smtClean="0">
                <a:solidFill>
                  <a:srgbClr val="FFFF00"/>
                </a:solidFill>
                <a:effectLst>
                  <a:outerShdw blurRad="38100" dist="38100" dir="2700000" algn="tl">
                    <a:srgbClr val="000000">
                      <a:alpha val="43137"/>
                    </a:srgbClr>
                  </a:outerShdw>
                </a:effectLst>
              </a:rPr>
              <a:t>  -1939-</a:t>
            </a:r>
            <a:endParaRPr lang="es-ES"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down)">
                                      <p:cBhvr>
                                        <p:cTn id="7" dur="2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anim calcmode="lin" valueType="num">
                                      <p:cBhvr>
                                        <p:cTn id="11" dur="2000" fill="hold"/>
                                        <p:tgtEl>
                                          <p:spTgt spid="4"/>
                                        </p:tgtEl>
                                        <p:attrNameLst>
                                          <p:attrName>ppt_x</p:attrName>
                                        </p:attrNameLst>
                                      </p:cBhvr>
                                      <p:tavLst>
                                        <p:tav tm="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17" presetClass="entr" presetSubtype="1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2000" fill="hold"/>
                                        <p:tgtEl>
                                          <p:spTgt spid="7"/>
                                        </p:tgtEl>
                                        <p:attrNameLst>
                                          <p:attrName>ppt_w</p:attrName>
                                        </p:attrNameLst>
                                      </p:cBhvr>
                                      <p:tavLst>
                                        <p:tav tm="0">
                                          <p:val>
                                            <p:fltVal val="0"/>
                                          </p:val>
                                        </p:tav>
                                        <p:tav tm="100000">
                                          <p:val>
                                            <p:strVal val="#ppt_w"/>
                                          </p:val>
                                        </p:tav>
                                      </p:tavLst>
                                    </p:anim>
                                    <p:anim calcmode="lin" valueType="num">
                                      <p:cBhvr>
                                        <p:cTn id="17"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stretch>
              <a:fillRect/>
            </a:stretch>
          </a:blipFill>
        </p:spPr>
        <p:txBody>
          <a:bodyPr/>
          <a:lstStyle/>
          <a:p>
            <a:endParaRPr lang="es-ES" dirty="0"/>
          </a:p>
        </p:txBody>
      </p:sp>
      <p:sp>
        <p:nvSpPr>
          <p:cNvPr id="4" name="3 Marco"/>
          <p:cNvSpPr/>
          <p:nvPr/>
        </p:nvSpPr>
        <p:spPr>
          <a:xfrm>
            <a:off x="0" y="0"/>
            <a:ext cx="9144000" cy="6858000"/>
          </a:xfrm>
          <a:prstGeom prst="frame">
            <a:avLst>
              <a:gd name="adj1" fmla="val 3611"/>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714348" y="714356"/>
            <a:ext cx="7929618" cy="6370975"/>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En 1934 Frida tuvo que abortar de nuevo, y el mismo año sufrió la primera operación en el pie derecho y tuvieron que amputarle cuatro dedos de los pies que tenían gangrena. Fueron años muy MUY difíciles: además de los problemas de salud, su matrimonio se hundía en la miseria. Él ya había tenido otras aventuras amorosas fuera de la relación, pero el gran mazazo fue descubrir que Diego estaba manteniendo una aventura con la hermana menor de Frida, Cristina, con la que más unida estaba. Eso fue más de lo que pudo soportar, y abandonó a su marido para buscar el divorcio. Al mismo tiempo, conoció al escultor </a:t>
            </a:r>
            <a:r>
              <a:rPr lang="es-ES" sz="2400" dirty="0" err="1" smtClean="0">
                <a:solidFill>
                  <a:srgbClr val="FFFF00"/>
                </a:solidFill>
                <a:effectLst>
                  <a:outerShdw blurRad="38100" dist="38100" dir="2700000" algn="tl">
                    <a:srgbClr val="000000">
                      <a:alpha val="43137"/>
                    </a:srgbClr>
                  </a:outerShdw>
                </a:effectLst>
                <a:latin typeface="Agency FB" pitchFamily="34" charset="0"/>
              </a:rPr>
              <a:t>Isamu</a:t>
            </a:r>
            <a:r>
              <a:rPr lang="es-ES" sz="2400" dirty="0" smtClean="0">
                <a:solidFill>
                  <a:srgbClr val="FFFF00"/>
                </a:solidFill>
                <a:effectLst>
                  <a:outerShdw blurRad="38100" dist="38100" dir="2700000" algn="tl">
                    <a:srgbClr val="000000">
                      <a:alpha val="43137"/>
                    </a:srgbClr>
                  </a:outerShdw>
                </a:effectLst>
                <a:latin typeface="Agency FB" pitchFamily="34" charset="0"/>
              </a:rPr>
              <a:t> </a:t>
            </a:r>
            <a:r>
              <a:rPr lang="es-ES" sz="2400" dirty="0" err="1" smtClean="0">
                <a:solidFill>
                  <a:srgbClr val="FFFF00"/>
                </a:solidFill>
                <a:effectLst>
                  <a:outerShdw blurRad="38100" dist="38100" dir="2700000" algn="tl">
                    <a:srgbClr val="000000">
                      <a:alpha val="43137"/>
                    </a:srgbClr>
                  </a:outerShdw>
                </a:effectLst>
                <a:latin typeface="Agency FB" pitchFamily="34" charset="0"/>
              </a:rPr>
              <a:t>Noguchi</a:t>
            </a:r>
            <a:r>
              <a:rPr lang="es-ES" sz="2400" dirty="0" smtClean="0">
                <a:solidFill>
                  <a:srgbClr val="FFFF00"/>
                </a:solidFill>
                <a:effectLst>
                  <a:outerShdw blurRad="38100" dist="38100" dir="2700000" algn="tl">
                    <a:srgbClr val="000000">
                      <a:alpha val="43137"/>
                    </a:srgbClr>
                  </a:outerShdw>
                </a:effectLst>
                <a:latin typeface="Agency FB" pitchFamily="34" charset="0"/>
              </a:rPr>
              <a:t>, con el que mantuvo una relación. Se marchó de viaje con sus amigas a Nueva York. Solamente volvió a la ciudad donde tenía su casa cuando Diego y su hermana rompieron, pero él no dejó de buscar otras mujeres que le calentaran la cama, y Frida -pues claro que sí, mujer- empezó a tener también otras aventuras amorosas ¡no solo con hombres, sino también con mujeres!</a:t>
            </a:r>
          </a:p>
          <a:p>
            <a:r>
              <a:rPr lang="es-ES" sz="2400" dirty="0" smtClean="0">
                <a:solidFill>
                  <a:srgbClr val="FFFF00"/>
                </a:solidFill>
                <a:effectLst>
                  <a:outerShdw blurRad="38100" dist="38100" dir="2700000" algn="tl">
                    <a:srgbClr val="000000">
                      <a:alpha val="43137"/>
                    </a:srgbClr>
                  </a:outerShdw>
                </a:effectLst>
                <a:latin typeface="Agency FB" pitchFamily="34" charset="0"/>
              </a:rPr>
              <a:t> </a:t>
            </a:r>
          </a:p>
          <a:p>
            <a:endParaRPr lang="es-ES" sz="2400" dirty="0" smtClean="0">
              <a:solidFill>
                <a:srgbClr val="FFFF00"/>
              </a:solidFill>
            </a:endParaRPr>
          </a:p>
          <a:p>
            <a:endParaRPr lang="es-ES" sz="2400" dirty="0">
              <a:solidFill>
                <a:srgbClr val="FFFF00"/>
              </a:solidFill>
            </a:endParaRPr>
          </a:p>
        </p:txBody>
      </p:sp>
    </p:spTree>
  </p:cSld>
  <p:clrMapOvr>
    <a:masterClrMapping/>
  </p:clrMapOvr>
  <p:transition spd="slow" advTm="53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ahlo_tehuana.jpg"/>
          <p:cNvPicPr>
            <a:picLocks noChangeAspect="1"/>
          </p:cNvPicPr>
          <p:nvPr/>
        </p:nvPicPr>
        <p:blipFill>
          <a:blip r:embed="rId2"/>
          <a:stretch>
            <a:fillRect/>
          </a:stretch>
        </p:blipFill>
        <p:spPr>
          <a:xfrm>
            <a:off x="1673524" y="0"/>
            <a:ext cx="5796951" cy="6858000"/>
          </a:xfrm>
          <a:prstGeom prst="rect">
            <a:avLst/>
          </a:prstGeom>
        </p:spPr>
      </p:pic>
      <p:sp>
        <p:nvSpPr>
          <p:cNvPr id="5" name="4 Rectángulo"/>
          <p:cNvSpPr/>
          <p:nvPr/>
        </p:nvSpPr>
        <p:spPr>
          <a:xfrm>
            <a:off x="0" y="0"/>
            <a:ext cx="1643042" cy="6858000"/>
          </a:xfrm>
          <a:prstGeom prst="rect">
            <a:avLst/>
          </a:prstGeom>
          <a:gradFill flip="none" rotWithShape="1">
            <a:gsLst>
              <a:gs pos="0">
                <a:schemeClr val="bg1"/>
              </a:gs>
              <a:gs pos="50000">
                <a:srgbClr val="920049">
                  <a:shade val="67500"/>
                  <a:satMod val="115000"/>
                </a:srgbClr>
              </a:gs>
              <a:gs pos="100000">
                <a:srgbClr val="92004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500958" y="0"/>
            <a:ext cx="1643042" cy="6858000"/>
          </a:xfrm>
          <a:prstGeom prst="rect">
            <a:avLst/>
          </a:prstGeom>
          <a:gradFill flip="none" rotWithShape="1">
            <a:gsLst>
              <a:gs pos="0">
                <a:schemeClr val="bg1"/>
              </a:gs>
              <a:gs pos="50000">
                <a:srgbClr val="920049">
                  <a:shade val="67500"/>
                  <a:satMod val="115000"/>
                </a:srgbClr>
              </a:gs>
              <a:gs pos="100000">
                <a:srgbClr val="92004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2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anim calcmode="lin" valueType="num">
                                      <p:cBhvr>
                                        <p:cTn id="11" dur="2000" fill="hold"/>
                                        <p:tgtEl>
                                          <p:spTgt spid="4"/>
                                        </p:tgtEl>
                                        <p:attrNameLst>
                                          <p:attrName>ppt_x</p:attrName>
                                        </p:attrNameLst>
                                      </p:cBhvr>
                                      <p:tavLst>
                                        <p:tav tm="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stretch>
              <a:fillRect/>
            </a:stretch>
          </a:blipFill>
        </p:spPr>
        <p:txBody>
          <a:bodyPr/>
          <a:lstStyle/>
          <a:p>
            <a:endParaRPr lang="es-ES" dirty="0"/>
          </a:p>
        </p:txBody>
      </p:sp>
      <p:sp>
        <p:nvSpPr>
          <p:cNvPr id="4" name="3 Marco"/>
          <p:cNvSpPr/>
          <p:nvPr/>
        </p:nvSpPr>
        <p:spPr>
          <a:xfrm>
            <a:off x="0" y="0"/>
            <a:ext cx="9144000" cy="6858000"/>
          </a:xfrm>
          <a:prstGeom prst="frame">
            <a:avLst>
              <a:gd name="adj1" fmla="val 3611"/>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428596" y="357166"/>
            <a:ext cx="8286808" cy="400110"/>
          </a:xfrm>
          <a:prstGeom prst="rect">
            <a:avLst/>
          </a:prstGeom>
          <a:noFill/>
        </p:spPr>
        <p:txBody>
          <a:bodyPr wrap="square" rtlCol="0">
            <a:spAutoFit/>
          </a:bodyPr>
          <a:lstStyle/>
          <a:p>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571472" y="1000108"/>
            <a:ext cx="8072494" cy="4893647"/>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En 1939 expuso sus pinturas en Francia acudiendo a una invitación de André </a:t>
            </a:r>
            <a:r>
              <a:rPr lang="es-ES" sz="2400" dirty="0" err="1" smtClean="0">
                <a:solidFill>
                  <a:srgbClr val="FFFF00"/>
                </a:solidFill>
                <a:effectLst>
                  <a:outerShdw blurRad="38100" dist="38100" dir="2700000" algn="tl">
                    <a:srgbClr val="000000">
                      <a:alpha val="43137"/>
                    </a:srgbClr>
                  </a:outerShdw>
                </a:effectLst>
                <a:latin typeface="Agency FB" pitchFamily="34" charset="0"/>
              </a:rPr>
              <a:t>Breton</a:t>
            </a:r>
            <a:r>
              <a:rPr lang="es-ES" sz="2400" dirty="0" smtClean="0">
                <a:solidFill>
                  <a:srgbClr val="FFFF00"/>
                </a:solidFill>
                <a:effectLst>
                  <a:outerShdw blurRad="38100" dist="38100" dir="2700000" algn="tl">
                    <a:srgbClr val="000000">
                      <a:alpha val="43137"/>
                    </a:srgbClr>
                  </a:outerShdw>
                </a:effectLst>
                <a:latin typeface="Agency FB" pitchFamily="34" charset="0"/>
              </a:rPr>
              <a:t>, quien intentó convencerla de que eran «surrealistas», aunque Frida decía que esta tendencia no correspondía con su arte ya que ella no pintaba sueños sino su propia vida. Una de las obras de esta exposición (Autorretrato- El Marco, que actualmente se encuentra en el Centro </a:t>
            </a:r>
            <a:r>
              <a:rPr lang="es-ES" sz="2400" dirty="0" err="1" smtClean="0">
                <a:solidFill>
                  <a:srgbClr val="FFFF00"/>
                </a:solidFill>
                <a:effectLst>
                  <a:outerShdw blurRad="38100" dist="38100" dir="2700000" algn="tl">
                    <a:srgbClr val="000000">
                      <a:alpha val="43137"/>
                    </a:srgbClr>
                  </a:outerShdw>
                </a:effectLst>
                <a:latin typeface="Agency FB" pitchFamily="34" charset="0"/>
              </a:rPr>
              <a:t>Pompidou</a:t>
            </a:r>
            <a:r>
              <a:rPr lang="es-ES" sz="2400" dirty="0" smtClean="0">
                <a:solidFill>
                  <a:srgbClr val="FFFF00"/>
                </a:solidFill>
                <a:effectLst>
                  <a:outerShdw blurRad="38100" dist="38100" dir="2700000" algn="tl">
                    <a:srgbClr val="000000">
                      <a:alpha val="43137"/>
                    </a:srgbClr>
                  </a:outerShdw>
                </a:effectLst>
                <a:latin typeface="Agency FB" pitchFamily="34" charset="0"/>
              </a:rPr>
              <a:t>) se convirtió en el primer cuadro de un artista mexicano adquirido por el Museo del Louvre. Hasta entonces, Frida Kahlo había pintado solo privadamente y a ella misma le costó admitir que su obra pudiese tener un interés general. Aunque gozó de la admiración de destacados pintores e intelectuales de su época como Pablo Picasso, </a:t>
            </a:r>
            <a:r>
              <a:rPr lang="es-ES" sz="2400" dirty="0" err="1" smtClean="0">
                <a:solidFill>
                  <a:srgbClr val="FFFF00"/>
                </a:solidFill>
                <a:effectLst>
                  <a:outerShdw blurRad="38100" dist="38100" dir="2700000" algn="tl">
                    <a:srgbClr val="000000">
                      <a:alpha val="43137"/>
                    </a:srgbClr>
                  </a:outerShdw>
                </a:effectLst>
                <a:latin typeface="Agency FB" pitchFamily="34" charset="0"/>
              </a:rPr>
              <a:t>Wassily</a:t>
            </a:r>
            <a:r>
              <a:rPr lang="es-ES" sz="2400" dirty="0" smtClean="0">
                <a:solidFill>
                  <a:srgbClr val="FFFF00"/>
                </a:solidFill>
                <a:effectLst>
                  <a:outerShdw blurRad="38100" dist="38100" dir="2700000" algn="tl">
                    <a:srgbClr val="000000">
                      <a:alpha val="43137"/>
                    </a:srgbClr>
                  </a:outerShdw>
                </a:effectLst>
                <a:latin typeface="Agency FB" pitchFamily="34" charset="0"/>
              </a:rPr>
              <a:t> </a:t>
            </a:r>
            <a:r>
              <a:rPr lang="es-ES" sz="2400" dirty="0" err="1" smtClean="0">
                <a:solidFill>
                  <a:srgbClr val="FFFF00"/>
                </a:solidFill>
                <a:effectLst>
                  <a:outerShdw blurRad="38100" dist="38100" dir="2700000" algn="tl">
                    <a:srgbClr val="000000">
                      <a:alpha val="43137"/>
                    </a:srgbClr>
                  </a:outerShdw>
                </a:effectLst>
                <a:latin typeface="Agency FB" pitchFamily="34" charset="0"/>
              </a:rPr>
              <a:t>Kandinski</a:t>
            </a:r>
            <a:r>
              <a:rPr lang="es-ES" sz="2400" dirty="0" smtClean="0">
                <a:solidFill>
                  <a:srgbClr val="FFFF00"/>
                </a:solidFill>
                <a:effectLst>
                  <a:outerShdw blurRad="38100" dist="38100" dir="2700000" algn="tl">
                    <a:srgbClr val="000000">
                      <a:alpha val="43137"/>
                    </a:srgbClr>
                  </a:outerShdw>
                </a:effectLst>
                <a:latin typeface="Agency FB" pitchFamily="34" charset="0"/>
              </a:rPr>
              <a:t>, André Bretón o Marcel </a:t>
            </a:r>
            <a:r>
              <a:rPr lang="es-ES" sz="2400" dirty="0" err="1" smtClean="0">
                <a:solidFill>
                  <a:srgbClr val="FFFF00"/>
                </a:solidFill>
                <a:effectLst>
                  <a:outerShdw blurRad="38100" dist="38100" dir="2700000" algn="tl">
                    <a:srgbClr val="000000">
                      <a:alpha val="43137"/>
                    </a:srgbClr>
                  </a:outerShdw>
                </a:effectLst>
                <a:latin typeface="Agency FB" pitchFamily="34" charset="0"/>
              </a:rPr>
              <a:t>Duchamp</a:t>
            </a:r>
            <a:r>
              <a:rPr lang="es-ES" sz="2400" dirty="0" smtClean="0">
                <a:solidFill>
                  <a:srgbClr val="FFFF00"/>
                </a:solidFill>
                <a:effectLst>
                  <a:outerShdw blurRad="38100" dist="38100" dir="2700000" algn="tl">
                    <a:srgbClr val="000000">
                      <a:alpha val="43137"/>
                    </a:srgbClr>
                  </a:outerShdw>
                </a:effectLst>
                <a:latin typeface="Agency FB" pitchFamily="34" charset="0"/>
              </a:rPr>
              <a:t>, su obra alcanzó fama y verdadero reconocimiento internacional después de su muerte, a partir de la década de 1970.</a:t>
            </a:r>
          </a:p>
          <a:p>
            <a:endParaRPr lang="es-ES" sz="2400" dirty="0"/>
          </a:p>
        </p:txBody>
      </p:sp>
    </p:spTree>
  </p:cSld>
  <p:clrMapOvr>
    <a:masterClrMapping/>
  </p:clrMapOvr>
  <p:transition spd="slow" advTm="45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ahlo-7-10-13_g.jpg"/>
          <p:cNvPicPr>
            <a:picLocks noChangeAspect="1"/>
          </p:cNvPicPr>
          <p:nvPr/>
        </p:nvPicPr>
        <p:blipFill>
          <a:blip r:embed="rId2"/>
          <a:stretch>
            <a:fillRect/>
          </a:stretch>
        </p:blipFill>
        <p:spPr>
          <a:xfrm>
            <a:off x="0" y="214290"/>
            <a:ext cx="9200274" cy="628652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2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anim calcmode="lin" valueType="num">
                                      <p:cBhvr>
                                        <p:cTn id="11" dur="2000" fill="hold"/>
                                        <p:tgtEl>
                                          <p:spTgt spid="4"/>
                                        </p:tgtEl>
                                        <p:attrNameLst>
                                          <p:attrName>ppt_x</p:attrName>
                                        </p:attrNameLst>
                                      </p:cBhvr>
                                      <p:tavLst>
                                        <p:tav tm="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stretch>
              <a:fillRect/>
            </a:stretch>
          </a:blipFill>
        </p:spPr>
        <p:txBody>
          <a:bodyPr/>
          <a:lstStyle/>
          <a:p>
            <a:endParaRPr lang="es-ES" dirty="0"/>
          </a:p>
        </p:txBody>
      </p:sp>
      <p:sp>
        <p:nvSpPr>
          <p:cNvPr id="4" name="3 Marco"/>
          <p:cNvSpPr/>
          <p:nvPr/>
        </p:nvSpPr>
        <p:spPr>
          <a:xfrm>
            <a:off x="0" y="0"/>
            <a:ext cx="9144000" cy="6858000"/>
          </a:xfrm>
          <a:prstGeom prst="frame">
            <a:avLst>
              <a:gd name="adj1" fmla="val 3611"/>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642910" y="642918"/>
            <a:ext cx="7786742" cy="5570756"/>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A grandes rasgos, Frida empezó a triunfar después de esta época. Vivió en París, donde su obra era muy admirada, pero le disgustaron los franceses (pintores y ciudadanos). Europa no le parecía muy agradable, volvió a América. Aunque había intentado arreglar las cosas con su ex-marido pues seguía enamorada, él insistía en el divorcio. Frida Kahlo se dio a la bebida para ahogar sus penas, pero como ella expresó, “mis penas saben nadar”. Finalmente, Diego le pidió a Frida que se casara de nuevo con él. Ella aceptó inmediatamente pero sólo bajo ciertas condiciones: 1) Ella se mantendría financieramente independiente con la venta de sus cuadros 2) Ella pagaría la mitad de los gastos de la casa y 3) no mantendrían relaciones sexuales. Diego la echaba a faltar terriblemente y aceptó voluntariamente los términos. La relación con su marido ya era “platónica” y no tenían contacto sexual… ella solamente los quería con mujeres. Tenía como costumbre escribir un diario, por lo que conocemos muchos detalles de su vida.</a:t>
            </a:r>
          </a:p>
          <a:p>
            <a:endParaRPr lang="es-ES" sz="2000" i="1" dirty="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52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hoca_thumb_l_31 frida  diego kissing.jpg"/>
          <p:cNvPicPr>
            <a:picLocks noChangeAspect="1"/>
          </p:cNvPicPr>
          <p:nvPr/>
        </p:nvPicPr>
        <p:blipFill>
          <a:blip r:embed="rId2"/>
          <a:stretch>
            <a:fillRect/>
          </a:stretch>
        </p:blipFill>
        <p:spPr>
          <a:xfrm>
            <a:off x="1055657" y="0"/>
            <a:ext cx="7032685" cy="6858000"/>
          </a:xfrm>
          <a:prstGeom prst="rect">
            <a:avLst/>
          </a:prstGeom>
        </p:spPr>
      </p:pic>
      <p:sp>
        <p:nvSpPr>
          <p:cNvPr id="5" name="4 Rectángulo"/>
          <p:cNvSpPr/>
          <p:nvPr/>
        </p:nvSpPr>
        <p:spPr>
          <a:xfrm>
            <a:off x="0" y="0"/>
            <a:ext cx="1000100" cy="6858000"/>
          </a:xfrm>
          <a:prstGeom prst="rect">
            <a:avLst/>
          </a:prstGeom>
          <a:gradFill flip="none" rotWithShape="1">
            <a:gsLst>
              <a:gs pos="0">
                <a:schemeClr val="bg1"/>
              </a:gs>
              <a:gs pos="50000">
                <a:srgbClr val="920049">
                  <a:shade val="67500"/>
                  <a:satMod val="115000"/>
                </a:srgbClr>
              </a:gs>
              <a:gs pos="100000">
                <a:srgbClr val="92004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8143900" y="0"/>
            <a:ext cx="1000100" cy="6858000"/>
          </a:xfrm>
          <a:prstGeom prst="rect">
            <a:avLst/>
          </a:prstGeom>
          <a:gradFill flip="none" rotWithShape="1">
            <a:gsLst>
              <a:gs pos="0">
                <a:schemeClr val="bg1"/>
              </a:gs>
              <a:gs pos="50000">
                <a:srgbClr val="920049">
                  <a:shade val="67500"/>
                  <a:satMod val="115000"/>
                </a:srgbClr>
              </a:gs>
              <a:gs pos="100000">
                <a:srgbClr val="92004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3" presetClass="entr" presetSubtype="5"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vertical)">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Moisés o Núcleo solar, 1945.jpg"/>
          <p:cNvPicPr>
            <a:picLocks noChangeAspect="1"/>
          </p:cNvPicPr>
          <p:nvPr/>
        </p:nvPicPr>
        <p:blipFill>
          <a:blip r:embed="rId2"/>
          <a:stretch>
            <a:fillRect/>
          </a:stretch>
        </p:blipFill>
        <p:spPr>
          <a:xfrm>
            <a:off x="0" y="285728"/>
            <a:ext cx="9144000" cy="617274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ppt_x</p:attrName>
                                        </p:attrNameLst>
                                      </p:cBhvr>
                                      <p:tavLst>
                                        <p:tav tm="0">
                                          <p:val>
                                            <p:strVal val="#ppt_x-.2"/>
                                          </p:val>
                                        </p:tav>
                                        <p:tav tm="100000">
                                          <p:val>
                                            <p:strVal val="#ppt_x"/>
                                          </p:val>
                                        </p:tav>
                                      </p:tavLst>
                                    </p:anim>
                                    <p:anim calcmode="lin" valueType="num">
                                      <p:cBhvr>
                                        <p:cTn id="8" dur="2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2000"/>
                                        <p:tgtEl>
                                          <p:spTgt spid="4"/>
                                        </p:tgtEl>
                                      </p:cBhvr>
                                    </p:animEffect>
                                  </p:childTnLst>
                                </p:cTn>
                              </p:par>
                              <p:par>
                                <p:cTn id="10" presetID="42"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anim calcmode="lin" valueType="num">
                                      <p:cBhvr>
                                        <p:cTn id="13" dur="2000" fill="hold"/>
                                        <p:tgtEl>
                                          <p:spTgt spid="4"/>
                                        </p:tgtEl>
                                        <p:attrNameLst>
                                          <p:attrName>ppt_x</p:attrName>
                                        </p:attrNameLst>
                                      </p:cBhvr>
                                      <p:tavLst>
                                        <p:tav tm="0">
                                          <p:val>
                                            <p:strVal val="#ppt_x"/>
                                          </p:val>
                                        </p:tav>
                                        <p:tav tm="100000">
                                          <p:val>
                                            <p:strVal val="#ppt_x"/>
                                          </p:val>
                                        </p:tav>
                                      </p:tavLst>
                                    </p:anim>
                                    <p:anim calcmode="lin" valueType="num">
                                      <p:cBhvr>
                                        <p:cTn id="14"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nturas-1947.jpg"/>
          <p:cNvPicPr>
            <a:picLocks noChangeAspect="1"/>
          </p:cNvPicPr>
          <p:nvPr/>
        </p:nvPicPr>
        <p:blipFill>
          <a:blip r:embed="rId2"/>
          <a:stretch>
            <a:fillRect/>
          </a:stretch>
        </p:blipFill>
        <p:spPr>
          <a:xfrm>
            <a:off x="1857356" y="0"/>
            <a:ext cx="5399037" cy="6858000"/>
          </a:xfrm>
          <a:prstGeom prst="rect">
            <a:avLst/>
          </a:prstGeom>
        </p:spPr>
      </p:pic>
      <p:sp>
        <p:nvSpPr>
          <p:cNvPr id="5" name="4 Rectángulo"/>
          <p:cNvSpPr/>
          <p:nvPr/>
        </p:nvSpPr>
        <p:spPr>
          <a:xfrm>
            <a:off x="0" y="0"/>
            <a:ext cx="1857356" cy="6858000"/>
          </a:xfrm>
          <a:prstGeom prst="rect">
            <a:avLst/>
          </a:prstGeom>
          <a:gradFill flip="none" rotWithShape="1">
            <a:gsLst>
              <a:gs pos="0">
                <a:srgbClr val="663300"/>
              </a:gs>
              <a:gs pos="50000">
                <a:srgbClr val="FFC000">
                  <a:shade val="67500"/>
                  <a:satMod val="115000"/>
                </a:srgbClr>
              </a:gs>
              <a:gs pos="100000">
                <a:srgbClr val="FFC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286644" y="0"/>
            <a:ext cx="1857356" cy="6858000"/>
          </a:xfrm>
          <a:prstGeom prst="rect">
            <a:avLst/>
          </a:prstGeom>
          <a:gradFill flip="none" rotWithShape="1">
            <a:gsLst>
              <a:gs pos="0">
                <a:srgbClr val="663300"/>
              </a:gs>
              <a:gs pos="50000">
                <a:srgbClr val="FFC000">
                  <a:shade val="67500"/>
                  <a:satMod val="115000"/>
                </a:srgbClr>
              </a:gs>
              <a:gs pos="100000">
                <a:srgbClr val="FFC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2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anim calcmode="lin" valueType="num">
                                      <p:cBhvr>
                                        <p:cTn id="11" dur="2000" fill="hold"/>
                                        <p:tgtEl>
                                          <p:spTgt spid="4"/>
                                        </p:tgtEl>
                                        <p:attrNameLst>
                                          <p:attrName>ppt_x</p:attrName>
                                        </p:attrNameLst>
                                      </p:cBhvr>
                                      <p:tavLst>
                                        <p:tav tm="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stretch>
              <a:fillRect/>
            </a:stretch>
          </a:blipFill>
        </p:spPr>
        <p:txBody>
          <a:bodyPr/>
          <a:lstStyle/>
          <a:p>
            <a:endParaRPr lang="es-ES" dirty="0"/>
          </a:p>
        </p:txBody>
      </p:sp>
      <p:sp>
        <p:nvSpPr>
          <p:cNvPr id="4" name="3 Marco"/>
          <p:cNvSpPr/>
          <p:nvPr/>
        </p:nvSpPr>
        <p:spPr>
          <a:xfrm>
            <a:off x="0" y="0"/>
            <a:ext cx="9144000" cy="6858000"/>
          </a:xfrm>
          <a:prstGeom prst="frame">
            <a:avLst>
              <a:gd name="adj1" fmla="val 3611"/>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6562" name="Picture 2" descr="Rendered Image"/>
          <p:cNvPicPr>
            <a:picLocks noChangeAspect="1" noChangeArrowheads="1"/>
          </p:cNvPicPr>
          <p:nvPr/>
        </p:nvPicPr>
        <p:blipFill>
          <a:blip r:embed="rId3">
            <a:lum bright="10000" contrast="40000"/>
          </a:blip>
          <a:srcRect/>
          <a:stretch>
            <a:fillRect/>
          </a:stretch>
        </p:blipFill>
        <p:spPr bwMode="auto">
          <a:xfrm>
            <a:off x="2214546" y="857232"/>
            <a:ext cx="1802991" cy="423861"/>
          </a:xfrm>
          <a:prstGeom prst="rect">
            <a:avLst/>
          </a:prstGeom>
          <a:noFill/>
        </p:spPr>
      </p:pic>
      <p:pic>
        <p:nvPicPr>
          <p:cNvPr id="66564" name="Picture 4" descr="Rendered Image"/>
          <p:cNvPicPr>
            <a:picLocks noChangeAspect="1" noChangeArrowheads="1"/>
          </p:cNvPicPr>
          <p:nvPr/>
        </p:nvPicPr>
        <p:blipFill>
          <a:blip r:embed="rId4">
            <a:lum bright="10000" contrast="40000"/>
          </a:blip>
          <a:srcRect/>
          <a:stretch>
            <a:fillRect/>
          </a:stretch>
        </p:blipFill>
        <p:spPr bwMode="auto">
          <a:xfrm>
            <a:off x="4214810" y="928670"/>
            <a:ext cx="2571768" cy="436832"/>
          </a:xfrm>
          <a:prstGeom prst="rect">
            <a:avLst/>
          </a:prstGeom>
          <a:noFill/>
        </p:spPr>
      </p:pic>
      <p:pic>
        <p:nvPicPr>
          <p:cNvPr id="66566" name="Picture 6" descr="Rendered Image"/>
          <p:cNvPicPr>
            <a:picLocks noChangeAspect="1" noChangeArrowheads="1"/>
          </p:cNvPicPr>
          <p:nvPr/>
        </p:nvPicPr>
        <p:blipFill>
          <a:blip r:embed="rId5">
            <a:lum bright="10000" contrast="40000"/>
          </a:blip>
          <a:srcRect/>
          <a:stretch>
            <a:fillRect/>
          </a:stretch>
        </p:blipFill>
        <p:spPr bwMode="auto">
          <a:xfrm>
            <a:off x="1714480" y="1571612"/>
            <a:ext cx="2428892" cy="671232"/>
          </a:xfrm>
          <a:prstGeom prst="rect">
            <a:avLst/>
          </a:prstGeom>
          <a:noFill/>
        </p:spPr>
      </p:pic>
      <p:pic>
        <p:nvPicPr>
          <p:cNvPr id="66568" name="Picture 8" descr="Rendered Image"/>
          <p:cNvPicPr>
            <a:picLocks noChangeAspect="1" noChangeArrowheads="1"/>
          </p:cNvPicPr>
          <p:nvPr/>
        </p:nvPicPr>
        <p:blipFill>
          <a:blip r:embed="rId6">
            <a:lum bright="10000" contrast="40000"/>
          </a:blip>
          <a:srcRect/>
          <a:stretch>
            <a:fillRect/>
          </a:stretch>
        </p:blipFill>
        <p:spPr bwMode="auto">
          <a:xfrm>
            <a:off x="4572000" y="1571612"/>
            <a:ext cx="2500330" cy="505685"/>
          </a:xfrm>
          <a:prstGeom prst="rect">
            <a:avLst/>
          </a:prstGeom>
          <a:noFill/>
        </p:spPr>
      </p:pic>
      <p:sp>
        <p:nvSpPr>
          <p:cNvPr id="10" name="9 CuadroTexto"/>
          <p:cNvSpPr txBox="1"/>
          <p:nvPr/>
        </p:nvSpPr>
        <p:spPr>
          <a:xfrm>
            <a:off x="1071538" y="2643182"/>
            <a:ext cx="7000923" cy="2677656"/>
          </a:xfrm>
          <a:prstGeom prst="rect">
            <a:avLst/>
          </a:prstGeom>
          <a:noFill/>
        </p:spPr>
        <p:txBody>
          <a:bodyPr wrap="square" rtlCol="0">
            <a:spAutoFit/>
          </a:bodyPr>
          <a:lstStyle/>
          <a:p>
            <a:r>
              <a:rPr lang="es-ES" sz="2800" dirty="0" smtClean="0">
                <a:solidFill>
                  <a:srgbClr val="FFFF00"/>
                </a:solidFill>
                <a:effectLst>
                  <a:outerShdw blurRad="38100" dist="38100" dir="2700000" algn="tl">
                    <a:srgbClr val="000000">
                      <a:alpha val="43137"/>
                    </a:srgbClr>
                  </a:outerShdw>
                </a:effectLst>
                <a:latin typeface="Agency FB" pitchFamily="34" charset="0"/>
              </a:rPr>
              <a:t>Una visita al Museo Frida Kahlo es como dar un paso atrás en el tiempo. Todos sus efectos personales se visualizan en toda la casa y todo lo que parece ser igual que ella dejó. Uno tiene la sensación de que aún vive allí, pero tiene sólo un paso brevemente para permitir a recorrer su santuario privado. Ella se ha ido, pero su legado vivirá por siempre ....</a:t>
            </a:r>
            <a:endParaRPr lang="es-ES" sz="2800" dirty="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30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museo-frida-kahlo-2.jpg"/>
          <p:cNvPicPr>
            <a:picLocks noChangeAspect="1"/>
          </p:cNvPicPr>
          <p:nvPr/>
        </p:nvPicPr>
        <p:blipFill>
          <a:blip r:embed="rId2"/>
          <a:stretch>
            <a:fillRect/>
          </a:stretch>
        </p:blipFill>
        <p:spPr>
          <a:xfrm>
            <a:off x="1" y="0"/>
            <a:ext cx="9143999"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Horizontal)">
                                      <p:cBhvr>
                                        <p:cTn id="7" dur="2000"/>
                                        <p:tgtEl>
                                          <p:spTgt spid="5"/>
                                        </p:tgtEl>
                                      </p:cBhvr>
                                    </p:animEffect>
                                  </p:childTnLst>
                                </p:cTn>
                              </p:par>
                              <p:par>
                                <p:cTn id="8" presetID="47"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anim calcmode="lin" valueType="num">
                                      <p:cBhvr>
                                        <p:cTn id="11" dur="2000" fill="hold"/>
                                        <p:tgtEl>
                                          <p:spTgt spid="5"/>
                                        </p:tgtEl>
                                        <p:attrNameLst>
                                          <p:attrName>ppt_x</p:attrName>
                                        </p:attrNameLst>
                                      </p:cBhvr>
                                      <p:tavLst>
                                        <p:tav tm="0">
                                          <p:val>
                                            <p:strVal val="#ppt_x"/>
                                          </p:val>
                                        </p:tav>
                                        <p:tav tm="100000">
                                          <p:val>
                                            <p:strVal val="#ppt_x"/>
                                          </p:val>
                                        </p:tav>
                                      </p:tavLst>
                                    </p:anim>
                                    <p:anim calcmode="lin" valueType="num">
                                      <p:cBhvr>
                                        <p:cTn id="12"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776220.jpg"/>
          <p:cNvPicPr>
            <a:picLocks noChangeAspect="1"/>
          </p:cNvPicPr>
          <p:nvPr/>
        </p:nvPicPr>
        <p:blipFill>
          <a:blip r:embed="rId2"/>
          <a:stretch>
            <a:fillRect/>
          </a:stretch>
        </p:blipFill>
        <p:spPr>
          <a:xfrm>
            <a:off x="0" y="0"/>
            <a:ext cx="9144000" cy="685799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PB181273.JPG"/>
          <p:cNvPicPr>
            <a:picLocks noGrp="1" noChangeAspect="1"/>
          </p:cNvPicPr>
          <p:nvPr>
            <p:ph idx="1"/>
          </p:nvPr>
        </p:nvPicPr>
        <p:blipFill>
          <a:blip r:embed="rId2"/>
          <a:stretch>
            <a:fillRect/>
          </a:stretch>
        </p:blipFill>
        <p:spPr>
          <a:xfrm>
            <a:off x="-1" y="0"/>
            <a:ext cx="9185259" cy="6858000"/>
          </a:xfr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tumblr_ma8wr0zHHM1rfvoreo1_1280.jpg"/>
          <p:cNvPicPr>
            <a:picLocks noGrp="1" noChangeAspect="1"/>
          </p:cNvPicPr>
          <p:nvPr>
            <p:ph idx="1"/>
          </p:nvPr>
        </p:nvPicPr>
        <p:blipFill>
          <a:blip r:embed="rId2"/>
          <a:stretch>
            <a:fillRect/>
          </a:stretch>
        </p:blipFill>
        <p:spPr>
          <a:xfrm>
            <a:off x="0" y="500042"/>
            <a:ext cx="9144000" cy="5786477"/>
          </a:xfr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ppt_x</p:attrName>
                                        </p:attrNameLst>
                                      </p:cBhvr>
                                      <p:tavLst>
                                        <p:tav tm="0">
                                          <p:val>
                                            <p:strVal val="#ppt_x-.2"/>
                                          </p:val>
                                        </p:tav>
                                        <p:tav tm="100000">
                                          <p:val>
                                            <p:strVal val="#ppt_x"/>
                                          </p:val>
                                        </p:tav>
                                      </p:tavLst>
                                    </p:anim>
                                    <p:anim calcmode="lin" valueType="num">
                                      <p:cBhvr>
                                        <p:cTn id="8" dur="2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2000"/>
                                        <p:tgtEl>
                                          <p:spTgt spid="4"/>
                                        </p:tgtEl>
                                      </p:cBhvr>
                                    </p:animEffect>
                                  </p:childTnLst>
                                </p:cTn>
                              </p:par>
                              <p:par>
                                <p:cTn id="10" presetID="47"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anim calcmode="lin" valueType="num">
                                      <p:cBhvr>
                                        <p:cTn id="13" dur="2000" fill="hold"/>
                                        <p:tgtEl>
                                          <p:spTgt spid="4"/>
                                        </p:tgtEl>
                                        <p:attrNameLst>
                                          <p:attrName>ppt_x</p:attrName>
                                        </p:attrNameLst>
                                      </p:cBhvr>
                                      <p:tavLst>
                                        <p:tav tm="0">
                                          <p:val>
                                            <p:strVal val="#ppt_x"/>
                                          </p:val>
                                        </p:tav>
                                        <p:tav tm="100000">
                                          <p:val>
                                            <p:strVal val="#ppt_x"/>
                                          </p:val>
                                        </p:tav>
                                      </p:tavLst>
                                    </p:anim>
                                    <p:anim calcmode="lin" valueType="num">
                                      <p:cBhvr>
                                        <p:cTn id="14"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P1100375.JPG"/>
          <p:cNvPicPr>
            <a:picLocks noGrp="1" noChangeAspect="1"/>
          </p:cNvPicPr>
          <p:nvPr>
            <p:ph idx="1"/>
          </p:nvPr>
        </p:nvPicPr>
        <p:blipFill>
          <a:blip r:embed="rId2"/>
          <a:stretch>
            <a:fillRect/>
          </a:stretch>
        </p:blipFill>
        <p:spPr>
          <a:xfrm>
            <a:off x="897147" y="0"/>
            <a:ext cx="7349706" cy="6858000"/>
          </a:xfrm>
        </p:spPr>
      </p:pic>
      <p:sp>
        <p:nvSpPr>
          <p:cNvPr id="5" name="4 Rectángulo"/>
          <p:cNvSpPr/>
          <p:nvPr/>
        </p:nvSpPr>
        <p:spPr>
          <a:xfrm>
            <a:off x="0" y="0"/>
            <a:ext cx="928662" cy="6858000"/>
          </a:xfrm>
          <a:prstGeom prst="rect">
            <a:avLst/>
          </a:prstGeo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8215338" y="0"/>
            <a:ext cx="928662" cy="6858000"/>
          </a:xfrm>
          <a:prstGeom prst="rect">
            <a:avLst/>
          </a:prstGeo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2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anim calcmode="lin" valueType="num">
                                      <p:cBhvr>
                                        <p:cTn id="11" dur="2000" fill="hold"/>
                                        <p:tgtEl>
                                          <p:spTgt spid="4"/>
                                        </p:tgtEl>
                                        <p:attrNameLst>
                                          <p:attrName>ppt_x</p:attrName>
                                        </p:attrNameLst>
                                      </p:cBhvr>
                                      <p:tavLst>
                                        <p:tav tm="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seo_Frida_Kahlo_Museum_Blue_House_Casa_Azul_Pyramid.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2/3*#ppt_w"/>
                                          </p:val>
                                        </p:tav>
                                        <p:tav tm="100000">
                                          <p:val>
                                            <p:strVal val="#ppt_w"/>
                                          </p:val>
                                        </p:tav>
                                      </p:tavLst>
                                    </p:anim>
                                    <p:anim calcmode="lin" valueType="num">
                                      <p:cBhvr>
                                        <p:cTn id="8" dur="2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img_9872.jpg"/>
          <p:cNvPicPr>
            <a:picLocks noGrp="1" noChangeAspect="1"/>
          </p:cNvPicPr>
          <p:nvPr>
            <p:ph idx="1"/>
          </p:nvPr>
        </p:nvPicPr>
        <p:blipFill>
          <a:blip r:embed="rId2"/>
          <a:stretch>
            <a:fillRect/>
          </a:stretch>
        </p:blipFill>
        <p:spPr>
          <a:xfrm>
            <a:off x="1" y="0"/>
            <a:ext cx="9144000" cy="6858000"/>
          </a:xfr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3000"/>
                                        <p:tgtEl>
                                          <p:spTgt spid="4"/>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museo_frida_kahlo_luxury_lab_sociales_conde_nast_656186261_1000x.jpg"/>
          <p:cNvPicPr>
            <a:picLocks noGrp="1" noChangeAspect="1"/>
          </p:cNvPicPr>
          <p:nvPr>
            <p:ph idx="1"/>
          </p:nvPr>
        </p:nvPicPr>
        <p:blipFill>
          <a:blip r:embed="rId2"/>
          <a:stretch>
            <a:fillRect/>
          </a:stretch>
        </p:blipFill>
        <p:spPr>
          <a:xfrm>
            <a:off x="10938" y="0"/>
            <a:ext cx="9122124" cy="6858000"/>
          </a:xfr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P1100362.JPG"/>
          <p:cNvPicPr>
            <a:picLocks noGrp="1" noChangeAspect="1"/>
          </p:cNvPicPr>
          <p:nvPr>
            <p:ph idx="1"/>
          </p:nvPr>
        </p:nvPicPr>
        <p:blipFill>
          <a:blip r:embed="rId2"/>
          <a:stretch>
            <a:fillRect/>
          </a:stretch>
        </p:blipFill>
        <p:spPr>
          <a:xfrm>
            <a:off x="897147" y="0"/>
            <a:ext cx="7349706" cy="6858000"/>
          </a:xfrm>
        </p:spPr>
      </p:pic>
      <p:sp>
        <p:nvSpPr>
          <p:cNvPr id="5" name="4 Rectángulo"/>
          <p:cNvSpPr/>
          <p:nvPr/>
        </p:nvSpPr>
        <p:spPr>
          <a:xfrm>
            <a:off x="0" y="0"/>
            <a:ext cx="928662" cy="6858000"/>
          </a:xfrm>
          <a:prstGeom prst="rect">
            <a:avLst/>
          </a:prstGeom>
          <a:gradFill flip="none" rotWithShape="1">
            <a:gsLst>
              <a:gs pos="0">
                <a:schemeClr val="bg1"/>
              </a:gs>
              <a:gs pos="50000">
                <a:srgbClr val="FFC000">
                  <a:shade val="67500"/>
                  <a:satMod val="115000"/>
                </a:srgbClr>
              </a:gs>
              <a:gs pos="100000">
                <a:srgbClr val="FFC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8286776" y="0"/>
            <a:ext cx="857224" cy="6858000"/>
          </a:xfrm>
          <a:prstGeom prst="rect">
            <a:avLst/>
          </a:prstGeom>
          <a:gradFill flip="none" rotWithShape="1">
            <a:gsLst>
              <a:gs pos="0">
                <a:schemeClr val="bg1"/>
              </a:gs>
              <a:gs pos="50000">
                <a:srgbClr val="FFC000">
                  <a:shade val="67500"/>
                  <a:satMod val="115000"/>
                </a:srgbClr>
              </a:gs>
              <a:gs pos="100000">
                <a:srgbClr val="FFC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2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anim calcmode="lin" valueType="num">
                                      <p:cBhvr>
                                        <p:cTn id="11" dur="2000" fill="hold"/>
                                        <p:tgtEl>
                                          <p:spTgt spid="4"/>
                                        </p:tgtEl>
                                        <p:attrNameLst>
                                          <p:attrName>ppt_x</p:attrName>
                                        </p:attrNameLst>
                                      </p:cBhvr>
                                      <p:tavLst>
                                        <p:tav tm="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feCasaAzul.JPG"/>
          <p:cNvPicPr>
            <a:picLocks noChangeAspect="1"/>
          </p:cNvPicPr>
          <p:nvPr/>
        </p:nvPicPr>
        <p:blipFill>
          <a:blip r:embed="rId2"/>
          <a:stretch>
            <a:fillRect/>
          </a:stretch>
        </p:blipFill>
        <p:spPr>
          <a:xfrm>
            <a:off x="-41258" y="0"/>
            <a:ext cx="9185258"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99"/>
          </a:solidFill>
        </p:spPr>
        <p:txBody>
          <a:bodyPr/>
          <a:lstStyle/>
          <a:p>
            <a:endParaRPr lang="es-ES" dirty="0"/>
          </a:p>
        </p:txBody>
      </p:sp>
      <p:pic>
        <p:nvPicPr>
          <p:cNvPr id="4" name="3 Marcador de contenido" descr="COLECCIONPERMANENTE_COLECCIONES_ESPACIOS_352.jpg"/>
          <p:cNvPicPr>
            <a:picLocks noGrp="1" noChangeAspect="1"/>
          </p:cNvPicPr>
          <p:nvPr>
            <p:ph idx="1"/>
          </p:nvPr>
        </p:nvPicPr>
        <p:blipFill>
          <a:blip r:embed="rId2"/>
          <a:stretch>
            <a:fillRect/>
          </a:stretch>
        </p:blipFill>
        <p:spPr>
          <a:xfrm>
            <a:off x="0" y="428605"/>
            <a:ext cx="9144000" cy="6000792"/>
          </a:xfr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3000"/>
                                        <p:tgtEl>
                                          <p:spTgt spid="4"/>
                                        </p:tgtEl>
                                      </p:cBhvr>
                                    </p:animEffect>
                                  </p:childTnLst>
                                </p:cTn>
                              </p:par>
                              <p:par>
                                <p:cTn id="8" presetID="2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ppt_x</p:attrName>
                                        </p:attrNameLst>
                                      </p:cBhvr>
                                      <p:tavLst>
                                        <p:tav tm="0">
                                          <p:val>
                                            <p:strVal val="#ppt_x-.2"/>
                                          </p:val>
                                        </p:tav>
                                        <p:tav tm="100000">
                                          <p:val>
                                            <p:strVal val="#ppt_x"/>
                                          </p:val>
                                        </p:tav>
                                      </p:tavLst>
                                    </p:anim>
                                    <p:anim calcmode="lin" valueType="num">
                                      <p:cBhvr>
                                        <p:cTn id="11"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sa_azul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ptura-de-pantalla-2011-09-06-a-las-17.40.0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2000"/>
                                        <p:tgtEl>
                                          <p:spTgt spid="4"/>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rticle-2213525-1555F512000005DC-190_634x48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cture 104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000"/>
                                        <p:tgtEl>
                                          <p:spTgt spid="4"/>
                                        </p:tgtEl>
                                      </p:cBhvr>
                                    </p:animEffect>
                                    <p:anim calcmode="lin" valueType="num">
                                      <p:cBhvr>
                                        <p:cTn id="12" dur="3000" fill="hold"/>
                                        <p:tgtEl>
                                          <p:spTgt spid="4"/>
                                        </p:tgtEl>
                                        <p:attrNameLst>
                                          <p:attrName>ppt_x</p:attrName>
                                        </p:attrNameLst>
                                      </p:cBhvr>
                                      <p:tavLst>
                                        <p:tav tm="0">
                                          <p:val>
                                            <p:strVal val="#ppt_x"/>
                                          </p:val>
                                        </p:tav>
                                        <p:tav tm="100000">
                                          <p:val>
                                            <p:strVal val="#ppt_x"/>
                                          </p:val>
                                        </p:tav>
                                      </p:tavLst>
                                    </p:anim>
                                    <p:anim calcmode="lin" valueType="num">
                                      <p:cBhvr>
                                        <p:cTn id="13"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4476_1024x768.jpg"/>
          <p:cNvPicPr>
            <a:picLocks noChangeAspect="1"/>
          </p:cNvPicPr>
          <p:nvPr/>
        </p:nvPicPr>
        <p:blipFill>
          <a:blip r:embed="rId2"/>
          <a:stretch>
            <a:fillRect/>
          </a:stretch>
        </p:blipFill>
        <p:spPr>
          <a:xfrm>
            <a:off x="0" y="0"/>
            <a:ext cx="9144000" cy="685799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ppt_x</p:attrName>
                                        </p:attrNameLst>
                                      </p:cBhvr>
                                      <p:tavLst>
                                        <p:tav tm="0">
                                          <p:val>
                                            <p:strVal val="#ppt_x-.2"/>
                                          </p:val>
                                        </p:tav>
                                        <p:tav tm="100000">
                                          <p:val>
                                            <p:strVal val="#ppt_x"/>
                                          </p:val>
                                        </p:tav>
                                      </p:tavLst>
                                    </p:anim>
                                    <p:anim calcmode="lin" valueType="num">
                                      <p:cBhvr>
                                        <p:cTn id="8" dur="2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estidos de frida.jpg"/>
          <p:cNvPicPr>
            <a:picLocks noChangeAspect="1"/>
          </p:cNvPicPr>
          <p:nvPr/>
        </p:nvPicPr>
        <p:blipFill>
          <a:blip r:embed="rId2">
            <a:lum contrast="20000"/>
          </a:blip>
          <a:stretch>
            <a:fillRect/>
          </a:stretch>
        </p:blipFill>
        <p:spPr>
          <a:xfrm>
            <a:off x="0" y="1214422"/>
            <a:ext cx="9144000" cy="4656898"/>
          </a:xfrm>
          <a:prstGeom prst="rect">
            <a:avLst/>
          </a:prstGeom>
        </p:spPr>
      </p:pic>
      <p:pic>
        <p:nvPicPr>
          <p:cNvPr id="3074" name="Picture 2" descr="Rendered Image"/>
          <p:cNvPicPr>
            <a:picLocks noChangeAspect="1" noChangeArrowheads="1"/>
          </p:cNvPicPr>
          <p:nvPr/>
        </p:nvPicPr>
        <p:blipFill>
          <a:blip r:embed="rId3"/>
          <a:srcRect/>
          <a:stretch>
            <a:fillRect/>
          </a:stretch>
        </p:blipFill>
        <p:spPr bwMode="auto">
          <a:xfrm>
            <a:off x="1214414" y="428604"/>
            <a:ext cx="3552825" cy="571501"/>
          </a:xfrm>
          <a:prstGeom prst="rect">
            <a:avLst/>
          </a:prstGeom>
          <a:noFill/>
        </p:spPr>
      </p:pic>
      <p:pic>
        <p:nvPicPr>
          <p:cNvPr id="3076" name="Picture 4" descr="Rendered Image"/>
          <p:cNvPicPr>
            <a:picLocks noChangeAspect="1" noChangeArrowheads="1"/>
          </p:cNvPicPr>
          <p:nvPr/>
        </p:nvPicPr>
        <p:blipFill>
          <a:blip r:embed="rId4"/>
          <a:srcRect/>
          <a:stretch>
            <a:fillRect/>
          </a:stretch>
        </p:blipFill>
        <p:spPr bwMode="auto">
          <a:xfrm>
            <a:off x="5857884" y="428604"/>
            <a:ext cx="1085850" cy="600076"/>
          </a:xfrm>
          <a:prstGeom prst="rect">
            <a:avLst/>
          </a:prstGeom>
          <a:noFill/>
        </p:spPr>
      </p:pic>
      <p:pic>
        <p:nvPicPr>
          <p:cNvPr id="7" name="Picture 6" descr="Rendered Image"/>
          <p:cNvPicPr>
            <a:picLocks noChangeAspect="1" noChangeArrowheads="1"/>
          </p:cNvPicPr>
          <p:nvPr/>
        </p:nvPicPr>
        <p:blipFill>
          <a:blip r:embed="rId5"/>
          <a:srcRect/>
          <a:stretch>
            <a:fillRect/>
          </a:stretch>
        </p:blipFill>
        <p:spPr bwMode="auto">
          <a:xfrm>
            <a:off x="3071802" y="5857892"/>
            <a:ext cx="2700333" cy="746246"/>
          </a:xfrm>
          <a:prstGeom prst="rect">
            <a:avLst/>
          </a:prstGeom>
          <a:noFill/>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ppt_x</p:attrName>
                                        </p:attrNameLst>
                                      </p:cBhvr>
                                      <p:tavLst>
                                        <p:tav tm="0">
                                          <p:val>
                                            <p:strVal val="#ppt_x-.2"/>
                                          </p:val>
                                        </p:tav>
                                        <p:tav tm="100000">
                                          <p:val>
                                            <p:strVal val="#ppt_x"/>
                                          </p:val>
                                        </p:tav>
                                      </p:tavLst>
                                    </p:anim>
                                    <p:anim calcmode="lin" valueType="num">
                                      <p:cBhvr>
                                        <p:cTn id="8" dur="2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2000"/>
                                        <p:tgtEl>
                                          <p:spTgt spid="4"/>
                                        </p:tgtEl>
                                      </p:cBhvr>
                                    </p:animEffect>
                                  </p:childTnLst>
                                </p:cTn>
                              </p:par>
                              <p:par>
                                <p:cTn id="10" presetID="47" presetClass="entr" presetSubtype="0" fill="hold" nodeType="with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fade">
                                      <p:cBhvr>
                                        <p:cTn id="12" dur="2000"/>
                                        <p:tgtEl>
                                          <p:spTgt spid="3074"/>
                                        </p:tgtEl>
                                      </p:cBhvr>
                                    </p:animEffect>
                                    <p:anim calcmode="lin" valueType="num">
                                      <p:cBhvr>
                                        <p:cTn id="13" dur="2000" fill="hold"/>
                                        <p:tgtEl>
                                          <p:spTgt spid="3074"/>
                                        </p:tgtEl>
                                        <p:attrNameLst>
                                          <p:attrName>ppt_x</p:attrName>
                                        </p:attrNameLst>
                                      </p:cBhvr>
                                      <p:tavLst>
                                        <p:tav tm="0">
                                          <p:val>
                                            <p:strVal val="#ppt_x"/>
                                          </p:val>
                                        </p:tav>
                                        <p:tav tm="100000">
                                          <p:val>
                                            <p:strVal val="#ppt_x"/>
                                          </p:val>
                                        </p:tav>
                                      </p:tavLst>
                                    </p:anim>
                                    <p:anim calcmode="lin" valueType="num">
                                      <p:cBhvr>
                                        <p:cTn id="14" dur="2000" fill="hold"/>
                                        <p:tgtEl>
                                          <p:spTgt spid="3074"/>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3076"/>
                                        </p:tgtEl>
                                        <p:attrNameLst>
                                          <p:attrName>style.visibility</p:attrName>
                                        </p:attrNameLst>
                                      </p:cBhvr>
                                      <p:to>
                                        <p:strVal val="visible"/>
                                      </p:to>
                                    </p:set>
                                    <p:animEffect transition="in" filter="fade">
                                      <p:cBhvr>
                                        <p:cTn id="17" dur="2000"/>
                                        <p:tgtEl>
                                          <p:spTgt spid="3076"/>
                                        </p:tgtEl>
                                      </p:cBhvr>
                                    </p:animEffect>
                                    <p:anim calcmode="lin" valueType="num">
                                      <p:cBhvr>
                                        <p:cTn id="18" dur="2000" fill="hold"/>
                                        <p:tgtEl>
                                          <p:spTgt spid="3076"/>
                                        </p:tgtEl>
                                        <p:attrNameLst>
                                          <p:attrName>ppt_x</p:attrName>
                                        </p:attrNameLst>
                                      </p:cBhvr>
                                      <p:tavLst>
                                        <p:tav tm="0">
                                          <p:val>
                                            <p:strVal val="#ppt_x"/>
                                          </p:val>
                                        </p:tav>
                                        <p:tav tm="100000">
                                          <p:val>
                                            <p:strVal val="#ppt_x"/>
                                          </p:val>
                                        </p:tav>
                                      </p:tavLst>
                                    </p:anim>
                                    <p:anim calcmode="lin" valueType="num">
                                      <p:cBhvr>
                                        <p:cTn id="19" dur="2000" fill="hold"/>
                                        <p:tgtEl>
                                          <p:spTgt spid="3076"/>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2000"/>
                                        <p:tgtEl>
                                          <p:spTgt spid="7"/>
                                        </p:tgtEl>
                                      </p:cBhvr>
                                    </p:animEffect>
                                    <p:anim calcmode="lin" valueType="num">
                                      <p:cBhvr>
                                        <p:cTn id="23" dur="2000" fill="hold"/>
                                        <p:tgtEl>
                                          <p:spTgt spid="7"/>
                                        </p:tgtEl>
                                        <p:attrNameLst>
                                          <p:attrName>ppt_x</p:attrName>
                                        </p:attrNameLst>
                                      </p:cBhvr>
                                      <p:tavLst>
                                        <p:tav tm="0">
                                          <p:val>
                                            <p:strVal val="#ppt_x"/>
                                          </p:val>
                                        </p:tav>
                                        <p:tav tm="100000">
                                          <p:val>
                                            <p:strVal val="#ppt_x"/>
                                          </p:val>
                                        </p:tav>
                                      </p:tavLst>
                                    </p:anim>
                                    <p:anim calcmode="lin" valueType="num">
                                      <p:cBhvr>
                                        <p:cTn id="24" dur="2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stretch>
              <a:fillRect/>
            </a:stretch>
          </a:blipFill>
        </p:spPr>
        <p:txBody>
          <a:bodyPr/>
          <a:lstStyle/>
          <a:p>
            <a:endParaRPr lang="es-ES" dirty="0"/>
          </a:p>
        </p:txBody>
      </p:sp>
      <p:sp>
        <p:nvSpPr>
          <p:cNvPr id="4" name="3 Marco"/>
          <p:cNvSpPr/>
          <p:nvPr/>
        </p:nvSpPr>
        <p:spPr>
          <a:xfrm>
            <a:off x="0" y="0"/>
            <a:ext cx="9144000" cy="6858000"/>
          </a:xfrm>
          <a:prstGeom prst="frame">
            <a:avLst>
              <a:gd name="adj1" fmla="val 3611"/>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428596" y="357166"/>
            <a:ext cx="8286808" cy="6143668"/>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642910" y="1000108"/>
            <a:ext cx="7786742" cy="5262979"/>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Tiempo después le amputaron la pierna, y ella cayó en una profunda depresión.  Su estado de ánimo cambiaba desde la euforia hasta los más negros pensamientos de suicidio.</a:t>
            </a:r>
          </a:p>
          <a:p>
            <a:r>
              <a:rPr lang="es-ES" sz="2400" dirty="0" smtClean="0">
                <a:solidFill>
                  <a:srgbClr val="FFFF00"/>
                </a:solidFill>
                <a:effectLst>
                  <a:outerShdw blurRad="38100" dist="38100" dir="2700000" algn="tl">
                    <a:srgbClr val="000000">
                      <a:alpha val="43137"/>
                    </a:srgbClr>
                  </a:outerShdw>
                </a:effectLst>
                <a:latin typeface="Agency FB" pitchFamily="34" charset="0"/>
              </a:rPr>
              <a:t>Frida Kahlo falleció siete días después de su 47 cumpleaños. La causa del fallecimiento fue embolia pulmonaria, aunque los pensamientos suicidas expresados en su diario hicieron pensar a algunas personas que quizás se suicidó. Ella murió antes que Diego Rivera, contra todo pronóstico, que la sobrevivió tres años más.</a:t>
            </a:r>
          </a:p>
          <a:p>
            <a:r>
              <a:rPr lang="es-ES" sz="2400" dirty="0" smtClean="0">
                <a:solidFill>
                  <a:srgbClr val="FFFF00"/>
                </a:solidFill>
                <a:effectLst>
                  <a:outerShdw blurRad="38100" dist="38100" dir="2700000" algn="tl">
                    <a:srgbClr val="000000">
                      <a:alpha val="43137"/>
                    </a:srgbClr>
                  </a:outerShdw>
                </a:effectLst>
                <a:latin typeface="Agency FB" pitchFamily="34" charset="0"/>
              </a:rPr>
              <a:t>A Frida no le importaba la crítica, ni los movimientos artísticos. Con sus pinturas solamente deseaba expresarse, plasmar sus sentimientos, por lo que sus obras son profundamente originales. Cuando a la artista le preguntaban porqué pintaba tantos autorretratos, ella contestaba: “porque estoy sola tan a menudo, porque soy la persona que conozco mejor“.</a:t>
            </a:r>
          </a:p>
          <a:p>
            <a:endParaRPr lang="es-ES" sz="2400" dirty="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45000"/>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mblr_lnsoh9BZDv1qb6km3o1_1280.jpg"/>
          <p:cNvPicPr>
            <a:picLocks noChangeAspect="1"/>
          </p:cNvPicPr>
          <p:nvPr/>
        </p:nvPicPr>
        <p:blipFill>
          <a:blip r:embed="rId2"/>
          <a:stretch>
            <a:fillRect/>
          </a:stretch>
        </p:blipFill>
        <p:spPr>
          <a:xfrm>
            <a:off x="1589417" y="0"/>
            <a:ext cx="5965166" cy="6858000"/>
          </a:xfrm>
          <a:prstGeom prst="rect">
            <a:avLst/>
          </a:prstGeom>
        </p:spPr>
      </p:pic>
      <p:sp>
        <p:nvSpPr>
          <p:cNvPr id="5" name="4 Rectángulo"/>
          <p:cNvSpPr/>
          <p:nvPr/>
        </p:nvSpPr>
        <p:spPr>
          <a:xfrm>
            <a:off x="0" y="0"/>
            <a:ext cx="1571604" cy="6858000"/>
          </a:xfrm>
          <a:prstGeom prst="rect">
            <a:avLst/>
          </a:prstGeom>
          <a:gradFill flip="none" rotWithShape="1">
            <a:gsLst>
              <a:gs pos="0">
                <a:schemeClr val="bg1"/>
              </a:gs>
              <a:gs pos="50000">
                <a:schemeClr val="bg1">
                  <a:lumMod val="65000"/>
                  <a:lumOff val="35000"/>
                  <a:shade val="67500"/>
                  <a:satMod val="115000"/>
                </a:schemeClr>
              </a:gs>
              <a:gs pos="100000">
                <a:schemeClr val="bg1">
                  <a:lumMod val="65000"/>
                  <a:lumOff val="3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572396" y="0"/>
            <a:ext cx="1571604" cy="6858000"/>
          </a:xfrm>
          <a:prstGeom prst="rect">
            <a:avLst/>
          </a:prstGeom>
          <a:gradFill flip="none" rotWithShape="1">
            <a:gsLst>
              <a:gs pos="0">
                <a:schemeClr val="bg1"/>
              </a:gs>
              <a:gs pos="50000">
                <a:schemeClr val="bg1">
                  <a:lumMod val="65000"/>
                  <a:lumOff val="35000"/>
                  <a:shade val="67500"/>
                  <a:satMod val="115000"/>
                </a:schemeClr>
              </a:gs>
              <a:gs pos="100000">
                <a:schemeClr val="bg1">
                  <a:lumMod val="65000"/>
                  <a:lumOff val="3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idabrush.127.png"/>
          <p:cNvPicPr>
            <a:picLocks noChangeAspect="1"/>
          </p:cNvPicPr>
          <p:nvPr/>
        </p:nvPicPr>
        <p:blipFill>
          <a:blip r:embed="rId2"/>
          <a:stretch>
            <a:fillRect/>
          </a:stretch>
        </p:blipFill>
        <p:spPr>
          <a:xfrm>
            <a:off x="0" y="772964"/>
            <a:ext cx="9144000" cy="5312072"/>
          </a:xfrm>
          <a:prstGeom prst="rect">
            <a:avLst/>
          </a:prstGeom>
        </p:spPr>
      </p:pic>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ts.jpg"/>
          <p:cNvPicPr>
            <a:picLocks noGrp="1" noChangeAspect="1"/>
          </p:cNvPicPr>
          <p:nvPr>
            <p:ph idx="1"/>
          </p:nvPr>
        </p:nvPicPr>
        <p:blipFill>
          <a:blip r:embed="rId2"/>
          <a:stretch>
            <a:fillRect/>
          </a:stretch>
        </p:blipFill>
        <p:spPr>
          <a:xfrm>
            <a:off x="1285852" y="0"/>
            <a:ext cx="6858000" cy="6858000"/>
          </a:xfrm>
        </p:spPr>
      </p:pic>
      <p:pic>
        <p:nvPicPr>
          <p:cNvPr id="2050" name="Picture 2" descr="Rendered Image"/>
          <p:cNvPicPr>
            <a:picLocks noChangeAspect="1" noChangeArrowheads="1"/>
          </p:cNvPicPr>
          <p:nvPr/>
        </p:nvPicPr>
        <p:blipFill>
          <a:blip r:embed="rId3">
            <a:lum contrast="40000"/>
          </a:blip>
          <a:srcRect/>
          <a:stretch>
            <a:fillRect/>
          </a:stretch>
        </p:blipFill>
        <p:spPr bwMode="auto">
          <a:xfrm rot="19890319">
            <a:off x="6608497" y="5108411"/>
            <a:ext cx="2324100" cy="14763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16" presetClass="entr" presetSubtype="37"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Vertical)">
                                      <p:cBhvr>
                                        <p:cTn id="12" dur="2000"/>
                                        <p:tgtEl>
                                          <p:spTgt spid="4"/>
                                        </p:tgtEl>
                                      </p:cBhvr>
                                    </p:animEffect>
                                  </p:childTnLst>
                                </p:cTn>
                              </p:par>
                            </p:childTnLst>
                          </p:cTn>
                        </p:par>
                        <p:par>
                          <p:cTn id="13" fill="hold">
                            <p:stCondLst>
                              <p:cond delay="2000"/>
                            </p:stCondLst>
                            <p:childTnLst>
                              <p:par>
                                <p:cTn id="14" presetID="15" presetClass="entr" presetSubtype="0" fill="hold" nodeType="afterEffect">
                                  <p:stCondLst>
                                    <p:cond delay="0"/>
                                  </p:stCondLst>
                                  <p:childTnLst>
                                    <p:set>
                                      <p:cBhvr>
                                        <p:cTn id="15" dur="1" fill="hold">
                                          <p:stCondLst>
                                            <p:cond delay="0"/>
                                          </p:stCondLst>
                                        </p:cTn>
                                        <p:tgtEl>
                                          <p:spTgt spid="2050"/>
                                        </p:tgtEl>
                                        <p:attrNameLst>
                                          <p:attrName>style.visibility</p:attrName>
                                        </p:attrNameLst>
                                      </p:cBhvr>
                                      <p:to>
                                        <p:strVal val="visible"/>
                                      </p:to>
                                    </p:set>
                                    <p:anim calcmode="lin" valueType="num">
                                      <p:cBhvr>
                                        <p:cTn id="16" dur="2000" fill="hold"/>
                                        <p:tgtEl>
                                          <p:spTgt spid="2050"/>
                                        </p:tgtEl>
                                        <p:attrNameLst>
                                          <p:attrName>ppt_w</p:attrName>
                                        </p:attrNameLst>
                                      </p:cBhvr>
                                      <p:tavLst>
                                        <p:tav tm="0">
                                          <p:val>
                                            <p:fltVal val="0"/>
                                          </p:val>
                                        </p:tav>
                                        <p:tav tm="100000">
                                          <p:val>
                                            <p:strVal val="#ppt_w"/>
                                          </p:val>
                                        </p:tav>
                                      </p:tavLst>
                                    </p:anim>
                                    <p:anim calcmode="lin" valueType="num">
                                      <p:cBhvr>
                                        <p:cTn id="17" dur="2000" fill="hold"/>
                                        <p:tgtEl>
                                          <p:spTgt spid="2050"/>
                                        </p:tgtEl>
                                        <p:attrNameLst>
                                          <p:attrName>ppt_h</p:attrName>
                                        </p:attrNameLst>
                                      </p:cBhvr>
                                      <p:tavLst>
                                        <p:tav tm="0">
                                          <p:val>
                                            <p:fltVal val="0"/>
                                          </p:val>
                                        </p:tav>
                                        <p:tav tm="100000">
                                          <p:val>
                                            <p:strVal val="#ppt_h"/>
                                          </p:val>
                                        </p:tav>
                                      </p:tavLst>
                                    </p:anim>
                                    <p:anim calcmode="lin" valueType="num">
                                      <p:cBhvr>
                                        <p:cTn id="18" dur="2000" fill="hold"/>
                                        <p:tgtEl>
                                          <p:spTgt spid="2050"/>
                                        </p:tgtEl>
                                        <p:attrNameLst>
                                          <p:attrName>ppt_x</p:attrName>
                                        </p:attrNameLst>
                                      </p:cBhvr>
                                      <p:tavLst>
                                        <p:tav tm="0" fmla="#ppt_x+(cos(-2*pi*(1-$))*-#ppt_x-sin(-2*pi*(1-$))*(1-#ppt_y))*(1-$)">
                                          <p:val>
                                            <p:fltVal val="0"/>
                                          </p:val>
                                        </p:tav>
                                        <p:tav tm="100000">
                                          <p:val>
                                            <p:fltVal val="1"/>
                                          </p:val>
                                        </p:tav>
                                      </p:tavLst>
                                    </p:anim>
                                    <p:anim calcmode="lin" valueType="num">
                                      <p:cBhvr>
                                        <p:cTn id="19" dur="2000" fill="hold"/>
                                        <p:tgtEl>
                                          <p:spTgt spid="205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resentación1si">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Presentación1si</Template>
  <TotalTime>0</TotalTime>
  <Words>1130</Words>
  <Application>Microsoft Office PowerPoint</Application>
  <PresentationFormat>Presentación en pantalla (4:3)</PresentationFormat>
  <Paragraphs>34</Paragraphs>
  <Slides>69</Slides>
  <Notes>0</Notes>
  <HiddenSlides>0</HiddenSlides>
  <MMClips>1</MMClips>
  <ScaleCrop>false</ScaleCrop>
  <HeadingPairs>
    <vt:vector size="4" baseType="variant">
      <vt:variant>
        <vt:lpstr>Tema</vt:lpstr>
      </vt:variant>
      <vt:variant>
        <vt:i4>2</vt:i4>
      </vt:variant>
      <vt:variant>
        <vt:lpstr>Títulos de diapositiva</vt:lpstr>
      </vt:variant>
      <vt:variant>
        <vt:i4>69</vt:i4>
      </vt:variant>
    </vt:vector>
  </HeadingPairs>
  <TitlesOfParts>
    <vt:vector size="71" baseType="lpstr">
      <vt:lpstr>Presentación1si</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2014-05-03T19:19:20Z</dcterms:created>
  <dcterms:modified xsi:type="dcterms:W3CDTF">2014-05-03T19:19:45Z</dcterms:modified>
</cp:coreProperties>
</file>