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8"/>
  </p:notesMasterIdLst>
  <p:sldIdLst>
    <p:sldId id="318" r:id="rId3"/>
    <p:sldId id="335" r:id="rId4"/>
    <p:sldId id="256" r:id="rId5"/>
    <p:sldId id="342" r:id="rId6"/>
    <p:sldId id="268" r:id="rId7"/>
    <p:sldId id="267" r:id="rId8"/>
    <p:sldId id="341" r:id="rId9"/>
    <p:sldId id="346" r:id="rId10"/>
    <p:sldId id="266" r:id="rId11"/>
    <p:sldId id="343" r:id="rId12"/>
    <p:sldId id="258" r:id="rId13"/>
    <p:sldId id="280" r:id="rId14"/>
    <p:sldId id="344" r:id="rId15"/>
    <p:sldId id="345" r:id="rId16"/>
    <p:sldId id="278" r:id="rId17"/>
    <p:sldId id="277" r:id="rId18"/>
    <p:sldId id="281" r:id="rId19"/>
    <p:sldId id="276" r:id="rId20"/>
    <p:sldId id="275" r:id="rId21"/>
    <p:sldId id="274" r:id="rId22"/>
    <p:sldId id="273" r:id="rId23"/>
    <p:sldId id="263" r:id="rId24"/>
    <p:sldId id="262" r:id="rId25"/>
    <p:sldId id="261" r:id="rId26"/>
    <p:sldId id="260" r:id="rId27"/>
    <p:sldId id="259" r:id="rId28"/>
    <p:sldId id="264" r:id="rId29"/>
    <p:sldId id="272" r:id="rId30"/>
    <p:sldId id="271" r:id="rId31"/>
    <p:sldId id="296" r:id="rId32"/>
    <p:sldId id="295" r:id="rId33"/>
    <p:sldId id="294" r:id="rId34"/>
    <p:sldId id="265" r:id="rId35"/>
    <p:sldId id="293" r:id="rId36"/>
    <p:sldId id="292" r:id="rId37"/>
    <p:sldId id="291" r:id="rId38"/>
    <p:sldId id="290" r:id="rId39"/>
    <p:sldId id="279" r:id="rId40"/>
    <p:sldId id="289" r:id="rId41"/>
    <p:sldId id="288" r:id="rId42"/>
    <p:sldId id="287" r:id="rId43"/>
    <p:sldId id="286" r:id="rId44"/>
    <p:sldId id="285" r:id="rId45"/>
    <p:sldId id="283" r:id="rId46"/>
    <p:sldId id="257" r:id="rId47"/>
    <p:sldId id="284" r:id="rId48"/>
    <p:sldId id="282" r:id="rId49"/>
    <p:sldId id="304" r:id="rId50"/>
    <p:sldId id="303" r:id="rId51"/>
    <p:sldId id="270" r:id="rId52"/>
    <p:sldId id="302" r:id="rId53"/>
    <p:sldId id="301" r:id="rId54"/>
    <p:sldId id="300" r:id="rId55"/>
    <p:sldId id="299" r:id="rId56"/>
    <p:sldId id="298" r:id="rId57"/>
    <p:sldId id="321" r:id="rId58"/>
    <p:sldId id="320" r:id="rId59"/>
    <p:sldId id="319" r:id="rId60"/>
    <p:sldId id="269" r:id="rId61"/>
    <p:sldId id="312" r:id="rId62"/>
    <p:sldId id="311" r:id="rId63"/>
    <p:sldId id="317" r:id="rId64"/>
    <p:sldId id="316" r:id="rId65"/>
    <p:sldId id="310" r:id="rId66"/>
    <p:sldId id="309" r:id="rId67"/>
    <p:sldId id="308" r:id="rId68"/>
    <p:sldId id="307" r:id="rId69"/>
    <p:sldId id="315" r:id="rId70"/>
    <p:sldId id="314" r:id="rId71"/>
    <p:sldId id="306" r:id="rId72"/>
    <p:sldId id="297" r:id="rId73"/>
    <p:sldId id="305" r:id="rId74"/>
    <p:sldId id="323" r:id="rId75"/>
    <p:sldId id="313" r:id="rId76"/>
    <p:sldId id="348" r:id="rId7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mx9e3F5AfSR1/0Ogx+yKdw" hashData="MdUv3no2SWKZ7FkF68o8+eDNETo"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CC"/>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1690" autoAdjust="0"/>
    <p:restoredTop sz="94660"/>
  </p:normalViewPr>
  <p:slideViewPr>
    <p:cSldViewPr>
      <p:cViewPr>
        <p:scale>
          <a:sx n="70" d="100"/>
          <a:sy n="70" d="100"/>
        </p:scale>
        <p:origin x="-636"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A35930B-5614-4B8B-96B7-7BD7A4520F07}" type="datetimeFigureOut">
              <a:rPr lang="es-ES" smtClean="0"/>
              <a:pPr/>
              <a:t>19/02/2013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99E2105-82DB-4572-AB93-28B5FCD615F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E99E2105-82DB-4572-AB93-28B5FCD615F8}" type="slidenum">
              <a:rPr lang="es-ES" smtClean="0"/>
              <a:pPr/>
              <a:t>9</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A75C52D-521E-4088-9C67-0EDFA1A2DF1E}" type="datetimeFigureOut">
              <a:rPr lang="es-ES" smtClean="0"/>
              <a:pPr/>
              <a:t>19/02/2013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041541E-64CC-4ECC-97D6-511B8C6EB78C}" type="slidenum">
              <a:rPr lang="es-ES" smtClean="0"/>
              <a:pPr/>
              <a:t>‹Nº›</a:t>
            </a:fld>
            <a:endParaRPr lang="es-ES"/>
          </a:p>
        </p:txBody>
      </p:sp>
    </p:spTree>
  </p:cSld>
  <p:clrMapOvr>
    <a:masterClrMapping/>
  </p:clrMapOvr>
  <p:transition spd="slow" advTm="6000">
    <p:comb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0A2B9745-88E4-40C0-98D1-B8647B20DBBD}"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75C52D-521E-4088-9C67-0EDFA1A2DF1E}" type="datetimeFigureOut">
              <a:rPr lang="es-ES" smtClean="0"/>
              <a:pPr/>
              <a:t>19/02/2013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41541E-64CC-4ECC-97D6-511B8C6EB78C}"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comb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9C42A4D-7697-4228-BC3D-C9737D15AC79}"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7.png"/><Relationship Id="rId7" Type="http://schemas.openxmlformats.org/officeDocument/2006/relationships/image" Target="../media/image79.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0.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8.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ha_makrosemka_glaza_nasekomoe_29863_1024x768.jpg"/>
          <p:cNvPicPr>
            <a:picLocks noChangeAspect="1"/>
          </p:cNvPicPr>
          <p:nvPr/>
        </p:nvPicPr>
        <p:blipFill>
          <a:blip r:embed="rId3"/>
          <a:stretch>
            <a:fillRect/>
          </a:stretch>
        </p:blipFill>
        <p:spPr>
          <a:xfrm>
            <a:off x="0" y="0"/>
            <a:ext cx="9144000" cy="6858000"/>
          </a:xfrm>
          <a:prstGeom prst="rect">
            <a:avLst/>
          </a:prstGeom>
          <a:scene3d>
            <a:camera prst="orthographicFront"/>
            <a:lightRig rig="threePt" dir="t"/>
          </a:scene3d>
          <a:sp3d>
            <a:bevelT prst="angle"/>
          </a:sp3d>
        </p:spPr>
      </p:pic>
      <p:sp>
        <p:nvSpPr>
          <p:cNvPr id="6" name="5 Triángulo isósceles"/>
          <p:cNvSpPr/>
          <p:nvPr/>
        </p:nvSpPr>
        <p:spPr>
          <a:xfrm>
            <a:off x="0" y="0"/>
            <a:ext cx="9144000" cy="6858000"/>
          </a:xfrm>
          <a:prstGeom prst="triangle">
            <a:avLst/>
          </a:prstGeom>
          <a:gradFill flip="none" rotWithShape="1">
            <a:gsLst>
              <a:gs pos="56000">
                <a:schemeClr val="accent6">
                  <a:lumMod val="75000"/>
                  <a:alpha val="31000"/>
                </a:schemeClr>
              </a:gs>
              <a:gs pos="30000">
                <a:srgbClr val="D49E6C"/>
              </a:gs>
              <a:gs pos="70000">
                <a:srgbClr val="A65528"/>
              </a:gs>
              <a:gs pos="100000">
                <a:srgbClr val="663012"/>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flipV="1">
            <a:off x="0" y="0"/>
            <a:ext cx="4572000" cy="6858000"/>
          </a:xfrm>
          <a:prstGeom prst="rtTriangle">
            <a:avLst/>
          </a:prstGeom>
          <a:gradFill>
            <a:gsLst>
              <a:gs pos="56000">
                <a:schemeClr val="accent6">
                  <a:lumMod val="75000"/>
                  <a:alpha val="31000"/>
                </a:schemeClr>
              </a:gs>
              <a:gs pos="30000">
                <a:srgbClr val="D49E6C"/>
              </a:gs>
              <a:gs pos="70000">
                <a:srgbClr val="A65528"/>
              </a:gs>
              <a:gs pos="100000">
                <a:srgbClr val="663012"/>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Triángulo rectángulo"/>
          <p:cNvSpPr/>
          <p:nvPr/>
        </p:nvSpPr>
        <p:spPr>
          <a:xfrm flipH="1" flipV="1">
            <a:off x="4572000" y="0"/>
            <a:ext cx="4572000" cy="6858000"/>
          </a:xfrm>
          <a:prstGeom prst="rtTriangle">
            <a:avLst/>
          </a:prstGeom>
          <a:gradFill>
            <a:gsLst>
              <a:gs pos="56000">
                <a:schemeClr val="accent6">
                  <a:lumMod val="75000"/>
                  <a:alpha val="31000"/>
                </a:schemeClr>
              </a:gs>
              <a:gs pos="30000">
                <a:srgbClr val="D49E6C"/>
              </a:gs>
              <a:gs pos="70000">
                <a:srgbClr val="A65528"/>
              </a:gs>
              <a:gs pos="100000">
                <a:srgbClr val="663012"/>
              </a:gs>
            </a:gsLst>
            <a:path path="circl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81922" name="Picture 2" descr="Loading..."/>
          <p:cNvPicPr>
            <a:picLocks noChangeAspect="1" noChangeArrowheads="1" noCrop="1"/>
          </p:cNvPicPr>
          <p:nvPr/>
        </p:nvPicPr>
        <p:blipFill>
          <a:blip r:embed="rId4"/>
          <a:srcRect/>
          <a:stretch>
            <a:fillRect/>
          </a:stretch>
        </p:blipFill>
        <p:spPr bwMode="auto">
          <a:xfrm>
            <a:off x="428596" y="285728"/>
            <a:ext cx="4929222" cy="695325"/>
          </a:xfrm>
          <a:prstGeom prst="rect">
            <a:avLst/>
          </a:prstGeom>
          <a:noFill/>
        </p:spPr>
      </p:pic>
      <p:pic>
        <p:nvPicPr>
          <p:cNvPr id="81924" name="Picture 4" descr="Loading..."/>
          <p:cNvPicPr>
            <a:picLocks noChangeAspect="1" noChangeArrowheads="1" noCrop="1"/>
          </p:cNvPicPr>
          <p:nvPr/>
        </p:nvPicPr>
        <p:blipFill>
          <a:blip r:embed="rId5"/>
          <a:srcRect/>
          <a:stretch>
            <a:fillRect/>
          </a:stretch>
        </p:blipFill>
        <p:spPr bwMode="auto">
          <a:xfrm>
            <a:off x="5786446" y="285728"/>
            <a:ext cx="2990842" cy="614362"/>
          </a:xfrm>
          <a:prstGeom prst="rect">
            <a:avLst/>
          </a:prstGeom>
          <a:noFill/>
        </p:spPr>
      </p:pic>
      <p:pic>
        <p:nvPicPr>
          <p:cNvPr id="81926" name="Picture 6" descr="Loading..."/>
          <p:cNvPicPr>
            <a:picLocks noChangeAspect="1" noChangeArrowheads="1" noCrop="1"/>
          </p:cNvPicPr>
          <p:nvPr/>
        </p:nvPicPr>
        <p:blipFill>
          <a:blip r:embed="rId6"/>
          <a:srcRect/>
          <a:stretch>
            <a:fillRect/>
          </a:stretch>
        </p:blipFill>
        <p:spPr bwMode="auto">
          <a:xfrm>
            <a:off x="2000232" y="1000108"/>
            <a:ext cx="5929354" cy="685800"/>
          </a:xfrm>
          <a:prstGeom prst="rect">
            <a:avLst/>
          </a:prstGeom>
          <a:noFill/>
        </p:spPr>
      </p:pic>
      <p:sp>
        <p:nvSpPr>
          <p:cNvPr id="11" name="10 CuadroTexto"/>
          <p:cNvSpPr txBox="1"/>
          <p:nvPr/>
        </p:nvSpPr>
        <p:spPr>
          <a:xfrm>
            <a:off x="4786314" y="6000768"/>
            <a:ext cx="4071243" cy="461665"/>
          </a:xfrm>
          <a:prstGeom prst="rect">
            <a:avLst/>
          </a:prstGeom>
          <a:noFill/>
        </p:spPr>
        <p:txBody>
          <a:bodyPr wrap="none" rtlCol="0">
            <a:spAutoFit/>
          </a:bodyPr>
          <a:lstStyle/>
          <a:p>
            <a:r>
              <a:rPr lang="es-ES" sz="2400" dirty="0" smtClean="0">
                <a:ln>
                  <a:solidFill>
                    <a:sysClr val="windowText" lastClr="000000"/>
                  </a:solidFill>
                </a:ln>
                <a:blipFill>
                  <a:blip r:embed="rId7"/>
                  <a:stretch>
                    <a:fillRect/>
                  </a:stretch>
                </a:blipFill>
                <a:effectLst>
                  <a:outerShdw blurRad="38100" dist="38100" dir="2700000" algn="tl">
                    <a:srgbClr val="000000">
                      <a:alpha val="43137"/>
                    </a:srgbClr>
                  </a:outerShdw>
                </a:effectLst>
              </a:rPr>
              <a:t>Esta es una creación de </a:t>
            </a:r>
            <a:r>
              <a:rPr lang="es-ES" sz="2400" dirty="0" err="1" smtClean="0">
                <a:ln>
                  <a:solidFill>
                    <a:sysClr val="windowText" lastClr="000000"/>
                  </a:solidFill>
                </a:ln>
                <a:blipFill>
                  <a:blip r:embed="rId7"/>
                  <a:stretch>
                    <a:fillRect/>
                  </a:stretch>
                </a:blipFill>
                <a:effectLst>
                  <a:outerShdw blurRad="38100" dist="38100" dir="2700000" algn="tl">
                    <a:srgbClr val="000000">
                      <a:alpha val="43137"/>
                    </a:srgbClr>
                  </a:outerShdw>
                </a:effectLst>
              </a:rPr>
              <a:t>Pac-Jaz</a:t>
            </a:r>
            <a:endParaRPr lang="es-ES" sz="2400" dirty="0">
              <a:ln>
                <a:solidFill>
                  <a:sysClr val="windowText" lastClr="000000"/>
                </a:solidFill>
              </a:ln>
              <a:blipFill>
                <a:blip r:embed="rId7"/>
                <a:stretch>
                  <a:fillRect/>
                </a:stretch>
              </a:blipFill>
              <a:effectLst>
                <a:outerShdw blurRad="38100" dist="38100" dir="2700000" algn="tl">
                  <a:srgbClr val="000000">
                    <a:alpha val="43137"/>
                  </a:srgbClr>
                </a:outerShdw>
              </a:effectLst>
            </a:endParaRPr>
          </a:p>
        </p:txBody>
      </p:sp>
    </p:spTree>
  </p:cSld>
  <p:clrMapOvr>
    <a:masterClrMapping/>
  </p:clrMapOvr>
  <p:transition spd="slow" advTm="17000">
    <p:sndAc>
      <p:stSnd loop="1">
        <p:snd r:embed="rId2" name="Techno Reggae-Coco Nuts Dancing.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3" fill="hold" grpId="0" nodeType="withEffect">
                                  <p:stCondLst>
                                    <p:cond delay="0"/>
                                  </p:stCondLst>
                                  <p:childTnLst>
                                    <p:animEffect transition="out" filter="strips(upRight)">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8" presetClass="exit" presetSubtype="9" fill="hold" grpId="0" nodeType="withEffect">
                                  <p:stCondLst>
                                    <p:cond delay="0"/>
                                  </p:stCondLst>
                                  <p:childTnLst>
                                    <p:animEffect transition="out" filter="strips(upLeft)">
                                      <p:cBhvr>
                                        <p:cTn id="9" dur="5000"/>
                                        <p:tgtEl>
                                          <p:spTgt spid="8"/>
                                        </p:tgtEl>
                                      </p:cBhvr>
                                    </p:animEffect>
                                    <p:set>
                                      <p:cBhvr>
                                        <p:cTn id="10" dur="1" fill="hold">
                                          <p:stCondLst>
                                            <p:cond delay="4999"/>
                                          </p:stCondLst>
                                        </p:cTn>
                                        <p:tgtEl>
                                          <p:spTgt spid="8"/>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strVal val="4/3*#ppt_w"/>
                                          </p:val>
                                        </p:tav>
                                        <p:tav tm="100000">
                                          <p:val>
                                            <p:strVal val="#ppt_w"/>
                                          </p:val>
                                        </p:tav>
                                      </p:tavLst>
                                    </p:anim>
                                    <p:anim calcmode="lin" valueType="num">
                                      <p:cBhvr>
                                        <p:cTn id="17" dur="5000" fill="hold"/>
                                        <p:tgtEl>
                                          <p:spTgt spid="4"/>
                                        </p:tgtEl>
                                        <p:attrNameLst>
                                          <p:attrName>ppt_h</p:attrName>
                                        </p:attrNameLst>
                                      </p:cBhvr>
                                      <p:tavLst>
                                        <p:tav tm="0">
                                          <p:val>
                                            <p:strVal val="4/3*#ppt_h"/>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childTnLst>
                          </p:cTn>
                        </p:par>
                        <p:par>
                          <p:cTn id="21" fill="hold">
                            <p:stCondLst>
                              <p:cond delay="5000"/>
                            </p:stCondLst>
                            <p:childTnLst>
                              <p:par>
                                <p:cTn id="22" presetID="31" presetClass="entr" presetSubtype="0" fill="hold" nodeType="afterEffect">
                                  <p:stCondLst>
                                    <p:cond delay="0"/>
                                  </p:stCondLst>
                                  <p:iterate type="lt">
                                    <p:tmPct val="5000"/>
                                  </p:iterate>
                                  <p:childTnLst>
                                    <p:set>
                                      <p:cBhvr>
                                        <p:cTn id="23" dur="1" fill="hold">
                                          <p:stCondLst>
                                            <p:cond delay="0"/>
                                          </p:stCondLst>
                                        </p:cTn>
                                        <p:tgtEl>
                                          <p:spTgt spid="81922"/>
                                        </p:tgtEl>
                                        <p:attrNameLst>
                                          <p:attrName>style.visibility</p:attrName>
                                        </p:attrNameLst>
                                      </p:cBhvr>
                                      <p:to>
                                        <p:strVal val="visible"/>
                                      </p:to>
                                    </p:set>
                                    <p:anim calcmode="lin" valueType="num">
                                      <p:cBhvr>
                                        <p:cTn id="24" dur="1000" fill="hold"/>
                                        <p:tgtEl>
                                          <p:spTgt spid="81922"/>
                                        </p:tgtEl>
                                        <p:attrNameLst>
                                          <p:attrName>ppt_w</p:attrName>
                                        </p:attrNameLst>
                                      </p:cBhvr>
                                      <p:tavLst>
                                        <p:tav tm="0">
                                          <p:val>
                                            <p:fltVal val="0"/>
                                          </p:val>
                                        </p:tav>
                                        <p:tav tm="100000">
                                          <p:val>
                                            <p:strVal val="#ppt_w"/>
                                          </p:val>
                                        </p:tav>
                                      </p:tavLst>
                                    </p:anim>
                                    <p:anim calcmode="lin" valueType="num">
                                      <p:cBhvr>
                                        <p:cTn id="25" dur="1000" fill="hold"/>
                                        <p:tgtEl>
                                          <p:spTgt spid="81922"/>
                                        </p:tgtEl>
                                        <p:attrNameLst>
                                          <p:attrName>ppt_h</p:attrName>
                                        </p:attrNameLst>
                                      </p:cBhvr>
                                      <p:tavLst>
                                        <p:tav tm="0">
                                          <p:val>
                                            <p:fltVal val="0"/>
                                          </p:val>
                                        </p:tav>
                                        <p:tav tm="100000">
                                          <p:val>
                                            <p:strVal val="#ppt_h"/>
                                          </p:val>
                                        </p:tav>
                                      </p:tavLst>
                                    </p:anim>
                                    <p:anim calcmode="lin" valueType="num">
                                      <p:cBhvr>
                                        <p:cTn id="26" dur="1000" fill="hold"/>
                                        <p:tgtEl>
                                          <p:spTgt spid="81922"/>
                                        </p:tgtEl>
                                        <p:attrNameLst>
                                          <p:attrName>style.rotation</p:attrName>
                                        </p:attrNameLst>
                                      </p:cBhvr>
                                      <p:tavLst>
                                        <p:tav tm="0">
                                          <p:val>
                                            <p:fltVal val="90"/>
                                          </p:val>
                                        </p:tav>
                                        <p:tav tm="100000">
                                          <p:val>
                                            <p:fltVal val="0"/>
                                          </p:val>
                                        </p:tav>
                                      </p:tavLst>
                                    </p:anim>
                                    <p:animEffect transition="in" filter="fade">
                                      <p:cBhvr>
                                        <p:cTn id="27" dur="1000"/>
                                        <p:tgtEl>
                                          <p:spTgt spid="81922"/>
                                        </p:tgtEl>
                                      </p:cBhvr>
                                    </p:animEffect>
                                  </p:childTnLst>
                                </p:cTn>
                              </p:par>
                            </p:childTnLst>
                          </p:cTn>
                        </p:par>
                        <p:par>
                          <p:cTn id="28" fill="hold">
                            <p:stCondLst>
                              <p:cond delay="6000"/>
                            </p:stCondLst>
                            <p:childTnLst>
                              <p:par>
                                <p:cTn id="29" presetID="31" presetClass="entr" presetSubtype="0" fill="hold" nodeType="afterEffect">
                                  <p:stCondLst>
                                    <p:cond delay="0"/>
                                  </p:stCondLst>
                                  <p:iterate type="lt">
                                    <p:tmPct val="5000"/>
                                  </p:iterate>
                                  <p:childTnLst>
                                    <p:set>
                                      <p:cBhvr>
                                        <p:cTn id="30" dur="1" fill="hold">
                                          <p:stCondLst>
                                            <p:cond delay="0"/>
                                          </p:stCondLst>
                                        </p:cTn>
                                        <p:tgtEl>
                                          <p:spTgt spid="81924"/>
                                        </p:tgtEl>
                                        <p:attrNameLst>
                                          <p:attrName>style.visibility</p:attrName>
                                        </p:attrNameLst>
                                      </p:cBhvr>
                                      <p:to>
                                        <p:strVal val="visible"/>
                                      </p:to>
                                    </p:set>
                                    <p:anim calcmode="lin" valueType="num">
                                      <p:cBhvr>
                                        <p:cTn id="31" dur="1000" fill="hold"/>
                                        <p:tgtEl>
                                          <p:spTgt spid="81924"/>
                                        </p:tgtEl>
                                        <p:attrNameLst>
                                          <p:attrName>ppt_w</p:attrName>
                                        </p:attrNameLst>
                                      </p:cBhvr>
                                      <p:tavLst>
                                        <p:tav tm="0">
                                          <p:val>
                                            <p:fltVal val="0"/>
                                          </p:val>
                                        </p:tav>
                                        <p:tav tm="100000">
                                          <p:val>
                                            <p:strVal val="#ppt_w"/>
                                          </p:val>
                                        </p:tav>
                                      </p:tavLst>
                                    </p:anim>
                                    <p:anim calcmode="lin" valueType="num">
                                      <p:cBhvr>
                                        <p:cTn id="32" dur="1000" fill="hold"/>
                                        <p:tgtEl>
                                          <p:spTgt spid="81924"/>
                                        </p:tgtEl>
                                        <p:attrNameLst>
                                          <p:attrName>ppt_h</p:attrName>
                                        </p:attrNameLst>
                                      </p:cBhvr>
                                      <p:tavLst>
                                        <p:tav tm="0">
                                          <p:val>
                                            <p:fltVal val="0"/>
                                          </p:val>
                                        </p:tav>
                                        <p:tav tm="100000">
                                          <p:val>
                                            <p:strVal val="#ppt_h"/>
                                          </p:val>
                                        </p:tav>
                                      </p:tavLst>
                                    </p:anim>
                                    <p:anim calcmode="lin" valueType="num">
                                      <p:cBhvr>
                                        <p:cTn id="33" dur="1000" fill="hold"/>
                                        <p:tgtEl>
                                          <p:spTgt spid="81924"/>
                                        </p:tgtEl>
                                        <p:attrNameLst>
                                          <p:attrName>style.rotation</p:attrName>
                                        </p:attrNameLst>
                                      </p:cBhvr>
                                      <p:tavLst>
                                        <p:tav tm="0">
                                          <p:val>
                                            <p:fltVal val="90"/>
                                          </p:val>
                                        </p:tav>
                                        <p:tav tm="100000">
                                          <p:val>
                                            <p:fltVal val="0"/>
                                          </p:val>
                                        </p:tav>
                                      </p:tavLst>
                                    </p:anim>
                                    <p:animEffect transition="in" filter="fade">
                                      <p:cBhvr>
                                        <p:cTn id="34" dur="1000"/>
                                        <p:tgtEl>
                                          <p:spTgt spid="81924"/>
                                        </p:tgtEl>
                                      </p:cBhvr>
                                    </p:animEffect>
                                  </p:childTnLst>
                                </p:cTn>
                              </p:par>
                            </p:childTnLst>
                          </p:cTn>
                        </p:par>
                        <p:par>
                          <p:cTn id="35" fill="hold">
                            <p:stCondLst>
                              <p:cond delay="7000"/>
                            </p:stCondLst>
                            <p:childTnLst>
                              <p:par>
                                <p:cTn id="36" presetID="31" presetClass="entr" presetSubtype="0" fill="hold" nodeType="afterEffect">
                                  <p:stCondLst>
                                    <p:cond delay="0"/>
                                  </p:stCondLst>
                                  <p:iterate type="lt">
                                    <p:tmPct val="5000"/>
                                  </p:iterate>
                                  <p:childTnLst>
                                    <p:set>
                                      <p:cBhvr>
                                        <p:cTn id="37" dur="1" fill="hold">
                                          <p:stCondLst>
                                            <p:cond delay="0"/>
                                          </p:stCondLst>
                                        </p:cTn>
                                        <p:tgtEl>
                                          <p:spTgt spid="81926"/>
                                        </p:tgtEl>
                                        <p:attrNameLst>
                                          <p:attrName>style.visibility</p:attrName>
                                        </p:attrNameLst>
                                      </p:cBhvr>
                                      <p:to>
                                        <p:strVal val="visible"/>
                                      </p:to>
                                    </p:set>
                                    <p:anim calcmode="lin" valueType="num">
                                      <p:cBhvr>
                                        <p:cTn id="38" dur="1000" fill="hold"/>
                                        <p:tgtEl>
                                          <p:spTgt spid="81926"/>
                                        </p:tgtEl>
                                        <p:attrNameLst>
                                          <p:attrName>ppt_w</p:attrName>
                                        </p:attrNameLst>
                                      </p:cBhvr>
                                      <p:tavLst>
                                        <p:tav tm="0">
                                          <p:val>
                                            <p:fltVal val="0"/>
                                          </p:val>
                                        </p:tav>
                                        <p:tav tm="100000">
                                          <p:val>
                                            <p:strVal val="#ppt_w"/>
                                          </p:val>
                                        </p:tav>
                                      </p:tavLst>
                                    </p:anim>
                                    <p:anim calcmode="lin" valueType="num">
                                      <p:cBhvr>
                                        <p:cTn id="39" dur="1000" fill="hold"/>
                                        <p:tgtEl>
                                          <p:spTgt spid="81926"/>
                                        </p:tgtEl>
                                        <p:attrNameLst>
                                          <p:attrName>ppt_h</p:attrName>
                                        </p:attrNameLst>
                                      </p:cBhvr>
                                      <p:tavLst>
                                        <p:tav tm="0">
                                          <p:val>
                                            <p:fltVal val="0"/>
                                          </p:val>
                                        </p:tav>
                                        <p:tav tm="100000">
                                          <p:val>
                                            <p:strVal val="#ppt_h"/>
                                          </p:val>
                                        </p:tav>
                                      </p:tavLst>
                                    </p:anim>
                                    <p:anim calcmode="lin" valueType="num">
                                      <p:cBhvr>
                                        <p:cTn id="40" dur="1000" fill="hold"/>
                                        <p:tgtEl>
                                          <p:spTgt spid="81926"/>
                                        </p:tgtEl>
                                        <p:attrNameLst>
                                          <p:attrName>style.rotation</p:attrName>
                                        </p:attrNameLst>
                                      </p:cBhvr>
                                      <p:tavLst>
                                        <p:tav tm="0">
                                          <p:val>
                                            <p:fltVal val="90"/>
                                          </p:val>
                                        </p:tav>
                                        <p:tav tm="100000">
                                          <p:val>
                                            <p:fltVal val="0"/>
                                          </p:val>
                                        </p:tav>
                                      </p:tavLst>
                                    </p:anim>
                                    <p:animEffect transition="in" filter="fade">
                                      <p:cBhvr>
                                        <p:cTn id="41" dur="1000"/>
                                        <p:tgtEl>
                                          <p:spTgt spid="81926"/>
                                        </p:tgtEl>
                                      </p:cBhvr>
                                    </p:animEffect>
                                  </p:childTnLst>
                                </p:cTn>
                              </p:par>
                            </p:childTnLst>
                          </p:cTn>
                        </p:par>
                        <p:par>
                          <p:cTn id="42" fill="hold">
                            <p:stCondLst>
                              <p:cond delay="8000"/>
                            </p:stCondLst>
                            <p:childTnLst>
                              <p:par>
                                <p:cTn id="43" presetID="56" presetClass="entr" presetSubtype="0" fill="hold" grpId="0" nodeType="afterEffect">
                                  <p:stCondLst>
                                    <p:cond delay="0"/>
                                  </p:stCondLst>
                                  <p:iterate type="lt">
                                    <p:tmPct val="10000"/>
                                  </p:iterate>
                                  <p:childTnLst>
                                    <p:set>
                                      <p:cBhvr>
                                        <p:cTn id="44" dur="1" fill="hold">
                                          <p:stCondLst>
                                            <p:cond delay="0"/>
                                          </p:stCondLst>
                                        </p:cTn>
                                        <p:tgtEl>
                                          <p:spTgt spid="11"/>
                                        </p:tgtEl>
                                        <p:attrNameLst>
                                          <p:attrName>style.visibility</p:attrName>
                                        </p:attrNameLst>
                                      </p:cBhvr>
                                      <p:to>
                                        <p:strVal val="visible"/>
                                      </p:to>
                                    </p:set>
                                    <p:anim by="(-#ppt_w*2)" calcmode="lin" valueType="num">
                                      <p:cBhvr rctx="PPT">
                                        <p:cTn id="45" dur="250" autoRev="1" fill="hold">
                                          <p:stCondLst>
                                            <p:cond delay="0"/>
                                          </p:stCondLst>
                                        </p:cTn>
                                        <p:tgtEl>
                                          <p:spTgt spid="11"/>
                                        </p:tgtEl>
                                        <p:attrNameLst>
                                          <p:attrName>ppt_w</p:attrName>
                                        </p:attrNameLst>
                                      </p:cBhvr>
                                    </p:anim>
                                    <p:anim by="(#ppt_w*0.50)" calcmode="lin" valueType="num">
                                      <p:cBhvr>
                                        <p:cTn id="46" dur="250" decel="50000" autoRev="1" fill="hold">
                                          <p:stCondLst>
                                            <p:cond delay="0"/>
                                          </p:stCondLst>
                                        </p:cTn>
                                        <p:tgtEl>
                                          <p:spTgt spid="11"/>
                                        </p:tgtEl>
                                        <p:attrNameLst>
                                          <p:attrName>ppt_x</p:attrName>
                                        </p:attrNameLst>
                                      </p:cBhvr>
                                    </p:anim>
                                    <p:anim from="(-#ppt_h/2)" to="(#ppt_y)" calcmode="lin" valueType="num">
                                      <p:cBhvr>
                                        <p:cTn id="47" dur="500" fill="hold">
                                          <p:stCondLst>
                                            <p:cond delay="0"/>
                                          </p:stCondLst>
                                        </p:cTn>
                                        <p:tgtEl>
                                          <p:spTgt spid="11"/>
                                        </p:tgtEl>
                                        <p:attrNameLst>
                                          <p:attrName>ppt_y</p:attrName>
                                        </p:attrNameLst>
                                      </p:cBhvr>
                                    </p:anim>
                                    <p:animRot by="21600000">
                                      <p:cBhvr>
                                        <p:cTn id="48"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widescreen-pink-steam.jpg"/>
          <p:cNvPicPr>
            <a:picLocks noChangeAspect="1"/>
          </p:cNvPicPr>
          <p:nvPr/>
        </p:nvPicPr>
        <p:blipFill>
          <a:blip r:embed="rId2">
            <a:duotone>
              <a:prstClr val="black"/>
              <a:schemeClr val="accent1">
                <a:tint val="45000"/>
                <a:satMod val="400000"/>
              </a:schemeClr>
            </a:duotone>
            <a:lum contrast="40000"/>
          </a:blip>
          <a:stretch>
            <a:fillRect/>
          </a:stretch>
        </p:blipFill>
        <p:spPr>
          <a:xfrm>
            <a:off x="0" y="0"/>
            <a:ext cx="9144000" cy="6858000"/>
          </a:xfrm>
          <a:prstGeom prst="rect">
            <a:avLst/>
          </a:prstGeom>
          <a:ln>
            <a:noFill/>
          </a:ln>
        </p:spPr>
      </p:pic>
      <p:sp>
        <p:nvSpPr>
          <p:cNvPr id="8" name="7 CuadroTexto"/>
          <p:cNvSpPr txBox="1"/>
          <p:nvPr/>
        </p:nvSpPr>
        <p:spPr>
          <a:xfrm>
            <a:off x="1214414" y="1214422"/>
            <a:ext cx="6786610" cy="4401205"/>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Macro fotografía es el arte de tomar fotografías de primeros planos que revelan detalles que no se pueden ver a simple vista. Por ejemplo, aunque podemos ver la mosca en la pared, los ojos no están preparados para distinguir los detalles finos de los pelos de su cara. Aquí es donde entra en juego la fotografía macro Nos da una visión del mundo de lo muy pequeño, lo que pasa desapercibida por nosotros, ya que se apresuró a mezclar a través de nuestro día.</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Dentro de los accesorios al alcance de todos para trabajar la fotografía macro se encuentran los tubos de extensión. Los tubos de extensión son unas piezas que se interponen entre nuestro objetivo y el cuerpo de la cámara, permitiendo alejar la distancia focal original del objetivo</a:t>
            </a:r>
            <a:endParaRPr lang="es-ES" sz="2800" dirty="0" smtClean="0">
              <a:effectLst>
                <a:outerShdw blurRad="38100" dist="38100" dir="2700000" algn="tl">
                  <a:srgbClr val="000000">
                    <a:alpha val="43137"/>
                  </a:srgbClr>
                </a:outerShdw>
              </a:effectLst>
            </a:endParaRPr>
          </a:p>
        </p:txBody>
      </p:sp>
      <p:sp>
        <p:nvSpPr>
          <p:cNvPr id="9" name="8 Marco"/>
          <p:cNvSpPr/>
          <p:nvPr/>
        </p:nvSpPr>
        <p:spPr>
          <a:xfrm>
            <a:off x="0" y="0"/>
            <a:ext cx="9144000" cy="6858000"/>
          </a:xfrm>
          <a:prstGeom prst="frame">
            <a:avLst>
              <a:gd name="adj1" fmla="val 3744"/>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708c1d-3a8f-4535-94d9-a54d82ee4c7f.jpg-listo para una siest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widescreen-pink-steam.jpg"/>
          <p:cNvPicPr>
            <a:picLocks noChangeAspect="1"/>
          </p:cNvPicPr>
          <p:nvPr/>
        </p:nvPicPr>
        <p:blipFill>
          <a:blip r:embed="rId2">
            <a:duotone>
              <a:prstClr val="black"/>
              <a:schemeClr val="accent4">
                <a:tint val="45000"/>
                <a:satMod val="400000"/>
              </a:schemeClr>
            </a:duotone>
            <a:lum contrast="20000"/>
          </a:blip>
          <a:stretch>
            <a:fillRect/>
          </a:stretch>
        </p:blipFill>
        <p:spPr>
          <a:xfrm>
            <a:off x="0" y="0"/>
            <a:ext cx="9144000" cy="6858000"/>
          </a:xfrm>
          <a:prstGeom prst="rect">
            <a:avLst/>
          </a:prstGeom>
          <a:ln>
            <a:noFill/>
          </a:ln>
        </p:spPr>
      </p:pic>
      <p:sp>
        <p:nvSpPr>
          <p:cNvPr id="9" name="8 Marco"/>
          <p:cNvSpPr/>
          <p:nvPr/>
        </p:nvSpPr>
        <p:spPr>
          <a:xfrm>
            <a:off x="0" y="0"/>
            <a:ext cx="9144000" cy="6858000"/>
          </a:xfrm>
          <a:prstGeom prst="frame">
            <a:avLst>
              <a:gd name="adj1" fmla="val 3744"/>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6" name="5 Imagen" descr="Tubos de extensión"/>
          <p:cNvPicPr/>
          <p:nvPr/>
        </p:nvPicPr>
        <p:blipFill>
          <a:blip r:embed="rId4">
            <a:lum/>
          </a:blip>
          <a:srcRect/>
          <a:stretch>
            <a:fillRect/>
          </a:stretch>
        </p:blipFill>
        <p:spPr bwMode="auto">
          <a:xfrm>
            <a:off x="4643438" y="3857628"/>
            <a:ext cx="3857652" cy="2500330"/>
          </a:xfrm>
          <a:prstGeom prst="rect">
            <a:avLst/>
          </a:prstGeom>
          <a:noFill/>
          <a:ln w="9525">
            <a:noFill/>
            <a:miter lim="800000"/>
            <a:headEnd/>
            <a:tailEnd/>
          </a:ln>
          <a:scene3d>
            <a:camera prst="orthographicFront"/>
            <a:lightRig rig="threePt" dir="t"/>
          </a:scene3d>
          <a:sp3d>
            <a:bevelT prst="angle"/>
          </a:sp3d>
        </p:spPr>
      </p:pic>
      <p:sp>
        <p:nvSpPr>
          <p:cNvPr id="10" name="9 CuadroTexto"/>
          <p:cNvSpPr txBox="1"/>
          <p:nvPr/>
        </p:nvSpPr>
        <p:spPr>
          <a:xfrm>
            <a:off x="357158" y="285728"/>
            <a:ext cx="8286807" cy="3416320"/>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El funcionamiento de los tubos de extensión es bien sencillo. Simplemente, alejan el objetivo del cuerpo, ganando distancia focal, y lo hacen </a:t>
            </a:r>
            <a:r>
              <a:rPr lang="es-ES" b="1" dirty="0" smtClean="0">
                <a:effectLst>
                  <a:outerShdw blurRad="38100" dist="38100" dir="2700000" algn="tl">
                    <a:srgbClr val="000000">
                      <a:alpha val="43137"/>
                    </a:srgbClr>
                  </a:outerShdw>
                </a:effectLst>
              </a:rPr>
              <a:t>sin introducir ningún elemento óptico</a:t>
            </a:r>
            <a:r>
              <a:rPr lang="es-ES" dirty="0" smtClean="0">
                <a:effectLst>
                  <a:outerShdw blurRad="38100" dist="38100" dir="2700000" algn="tl">
                    <a:srgbClr val="000000">
                      <a:alpha val="43137"/>
                    </a:srgbClr>
                  </a:outerShdw>
                </a:effectLst>
              </a:rPr>
              <a:t>, por lo que independientemente de su construcción, la calidad final resultante depende exclusivamente de la óptica del objetivo original.</a:t>
            </a:r>
          </a:p>
          <a:p>
            <a:r>
              <a:rPr lang="es-ES" dirty="0" smtClean="0">
                <a:effectLst>
                  <a:outerShdw blurRad="38100" dist="38100" dir="2700000" algn="tl">
                    <a:srgbClr val="000000">
                      <a:alpha val="43137"/>
                    </a:srgbClr>
                  </a:outerShdw>
                </a:effectLst>
              </a:rPr>
              <a:t>De hecho, sería muy sencillo hacernos nuestro propio tubo de extensión con materiales que podemos encontrar en cualquier casa, aunque no creo que merezca la pena salvo que tengamos mucho tiempo libre y nos guste dedicarlo a la experimentación con el bricolaje.</a:t>
            </a:r>
          </a:p>
          <a:p>
            <a:r>
              <a:rPr lang="es-ES" dirty="0" smtClean="0">
                <a:effectLst>
                  <a:outerShdw blurRad="38100" dist="38100" dir="2700000" algn="tl">
                    <a:srgbClr val="000000">
                      <a:alpha val="43137"/>
                    </a:srgbClr>
                  </a:outerShdw>
                </a:effectLst>
              </a:rPr>
              <a:t>Los tubos de extensión se suelen suministrar como un conjunto de 3 piezas de 12, 20 y 36mm que se pueden utilizar por separado o en combinación. Se acoplan por rosca, ajustando en uno de los extremos al objetivo y por el otro al cuerpo de la cámara</a:t>
            </a:r>
          </a:p>
          <a:p>
            <a:r>
              <a:rPr lang="es-ES" dirty="0" smtClean="0">
                <a:effectLst>
                  <a:outerShdw blurRad="38100" dist="38100" dir="2700000" algn="tl">
                    <a:srgbClr val="000000">
                      <a:alpha val="43137"/>
                    </a:srgbClr>
                  </a:outerShdw>
                </a:effectLst>
              </a:rPr>
              <a:t> Las posibilidades de aumento de la </a:t>
            </a:r>
            <a:r>
              <a:rPr lang="es-ES" dirty="0" err="1" smtClean="0">
                <a:effectLst>
                  <a:outerShdw blurRad="38100" dist="38100" dir="2700000" algn="tl">
                    <a:srgbClr val="000000">
                      <a:alpha val="43137"/>
                    </a:srgbClr>
                  </a:outerShdw>
                </a:effectLst>
              </a:rPr>
              <a:t>imágen</a:t>
            </a:r>
            <a:r>
              <a:rPr lang="es-ES" dirty="0" smtClean="0">
                <a:effectLst>
                  <a:outerShdw blurRad="38100" dist="38100" dir="2700000" algn="tl">
                    <a:srgbClr val="000000">
                      <a:alpha val="43137"/>
                    </a:srgbClr>
                  </a:outerShdw>
                </a:effectLst>
              </a:rPr>
              <a:t> con el uso de tubos de extensión son tantas como las posibles combinaciones que podemos hacer con las piezas que forman el tubo</a:t>
            </a:r>
            <a:endParaRPr lang="es-ES" dirty="0">
              <a:effectLst>
                <a:outerShdw blurRad="38100" dist="38100" dir="2700000" algn="tl">
                  <a:srgbClr val="000000">
                    <a:alpha val="43137"/>
                  </a:srgbClr>
                </a:outerShdw>
              </a:effectLst>
            </a:endParaRPr>
          </a:p>
        </p:txBody>
      </p:sp>
      <p:sp>
        <p:nvSpPr>
          <p:cNvPr id="11" name="10 CuadroTexto"/>
          <p:cNvSpPr txBox="1"/>
          <p:nvPr/>
        </p:nvSpPr>
        <p:spPr>
          <a:xfrm>
            <a:off x="428596" y="3786190"/>
            <a:ext cx="3857651" cy="2031325"/>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Cuanta más distancia pongamos entre el cuerpo y el objetivo, mayor la magnificación.---- Así que las opciones van desde los 12mm (la pieza más corta de las 3) hasta los 68mm (la suma de la longitud de las tres piezas)</a:t>
            </a:r>
          </a:p>
          <a:p>
            <a:endParaRPr lang="es-ES" dirty="0">
              <a:effectLst>
                <a:outerShdw blurRad="38100" dist="38100" dir="2700000" algn="tl">
                  <a:srgbClr val="000000">
                    <a:alpha val="43137"/>
                  </a:srgbClr>
                </a:outerShdw>
              </a:effectLst>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par>
                          <p:cTn id="8" fill="hold">
                            <p:stCondLst>
                              <p:cond delay="2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8813_detail.jpg-dragon africano-8 no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8896_detail.jpg-ojo de lima-6 nomi.jpg"/>
          <p:cNvPicPr>
            <a:picLocks noChangeAspect="1"/>
          </p:cNvPicPr>
          <p:nvPr/>
        </p:nvPicPr>
        <p:blipFill>
          <a:blip r:embed="rId2"/>
          <a:srcRect l="2930" r="3320"/>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widescreen-pink-steam.jpg"/>
          <p:cNvPicPr>
            <a:picLocks noChangeAspect="1"/>
          </p:cNvPicPr>
          <p:nvPr/>
        </p:nvPicPr>
        <p:blipFill>
          <a:blip r:embed="rId2">
            <a:duotone>
              <a:prstClr val="black"/>
              <a:schemeClr val="accent6">
                <a:tint val="45000"/>
                <a:satMod val="400000"/>
              </a:schemeClr>
            </a:duotone>
            <a:lum contrast="20000"/>
          </a:blip>
          <a:stretch>
            <a:fillRect/>
          </a:stretch>
        </p:blipFill>
        <p:spPr>
          <a:xfrm>
            <a:off x="0" y="0"/>
            <a:ext cx="9144000" cy="6858000"/>
          </a:xfrm>
          <a:prstGeom prst="rect">
            <a:avLst/>
          </a:prstGeom>
          <a:ln>
            <a:noFill/>
          </a:ln>
        </p:spPr>
      </p:pic>
      <p:sp>
        <p:nvSpPr>
          <p:cNvPr id="9" name="8 Marco"/>
          <p:cNvSpPr/>
          <p:nvPr/>
        </p:nvSpPr>
        <p:spPr>
          <a:xfrm>
            <a:off x="0" y="0"/>
            <a:ext cx="9144000" cy="6858000"/>
          </a:xfrm>
          <a:prstGeom prst="frame">
            <a:avLst>
              <a:gd name="adj1" fmla="val 3744"/>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uadroTexto"/>
          <p:cNvSpPr txBox="1"/>
          <p:nvPr/>
        </p:nvSpPr>
        <p:spPr>
          <a:xfrm>
            <a:off x="500034" y="357166"/>
            <a:ext cx="8072493" cy="4801314"/>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La </a:t>
            </a:r>
            <a:r>
              <a:rPr lang="es-ES" b="1" dirty="0" smtClean="0">
                <a:effectLst>
                  <a:outerShdw blurRad="38100" dist="38100" dir="2700000" algn="tl">
                    <a:srgbClr val="000000">
                      <a:alpha val="43137"/>
                    </a:srgbClr>
                  </a:outerShdw>
                </a:effectLst>
              </a:rPr>
              <a:t>ventaja</a:t>
            </a:r>
            <a:r>
              <a:rPr lang="es-ES" dirty="0" smtClean="0">
                <a:effectLst>
                  <a:outerShdw blurRad="38100" dist="38100" dir="2700000" algn="tl">
                    <a:srgbClr val="000000">
                      <a:alpha val="43137"/>
                    </a:srgbClr>
                  </a:outerShdw>
                </a:effectLst>
              </a:rPr>
              <a:t> fundamental frente a las lentes de aproximación es que no estamos incorporando ningún elemento óptico adicional que pudiera desvirtuar la calidad de nuestro objetivo, con lo que la calidad teórica de nuestra foto dependerá de la calidad del objetivo original.</a:t>
            </a:r>
          </a:p>
          <a:p>
            <a:r>
              <a:rPr lang="es-ES" dirty="0" smtClean="0">
                <a:effectLst>
                  <a:outerShdw blurRad="38100" dist="38100" dir="2700000" algn="tl">
                    <a:srgbClr val="000000">
                      <a:alpha val="43137"/>
                    </a:srgbClr>
                  </a:outerShdw>
                </a:effectLst>
              </a:rPr>
              <a:t>Los </a:t>
            </a:r>
            <a:r>
              <a:rPr lang="es-ES" b="1" dirty="0" smtClean="0">
                <a:effectLst>
                  <a:outerShdw blurRad="38100" dist="38100" dir="2700000" algn="tl">
                    <a:srgbClr val="000000">
                      <a:alpha val="43137"/>
                    </a:srgbClr>
                  </a:outerShdw>
                </a:effectLst>
              </a:rPr>
              <a:t>inconvenientes</a:t>
            </a:r>
            <a:r>
              <a:rPr lang="es-ES" dirty="0" smtClean="0">
                <a:effectLst>
                  <a:outerShdw blurRad="38100" dist="38100" dir="2700000" algn="tl">
                    <a:srgbClr val="000000">
                      <a:alpha val="43137"/>
                    </a:srgbClr>
                  </a:outerShdw>
                </a:effectLst>
              </a:rPr>
              <a:t> que presenta frente a otras soluciones son la necesidad de mucha luz, debido a la cercanía del objetivo al objeto a fotografiar y a la propia sombra que nos haremos con la cámara. En el caso de los tubos automáticos (los que mantienen la conexión), el precio es bastante superior al de otras soluciones como las lentes de aproximación.</a:t>
            </a:r>
          </a:p>
          <a:p>
            <a:r>
              <a:rPr lang="es-ES" dirty="0" smtClean="0">
                <a:effectLst>
                  <a:outerShdw blurRad="38100" dist="38100" dir="2700000" algn="tl">
                    <a:srgbClr val="000000">
                      <a:alpha val="43137"/>
                    </a:srgbClr>
                  </a:outerShdw>
                </a:effectLst>
              </a:rPr>
              <a:t> Una de las maneras más sencillas (por baratas) de introducirse en la fotografía macro es el uso de las lentes de aproximación. Las lentes de aproximación son un tipo de filtro que, acoplado en la punta de nuestro objetivo, </a:t>
            </a:r>
            <a:r>
              <a:rPr lang="es-ES" dirty="0" err="1" smtClean="0">
                <a:effectLst>
                  <a:outerShdw blurRad="38100" dist="38100" dir="2700000" algn="tl">
                    <a:srgbClr val="000000">
                      <a:alpha val="43137"/>
                    </a:srgbClr>
                  </a:outerShdw>
                </a:effectLst>
              </a:rPr>
              <a:t>actuan</a:t>
            </a:r>
            <a:r>
              <a:rPr lang="es-ES" dirty="0" smtClean="0">
                <a:effectLst>
                  <a:outerShdw blurRad="38100" dist="38100" dir="2700000" algn="tl">
                    <a:srgbClr val="000000">
                      <a:alpha val="43137"/>
                    </a:srgbClr>
                  </a:outerShdw>
                </a:effectLst>
              </a:rPr>
              <a:t> a modo de lupa ampliando la imagen resultante. En las siguientes líneas te explicamos con detalle cómo funcionan, cuales son sus ventajas y cuales sus inconvenientes, para que puedas elegir con toda la información que necesitas.</a:t>
            </a:r>
          </a:p>
          <a:p>
            <a:r>
              <a:rPr lang="es-ES" dirty="0" smtClean="0"/>
              <a:t/>
            </a:r>
            <a:br>
              <a:rPr lang="es-ES" dirty="0" smtClean="0"/>
            </a:br>
            <a:endParaRPr lang="es-ES" dirty="0"/>
          </a:p>
        </p:txBody>
      </p:sp>
      <p:pic>
        <p:nvPicPr>
          <p:cNvPr id="11" name="10 Imagen" descr="Tamron_Close-up_Filter_Set.jpg"/>
          <p:cNvPicPr>
            <a:picLocks noChangeAspect="1"/>
          </p:cNvPicPr>
          <p:nvPr/>
        </p:nvPicPr>
        <p:blipFill>
          <a:blip r:embed="rId4"/>
          <a:stretch>
            <a:fillRect/>
          </a:stretch>
        </p:blipFill>
        <p:spPr>
          <a:xfrm>
            <a:off x="3428992" y="4643446"/>
            <a:ext cx="1857388" cy="15920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7 CuadroTexto"/>
          <p:cNvSpPr txBox="1"/>
          <p:nvPr/>
        </p:nvSpPr>
        <p:spPr>
          <a:xfrm>
            <a:off x="5357818" y="5572140"/>
            <a:ext cx="2807179" cy="400110"/>
          </a:xfrm>
          <a:prstGeom prst="rect">
            <a:avLst/>
          </a:prstGeom>
          <a:noFill/>
        </p:spPr>
        <p:txBody>
          <a:bodyPr wrap="none" rtlCol="0">
            <a:spAutoFit/>
          </a:bodyPr>
          <a:lstStyle/>
          <a:p>
            <a:r>
              <a:rPr lang="es-ES" sz="2000" b="1" smtClean="0"/>
              <a:t>"</a:t>
            </a:r>
            <a:r>
              <a:rPr lang="es-ES" sz="2000" b="1" smtClean="0">
                <a:effectLst>
                  <a:outerShdw blurRad="38100" dist="38100" dir="2700000" algn="tl">
                    <a:srgbClr val="000000">
                      <a:alpha val="43137"/>
                    </a:srgbClr>
                  </a:outerShdw>
                </a:effectLst>
              </a:rPr>
              <a:t>Lentes </a:t>
            </a:r>
            <a:r>
              <a:rPr lang="es-ES" sz="2000" b="1" dirty="0" smtClean="0">
                <a:effectLst>
                  <a:outerShdw blurRad="38100" dist="38100" dir="2700000" algn="tl">
                    <a:srgbClr val="000000">
                      <a:alpha val="43137"/>
                    </a:srgbClr>
                  </a:outerShdw>
                </a:effectLst>
              </a:rPr>
              <a:t>de aproximación"</a:t>
            </a:r>
            <a:endParaRPr lang="es-ES" sz="2000" dirty="0">
              <a:effectLst>
                <a:outerShdw blurRad="38100" dist="38100" dir="2700000" algn="tl">
                  <a:srgbClr val="000000">
                    <a:alpha val="43137"/>
                  </a:srgbClr>
                </a:outerShdw>
              </a:effectLst>
            </a:endParaRPr>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widescreen-pink-steam.jpg"/>
          <p:cNvPicPr>
            <a:picLocks noChangeAspect="1"/>
          </p:cNvPicPr>
          <p:nvPr/>
        </p:nvPicPr>
        <p:blipFill>
          <a:blip r:embed="rId2">
            <a:duotone>
              <a:prstClr val="black"/>
              <a:srgbClr val="FF0000">
                <a:tint val="45000"/>
                <a:satMod val="400000"/>
              </a:srgbClr>
            </a:duotone>
            <a:lum contrast="40000"/>
          </a:blip>
          <a:stretch>
            <a:fillRect/>
          </a:stretch>
        </p:blipFill>
        <p:spPr>
          <a:xfrm>
            <a:off x="0" y="0"/>
            <a:ext cx="9144000" cy="6858000"/>
          </a:xfrm>
          <a:prstGeom prst="rect">
            <a:avLst/>
          </a:prstGeom>
          <a:ln>
            <a:noFill/>
          </a:ln>
        </p:spPr>
      </p:pic>
      <p:sp>
        <p:nvSpPr>
          <p:cNvPr id="9" name="8 Marco"/>
          <p:cNvSpPr/>
          <p:nvPr/>
        </p:nvSpPr>
        <p:spPr>
          <a:xfrm>
            <a:off x="0" y="0"/>
            <a:ext cx="9144000" cy="6858000"/>
          </a:xfrm>
          <a:prstGeom prst="frame">
            <a:avLst>
              <a:gd name="adj1" fmla="val 3744"/>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5" name="4 Imagen" descr="2701701416_9a8eccc036_b.jpg"/>
          <p:cNvPicPr>
            <a:picLocks noChangeAspect="1"/>
          </p:cNvPicPr>
          <p:nvPr/>
        </p:nvPicPr>
        <p:blipFill>
          <a:blip r:embed="rId4">
            <a:lum contrast="10000"/>
          </a:blip>
          <a:stretch>
            <a:fillRect/>
          </a:stretch>
        </p:blipFill>
        <p:spPr>
          <a:xfrm>
            <a:off x="428596" y="357166"/>
            <a:ext cx="5000660" cy="6072230"/>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6" name="5 CuadroTexto"/>
          <p:cNvSpPr txBox="1"/>
          <p:nvPr/>
        </p:nvSpPr>
        <p:spPr>
          <a:xfrm>
            <a:off x="6000761" y="2285991"/>
            <a:ext cx="2460851" cy="1754326"/>
          </a:xfrm>
          <a:prstGeom prst="rect">
            <a:avLst/>
          </a:prstGeom>
          <a:noFill/>
        </p:spPr>
        <p:txBody>
          <a:bodyPr wrap="square" rtlCol="0">
            <a:spAutoFit/>
          </a:bodyPr>
          <a:lstStyle/>
          <a:p>
            <a:r>
              <a:rPr lang="es-ES" b="1" dirty="0" smtClean="0"/>
              <a:t>Comprueben en ésta foto como una misma foto varia  el aumento del objeto </a:t>
            </a:r>
            <a:r>
              <a:rPr lang="es-ES" b="1" dirty="0" smtClean="0"/>
              <a:t>según </a:t>
            </a:r>
            <a:r>
              <a:rPr lang="es-ES" b="1" dirty="0" smtClean="0"/>
              <a:t>los tubos que se empleen tal como se detalla  en cada foto</a:t>
            </a:r>
            <a:endParaRPr lang="es-ES" dirty="0"/>
          </a:p>
        </p:txBody>
      </p:sp>
    </p:spTree>
  </p:cSld>
  <p:clrMapOvr>
    <a:masterClrMapping/>
  </p:clrMapOvr>
  <p:transition spd="slow" advTm="16000">
    <p:comb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9141_detail.jpg-ojo de reyas-2 nomi.jpg"/>
          <p:cNvPicPr>
            <a:picLocks noChangeAspect="1"/>
          </p:cNvPicPr>
          <p:nvPr/>
        </p:nvPicPr>
        <p:blipFill>
          <a:blip r:embed="rId3"/>
          <a:srcRect l="6948" r="4119"/>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widescreen-pink-steam.jpg"/>
          <p:cNvPicPr>
            <a:picLocks noChangeAspect="1"/>
          </p:cNvPicPr>
          <p:nvPr/>
        </p:nvPicPr>
        <p:blipFill>
          <a:blip r:embed="rId2">
            <a:duotone>
              <a:prstClr val="black"/>
              <a:srgbClr val="00B0F0">
                <a:tint val="45000"/>
                <a:satMod val="400000"/>
              </a:srgbClr>
            </a:duotone>
            <a:lum contrast="10000"/>
          </a:blip>
          <a:stretch>
            <a:fillRect/>
          </a:stretch>
        </p:blipFill>
        <p:spPr>
          <a:xfrm>
            <a:off x="0" y="0"/>
            <a:ext cx="9144000" cy="6858000"/>
          </a:xfrm>
          <a:prstGeom prst="rect">
            <a:avLst/>
          </a:prstGeom>
          <a:ln>
            <a:noFill/>
          </a:ln>
        </p:spPr>
      </p:pic>
      <p:sp>
        <p:nvSpPr>
          <p:cNvPr id="9" name="8 Marco"/>
          <p:cNvSpPr/>
          <p:nvPr/>
        </p:nvSpPr>
        <p:spPr>
          <a:xfrm>
            <a:off x="0" y="0"/>
            <a:ext cx="9144000" cy="6858000"/>
          </a:xfrm>
          <a:prstGeom prst="frame">
            <a:avLst>
              <a:gd name="adj1" fmla="val 3744"/>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CuadroTexto"/>
          <p:cNvSpPr txBox="1"/>
          <p:nvPr/>
        </p:nvSpPr>
        <p:spPr>
          <a:xfrm>
            <a:off x="428596" y="571480"/>
            <a:ext cx="8215370" cy="5355312"/>
          </a:xfrm>
          <a:prstGeom prst="rect">
            <a:avLst/>
          </a:prstGeom>
          <a:noFill/>
        </p:spPr>
        <p:txBody>
          <a:bodyPr wrap="square" rtlCol="0">
            <a:spAutoFit/>
          </a:bodyPr>
          <a:lstStyle/>
          <a:p>
            <a:r>
              <a:rPr lang="es-ES" dirty="0" smtClean="0">
                <a:effectLst>
                  <a:outerShdw blurRad="38100" dist="38100" dir="2700000" algn="tl">
                    <a:srgbClr val="000000">
                      <a:alpha val="43137"/>
                    </a:srgbClr>
                  </a:outerShdw>
                </a:effectLst>
              </a:rPr>
              <a:t>Seguro que muchos de vosotros os habéis sentido impresionados alguna vez por esas increíbles fotos de insectos, flores o cualquier detalle ampliado varias veces sobre lo que a simple vista percibe cada uno de nosotros.</a:t>
            </a:r>
          </a:p>
          <a:p>
            <a:r>
              <a:rPr lang="es-ES" dirty="0" smtClean="0">
                <a:effectLst>
                  <a:outerShdw blurRad="38100" dist="38100" dir="2700000" algn="tl">
                    <a:srgbClr val="000000">
                      <a:alpha val="43137"/>
                    </a:srgbClr>
                  </a:outerShdw>
                </a:effectLst>
              </a:rPr>
              <a:t>Las lentes de aproximación son </a:t>
            </a:r>
            <a:r>
              <a:rPr lang="es-ES" b="1" dirty="0" smtClean="0">
                <a:effectLst>
                  <a:outerShdw blurRad="38100" dist="38100" dir="2700000" algn="tl">
                    <a:srgbClr val="000000">
                      <a:alpha val="43137"/>
                    </a:srgbClr>
                  </a:outerShdw>
                </a:effectLst>
              </a:rPr>
              <a:t>una de las soluciones más sencillas y económicas</a:t>
            </a:r>
            <a:r>
              <a:rPr lang="es-ES" dirty="0" smtClean="0">
                <a:effectLst>
                  <a:outerShdw blurRad="38100" dist="38100" dir="2700000" algn="tl">
                    <a:srgbClr val="000000">
                      <a:alpha val="43137"/>
                    </a:srgbClr>
                  </a:outerShdw>
                </a:effectLst>
              </a:rPr>
              <a:t> de poder iniciarse en la fotografía macro.</a:t>
            </a:r>
          </a:p>
          <a:p>
            <a:r>
              <a:rPr lang="es-ES" dirty="0" smtClean="0">
                <a:effectLst>
                  <a:outerShdw blurRad="38100" dist="38100" dir="2700000" algn="tl">
                    <a:srgbClr val="000000">
                      <a:alpha val="43137"/>
                    </a:srgbClr>
                  </a:outerShdw>
                </a:effectLst>
              </a:rPr>
              <a:t>Consisten en un tipo especial de filtro que se sitúa sobre el objetivo, transformándolo en un objetivo macro, ampliando la imagen que vemos a través de él.</a:t>
            </a:r>
          </a:p>
          <a:p>
            <a:r>
              <a:rPr lang="es-ES" dirty="0" smtClean="0">
                <a:effectLst>
                  <a:outerShdw blurRad="38100" dist="38100" dir="2700000" algn="tl">
                    <a:srgbClr val="000000">
                      <a:alpha val="43137"/>
                    </a:srgbClr>
                  </a:outerShdw>
                </a:effectLst>
              </a:rPr>
              <a:t> </a:t>
            </a:r>
          </a:p>
          <a:p>
            <a:r>
              <a:rPr lang="es-ES" dirty="0" smtClean="0">
                <a:effectLst>
                  <a:outerShdw blurRad="38100" dist="38100" dir="2700000" algn="tl">
                    <a:srgbClr val="000000">
                      <a:alpha val="43137"/>
                    </a:srgbClr>
                  </a:outerShdw>
                </a:effectLst>
              </a:rPr>
              <a:t>Entre las </a:t>
            </a:r>
            <a:r>
              <a:rPr lang="es-ES" b="1" dirty="0" smtClean="0">
                <a:effectLst>
                  <a:outerShdw blurRad="38100" dist="38100" dir="2700000" algn="tl">
                    <a:srgbClr val="000000">
                      <a:alpha val="43137"/>
                    </a:srgbClr>
                  </a:outerShdw>
                </a:effectLst>
              </a:rPr>
              <a:t>ventajas</a:t>
            </a:r>
            <a:r>
              <a:rPr lang="es-ES" dirty="0" smtClean="0">
                <a:effectLst>
                  <a:outerShdw blurRad="38100" dist="38100" dir="2700000" algn="tl">
                    <a:srgbClr val="000000">
                      <a:alpha val="43137"/>
                    </a:srgbClr>
                  </a:outerShdw>
                </a:effectLst>
              </a:rPr>
              <a:t> que aporta el uso de las </a:t>
            </a:r>
            <a:r>
              <a:rPr lang="es-ES" b="1" dirty="0" smtClean="0">
                <a:effectLst>
                  <a:outerShdw blurRad="38100" dist="38100" dir="2700000" algn="tl">
                    <a:srgbClr val="000000">
                      <a:alpha val="43137"/>
                    </a:srgbClr>
                  </a:outerShdw>
                </a:effectLst>
              </a:rPr>
              <a:t>lentes de aproximación</a:t>
            </a:r>
            <a:r>
              <a:rPr lang="es-ES" dirty="0" smtClean="0">
                <a:effectLst>
                  <a:outerShdw blurRad="38100" dist="38100" dir="2700000" algn="tl">
                    <a:srgbClr val="000000">
                      <a:alpha val="43137"/>
                    </a:srgbClr>
                  </a:outerShdw>
                </a:effectLst>
              </a:rPr>
              <a:t> podemos recoger las siguientes:</a:t>
            </a:r>
          </a:p>
          <a:p>
            <a:pPr lvl="0"/>
            <a:r>
              <a:rPr lang="es-ES" dirty="0" smtClean="0">
                <a:effectLst>
                  <a:outerShdw blurRad="38100" dist="38100" dir="2700000" algn="tl">
                    <a:srgbClr val="000000">
                      <a:alpha val="43137"/>
                    </a:srgbClr>
                  </a:outerShdw>
                </a:effectLst>
              </a:rPr>
              <a:t>Su gran </a:t>
            </a:r>
            <a:r>
              <a:rPr lang="es-ES" b="1" dirty="0" smtClean="0">
                <a:effectLst>
                  <a:outerShdw blurRad="38100" dist="38100" dir="2700000" algn="tl">
                    <a:srgbClr val="000000">
                      <a:alpha val="43137"/>
                    </a:srgbClr>
                  </a:outerShdw>
                </a:effectLst>
              </a:rPr>
              <a:t>facilidad de uso</a:t>
            </a:r>
            <a:r>
              <a:rPr lang="es-ES" dirty="0" smtClean="0">
                <a:effectLst>
                  <a:outerShdw blurRad="38100" dist="38100" dir="2700000" algn="tl">
                    <a:srgbClr val="000000">
                      <a:alpha val="43137"/>
                    </a:srgbClr>
                  </a:outerShdw>
                </a:effectLst>
              </a:rPr>
              <a:t>. Tan solo hay que acoplarlo al objetivo, y listo.</a:t>
            </a:r>
          </a:p>
          <a:p>
            <a:pPr lvl="0"/>
            <a:r>
              <a:rPr lang="es-ES" dirty="0" smtClean="0">
                <a:effectLst>
                  <a:outerShdw blurRad="38100" dist="38100" dir="2700000" algn="tl">
                    <a:srgbClr val="000000">
                      <a:alpha val="43137"/>
                    </a:srgbClr>
                  </a:outerShdw>
                </a:effectLst>
              </a:rPr>
              <a:t>Puesto que va sobre el propio objetivo, </a:t>
            </a:r>
            <a:r>
              <a:rPr lang="es-ES" b="1" dirty="0" smtClean="0">
                <a:effectLst>
                  <a:outerShdw blurRad="38100" dist="38100" dir="2700000" algn="tl">
                    <a:srgbClr val="000000">
                      <a:alpha val="43137"/>
                    </a:srgbClr>
                  </a:outerShdw>
                </a:effectLst>
              </a:rPr>
              <a:t>no es necesario desmontar</a:t>
            </a:r>
            <a:r>
              <a:rPr lang="es-ES" dirty="0" smtClean="0">
                <a:effectLst>
                  <a:outerShdw blurRad="38100" dist="38100" dir="2700000" algn="tl">
                    <a:srgbClr val="000000">
                      <a:alpha val="43137"/>
                    </a:srgbClr>
                  </a:outerShdw>
                </a:effectLst>
              </a:rPr>
              <a:t> o sustituir el objetivo.</a:t>
            </a:r>
          </a:p>
          <a:p>
            <a:pPr lvl="0"/>
            <a:r>
              <a:rPr lang="es-ES" dirty="0" smtClean="0">
                <a:effectLst>
                  <a:outerShdw blurRad="38100" dist="38100" dir="2700000" algn="tl">
                    <a:srgbClr val="000000">
                      <a:alpha val="43137"/>
                    </a:srgbClr>
                  </a:outerShdw>
                </a:effectLst>
              </a:rPr>
              <a:t>No reduce la cantidad de luz que llega al sensor de la cámara, con lo que no es necesario realizar exposiciones más largas para poder hacerlas fotos.</a:t>
            </a:r>
          </a:p>
          <a:p>
            <a:pPr lvl="0"/>
            <a:r>
              <a:rPr lang="es-ES" dirty="0" smtClean="0">
                <a:effectLst>
                  <a:outerShdw blurRad="38100" dist="38100" dir="2700000" algn="tl">
                    <a:srgbClr val="000000">
                      <a:alpha val="43137"/>
                    </a:srgbClr>
                  </a:outerShdw>
                </a:effectLst>
              </a:rPr>
              <a:t>Su </a:t>
            </a:r>
            <a:r>
              <a:rPr lang="es-ES" b="1" dirty="0" smtClean="0">
                <a:effectLst>
                  <a:outerShdw blurRad="38100" dist="38100" dir="2700000" algn="tl">
                    <a:srgbClr val="000000">
                      <a:alpha val="43137"/>
                    </a:srgbClr>
                  </a:outerShdw>
                </a:effectLst>
              </a:rPr>
              <a:t>peso y</a:t>
            </a:r>
            <a:r>
              <a:rPr lang="es-ES" dirty="0" smtClean="0">
                <a:effectLst>
                  <a:outerShdw blurRad="38100" dist="38100" dir="2700000" algn="tl">
                    <a:srgbClr val="000000">
                      <a:alpha val="43137"/>
                    </a:srgbClr>
                  </a:outerShdw>
                </a:effectLst>
              </a:rPr>
              <a:t> su </a:t>
            </a:r>
            <a:r>
              <a:rPr lang="es-ES" b="1" dirty="0" smtClean="0">
                <a:effectLst>
                  <a:outerShdw blurRad="38100" dist="38100" dir="2700000" algn="tl">
                    <a:srgbClr val="000000">
                      <a:alpha val="43137"/>
                    </a:srgbClr>
                  </a:outerShdw>
                </a:effectLst>
              </a:rPr>
              <a:t>volumen</a:t>
            </a:r>
            <a:r>
              <a:rPr lang="es-ES" dirty="0" smtClean="0">
                <a:effectLst>
                  <a:outerShdw blurRad="38100" dist="38100" dir="2700000" algn="tl">
                    <a:srgbClr val="000000">
                      <a:alpha val="43137"/>
                    </a:srgbClr>
                  </a:outerShdw>
                </a:effectLst>
              </a:rPr>
              <a:t> es </a:t>
            </a:r>
            <a:r>
              <a:rPr lang="es-ES" b="1" dirty="0" smtClean="0">
                <a:effectLst>
                  <a:outerShdw blurRad="38100" dist="38100" dir="2700000" algn="tl">
                    <a:srgbClr val="000000">
                      <a:alpha val="43137"/>
                    </a:srgbClr>
                  </a:outerShdw>
                </a:effectLst>
              </a:rPr>
              <a:t>mínimo</a:t>
            </a:r>
            <a:r>
              <a:rPr lang="es-ES" dirty="0" smtClean="0">
                <a:effectLst>
                  <a:outerShdw blurRad="38100" dist="38100" dir="2700000" algn="tl">
                    <a:srgbClr val="000000">
                      <a:alpha val="43137"/>
                    </a:srgbClr>
                  </a:outerShdw>
                </a:effectLst>
              </a:rPr>
              <a:t>, por lo que puede ir siempre en nuestra bolsa.</a:t>
            </a:r>
          </a:p>
          <a:p>
            <a:pPr lvl="0"/>
            <a:r>
              <a:rPr lang="es-ES" dirty="0" smtClean="0">
                <a:effectLst>
                  <a:outerShdw blurRad="38100" dist="38100" dir="2700000" algn="tl">
                    <a:srgbClr val="000000">
                      <a:alpha val="43137"/>
                    </a:srgbClr>
                  </a:outerShdw>
                </a:effectLst>
              </a:rPr>
              <a:t>Por el </a:t>
            </a:r>
            <a:r>
              <a:rPr lang="es-ES" b="1" dirty="0" smtClean="0">
                <a:effectLst>
                  <a:outerShdw blurRad="38100" dist="38100" dir="2700000" algn="tl">
                    <a:srgbClr val="000000">
                      <a:alpha val="43137"/>
                    </a:srgbClr>
                  </a:outerShdw>
                </a:effectLst>
              </a:rPr>
              <a:t>precio</a:t>
            </a:r>
            <a:r>
              <a:rPr lang="es-ES" dirty="0" smtClean="0">
                <a:effectLst>
                  <a:outerShdw blurRad="38100" dist="38100" dir="2700000" algn="tl">
                    <a:srgbClr val="000000">
                      <a:alpha val="43137"/>
                    </a:srgbClr>
                  </a:outerShdw>
                </a:effectLst>
              </a:rPr>
              <a:t> que tiene (unos 20e. los de marcas conocidas), es un accesorio con el que merece la pena contar</a:t>
            </a:r>
          </a:p>
          <a:p>
            <a:r>
              <a:rPr lang="es-ES" dirty="0" smtClean="0">
                <a:effectLst>
                  <a:outerShdw blurRad="38100" dist="38100" dir="2700000" algn="tl">
                    <a:srgbClr val="000000">
                      <a:alpha val="43137"/>
                    </a:srgbClr>
                  </a:outerShdw>
                </a:effectLst>
              </a:rPr>
              <a:t>Si todo fueran ventajas, ¿para qué querríamos los objetivos macro? Como todo en esta vida, no son perfectos.</a:t>
            </a:r>
            <a:endParaRPr lang="es-ES" dirty="0">
              <a:effectLst>
                <a:outerShdw blurRad="38100" dist="38100" dir="2700000" algn="tl">
                  <a:srgbClr val="000000">
                    <a:alpha val="43137"/>
                  </a:srgbClr>
                </a:outerShdw>
              </a:effectLst>
            </a:endParaRPr>
          </a:p>
        </p:txBody>
      </p:sp>
    </p:spTree>
  </p:cSld>
  <p:clrMapOvr>
    <a:masterClrMapping/>
  </p:clrMapOvr>
  <p:transition spd="slow" advTm="4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8116_detail.jpg-mosquito- 2 nomi.jpg"/>
          <p:cNvPicPr>
            <a:picLocks noChangeAspect="1"/>
          </p:cNvPicPr>
          <p:nvPr/>
        </p:nvPicPr>
        <p:blipFill>
          <a:blip r:embed="rId2"/>
          <a:stretch>
            <a:fillRect/>
          </a:stretch>
        </p:blipFill>
        <p:spPr>
          <a:xfrm>
            <a:off x="-1" y="0"/>
            <a:ext cx="9184853"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1467_detail.jpg-abrazo- 12 nomi.jpg"/>
          <p:cNvPicPr>
            <a:picLocks noChangeAspect="1"/>
          </p:cNvPicPr>
          <p:nvPr/>
        </p:nvPicPr>
        <p:blipFill>
          <a:blip r:embed="rId2"/>
          <a:stretch>
            <a:fillRect/>
          </a:stretch>
        </p:blipFill>
        <p:spPr>
          <a:xfrm>
            <a:off x="2214546" y="0"/>
            <a:ext cx="4943492" cy="6858049"/>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widescreen-pink-steam.jpg"/>
          <p:cNvPicPr>
            <a:picLocks noChangeAspect="1"/>
          </p:cNvPicPr>
          <p:nvPr/>
        </p:nvPicPr>
        <p:blipFill>
          <a:blip r:embed="rId2">
            <a:duotone>
              <a:prstClr val="black"/>
              <a:srgbClr val="7030A0">
                <a:tint val="45000"/>
                <a:satMod val="400000"/>
              </a:srgbClr>
            </a:duotone>
            <a:lum contrast="10000"/>
          </a:blip>
          <a:stretch>
            <a:fillRect/>
          </a:stretch>
        </p:blipFill>
        <p:spPr>
          <a:xfrm>
            <a:off x="0" y="0"/>
            <a:ext cx="9144000" cy="6858000"/>
          </a:xfrm>
          <a:prstGeom prst="rect">
            <a:avLst/>
          </a:prstGeom>
          <a:ln>
            <a:noFill/>
          </a:ln>
        </p:spPr>
      </p:pic>
      <p:sp>
        <p:nvSpPr>
          <p:cNvPr id="9" name="8 Marco"/>
          <p:cNvSpPr/>
          <p:nvPr/>
        </p:nvSpPr>
        <p:spPr>
          <a:xfrm>
            <a:off x="0" y="0"/>
            <a:ext cx="9144000" cy="6858000"/>
          </a:xfrm>
          <a:prstGeom prst="frame">
            <a:avLst>
              <a:gd name="adj1" fmla="val 3744"/>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785786" y="1357298"/>
            <a:ext cx="7429551" cy="3447098"/>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Los principales </a:t>
            </a:r>
            <a:r>
              <a:rPr lang="es-ES" sz="2000" b="1" dirty="0" smtClean="0">
                <a:effectLst>
                  <a:outerShdw blurRad="38100" dist="38100" dir="2700000" algn="tl">
                    <a:srgbClr val="000000">
                      <a:alpha val="43137"/>
                    </a:srgbClr>
                  </a:outerShdw>
                </a:effectLst>
              </a:rPr>
              <a:t>inconvenientes</a:t>
            </a:r>
            <a:r>
              <a:rPr lang="es-ES" sz="2000" dirty="0" smtClean="0">
                <a:effectLst>
                  <a:outerShdw blurRad="38100" dist="38100" dir="2700000" algn="tl">
                    <a:srgbClr val="000000">
                      <a:alpha val="43137"/>
                    </a:srgbClr>
                  </a:outerShdw>
                </a:effectLst>
              </a:rPr>
              <a:t> que podríamos señalar son dos:</a:t>
            </a:r>
          </a:p>
          <a:p>
            <a:pPr lvl="0"/>
            <a:r>
              <a:rPr lang="es-ES" sz="2000" dirty="0" smtClean="0">
                <a:effectLst>
                  <a:outerShdw blurRad="38100" dist="38100" dir="2700000" algn="tl">
                    <a:srgbClr val="000000">
                      <a:alpha val="43137"/>
                    </a:srgbClr>
                  </a:outerShdw>
                </a:effectLst>
              </a:rPr>
              <a:t>Para obtener una nitidez buena es </a:t>
            </a:r>
            <a:r>
              <a:rPr lang="es-ES" sz="2000" b="1" dirty="0" smtClean="0">
                <a:effectLst>
                  <a:outerShdw blurRad="38100" dist="38100" dir="2700000" algn="tl">
                    <a:srgbClr val="000000">
                      <a:alpha val="43137"/>
                    </a:srgbClr>
                  </a:outerShdw>
                </a:effectLst>
              </a:rPr>
              <a:t>necesario cerrar mucho el diafragma</a:t>
            </a:r>
            <a:r>
              <a:rPr lang="es-ES" sz="2000" dirty="0" smtClean="0">
                <a:effectLst>
                  <a:outerShdw blurRad="38100" dist="38100" dir="2700000" algn="tl">
                    <a:srgbClr val="000000">
                      <a:alpha val="43137"/>
                    </a:srgbClr>
                  </a:outerShdw>
                </a:effectLst>
              </a:rPr>
              <a:t>.</a:t>
            </a:r>
          </a:p>
          <a:p>
            <a:pPr lvl="0"/>
            <a:r>
              <a:rPr lang="es-ES" sz="2000" dirty="0" smtClean="0">
                <a:effectLst>
                  <a:outerShdw blurRad="38100" dist="38100" dir="2700000" algn="tl">
                    <a:srgbClr val="000000">
                      <a:alpha val="43137"/>
                    </a:srgbClr>
                  </a:outerShdw>
                </a:effectLst>
              </a:rPr>
              <a:t>A determinadas dioptrías solo el centro de la imagen presenta </a:t>
            </a:r>
            <a:r>
              <a:rPr lang="es-ES" sz="2000" b="1" dirty="0" smtClean="0">
                <a:effectLst>
                  <a:outerShdw blurRad="38100" dist="38100" dir="2700000" algn="tl">
                    <a:srgbClr val="000000">
                      <a:alpha val="43137"/>
                    </a:srgbClr>
                  </a:outerShdw>
                </a:effectLst>
              </a:rPr>
              <a:t>nitidez</a:t>
            </a:r>
            <a:r>
              <a:rPr lang="es-ES" sz="2000" dirty="0" smtClean="0">
                <a:effectLst>
                  <a:outerShdw blurRad="38100" dist="38100" dir="2700000" algn="tl">
                    <a:srgbClr val="000000">
                      <a:alpha val="43137"/>
                    </a:srgbClr>
                  </a:outerShdw>
                </a:effectLst>
              </a:rPr>
              <a:t>.</a:t>
            </a:r>
          </a:p>
          <a:p>
            <a:r>
              <a:rPr lang="es-ES" sz="2000" dirty="0" smtClean="0">
                <a:effectLst>
                  <a:outerShdw blurRad="38100" dist="38100" dir="2700000" algn="tl">
                    <a:srgbClr val="000000">
                      <a:alpha val="43137"/>
                    </a:srgbClr>
                  </a:outerShdw>
                </a:effectLst>
              </a:rPr>
              <a:t>Teniendo en cuenta que en fotografía macro la profundidad de campo es mínima si no cerramos el diafragma y que se suele cerrar mucho el encuadre para fijar el centro de atención, tampoco es que sean problemas irresolubles, </a:t>
            </a:r>
          </a:p>
          <a:p>
            <a:r>
              <a:rPr lang="es-ES" sz="2000" dirty="0" smtClean="0">
                <a:effectLst>
                  <a:outerShdw blurRad="38100" dist="38100" dir="2700000" algn="tl">
                    <a:srgbClr val="000000">
                      <a:alpha val="43137"/>
                    </a:srgbClr>
                  </a:outerShdw>
                </a:effectLst>
              </a:rPr>
              <a:t> </a:t>
            </a:r>
          </a:p>
          <a:p>
            <a:r>
              <a:rPr lang="es-ES" sz="2000" dirty="0" smtClean="0">
                <a:effectLst>
                  <a:outerShdw blurRad="38100" dist="38100" dir="2700000" algn="tl">
                    <a:srgbClr val="000000">
                      <a:alpha val="43137"/>
                    </a:srgbClr>
                  </a:outerShdw>
                </a:effectLst>
              </a:rPr>
              <a:t>El segundo son las </a:t>
            </a:r>
            <a:r>
              <a:rPr lang="es-ES" sz="2000" b="1" dirty="0" smtClean="0">
                <a:effectLst>
                  <a:outerShdw blurRad="38100" dist="38100" dir="2700000" algn="tl">
                    <a:srgbClr val="000000">
                      <a:alpha val="43137"/>
                    </a:srgbClr>
                  </a:outerShdw>
                </a:effectLst>
              </a:rPr>
              <a:t>dioptrías o aumentos</a:t>
            </a:r>
            <a:r>
              <a:rPr lang="es-ES" sz="2000" dirty="0" smtClean="0">
                <a:effectLst>
                  <a:outerShdw blurRad="38100" dist="38100" dir="2700000" algn="tl">
                    <a:srgbClr val="000000">
                      <a:alpha val="43137"/>
                    </a:srgbClr>
                  </a:outerShdw>
                </a:effectLst>
              </a:rPr>
              <a:t>. A mayor valor, más aumento, pero también más distorsión.</a:t>
            </a:r>
          </a:p>
          <a:p>
            <a:endParaRPr lang="es-ES" dirty="0"/>
          </a:p>
        </p:txBody>
      </p:sp>
      <p:sp>
        <p:nvSpPr>
          <p:cNvPr id="8" name="7 CuadroTexto"/>
          <p:cNvSpPr txBox="1"/>
          <p:nvPr/>
        </p:nvSpPr>
        <p:spPr>
          <a:xfrm>
            <a:off x="714348" y="5643578"/>
            <a:ext cx="2057743" cy="677108"/>
          </a:xfrm>
          <a:prstGeom prst="rect">
            <a:avLst/>
          </a:prstGeom>
          <a:noFill/>
        </p:spPr>
        <p:txBody>
          <a:bodyPr wrap="none" rtlCol="0">
            <a:spAutoFit/>
          </a:bodyPr>
          <a:lstStyle/>
          <a:p>
            <a:r>
              <a:rPr lang="es-ES" sz="2000" dirty="0" smtClean="0">
                <a:effectLst>
                  <a:outerShdw blurRad="38100" dist="38100" dir="2700000" algn="tl">
                    <a:srgbClr val="000000">
                      <a:alpha val="43137"/>
                    </a:srgbClr>
                  </a:outerShdw>
                </a:effectLst>
              </a:rPr>
              <a:t>Texto : </a:t>
            </a:r>
            <a:r>
              <a:rPr lang="es-ES" sz="2000" dirty="0" err="1" smtClean="0">
                <a:effectLst>
                  <a:outerShdw blurRad="38100" dist="38100" dir="2700000" algn="tl">
                    <a:srgbClr val="000000">
                      <a:alpha val="43137"/>
                    </a:srgbClr>
                  </a:outerShdw>
                </a:effectLst>
              </a:rPr>
              <a:t>Wikipedia</a:t>
            </a:r>
            <a:r>
              <a:rPr lang="es-ES" sz="2000" dirty="0" smtClean="0">
                <a:effectLst>
                  <a:outerShdw blurRad="38100" dist="38100" dir="2700000" algn="tl">
                    <a:srgbClr val="000000">
                      <a:alpha val="43137"/>
                    </a:srgbClr>
                  </a:outerShdw>
                </a:effectLst>
              </a:rPr>
              <a:t> </a:t>
            </a:r>
          </a:p>
          <a:p>
            <a:endParaRPr lang="es-ES" dirty="0"/>
          </a:p>
        </p:txBody>
      </p:sp>
    </p:spTree>
  </p:cSld>
  <p:clrMapOvr>
    <a:masterClrMapping/>
  </p:clrMapOvr>
  <p:transition spd="slow"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widescreen-pink-steam.jpg"/>
          <p:cNvPicPr>
            <a:picLocks noChangeAspect="1"/>
          </p:cNvPicPr>
          <p:nvPr/>
        </p:nvPicPr>
        <p:blipFill>
          <a:blip r:embed="rId2">
            <a:duotone>
              <a:prstClr val="black"/>
              <a:srgbClr val="0000FF">
                <a:tint val="45000"/>
                <a:satMod val="400000"/>
              </a:srgbClr>
            </a:duotone>
            <a:lum contrast="20000"/>
          </a:blip>
          <a:stretch>
            <a:fillRect/>
          </a:stretch>
        </p:blipFill>
        <p:spPr>
          <a:xfrm>
            <a:off x="0" y="0"/>
            <a:ext cx="9144000" cy="6858000"/>
          </a:xfrm>
          <a:prstGeom prst="rect">
            <a:avLst/>
          </a:prstGeom>
          <a:ln>
            <a:noFill/>
          </a:ln>
        </p:spPr>
      </p:pic>
      <p:sp>
        <p:nvSpPr>
          <p:cNvPr id="9" name="8 Marco"/>
          <p:cNvSpPr/>
          <p:nvPr/>
        </p:nvSpPr>
        <p:spPr>
          <a:xfrm>
            <a:off x="0" y="0"/>
            <a:ext cx="9144000" cy="6858000"/>
          </a:xfrm>
          <a:prstGeom prst="frame">
            <a:avLst>
              <a:gd name="adj1" fmla="val 3744"/>
            </a:avLst>
          </a:prstGeom>
          <a:blipFill dpi="0" rotWithShape="1">
            <a:blip r:embed="rId3"/>
            <a:srcRect/>
            <a:tile tx="0" ty="0" sx="100000" sy="100000" flip="none" algn="tl"/>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642910" y="500042"/>
            <a:ext cx="7786742" cy="5816977"/>
          </a:xfrm>
          <a:prstGeom prst="rect">
            <a:avLst/>
          </a:prstGeom>
          <a:noFill/>
        </p:spPr>
        <p:txBody>
          <a:bodyPr wrap="square" rtlCol="0">
            <a:spAutoFit/>
          </a:bodyPr>
          <a:lstStyle/>
          <a:p>
            <a:r>
              <a:rPr lang="es-ES" sz="2000" dirty="0" smtClean="0">
                <a:effectLst>
                  <a:outerShdw blurRad="38100" dist="38100" dir="2700000" algn="tl">
                    <a:srgbClr val="000000">
                      <a:alpha val="43137"/>
                    </a:srgbClr>
                  </a:outerShdw>
                </a:effectLst>
              </a:rPr>
              <a:t>Independientemente de todo lo dicho anteriormente, yo añado que para las fotos macro, hay que tener mucha paciencia, primero porque en el caso de los insectos éstos no están esperándonos a que le fotografiemos, nosotros somos los que tenemos que esperar a que aparezcan y  hay que tener en cuenta que se trata de objetos que además de su pequeño tamaño, están en movimiento, tanto los insectos como las flores siempre que no sean en interior, por lo que hay que dar una alta velocidad de disparo y además disparar muchas fotografías si queremos tener una buena foto, de 100 que tiremos podremos sacar no más de 10 óptimas Vds. habrán visto en alguna ocasión fotografiar a una modelo, bien para un reportaje, anuncio o lo que sea y habrán observado que la modelo está en movimiento y el fotógrafo efectúa una serie de fotos en ráfagas, pues de esas fotos se seleccionan las que son válidas, las perfectas.</a:t>
            </a:r>
            <a:br>
              <a:rPr lang="es-ES" sz="2000" dirty="0" smtClean="0">
                <a:effectLst>
                  <a:outerShdw blurRad="38100" dist="38100" dir="2700000" algn="tl">
                    <a:srgbClr val="000000">
                      <a:alpha val="43137"/>
                    </a:srgbClr>
                  </a:outerShdw>
                </a:effectLst>
              </a:rPr>
            </a:br>
            <a:r>
              <a:rPr lang="es-ES" sz="2000" dirty="0" smtClean="0">
                <a:effectLst>
                  <a:outerShdw blurRad="38100" dist="38100" dir="2700000" algn="tl">
                    <a:srgbClr val="000000">
                      <a:alpha val="43137"/>
                    </a:srgbClr>
                  </a:outerShdw>
                </a:effectLst>
              </a:rPr>
              <a:t>En las fotos que les presentamos verán algunas de una perfecta simetría como si les hubiésemos dado instrucciones a los insectos, eso es cuestión de suerte, paciencia  y muchos disparos.</a:t>
            </a:r>
          </a:p>
          <a:p>
            <a:endParaRPr lang="es-ES" sz="2000" dirty="0" smtClean="0"/>
          </a:p>
          <a:p>
            <a:r>
              <a:rPr lang="es-ES" sz="2400" dirty="0" err="1" smtClean="0">
                <a:effectLst>
                  <a:outerShdw blurRad="38100" dist="38100" dir="2700000" algn="tl">
                    <a:srgbClr val="000000">
                      <a:alpha val="43137"/>
                    </a:srgbClr>
                  </a:outerShdw>
                </a:effectLst>
              </a:rPr>
              <a:t>Pacolmo</a:t>
            </a:r>
            <a:endParaRPr lang="es-ES" sz="2000" dirty="0" smtClean="0">
              <a:effectLst>
                <a:outerShdw blurRad="38100" dist="38100" dir="2700000" algn="tl">
                  <a:srgbClr val="000000">
                    <a:alpha val="43137"/>
                  </a:srgbClr>
                </a:outerShdw>
              </a:effectLst>
            </a:endParaRPr>
          </a:p>
        </p:txBody>
      </p:sp>
    </p:spTree>
  </p:cSld>
  <p:clrMapOvr>
    <a:masterClrMapping/>
  </p:clrMapOvr>
  <p:transition spd="slow" advTm="7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2721_detail.jpg-mi desayuno- 15 nomi.jpg"/>
          <p:cNvPicPr>
            <a:picLocks noChangeAspect="1"/>
          </p:cNvPicPr>
          <p:nvPr/>
        </p:nvPicPr>
        <p:blipFill>
          <a:blip r:embed="rId2"/>
          <a:srcRect r="11068"/>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3124_detail.jpg-hogar-dulce y calido hogar.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20960_detail.jpg-7 nomi.jpg"/>
          <p:cNvPicPr>
            <a:picLocks noChangeAspect="1"/>
          </p:cNvPicPr>
          <p:nvPr/>
        </p:nvPicPr>
        <p:blipFill>
          <a:blip r:embed="rId2"/>
          <a:srcRect l="4857" r="6341"/>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3579_detail.jpg-caracol defendiendo sus huevos-15 no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642910" y="714356"/>
            <a:ext cx="1907895" cy="646331"/>
          </a:xfrm>
          <a:prstGeom prst="rect">
            <a:avLst/>
          </a:prstGeom>
          <a:noFill/>
        </p:spPr>
        <p:txBody>
          <a:bodyPr wrap="none" rtlCol="0">
            <a:spAutoFit/>
          </a:bodyPr>
          <a:lstStyle/>
          <a:p>
            <a:pPr algn="ctr"/>
            <a:r>
              <a:rPr lang="es-ES" dirty="0" smtClean="0">
                <a:solidFill>
                  <a:srgbClr val="CCFFCC"/>
                </a:solidFill>
              </a:rPr>
              <a:t>Caracol  cuidando </a:t>
            </a:r>
          </a:p>
          <a:p>
            <a:pPr algn="ctr"/>
            <a:r>
              <a:rPr lang="es-ES" dirty="0" smtClean="0">
                <a:solidFill>
                  <a:srgbClr val="CCFFCC"/>
                </a:solidFill>
              </a:rPr>
              <a:t>sus huevos</a:t>
            </a:r>
            <a:endParaRPr lang="es-ES" dirty="0">
              <a:solidFill>
                <a:srgbClr val="CCFFCC"/>
              </a:solidFill>
            </a:endParaRPr>
          </a:p>
        </p:txBody>
      </p:sp>
    </p:spTree>
  </p:cSld>
  <p:clrMapOvr>
    <a:masterClrMapping/>
  </p:clrMapOvr>
  <p:transition spd="slow" advTm="6000">
    <p:comb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4693_detail.jpg-3 nomi.jpg"/>
          <p:cNvPicPr>
            <a:picLocks noChangeAspect="1"/>
          </p:cNvPicPr>
          <p:nvPr/>
        </p:nvPicPr>
        <p:blipFill>
          <a:blip r:embed="rId2"/>
          <a:srcRect r="11068"/>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623180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abochka_cvetok_trava_rastenie_krylya_53696_1024x76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ozhya_korovka_trava_polzat_nasekomoe_pyatna_42125_1600x120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racol macro.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d2c4eaecc4d4be5fde99b560aec7a38.jpg"/>
          <p:cNvPicPr>
            <a:picLocks noChangeAspect="1"/>
          </p:cNvPicPr>
          <p:nvPr/>
        </p:nvPicPr>
        <p:blipFill>
          <a:blip r:embed="rId2"/>
          <a:stretch>
            <a:fillRect/>
          </a:stretch>
        </p:blipFill>
        <p:spPr>
          <a:xfrm>
            <a:off x="0" y="562570"/>
            <a:ext cx="9144000" cy="5732859"/>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bruco_0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fiori_704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420353_detail.jpg-los ojos verdes- 11 nomi.jpg"/>
          <p:cNvPicPr>
            <a:picLocks noChangeAspect="1"/>
          </p:cNvPicPr>
          <p:nvPr/>
        </p:nvPicPr>
        <p:blipFill>
          <a:blip r:embed="rId2"/>
          <a:stretch>
            <a:fillRect/>
          </a:stretch>
        </p:blipFill>
        <p:spPr>
          <a:xfrm>
            <a:off x="26787" y="785794"/>
            <a:ext cx="9117213" cy="6072206"/>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macro_002.jpg"/>
          <p:cNvPicPr>
            <a:picLocks noChangeAspect="1"/>
          </p:cNvPicPr>
          <p:nvPr/>
        </p:nvPicPr>
        <p:blipFill>
          <a:blip r:embed="rId2"/>
          <a:stretch>
            <a:fillRect/>
          </a:stretch>
        </p:blipFill>
        <p:spPr>
          <a:xfrm>
            <a:off x="2135765" y="0"/>
            <a:ext cx="4872469"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macro_00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macro_004.jpg"/>
          <p:cNvPicPr>
            <a:picLocks noChangeAspect="1"/>
          </p:cNvPicPr>
          <p:nvPr/>
        </p:nvPicPr>
        <p:blipFill>
          <a:blip r:embed="rId2"/>
          <a:stretch>
            <a:fillRect/>
          </a:stretch>
        </p:blipFill>
        <p:spPr>
          <a:xfrm>
            <a:off x="1214414" y="0"/>
            <a:ext cx="6804422"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macro_009.jpg"/>
          <p:cNvPicPr>
            <a:picLocks noChangeAspect="1"/>
          </p:cNvPicPr>
          <p:nvPr/>
        </p:nvPicPr>
        <p:blipFill>
          <a:blip r:embed="rId2"/>
          <a:stretch>
            <a:fillRect/>
          </a:stretch>
        </p:blipFill>
        <p:spPr>
          <a:xfrm>
            <a:off x="2091255" y="0"/>
            <a:ext cx="4961489" cy="6858000"/>
          </a:xfrm>
          <a:prstGeom prst="rect">
            <a:avLst/>
          </a:prstGeom>
        </p:spPr>
      </p:pic>
    </p:spTree>
  </p:cSld>
  <p:clrMapOvr>
    <a:masterClrMapping/>
  </p:clrMapOvr>
  <p:transition spd="slow" advTm="6000">
    <p:comb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_macro_02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0167_detail.jpg-horripilante-10 nomi.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macro-del-ojo-humano.jpg"/>
          <p:cNvPicPr>
            <a:picLocks noChangeAspect="1"/>
          </p:cNvPicPr>
          <p:nvPr/>
        </p:nvPicPr>
        <p:blipFill>
          <a:blip r:embed="rId2"/>
          <a:stretch>
            <a:fillRect/>
          </a:stretch>
        </p:blipFill>
        <p:spPr>
          <a:xfrm>
            <a:off x="1049238" y="0"/>
            <a:ext cx="7045523" cy="6858000"/>
          </a:xfrm>
          <a:prstGeom prst="rect">
            <a:avLst/>
          </a:prstGeom>
          <a:scene3d>
            <a:camera prst="orthographicFront"/>
            <a:lightRig rig="threePt" dir="t"/>
          </a:scene3d>
          <a:sp3d>
            <a:bevelT prst="angle"/>
          </a:sp3d>
        </p:spPr>
      </p:pic>
      <p:sp>
        <p:nvSpPr>
          <p:cNvPr id="5" name="4 CuadroTexto"/>
          <p:cNvSpPr txBox="1"/>
          <p:nvPr/>
        </p:nvSpPr>
        <p:spPr>
          <a:xfrm>
            <a:off x="1285852" y="5857892"/>
            <a:ext cx="1296702" cy="369332"/>
          </a:xfrm>
          <a:prstGeom prst="rect">
            <a:avLst/>
          </a:prstGeom>
          <a:noFill/>
        </p:spPr>
        <p:txBody>
          <a:bodyPr wrap="none" rtlCol="0">
            <a:spAutoFit/>
          </a:bodyPr>
          <a:lstStyle/>
          <a:p>
            <a:r>
              <a:rPr lang="es-ES" dirty="0" smtClean="0">
                <a:solidFill>
                  <a:srgbClr val="FFC000"/>
                </a:solidFill>
                <a:effectLst>
                  <a:outerShdw blurRad="38100" dist="38100" dir="2700000" algn="tl">
                    <a:srgbClr val="000000">
                      <a:alpha val="43137"/>
                    </a:srgbClr>
                  </a:outerShdw>
                </a:effectLst>
              </a:rPr>
              <a:t>Ojo humano</a:t>
            </a:r>
            <a:endParaRPr lang="es-ES" dirty="0">
              <a:solidFill>
                <a:srgbClr val="FFC000"/>
              </a:solidFill>
              <a:effectLst>
                <a:outerShdw blurRad="38100" dist="38100" dir="2700000" algn="tl">
                  <a:srgbClr val="000000">
                    <a:alpha val="43137"/>
                  </a:srgbClr>
                </a:outerShdw>
              </a:effectLst>
            </a:endParaRPr>
          </a:p>
        </p:txBody>
      </p:sp>
    </p:spTree>
  </p:cSld>
  <p:clrMapOvr>
    <a:masterClrMapping/>
  </p:clrMapOvr>
  <p:transition spd="slow" advTm="6000">
    <p:comb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macro-insectos-pablog-1.jpg"/>
          <p:cNvPicPr>
            <a:picLocks noChangeAspect="1"/>
          </p:cNvPicPr>
          <p:nvPr/>
        </p:nvPicPr>
        <p:blipFill>
          <a:blip r:embed="rId2"/>
          <a:stretch>
            <a:fillRect/>
          </a:stretch>
        </p:blipFill>
        <p:spPr>
          <a:xfrm>
            <a:off x="0" y="642918"/>
            <a:ext cx="9144000" cy="5670869"/>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macro-insectos-pablog-6.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macro-insectos-pablog-7.jpg"/>
          <p:cNvPicPr>
            <a:picLocks noChangeAspect="1"/>
          </p:cNvPicPr>
          <p:nvPr/>
        </p:nvPicPr>
        <p:blipFill>
          <a:blip r:embed="rId2"/>
          <a:stretch>
            <a:fillRect/>
          </a:stretch>
        </p:blipFill>
        <p:spPr>
          <a:xfrm>
            <a:off x="0" y="509926"/>
            <a:ext cx="9144000" cy="5838148"/>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22191_detail.jpg -tabanus laticornis-3 nomi.jpg"/>
          <p:cNvPicPr>
            <a:picLocks noChangeAspect="1"/>
          </p:cNvPicPr>
          <p:nvPr/>
        </p:nvPicPr>
        <p:blipFill>
          <a:blip r:embed="rId2"/>
          <a:srcRect r="11198"/>
          <a:stretch>
            <a:fillRect/>
          </a:stretch>
        </p:blipFill>
        <p:spPr>
          <a:xfrm>
            <a:off x="-1" y="0"/>
            <a:ext cx="9144001"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macro-insectos-pablog-11.jpg"/>
          <p:cNvPicPr>
            <a:picLocks noChangeAspect="1"/>
          </p:cNvPicPr>
          <p:nvPr/>
        </p:nvPicPr>
        <p:blipFill>
          <a:blip r:embed="rId2"/>
          <a:stretch>
            <a:fillRect/>
          </a:stretch>
        </p:blipFill>
        <p:spPr>
          <a:xfrm>
            <a:off x="1143000" y="0"/>
            <a:ext cx="6858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macro-insectos-pablog-12.jpg"/>
          <p:cNvPicPr>
            <a:picLocks noChangeAspect="1"/>
          </p:cNvPicPr>
          <p:nvPr/>
        </p:nvPicPr>
        <p:blipFill>
          <a:blip r:embed="rId2"/>
          <a:stretch>
            <a:fillRect/>
          </a:stretch>
        </p:blipFill>
        <p:spPr>
          <a:xfrm>
            <a:off x="2000250" y="0"/>
            <a:ext cx="51435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tos-macro-insectos-pablog-18 - cop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utterneiderreger.jpg"/>
          <p:cNvPicPr>
            <a:picLocks noChangeAspect="1"/>
          </p:cNvPicPr>
          <p:nvPr/>
        </p:nvPicPr>
        <p:blipFill>
          <a:blip r:embed="rId2"/>
          <a:stretch>
            <a:fillRect/>
          </a:stretch>
        </p:blipFill>
        <p:spPr>
          <a:xfrm>
            <a:off x="0" y="22324"/>
            <a:ext cx="9144000" cy="6813352"/>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12j.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15.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7.jpg"/>
          <p:cNvPicPr>
            <a:picLocks noChangeAspect="1"/>
          </p:cNvPicPr>
          <p:nvPr/>
        </p:nvPicPr>
        <p:blipFill>
          <a:blip r:embed="rId2"/>
          <a:stretch>
            <a:fillRect/>
          </a:stretch>
        </p:blipFill>
        <p:spPr>
          <a:xfrm>
            <a:off x="1"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17j.jpg"/>
          <p:cNvPicPr>
            <a:picLocks noChangeAspect="1"/>
          </p:cNvPicPr>
          <p:nvPr/>
        </p:nvPicPr>
        <p:blipFill>
          <a:blip r:embed="rId2"/>
          <a:stretch>
            <a:fillRect/>
          </a:stretch>
        </p:blipFill>
        <p:spPr>
          <a:xfrm>
            <a:off x="5938" y="0"/>
            <a:ext cx="9138062" cy="6858000"/>
          </a:xfrm>
          <a:prstGeom prst="rect">
            <a:avLst/>
          </a:prstGeom>
          <a:scene3d>
            <a:camera prst="orthographicFront"/>
            <a:lightRig rig="threePt" dir="t"/>
          </a:scene3d>
          <a:sp3d>
            <a:bevelT prst="angle"/>
          </a:sp3d>
        </p:spPr>
      </p:pic>
      <p:sp>
        <p:nvSpPr>
          <p:cNvPr id="5" name="4 CuadroTexto"/>
          <p:cNvSpPr txBox="1"/>
          <p:nvPr/>
        </p:nvSpPr>
        <p:spPr>
          <a:xfrm>
            <a:off x="214282" y="4929198"/>
            <a:ext cx="3743717" cy="923330"/>
          </a:xfrm>
          <a:prstGeom prst="rect">
            <a:avLst/>
          </a:prstGeom>
          <a:noFill/>
        </p:spPr>
        <p:txBody>
          <a:bodyPr wrap="none" rtlCol="0">
            <a:spAutoFit/>
          </a:bodyPr>
          <a:lstStyle/>
          <a:p>
            <a:pPr algn="ctr"/>
            <a:r>
              <a:rPr lang="es-ES" dirty="0" smtClean="0">
                <a:solidFill>
                  <a:srgbClr val="CCFFCC"/>
                </a:solidFill>
                <a:effectLst>
                  <a:outerShdw blurRad="38100" dist="38100" dir="2700000" algn="tl">
                    <a:srgbClr val="000000">
                      <a:alpha val="43137"/>
                    </a:srgbClr>
                  </a:outerShdw>
                </a:effectLst>
              </a:rPr>
              <a:t>“Mantis religiosa “</a:t>
            </a:r>
          </a:p>
          <a:p>
            <a:pPr algn="ctr"/>
            <a:r>
              <a:rPr lang="es-ES" dirty="0" smtClean="0">
                <a:solidFill>
                  <a:srgbClr val="CCFFCC"/>
                </a:solidFill>
                <a:effectLst>
                  <a:outerShdw blurRad="38100" dist="38100" dir="2700000" algn="tl">
                    <a:srgbClr val="000000">
                      <a:alpha val="43137"/>
                    </a:srgbClr>
                  </a:outerShdw>
                </a:effectLst>
              </a:rPr>
              <a:t> (le dedicamos un </a:t>
            </a:r>
            <a:r>
              <a:rPr lang="es-ES" dirty="0" err="1" smtClean="0">
                <a:solidFill>
                  <a:srgbClr val="CCFFCC"/>
                </a:solidFill>
                <a:effectLst>
                  <a:outerShdw blurRad="38100" dist="38100" dir="2700000" algn="tl">
                    <a:srgbClr val="000000">
                      <a:alpha val="43137"/>
                    </a:srgbClr>
                  </a:outerShdw>
                </a:effectLst>
              </a:rPr>
              <a:t>ppsx</a:t>
            </a:r>
            <a:r>
              <a:rPr lang="es-ES" dirty="0" smtClean="0">
                <a:solidFill>
                  <a:srgbClr val="CCFFCC"/>
                </a:solidFill>
                <a:effectLst>
                  <a:outerShdw blurRad="38100" dist="38100" dir="2700000" algn="tl">
                    <a:srgbClr val="000000">
                      <a:alpha val="43137"/>
                    </a:srgbClr>
                  </a:outerShdw>
                </a:effectLst>
              </a:rPr>
              <a:t> por que merece</a:t>
            </a:r>
          </a:p>
          <a:p>
            <a:pPr algn="ctr"/>
            <a:r>
              <a:rPr lang="es-ES" dirty="0" smtClean="0">
                <a:solidFill>
                  <a:srgbClr val="CCFFCC"/>
                </a:solidFill>
                <a:effectLst>
                  <a:outerShdw blurRad="38100" dist="38100" dir="2700000" algn="tl">
                    <a:srgbClr val="000000">
                      <a:alpha val="43137"/>
                    </a:srgbClr>
                  </a:outerShdw>
                </a:effectLst>
              </a:rPr>
              <a:t> la pena que conozcan sus vivencias)</a:t>
            </a:r>
            <a:endParaRPr lang="es-ES" dirty="0">
              <a:solidFill>
                <a:srgbClr val="CCFFCC"/>
              </a:solidFill>
              <a:effectLst>
                <a:outerShdw blurRad="38100" dist="38100" dir="2700000" algn="tl">
                  <a:srgbClr val="000000">
                    <a:alpha val="43137"/>
                  </a:srgbClr>
                </a:outerShdw>
              </a:effectLst>
            </a:endParaRPr>
          </a:p>
        </p:txBody>
      </p:sp>
    </p:spTree>
  </p:cSld>
  <p:clrMapOvr>
    <a:masterClrMapping/>
  </p:clrMapOvr>
  <p:transition spd="slow" advTm="6000">
    <p:comb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30j.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31j.jpg"/>
          <p:cNvPicPr>
            <a:picLocks noChangeAspect="1"/>
          </p:cNvPicPr>
          <p:nvPr/>
        </p:nvPicPr>
        <p:blipFill>
          <a:blip r:embed="rId2"/>
          <a:stretch>
            <a:fillRect/>
          </a:stretch>
        </p:blipFill>
        <p:spPr>
          <a:xfrm>
            <a:off x="5938" y="0"/>
            <a:ext cx="9138062" cy="6858000"/>
          </a:xfrm>
          <a:prstGeom prst="rect">
            <a:avLst/>
          </a:prstGeom>
          <a:scene3d>
            <a:camera prst="orthographicFront"/>
            <a:lightRig rig="threePt" dir="t"/>
          </a:scene3d>
          <a:sp3d>
            <a:bevelT prst="angle"/>
          </a:sp3d>
        </p:spPr>
      </p:pic>
      <p:sp>
        <p:nvSpPr>
          <p:cNvPr id="5" name="4 CuadroTexto"/>
          <p:cNvSpPr txBox="1"/>
          <p:nvPr/>
        </p:nvSpPr>
        <p:spPr>
          <a:xfrm>
            <a:off x="3000364" y="5715016"/>
            <a:ext cx="3286148" cy="400110"/>
          </a:xfrm>
          <a:prstGeom prst="rect">
            <a:avLst/>
          </a:prstGeom>
          <a:noFill/>
        </p:spPr>
        <p:txBody>
          <a:bodyPr wrap="square" rtlCol="0">
            <a:spAutoFit/>
          </a:bodyPr>
          <a:lstStyle/>
          <a:p>
            <a:r>
              <a:rPr lang="es-ES" sz="2000" dirty="0" smtClean="0">
                <a:solidFill>
                  <a:schemeClr val="bg1"/>
                </a:solidFill>
                <a:effectLst>
                  <a:outerShdw blurRad="38100" dist="38100" dir="2700000" algn="tl">
                    <a:srgbClr val="000000">
                      <a:alpha val="43137"/>
                    </a:srgbClr>
                  </a:outerShdw>
                </a:effectLst>
              </a:rPr>
              <a:t>Conseguir  esto es  dificilísimo</a:t>
            </a:r>
            <a:endParaRPr lang="es-ES" sz="2000" dirty="0">
              <a:solidFill>
                <a:schemeClr val="bg1"/>
              </a:solidFill>
              <a:effectLst>
                <a:outerShdw blurRad="38100" dist="38100" dir="2700000" algn="tl">
                  <a:srgbClr val="000000">
                    <a:alpha val="43137"/>
                  </a:srgbClr>
                </a:outerShdw>
              </a:effectLst>
            </a:endParaRPr>
          </a:p>
        </p:txBody>
      </p:sp>
    </p:spTree>
  </p:cSld>
  <p:clrMapOvr>
    <a:masterClrMapping/>
  </p:clrMapOvr>
  <p:transition spd="slow" advTm="6000">
    <p:comb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14j.jpg"/>
          <p:cNvPicPr>
            <a:picLocks noChangeAspect="1"/>
          </p:cNvPicPr>
          <p:nvPr/>
        </p:nvPicPr>
        <p:blipFill>
          <a:blip r:embed="rId2"/>
          <a:stretch>
            <a:fillRect/>
          </a:stretch>
        </p:blipFill>
        <p:spPr>
          <a:xfrm>
            <a:off x="0" y="53340"/>
            <a:ext cx="9144000" cy="675132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35j.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37j.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39j.jpg"/>
          <p:cNvPicPr>
            <a:picLocks noChangeAspect="1"/>
          </p:cNvPicPr>
          <p:nvPr/>
        </p:nvPicPr>
        <p:blipFill>
          <a:blip r:embed="rId2">
            <a:lum contrast="10000"/>
          </a:blip>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57j.jpg"/>
          <p:cNvPicPr>
            <a:picLocks noChangeAspect="1"/>
          </p:cNvPicPr>
          <p:nvPr/>
        </p:nvPicPr>
        <p:blipFill>
          <a:blip r:embed="rId2"/>
          <a:srcRect t="6250" b="7291"/>
          <a:stretch>
            <a:fillRect/>
          </a:stretch>
        </p:blipFill>
        <p:spPr>
          <a:xfrm>
            <a:off x="5938"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58j.jpg"/>
          <p:cNvPicPr>
            <a:picLocks noChangeAspect="1"/>
          </p:cNvPicPr>
          <p:nvPr/>
        </p:nvPicPr>
        <p:blipFill>
          <a:blip r:embed="rId2"/>
          <a:srcRect t="8333" r="9807" b="8333"/>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238774" y="5470207"/>
            <a:ext cx="2297424" cy="369332"/>
          </a:xfrm>
          <a:prstGeom prst="rect">
            <a:avLst/>
          </a:prstGeom>
          <a:noFill/>
        </p:spPr>
        <p:txBody>
          <a:bodyPr wrap="none" rtlCol="0">
            <a:spAutoFit/>
          </a:bodyPr>
          <a:lstStyle/>
          <a:p>
            <a:r>
              <a:rPr lang="es-ES" dirty="0" err="1" smtClean="0">
                <a:solidFill>
                  <a:schemeClr val="tx1">
                    <a:lumMod val="85000"/>
                  </a:schemeClr>
                </a:solidFill>
              </a:rPr>
              <a:t>Caida</a:t>
            </a:r>
            <a:r>
              <a:rPr lang="es-ES" dirty="0" smtClean="0">
                <a:solidFill>
                  <a:schemeClr val="tx1">
                    <a:lumMod val="85000"/>
                  </a:schemeClr>
                </a:solidFill>
              </a:rPr>
              <a:t> de gota de agua </a:t>
            </a:r>
            <a:endParaRPr lang="es-ES" dirty="0">
              <a:solidFill>
                <a:schemeClr val="tx1">
                  <a:lumMod val="85000"/>
                </a:schemeClr>
              </a:solidFill>
            </a:endParaRPr>
          </a:p>
        </p:txBody>
      </p:sp>
    </p:spTree>
  </p:cSld>
  <p:clrMapOvr>
    <a:masterClrMapping/>
  </p:clrMapOvr>
  <p:transition spd="slow" advTm="6000">
    <p:comb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59j.jpg"/>
          <p:cNvPicPr>
            <a:picLocks noChangeAspect="1"/>
          </p:cNvPicPr>
          <p:nvPr/>
        </p:nvPicPr>
        <p:blipFill>
          <a:blip r:embed="rId2"/>
          <a:srcRect t="6250" b="5965"/>
          <a:stretch>
            <a:fillRect/>
          </a:stretch>
        </p:blipFill>
        <p:spPr>
          <a:xfrm>
            <a:off x="5938"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65j.jpg"/>
          <p:cNvPicPr>
            <a:picLocks noChangeAspect="1"/>
          </p:cNvPicPr>
          <p:nvPr/>
        </p:nvPicPr>
        <p:blipFill>
          <a:blip r:embed="rId2"/>
          <a:srcRect t="6250" b="5208"/>
          <a:stretch>
            <a:fillRect/>
          </a:stretch>
        </p:blipFill>
        <p:spPr>
          <a:xfrm>
            <a:off x="5938"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78j.jpg"/>
          <p:cNvPicPr>
            <a:picLocks noChangeAspect="1"/>
          </p:cNvPicPr>
          <p:nvPr/>
        </p:nvPicPr>
        <p:blipFill>
          <a:blip r:embed="rId2"/>
          <a:srcRect t="6249" b="6250"/>
          <a:stretch>
            <a:fillRect/>
          </a:stretch>
        </p:blipFill>
        <p:spPr>
          <a:xfrm>
            <a:off x="0"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cro_photography_35.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riposas, arañas y escarabajos - insectos---8.jpg"/>
          <p:cNvPicPr>
            <a:picLocks noChangeAspect="1"/>
          </p:cNvPicPr>
          <p:nvPr/>
        </p:nvPicPr>
        <p:blipFill>
          <a:blip r:embed="rId2"/>
          <a:stretch>
            <a:fillRect/>
          </a:stretch>
        </p:blipFill>
        <p:spPr>
          <a:xfrm>
            <a:off x="0" y="785794"/>
            <a:ext cx="9144000" cy="5558751"/>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ha_glaza_nasekomoe_krylya_krupnym_planom_17688_2560x1920 - copia.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uhi_para_nasekomoe_50243_1920x1200.jpg"/>
          <p:cNvPicPr>
            <a:picLocks noChangeAspect="1"/>
          </p:cNvPicPr>
          <p:nvPr/>
        </p:nvPicPr>
        <p:blipFill>
          <a:blip r:embed="rId2"/>
          <a:stretch>
            <a:fillRect/>
          </a:stretch>
        </p:blipFill>
        <p:spPr>
          <a:xfrm>
            <a:off x="0" y="571480"/>
            <a:ext cx="9144000" cy="571407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sekomoe_cvetok_para_polet_polosatyy_18085_1920x120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sekomoe_golova_usiki_glaza_44876_2500x1704.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sekomoe_trava_glaza_usiki_65675_1024x768.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asekomoe_usiki_list_golova_43013_1600x120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icadura de abeja.jpg"/>
          <p:cNvPicPr>
            <a:picLocks noChangeAspect="1"/>
          </p:cNvPicPr>
          <p:nvPr/>
        </p:nvPicPr>
        <p:blipFill>
          <a:blip r:embed="rId2"/>
          <a:stretch>
            <a:fillRect/>
          </a:stretch>
        </p:blipFill>
        <p:spPr>
          <a:xfrm>
            <a:off x="2969" y="0"/>
            <a:ext cx="9138062"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ed-frog-botswana_63710_990x742.jpg"/>
          <p:cNvPicPr>
            <a:picLocks noChangeAspect="1"/>
          </p:cNvPicPr>
          <p:nvPr/>
        </p:nvPicPr>
        <p:blipFill>
          <a:blip r:embed="rId2"/>
          <a:stretch>
            <a:fillRect/>
          </a:stretch>
        </p:blipFill>
        <p:spPr>
          <a:xfrm>
            <a:off x="0" y="4465"/>
            <a:ext cx="9144000" cy="684907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ery Angry Cat.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illosa4.jpg-hormiga tigre-Pachycondyla villosa.jpg"/>
          <p:cNvPicPr>
            <a:picLocks noChangeAspect="1"/>
          </p:cNvPicPr>
          <p:nvPr/>
        </p:nvPicPr>
        <p:blipFill>
          <a:blip r:embed="rId2"/>
          <a:stretch>
            <a:fillRect/>
          </a:stretch>
        </p:blipFill>
        <p:spPr>
          <a:xfrm>
            <a:off x="-1" y="0"/>
            <a:ext cx="9170687"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BancodeImagenesGratuitas.com - Fotografias de Insectos 4.jpg"/>
          <p:cNvPicPr>
            <a:picLocks noChangeAspect="1"/>
          </p:cNvPicPr>
          <p:nvPr/>
        </p:nvPicPr>
        <p:blipFill>
          <a:blip r:embed="rId2">
            <a:lum contrast="2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huki_para_trava_nasekomoe_50147_2560x144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1000">
    <p:comb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huk_nasekomoe_list_blesk_17625_1600x120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6000">
    <p:comb dir="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makro_list_nasekomoe_zelenyy_krasnyy_4522_1600x1200.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2571736" y="5786454"/>
            <a:ext cx="3767378" cy="461665"/>
          </a:xfrm>
          <a:prstGeom prst="rect">
            <a:avLst/>
          </a:prstGeom>
          <a:noFill/>
        </p:spPr>
        <p:txBody>
          <a:bodyPr wrap="none" rtlCol="0">
            <a:spAutoFit/>
          </a:bodyPr>
          <a:lstStyle/>
          <a:p>
            <a:r>
              <a:rPr lang="es-ES" sz="2400" dirty="0" smtClean="0">
                <a:blipFill>
                  <a:blip r:embed="rId3"/>
                  <a:stretch>
                    <a:fillRect/>
                  </a:stretch>
                </a:blipFill>
                <a:effectLst>
                  <a:outerShdw blurRad="38100" dist="38100" dir="2700000" algn="tl">
                    <a:srgbClr val="000000">
                      <a:alpha val="43137"/>
                    </a:srgbClr>
                  </a:outerShdw>
                </a:effectLst>
              </a:rPr>
              <a:t>Francisco del Olmo - Jazmín </a:t>
            </a:r>
            <a:endParaRPr lang="es-ES" sz="2400" dirty="0">
              <a:blipFill>
                <a:blip r:embed="rId3"/>
                <a:stretch>
                  <a:fillRect/>
                </a:stretch>
              </a:blipFill>
              <a:effectLst>
                <a:outerShdw blurRad="38100" dist="38100" dir="2700000" algn="tl">
                  <a:srgbClr val="000000">
                    <a:alpha val="43137"/>
                  </a:srgbClr>
                </a:outerShdw>
              </a:effectLst>
            </a:endParaRPr>
          </a:p>
        </p:txBody>
      </p:sp>
      <p:sp>
        <p:nvSpPr>
          <p:cNvPr id="6" name="5 CuadroTexto"/>
          <p:cNvSpPr txBox="1"/>
          <p:nvPr/>
        </p:nvSpPr>
        <p:spPr>
          <a:xfrm>
            <a:off x="3643306" y="5857892"/>
            <a:ext cx="3214710" cy="461665"/>
          </a:xfrm>
          <a:prstGeom prst="rect">
            <a:avLst/>
          </a:prstGeom>
          <a:noFill/>
        </p:spPr>
        <p:txBody>
          <a:bodyPr wrap="square" rtlCol="0">
            <a:spAutoFit/>
          </a:bodyPr>
          <a:lstStyle/>
          <a:p>
            <a:endParaRPr lang="es-ES" sz="2400" dirty="0">
              <a:blipFill>
                <a:blip r:embed="rId3"/>
                <a:stretch>
                  <a:fillRect/>
                </a:stretch>
              </a:blipFill>
              <a:effectLst>
                <a:outerShdw blurRad="38100" dist="38100" dir="2700000" algn="tl">
                  <a:srgbClr val="000000">
                    <a:alpha val="43137"/>
                  </a:srgbClr>
                </a:outerShdw>
              </a:effectLst>
            </a:endParaRPr>
          </a:p>
        </p:txBody>
      </p:sp>
      <p:sp>
        <p:nvSpPr>
          <p:cNvPr id="7" name="6 CuadroTexto"/>
          <p:cNvSpPr txBox="1"/>
          <p:nvPr/>
        </p:nvSpPr>
        <p:spPr>
          <a:xfrm>
            <a:off x="8358214" y="6500834"/>
            <a:ext cx="486030" cy="276999"/>
          </a:xfrm>
          <a:prstGeom prst="rect">
            <a:avLst/>
          </a:prstGeom>
          <a:noFill/>
        </p:spPr>
        <p:txBody>
          <a:bodyPr wrap="none" rtlCol="0">
            <a:spAutoFit/>
          </a:bodyPr>
          <a:lstStyle/>
          <a:p>
            <a:r>
              <a:rPr lang="es-ES" sz="1200" dirty="0" smtClean="0">
                <a:blipFill>
                  <a:blip r:embed="rId3"/>
                  <a:stretch>
                    <a:fillRect/>
                  </a:stretch>
                </a:blipFill>
                <a:effectLst>
                  <a:outerShdw blurRad="38100" dist="38100" dir="2700000" algn="tl">
                    <a:srgbClr val="000000">
                      <a:alpha val="43137"/>
                    </a:srgbClr>
                  </a:outerShdw>
                </a:effectLst>
              </a:rPr>
              <a:t>2013</a:t>
            </a:r>
            <a:endParaRPr lang="es-ES" sz="1200"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spd="slow" advTm="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 by="(-#ppt_w*2)" calcmode="lin" valueType="num">
                                      <p:cBhvr rctx="PPT">
                                        <p:cTn id="7" dur="500" autoRev="1" fill="hold">
                                          <p:stCondLst>
                                            <p:cond delay="0"/>
                                          </p:stCondLst>
                                        </p:cTn>
                                        <p:tgtEl>
                                          <p:spTgt spid="5"/>
                                        </p:tgtEl>
                                        <p:attrNameLst>
                                          <p:attrName>ppt_w</p:attrName>
                                        </p:attrNameLst>
                                      </p:cBhvr>
                                    </p:anim>
                                    <p:anim by="(#ppt_w*0.50)" calcmode="lin" valueType="num">
                                      <p:cBhvr>
                                        <p:cTn id="8" dur="500" decel="50000" autoRev="1" fill="hold">
                                          <p:stCondLst>
                                            <p:cond delay="0"/>
                                          </p:stCondLst>
                                        </p:cTn>
                                        <p:tgtEl>
                                          <p:spTgt spid="5"/>
                                        </p:tgtEl>
                                        <p:attrNameLst>
                                          <p:attrName>ppt_x</p:attrName>
                                        </p:attrNameLst>
                                      </p:cBhvr>
                                    </p:anim>
                                    <p:anim from="(-#ppt_h/2)" to="(#ppt_y)" calcmode="lin" valueType="num">
                                      <p:cBhvr>
                                        <p:cTn id="9" dur="1000" fill="hold">
                                          <p:stCondLst>
                                            <p:cond delay="0"/>
                                          </p:stCondLst>
                                        </p:cTn>
                                        <p:tgtEl>
                                          <p:spTgt spid="5"/>
                                        </p:tgtEl>
                                        <p:attrNameLst>
                                          <p:attrName>ppt_y</p:attrName>
                                        </p:attrNameLst>
                                      </p:cBhvr>
                                    </p:anim>
                                    <p:animRot by="21600000">
                                      <p:cBhvr>
                                        <p:cTn id="10" dur="1000" fill="hold">
                                          <p:stCondLst>
                                            <p:cond delay="0"/>
                                          </p:stCondLst>
                                        </p:cTn>
                                        <p:tgtEl>
                                          <p:spTgt spid="5"/>
                                        </p:tgtEl>
                                        <p:attrNameLst>
                                          <p:attrName>r</p:attrName>
                                        </p:attrNameLst>
                                      </p:cBhvr>
                                    </p:animRot>
                                  </p:childTnLst>
                                </p:cTn>
                              </p:par>
                              <p:par>
                                <p:cTn id="11" presetID="56" presetClass="entr" presetSubtype="0" fill="hold" grpId="0" nodeType="withEffect" nodePh="1">
                                  <p:stCondLst>
                                    <p:cond delay="0"/>
                                  </p:stCondLst>
                                  <p:endCondLst>
                                    <p:cond evt="begin" delay="0">
                                      <p:tn val="11"/>
                                    </p:cond>
                                  </p:endCondLst>
                                  <p:iterate type="lt">
                                    <p:tmPct val="10000"/>
                                  </p:iterate>
                                  <p:childTnLst>
                                    <p:set>
                                      <p:cBhvr>
                                        <p:cTn id="12" dur="1" fill="hold">
                                          <p:stCondLst>
                                            <p:cond delay="0"/>
                                          </p:stCondLst>
                                        </p:cTn>
                                        <p:tgtEl>
                                          <p:spTgt spid="6"/>
                                        </p:tgtEl>
                                        <p:attrNameLst>
                                          <p:attrName>style.visibility</p:attrName>
                                        </p:attrNameLst>
                                      </p:cBhvr>
                                      <p:to>
                                        <p:strVal val="visible"/>
                                      </p:to>
                                    </p:set>
                                    <p:anim by="(-#ppt_w*2)" calcmode="lin" valueType="num">
                                      <p:cBhvr rctx="PPT">
                                        <p:cTn id="13" dur="500" autoRev="1" fill="hold">
                                          <p:stCondLst>
                                            <p:cond delay="0"/>
                                          </p:stCondLst>
                                        </p:cTn>
                                        <p:tgtEl>
                                          <p:spTgt spid="6"/>
                                        </p:tgtEl>
                                        <p:attrNameLst>
                                          <p:attrName>ppt_w</p:attrName>
                                        </p:attrNameLst>
                                      </p:cBhvr>
                                    </p:anim>
                                    <p:anim by="(#ppt_w*0.50)" calcmode="lin" valueType="num">
                                      <p:cBhvr>
                                        <p:cTn id="14" dur="500" decel="50000" autoRev="1" fill="hold">
                                          <p:stCondLst>
                                            <p:cond delay="0"/>
                                          </p:stCondLst>
                                        </p:cTn>
                                        <p:tgtEl>
                                          <p:spTgt spid="6"/>
                                        </p:tgtEl>
                                        <p:attrNameLst>
                                          <p:attrName>ppt_x</p:attrName>
                                        </p:attrNameLst>
                                      </p:cBhvr>
                                    </p:anim>
                                    <p:anim from="(-#ppt_h/2)" to="(#ppt_y)" calcmode="lin" valueType="num">
                                      <p:cBhvr>
                                        <p:cTn id="15" dur="1000" fill="hold">
                                          <p:stCondLst>
                                            <p:cond delay="0"/>
                                          </p:stCondLst>
                                        </p:cTn>
                                        <p:tgtEl>
                                          <p:spTgt spid="6"/>
                                        </p:tgtEl>
                                        <p:attrNameLst>
                                          <p:attrName>ppt_y</p:attrName>
                                        </p:attrNameLst>
                                      </p:cBhvr>
                                    </p:anim>
                                    <p:animRot by="21600000">
                                      <p:cBhvr>
                                        <p:cTn id="16" dur="10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75.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FOTOGRAFIA MACRO -EXPLICACION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--FOTOGRAFIA MACRO -EXPLICACIONES--</Template>
  <TotalTime>0</TotalTime>
  <Words>274</Words>
  <Application>Microsoft Office PowerPoint</Application>
  <PresentationFormat>Presentación en pantalla (4:3)</PresentationFormat>
  <Paragraphs>60</Paragraphs>
  <Slides>75</Slides>
  <Notes>1</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--FOTOGRAFIA MACRO -EXPLICACIONES--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2013-02-19T19:10:02Z</dcterms:created>
  <dcterms:modified xsi:type="dcterms:W3CDTF">2013-02-19T19:13:04Z</dcterms:modified>
</cp:coreProperties>
</file>