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261" r:id="rId3"/>
    <p:sldId id="321" r:id="rId4"/>
    <p:sldId id="256" r:id="rId5"/>
    <p:sldId id="326" r:id="rId6"/>
    <p:sldId id="259" r:id="rId7"/>
    <p:sldId id="322" r:id="rId8"/>
    <p:sldId id="271" r:id="rId9"/>
    <p:sldId id="291" r:id="rId10"/>
    <p:sldId id="324" r:id="rId11"/>
    <p:sldId id="290" r:id="rId12"/>
    <p:sldId id="289" r:id="rId13"/>
    <p:sldId id="323" r:id="rId14"/>
    <p:sldId id="288" r:id="rId15"/>
    <p:sldId id="287" r:id="rId16"/>
    <p:sldId id="325" r:id="rId17"/>
    <p:sldId id="286" r:id="rId18"/>
    <p:sldId id="285" r:id="rId19"/>
    <p:sldId id="284" r:id="rId20"/>
    <p:sldId id="327" r:id="rId21"/>
    <p:sldId id="332" r:id="rId22"/>
    <p:sldId id="331" r:id="rId23"/>
    <p:sldId id="330" r:id="rId24"/>
    <p:sldId id="329" r:id="rId25"/>
    <p:sldId id="334" r:id="rId26"/>
    <p:sldId id="333" r:id="rId27"/>
    <p:sldId id="335" r:id="rId28"/>
    <p:sldId id="328" r:id="rId29"/>
    <p:sldId id="283" r:id="rId30"/>
    <p:sldId id="280" r:id="rId31"/>
    <p:sldId id="279" r:id="rId32"/>
    <p:sldId id="278" r:id="rId33"/>
    <p:sldId id="277" r:id="rId34"/>
    <p:sldId id="276" r:id="rId35"/>
    <p:sldId id="275" r:id="rId36"/>
    <p:sldId id="274" r:id="rId37"/>
    <p:sldId id="273" r:id="rId38"/>
    <p:sldId id="272" r:id="rId39"/>
    <p:sldId id="270" r:id="rId40"/>
    <p:sldId id="269" r:id="rId41"/>
    <p:sldId id="267" r:id="rId42"/>
    <p:sldId id="266" r:id="rId43"/>
    <p:sldId id="265" r:id="rId44"/>
    <p:sldId id="264" r:id="rId45"/>
    <p:sldId id="263" r:id="rId46"/>
    <p:sldId id="262" r:id="rId47"/>
    <p:sldId id="309" r:id="rId48"/>
    <p:sldId id="312" r:id="rId49"/>
    <p:sldId id="311" r:id="rId50"/>
    <p:sldId id="310" r:id="rId51"/>
    <p:sldId id="308" r:id="rId52"/>
    <p:sldId id="307" r:id="rId53"/>
    <p:sldId id="306" r:id="rId54"/>
    <p:sldId id="305" r:id="rId55"/>
    <p:sldId id="304" r:id="rId56"/>
    <p:sldId id="303" r:id="rId57"/>
    <p:sldId id="302" r:id="rId58"/>
    <p:sldId id="301" r:id="rId59"/>
    <p:sldId id="300" r:id="rId60"/>
    <p:sldId id="299" r:id="rId61"/>
    <p:sldId id="298" r:id="rId62"/>
    <p:sldId id="297" r:id="rId63"/>
    <p:sldId id="295" r:id="rId64"/>
    <p:sldId id="293" r:id="rId65"/>
    <p:sldId id="292" r:id="rId66"/>
    <p:sldId id="260" r:id="rId67"/>
    <p:sldId id="258" r:id="rId68"/>
    <p:sldId id="319" r:id="rId69"/>
    <p:sldId id="318" r:id="rId70"/>
    <p:sldId id="316" r:id="rId71"/>
    <p:sldId id="314" r:id="rId72"/>
    <p:sldId id="257" r:id="rId73"/>
    <p:sldId id="313" r:id="rId74"/>
    <p:sldId id="317" r:id="rId75"/>
    <p:sldId id="315" r:id="rId76"/>
    <p:sldId id="336"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rK5MitJ4XDshPGG9ARRsw" hashData="BKL2WoZazJBZ+CzWuVMUhv/Khp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900"/>
    <a:srgbClr val="CC9900"/>
    <a:srgbClr val="826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1086"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545166-B7E2-4B07-A842-F213E5AB7A3C}" type="datetimeFigureOut">
              <a:rPr lang="es-ES" smtClean="0"/>
              <a:pPr/>
              <a:t>19/01/2013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C0B756-38A6-41FF-BC8D-8DB6C9BC0E3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AC0B756-38A6-41FF-BC8D-8DB6C9BC0E3F}" type="slidenum">
              <a:rPr lang="es-ES" smtClean="0"/>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39D516-43A2-4BDD-BB92-B33DA0536DAE}" type="slidenum">
              <a:rPr lang="es-ES" smtClean="0"/>
              <a:pPr/>
              <a:t>‹Nº›</a:t>
            </a:fld>
            <a:endParaRPr lang="es-ES"/>
          </a:p>
        </p:txBody>
      </p:sp>
    </p:spTree>
  </p:cSld>
  <p:clrMapOvr>
    <a:masterClrMapping/>
  </p:clrMapOvr>
  <p:transition spd="slow" advTm="6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E0F3BA1-647D-432F-A28E-EC0CCB268E7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2DC502-DDD4-42E8-986E-4E0047BAFAD6}" type="datetimeFigureOut">
              <a:rPr lang="es-ES" smtClean="0"/>
              <a:pPr/>
              <a:t>19/01/2013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39D516-43A2-4BDD-BB92-B33DA0536DA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557ED4F-BCCF-4E55-B416-18C7F4B9089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5.png"/><Relationship Id="rId7" Type="http://schemas.openxmlformats.org/officeDocument/2006/relationships/image" Target="../media/image7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rican-spurred-tortoise_39667_990x742.jpg"/>
          <p:cNvPicPr>
            <a:picLocks noChangeAspect="1"/>
          </p:cNvPicPr>
          <p:nvPr/>
        </p:nvPicPr>
        <p:blipFill>
          <a:blip r:embed="rId3"/>
          <a:stretch>
            <a:fillRect/>
          </a:stretch>
        </p:blipFill>
        <p:spPr>
          <a:xfrm>
            <a:off x="0" y="4465"/>
            <a:ext cx="9144000" cy="6849070"/>
          </a:xfrm>
          <a:prstGeom prst="rect">
            <a:avLst/>
          </a:prstGeom>
        </p:spPr>
      </p:pic>
      <p:sp>
        <p:nvSpPr>
          <p:cNvPr id="5" name="4 Triángulo isósceles"/>
          <p:cNvSpPr/>
          <p:nvPr/>
        </p:nvSpPr>
        <p:spPr>
          <a:xfrm>
            <a:off x="1428728" y="0"/>
            <a:ext cx="6143668" cy="6858000"/>
          </a:xfrm>
          <a:prstGeom prst="triangle">
            <a:avLst/>
          </a:prstGeom>
          <a:solidFill>
            <a:srgbClr val="CC99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1285852" y="0"/>
            <a:ext cx="3071834" cy="6858000"/>
          </a:xfrm>
          <a:prstGeom prst="rtTriangle">
            <a:avLst/>
          </a:prstGeom>
          <a:solidFill>
            <a:srgbClr val="8260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1214414" cy="6858000"/>
          </a:xfrm>
          <a:prstGeom prst="rect">
            <a:avLst/>
          </a:prstGeom>
          <a:solidFill>
            <a:srgbClr val="CC99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4786314" y="0"/>
            <a:ext cx="3071834" cy="6858000"/>
          </a:xfrm>
          <a:prstGeom prst="rtTriangle">
            <a:avLst/>
          </a:prstGeom>
          <a:solidFill>
            <a:srgbClr val="826000">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929586" y="0"/>
            <a:ext cx="1214414" cy="6858000"/>
          </a:xfrm>
          <a:prstGeom prst="rect">
            <a:avLst/>
          </a:prstGeom>
          <a:solidFill>
            <a:srgbClr val="CC99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7892" name="Picture 4" descr="Your generated text image"/>
          <p:cNvPicPr>
            <a:picLocks noChangeAspect="1" noChangeArrowheads="1" noCrop="1"/>
          </p:cNvPicPr>
          <p:nvPr/>
        </p:nvPicPr>
        <p:blipFill>
          <a:blip r:embed="rId4"/>
          <a:srcRect/>
          <a:stretch>
            <a:fillRect/>
          </a:stretch>
        </p:blipFill>
        <p:spPr bwMode="auto">
          <a:xfrm>
            <a:off x="2285984" y="285728"/>
            <a:ext cx="4333875" cy="714375"/>
          </a:xfrm>
          <a:prstGeom prst="rect">
            <a:avLst/>
          </a:prstGeom>
          <a:noFill/>
          <a:effectLst>
            <a:softEdge rad="31750"/>
          </a:effectLst>
        </p:spPr>
      </p:pic>
      <p:pic>
        <p:nvPicPr>
          <p:cNvPr id="37894" name="Picture 6" descr="Your generated text image"/>
          <p:cNvPicPr>
            <a:picLocks noChangeAspect="1" noChangeArrowheads="1" noCrop="1"/>
          </p:cNvPicPr>
          <p:nvPr/>
        </p:nvPicPr>
        <p:blipFill>
          <a:blip r:embed="rId5"/>
          <a:srcRect/>
          <a:stretch>
            <a:fillRect/>
          </a:stretch>
        </p:blipFill>
        <p:spPr bwMode="auto">
          <a:xfrm>
            <a:off x="3214678" y="1285860"/>
            <a:ext cx="2466975" cy="714375"/>
          </a:xfrm>
          <a:prstGeom prst="rect">
            <a:avLst/>
          </a:prstGeom>
          <a:noFill/>
          <a:effectLst>
            <a:softEdge rad="31750"/>
          </a:effectLst>
        </p:spPr>
      </p:pic>
      <p:sp>
        <p:nvSpPr>
          <p:cNvPr id="12" name="11 CuadroTexto"/>
          <p:cNvSpPr txBox="1"/>
          <p:nvPr/>
        </p:nvSpPr>
        <p:spPr>
          <a:xfrm>
            <a:off x="0" y="6143644"/>
            <a:ext cx="2970685" cy="4001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Esta es una creación de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rPr>
              <a:t>Pac-Jaz</a:t>
            </a: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ush Script MT" pitchFamily="66" charset="0"/>
            </a:endParaRPr>
          </a:p>
        </p:txBody>
      </p:sp>
    </p:spTree>
  </p:cSld>
  <p:clrMapOvr>
    <a:masterClrMapping/>
  </p:clrMapOvr>
  <p:transition spd="slow" advTm="20000">
    <p:sndAc>
      <p:stSnd loop="1">
        <p:snd r:embed="rId2" name="LUNA DE FIES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 presetClass="exit" presetSubtype="3" fill="hold" grpId="0"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1+ppt_w/2"/>
                                          </p:val>
                                        </p:tav>
                                      </p:tavLst>
                                    </p:anim>
                                    <p:anim calcmode="lin" valueType="num">
                                      <p:cBhvr additive="base">
                                        <p:cTn id="13" dur="3000"/>
                                        <p:tgtEl>
                                          <p:spTgt spid="6"/>
                                        </p:tgtEl>
                                        <p:attrNameLst>
                                          <p:attrName>ppt_y</p:attrName>
                                        </p:attrNameLst>
                                      </p:cBhvr>
                                      <p:tavLst>
                                        <p:tav tm="0">
                                          <p:val>
                                            <p:strVal val="ppt_y"/>
                                          </p:val>
                                        </p:tav>
                                        <p:tav tm="100000">
                                          <p:val>
                                            <p:strVal val="0-ppt_h/2"/>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9" fill="hold" grpId="0"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0-ppt_h/2"/>
                                          </p:val>
                                        </p:tav>
                                      </p:tavLst>
                                    </p:anim>
                                    <p:set>
                                      <p:cBhvr>
                                        <p:cTn id="18" dur="1" fill="hold">
                                          <p:stCondLst>
                                            <p:cond delay="2999"/>
                                          </p:stCondLst>
                                        </p:cTn>
                                        <p:tgtEl>
                                          <p:spTgt spid="8"/>
                                        </p:tgtEl>
                                        <p:attrNameLst>
                                          <p:attrName>style.visibility</p:attrName>
                                        </p:attrNameLst>
                                      </p:cBhvr>
                                      <p:to>
                                        <p:strVal val="hidden"/>
                                      </p:to>
                                    </p:set>
                                  </p:childTnLst>
                                </p:cTn>
                              </p:par>
                              <p:par>
                                <p:cTn id="19" presetID="17" presetClass="exit" presetSubtype="1" fill="hold" grpId="0" nodeType="withEffect">
                                  <p:stCondLst>
                                    <p:cond delay="0"/>
                                  </p:stCondLst>
                                  <p:childTnLst>
                                    <p:anim calcmode="lin" valueType="num">
                                      <p:cBhvr>
                                        <p:cTn id="20" dur="3000"/>
                                        <p:tgtEl>
                                          <p:spTgt spid="5"/>
                                        </p:tgtEl>
                                        <p:attrNameLst>
                                          <p:attrName>ppt_x</p:attrName>
                                        </p:attrNameLst>
                                      </p:cBhvr>
                                      <p:tavLst>
                                        <p:tav tm="0">
                                          <p:val>
                                            <p:strVal val="ppt_x"/>
                                          </p:val>
                                        </p:tav>
                                        <p:tav tm="100000">
                                          <p:val>
                                            <p:strVal val="ppt_x"/>
                                          </p:val>
                                        </p:tav>
                                      </p:tavLst>
                                    </p:anim>
                                    <p:anim calcmode="lin" valueType="num">
                                      <p:cBhvr>
                                        <p:cTn id="21" dur="3000"/>
                                        <p:tgtEl>
                                          <p:spTgt spid="5"/>
                                        </p:tgtEl>
                                        <p:attrNameLst>
                                          <p:attrName>ppt_y</p:attrName>
                                        </p:attrNameLst>
                                      </p:cBhvr>
                                      <p:tavLst>
                                        <p:tav tm="0">
                                          <p:val>
                                            <p:strVal val="ppt_y"/>
                                          </p:val>
                                        </p:tav>
                                        <p:tav tm="100000">
                                          <p:val>
                                            <p:strVal val="ppt_y-ppt_h/2"/>
                                          </p:val>
                                        </p:tav>
                                      </p:tavLst>
                                    </p:anim>
                                    <p:anim calcmode="lin" valueType="num">
                                      <p:cBhvr>
                                        <p:cTn id="22" dur="3000"/>
                                        <p:tgtEl>
                                          <p:spTgt spid="5"/>
                                        </p:tgtEl>
                                        <p:attrNameLst>
                                          <p:attrName>ppt_w</p:attrName>
                                        </p:attrNameLst>
                                      </p:cBhvr>
                                      <p:tavLst>
                                        <p:tav tm="0">
                                          <p:val>
                                            <p:strVal val="ppt_w"/>
                                          </p:val>
                                        </p:tav>
                                        <p:tav tm="100000">
                                          <p:val>
                                            <p:strVal val="ppt_w"/>
                                          </p:val>
                                        </p:tav>
                                      </p:tavLst>
                                    </p:anim>
                                    <p:anim calcmode="lin" valueType="num">
                                      <p:cBhvr>
                                        <p:cTn id="23" dur="3000"/>
                                        <p:tgtEl>
                                          <p:spTgt spid="5"/>
                                        </p:tgtEl>
                                        <p:attrNameLst>
                                          <p:attrName>ppt_h</p:attrName>
                                        </p:attrNameLst>
                                      </p:cBhvr>
                                      <p:tavLst>
                                        <p:tav tm="0">
                                          <p:val>
                                            <p:strVal val="ppt_h"/>
                                          </p:val>
                                        </p:tav>
                                        <p:tav tm="100000">
                                          <p:val>
                                            <p:fltVal val="0"/>
                                          </p:val>
                                        </p:tav>
                                      </p:tavLst>
                                    </p:anim>
                                    <p:set>
                                      <p:cBhvr>
                                        <p:cTn id="24" dur="1" fill="hold">
                                          <p:stCondLst>
                                            <p:cond delay="2999"/>
                                          </p:stCondLst>
                                        </p:cTn>
                                        <p:tgtEl>
                                          <p:spTgt spid="5"/>
                                        </p:tgtEl>
                                        <p:attrNameLst>
                                          <p:attrName>style.visibility</p:attrName>
                                        </p:attrNameLst>
                                      </p:cBhvr>
                                      <p:to>
                                        <p:strVal val="hidden"/>
                                      </p:to>
                                    </p:set>
                                  </p:childTnLst>
                                </p:cTn>
                              </p:par>
                              <p:par>
                                <p:cTn id="25" presetID="16" presetClass="exit" presetSubtype="37" fill="hold" grpId="1" nodeType="withEffect">
                                  <p:stCondLst>
                                    <p:cond delay="0"/>
                                  </p:stCondLst>
                                  <p:childTnLst>
                                    <p:animEffect transition="out" filter="barn(outVertical)">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childTnLst>
                          </p:cTn>
                        </p:par>
                        <p:par>
                          <p:cTn id="28" fill="hold">
                            <p:stCondLst>
                              <p:cond delay="3000"/>
                            </p:stCondLst>
                            <p:childTnLst>
                              <p:par>
                                <p:cTn id="29" presetID="17" presetClass="entr" presetSubtype="4"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ppt_x</p:attrName>
                                        </p:attrNameLst>
                                      </p:cBhvr>
                                      <p:tavLst>
                                        <p:tav tm="0">
                                          <p:val>
                                            <p:strVal val="#ppt_x"/>
                                          </p:val>
                                        </p:tav>
                                        <p:tav tm="100000">
                                          <p:val>
                                            <p:strVal val="#ppt_x"/>
                                          </p:val>
                                        </p:tav>
                                      </p:tavLst>
                                    </p:anim>
                                    <p:anim calcmode="lin" valueType="num">
                                      <p:cBhvr>
                                        <p:cTn id="32" dur="3000" fill="hold"/>
                                        <p:tgtEl>
                                          <p:spTgt spid="4"/>
                                        </p:tgtEl>
                                        <p:attrNameLst>
                                          <p:attrName>ppt_y</p:attrName>
                                        </p:attrNameLst>
                                      </p:cBhvr>
                                      <p:tavLst>
                                        <p:tav tm="0">
                                          <p:val>
                                            <p:strVal val="#ppt_y+#ppt_h/2"/>
                                          </p:val>
                                        </p:tav>
                                        <p:tav tm="100000">
                                          <p:val>
                                            <p:strVal val="#ppt_y"/>
                                          </p:val>
                                        </p:tav>
                                      </p:tavLst>
                                    </p:anim>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8" presetClass="emph" presetSubtype="0" fill="hold" nodeType="withEffect">
                                  <p:stCondLst>
                                    <p:cond delay="0"/>
                                  </p:stCondLst>
                                  <p:childTnLst>
                                    <p:animRot by="21600000">
                                      <p:cBhvr>
                                        <p:cTn id="36" dur="2000" fill="hold"/>
                                        <p:tgtEl>
                                          <p:spTgt spid="4"/>
                                        </p:tgtEl>
                                        <p:attrNameLst>
                                          <p:attrName>r</p:attrName>
                                        </p:attrNameLst>
                                      </p:cBhvr>
                                    </p:animRot>
                                  </p:childTnLst>
                                </p:cTn>
                              </p:par>
                              <p:par>
                                <p:cTn id="37" presetID="3" presetClass="entr" presetSubtype="5"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linds(vertical)">
                                      <p:cBhvr>
                                        <p:cTn id="39" dur="3000"/>
                                        <p:tgtEl>
                                          <p:spTgt spid="4"/>
                                        </p:tgtEl>
                                      </p:cBhvr>
                                    </p:animEffect>
                                  </p:childTnLst>
                                </p:cTn>
                              </p:par>
                            </p:childTnLst>
                          </p:cTn>
                        </p:par>
                        <p:par>
                          <p:cTn id="40" fill="hold">
                            <p:stCondLst>
                              <p:cond delay="6000"/>
                            </p:stCondLst>
                            <p:childTnLst>
                              <p:par>
                                <p:cTn id="41" presetID="2" presetClass="entr" presetSubtype="12" fill="hold" nodeType="afterEffect">
                                  <p:stCondLst>
                                    <p:cond delay="0"/>
                                  </p:stCondLst>
                                  <p:childTnLst>
                                    <p:set>
                                      <p:cBhvr>
                                        <p:cTn id="42" dur="1" fill="hold">
                                          <p:stCondLst>
                                            <p:cond delay="0"/>
                                          </p:stCondLst>
                                        </p:cTn>
                                        <p:tgtEl>
                                          <p:spTgt spid="37892"/>
                                        </p:tgtEl>
                                        <p:attrNameLst>
                                          <p:attrName>style.visibility</p:attrName>
                                        </p:attrNameLst>
                                      </p:cBhvr>
                                      <p:to>
                                        <p:strVal val="visible"/>
                                      </p:to>
                                    </p:set>
                                    <p:anim calcmode="lin" valueType="num">
                                      <p:cBhvr additive="base">
                                        <p:cTn id="43" dur="1000" fill="hold"/>
                                        <p:tgtEl>
                                          <p:spTgt spid="37892"/>
                                        </p:tgtEl>
                                        <p:attrNameLst>
                                          <p:attrName>ppt_x</p:attrName>
                                        </p:attrNameLst>
                                      </p:cBhvr>
                                      <p:tavLst>
                                        <p:tav tm="0">
                                          <p:val>
                                            <p:strVal val="0-#ppt_w/2"/>
                                          </p:val>
                                        </p:tav>
                                        <p:tav tm="100000">
                                          <p:val>
                                            <p:strVal val="#ppt_x"/>
                                          </p:val>
                                        </p:tav>
                                      </p:tavLst>
                                    </p:anim>
                                    <p:anim calcmode="lin" valueType="num">
                                      <p:cBhvr additive="base">
                                        <p:cTn id="44" dur="1000" fill="hold"/>
                                        <p:tgtEl>
                                          <p:spTgt spid="37892"/>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37894"/>
                                        </p:tgtEl>
                                        <p:attrNameLst>
                                          <p:attrName>style.visibility</p:attrName>
                                        </p:attrNameLst>
                                      </p:cBhvr>
                                      <p:to>
                                        <p:strVal val="visible"/>
                                      </p:to>
                                    </p:set>
                                    <p:anim calcmode="lin" valueType="num">
                                      <p:cBhvr additive="base">
                                        <p:cTn id="47" dur="1000" fill="hold"/>
                                        <p:tgtEl>
                                          <p:spTgt spid="37894"/>
                                        </p:tgtEl>
                                        <p:attrNameLst>
                                          <p:attrName>ppt_x</p:attrName>
                                        </p:attrNameLst>
                                      </p:cBhvr>
                                      <p:tavLst>
                                        <p:tav tm="0">
                                          <p:val>
                                            <p:strVal val="1+#ppt_w/2"/>
                                          </p:val>
                                        </p:tav>
                                        <p:tav tm="100000">
                                          <p:val>
                                            <p:strVal val="#ppt_x"/>
                                          </p:val>
                                        </p:tav>
                                      </p:tavLst>
                                    </p:anim>
                                    <p:anim calcmode="lin" valueType="num">
                                      <p:cBhvr additive="base">
                                        <p:cTn id="48" dur="1000" fill="hold"/>
                                        <p:tgtEl>
                                          <p:spTgt spid="37894"/>
                                        </p:tgtEl>
                                        <p:attrNameLst>
                                          <p:attrName>ppt_y</p:attrName>
                                        </p:attrNameLst>
                                      </p:cBhvr>
                                      <p:tavLst>
                                        <p:tav tm="0">
                                          <p:val>
                                            <p:strVal val="1+#ppt_h/2"/>
                                          </p:val>
                                        </p:tav>
                                        <p:tav tm="100000">
                                          <p:val>
                                            <p:strVal val="#ppt_y"/>
                                          </p:val>
                                        </p:tav>
                                      </p:tavLst>
                                    </p:anim>
                                  </p:childTnLst>
                                </p:cTn>
                              </p:par>
                            </p:childTnLst>
                          </p:cTn>
                        </p:par>
                        <p:par>
                          <p:cTn id="49" fill="hold">
                            <p:stCondLst>
                              <p:cond delay="7000"/>
                            </p:stCondLst>
                            <p:childTnLst>
                              <p:par>
                                <p:cTn id="50" presetID="17" presetClass="entr" presetSubtype="1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 name="2 Imagen" descr="LEOP1.png"/>
          <p:cNvPicPr>
            <a:picLocks noChangeAspect="1"/>
          </p:cNvPicPr>
          <p:nvPr/>
        </p:nvPicPr>
        <p:blipFill>
          <a:blip r:embed="rId2"/>
          <a:stretch>
            <a:fillRect/>
          </a:stretch>
        </p:blipFill>
        <p:spPr>
          <a:xfrm>
            <a:off x="0" y="0"/>
            <a:ext cx="9144000" cy="6858000"/>
          </a:xfrm>
          <a:prstGeom prst="rect">
            <a:avLst/>
          </a:prstGeom>
        </p:spPr>
      </p:pic>
      <p:sp>
        <p:nvSpPr>
          <p:cNvPr id="4" name="3 CuadroTexto"/>
          <p:cNvSpPr txBox="1"/>
          <p:nvPr/>
        </p:nvSpPr>
        <p:spPr>
          <a:xfrm>
            <a:off x="857224" y="1643050"/>
            <a:ext cx="7643866" cy="4401205"/>
          </a:xfrm>
          <a:prstGeom prst="rect">
            <a:avLst/>
          </a:prstGeom>
          <a:noFill/>
        </p:spPr>
        <p:txBody>
          <a:bodyPr wrap="square" rtlCol="0">
            <a:spAutoFit/>
          </a:bodyPr>
          <a:lstStyle/>
          <a:p>
            <a:r>
              <a:rPr lang="es-ES" sz="2800" dirty="0" smtClean="0">
                <a:solidFill>
                  <a:srgbClr val="CC9900"/>
                </a:solidFill>
                <a:effectLst>
                  <a:outerShdw blurRad="38100" dist="38100" dir="2700000" algn="tl">
                    <a:srgbClr val="000000">
                      <a:alpha val="43137"/>
                    </a:srgbClr>
                  </a:outerShdw>
                </a:effectLst>
                <a:latin typeface="Brush Script MT" pitchFamily="66" charset="0"/>
              </a:rPr>
              <a:t>Técnicamente se denomina </a:t>
            </a:r>
            <a:r>
              <a:rPr lang="es-ES" sz="2800" b="1" dirty="0" smtClean="0">
                <a:solidFill>
                  <a:srgbClr val="CC9900"/>
                </a:solidFill>
                <a:effectLst>
                  <a:outerShdw blurRad="38100" dist="38100" dir="2700000" algn="tl">
                    <a:srgbClr val="000000">
                      <a:alpha val="43137"/>
                    </a:srgbClr>
                  </a:outerShdw>
                </a:effectLst>
                <a:latin typeface="Brush Script MT" pitchFamily="66" charset="0"/>
              </a:rPr>
              <a:t>macrofotografía</a:t>
            </a:r>
            <a:r>
              <a:rPr lang="es-ES" sz="2800" dirty="0" smtClean="0">
                <a:solidFill>
                  <a:srgbClr val="CC9900"/>
                </a:solidFill>
                <a:effectLst>
                  <a:outerShdw blurRad="38100" dist="38100" dir="2700000" algn="tl">
                    <a:srgbClr val="000000">
                      <a:alpha val="43137"/>
                    </a:srgbClr>
                  </a:outerShdw>
                </a:effectLst>
                <a:latin typeface="Brush Script MT" pitchFamily="66" charset="0"/>
              </a:rPr>
              <a:t> a la realización de fotografías de gran tamaño sin importar su escala de reproducción -es decir la relación entre el tamaño verdadero del sujeto fotografiado y el de la fotografía-, pero comúnmente se hace referencia con ese nombre al tipo de imagen fotográfica donde el sujeto fotografiado es igual o más pequeño que el tamaño de su imagen en la película o sensor electrónico que captura la imagen. En algunas aplicaciones se llama así a aquella reproducción final en que el sujeto fotográfico tiene un tamaño igual o mayor que el real</a:t>
            </a:r>
            <a:endParaRPr lang="es-ES" sz="2800" dirty="0">
              <a:solidFill>
                <a:srgbClr val="CC9900"/>
              </a:solidFill>
              <a:effectLst>
                <a:outerShdw blurRad="38100" dist="38100" dir="2700000" algn="tl">
                  <a:srgbClr val="000000">
                    <a:alpha val="43137"/>
                  </a:srgbClr>
                </a:outerShdw>
              </a:effectLst>
              <a:latin typeface="Brush Script MT" pitchFamily="66" charset="0"/>
            </a:endParaRPr>
          </a:p>
        </p:txBody>
      </p:sp>
      <p:sp>
        <p:nvSpPr>
          <p:cNvPr id="5" name="4 CuadroTexto"/>
          <p:cNvSpPr txBox="1"/>
          <p:nvPr/>
        </p:nvSpPr>
        <p:spPr>
          <a:xfrm>
            <a:off x="3071802" y="857232"/>
            <a:ext cx="2885405" cy="707886"/>
          </a:xfrm>
          <a:prstGeom prst="rect">
            <a:avLst/>
          </a:prstGeom>
          <a:noFill/>
        </p:spPr>
        <p:txBody>
          <a:bodyPr wrap="none" rtlCol="0">
            <a:spAutoFit/>
          </a:bodyPr>
          <a:lstStyle/>
          <a:p>
            <a:r>
              <a:rPr lang="es-ES" sz="4000" b="1" dirty="0" smtClean="0">
                <a:solidFill>
                  <a:srgbClr val="CC9900"/>
                </a:solidFill>
                <a:latin typeface="Brush Script MT" pitchFamily="66" charset="0"/>
              </a:rPr>
              <a:t>Macrofotografía</a:t>
            </a:r>
            <a:endParaRPr lang="es-ES" sz="4000" dirty="0">
              <a:solidFill>
                <a:srgbClr val="CC9900"/>
              </a:solidFill>
              <a:latin typeface="Brush Script MT" pitchFamily="66" charset="0"/>
            </a:endParaRPr>
          </a:p>
        </p:txBody>
      </p:sp>
    </p:spTree>
  </p:cSld>
  <p:clrMapOvr>
    <a:masterClrMapping/>
  </p:clrMapOvr>
  <p:transition spd="slow"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MG_2529-Edit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2980" y="0"/>
            <a:ext cx="9138039" cy="6858000"/>
          </a:xfrm>
        </p:spPr>
      </p:pic>
    </p:spTree>
  </p:cSld>
  <p:clrMapOvr>
    <a:masterClrMapping/>
  </p:clrMapOvr>
  <p:transition spd="slow" advTm="6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60P0091.JPG-con la casa a cuestas - copia.JPG"/>
          <p:cNvPicPr>
            <a:picLocks noChangeAspect="1"/>
          </p:cNvPicPr>
          <p:nvPr/>
        </p:nvPicPr>
        <p:blipFill>
          <a:blip r:embed="rId2"/>
          <a:stretch>
            <a:fillRect/>
          </a:stretch>
        </p:blipFill>
        <p:spPr>
          <a:xfrm>
            <a:off x="17790" y="0"/>
            <a:ext cx="9108420"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D-ZEBRE.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1000100" y="1348800"/>
            <a:ext cx="7072362" cy="4401205"/>
          </a:xfrm>
          <a:prstGeom prst="rect">
            <a:avLst/>
          </a:prstGeom>
          <a:noFill/>
        </p:spPr>
        <p:txBody>
          <a:bodyPr wrap="square" rtlCol="0">
            <a:spAutoFit/>
          </a:bodyPr>
          <a:lstStyle/>
          <a:p>
            <a:r>
              <a:rPr lang="es-ES" sz="2800" dirty="0" smtClean="0">
                <a:solidFill>
                  <a:srgbClr val="FAB900"/>
                </a:solidFill>
                <a:latin typeface="Brush Script MT" pitchFamily="66" charset="0"/>
              </a:rPr>
              <a:t>Normalmente se emplea para realizar fotografías de objetos muy pequeños, o cuando son necesarios detalles de objetos de mayor tamaño. Tienen un uso muy acentuado dentro de la investigación biológica, debido a que con ellos es posible la documentación y estudio de características de diversas especies, tanto animales como vegetales. Además de ello, también son valorados en la fotografía de artículos de reducido tamaño como joyas, monedas, estampillas, entre otros objetos.</a:t>
            </a:r>
            <a:r>
              <a:rPr lang="es-ES" sz="2800" dirty="0" smtClean="0">
                <a:latin typeface="Brush Script MT" pitchFamily="66" charset="0"/>
              </a:rPr>
              <a:t/>
            </a:r>
            <a:br>
              <a:rPr lang="es-ES" sz="2800" dirty="0" smtClean="0">
                <a:latin typeface="Brush Script MT" pitchFamily="66" charset="0"/>
              </a:rPr>
            </a:br>
            <a:endParaRPr lang="es-ES" sz="2800" dirty="0">
              <a:latin typeface="Brush Script MT" pitchFamily="66" charset="0"/>
            </a:endParaRPr>
          </a:p>
        </p:txBody>
      </p:sp>
    </p:spTree>
  </p:cSld>
  <p:clrMapOvr>
    <a:masterClrMapping/>
  </p:clrMapOvr>
  <p:transition spd="slow" advTm="2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1104_0082.JPG"/>
          <p:cNvPicPr>
            <a:picLocks noChangeAspect="1"/>
          </p:cNvPicPr>
          <p:nvPr/>
        </p:nvPicPr>
        <p:blipFill>
          <a:blip r:embed="rId2"/>
          <a:srcRect r="10579"/>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D-ZEBRE.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3500430" y="1000108"/>
            <a:ext cx="2170787" cy="707886"/>
          </a:xfrm>
          <a:prstGeom prst="rect">
            <a:avLst/>
          </a:prstGeom>
          <a:noFill/>
        </p:spPr>
        <p:txBody>
          <a:bodyPr wrap="none" rtlCol="0">
            <a:spAutoFit/>
          </a:bodyPr>
          <a:lstStyle/>
          <a:p>
            <a:r>
              <a:rPr lang="es-ES" sz="4000" dirty="0" err="1" smtClean="0">
                <a:solidFill>
                  <a:srgbClr val="FAB900"/>
                </a:solidFill>
                <a:latin typeface="Brush Script MT" pitchFamily="66" charset="0"/>
              </a:rPr>
              <a:t>Supermacro</a:t>
            </a:r>
            <a:endParaRPr lang="es-ES" sz="4000" dirty="0">
              <a:solidFill>
                <a:srgbClr val="FAB900"/>
              </a:solidFill>
              <a:latin typeface="Brush Script MT" pitchFamily="66" charset="0"/>
            </a:endParaRPr>
          </a:p>
        </p:txBody>
      </p:sp>
      <p:sp>
        <p:nvSpPr>
          <p:cNvPr id="6" name="5 CuadroTexto"/>
          <p:cNvSpPr txBox="1"/>
          <p:nvPr/>
        </p:nvSpPr>
        <p:spPr>
          <a:xfrm>
            <a:off x="1142976" y="1928802"/>
            <a:ext cx="6786609" cy="3970318"/>
          </a:xfrm>
          <a:prstGeom prst="rect">
            <a:avLst/>
          </a:prstGeom>
          <a:noFill/>
        </p:spPr>
        <p:txBody>
          <a:bodyPr wrap="square" rtlCol="0">
            <a:spAutoFit/>
          </a:bodyPr>
          <a:lstStyle/>
          <a:p>
            <a:r>
              <a:rPr lang="es-ES" sz="2800" dirty="0" smtClean="0">
                <a:solidFill>
                  <a:srgbClr val="FAB900"/>
                </a:solidFill>
                <a:effectLst>
                  <a:outerShdw blurRad="38100" dist="38100" dir="2700000" algn="tl">
                    <a:srgbClr val="000000">
                      <a:alpha val="43137"/>
                    </a:srgbClr>
                  </a:outerShdw>
                </a:effectLst>
                <a:latin typeface="Brush Script MT" pitchFamily="66" charset="0"/>
              </a:rPr>
              <a:t>Para macrofotografía de grandes aumentos (entre 6-10x), se usan los llamados objetivos </a:t>
            </a:r>
            <a:r>
              <a:rPr lang="es-ES" sz="2800" dirty="0" err="1" smtClean="0">
                <a:solidFill>
                  <a:srgbClr val="FAB900"/>
                </a:solidFill>
                <a:effectLst>
                  <a:outerShdw blurRad="38100" dist="38100" dir="2700000" algn="tl">
                    <a:srgbClr val="000000">
                      <a:alpha val="43137"/>
                    </a:srgbClr>
                  </a:outerShdw>
                </a:effectLst>
                <a:latin typeface="Brush Script MT" pitchFamily="66" charset="0"/>
              </a:rPr>
              <a:t>supermacro</a:t>
            </a:r>
            <a:r>
              <a:rPr lang="es-ES" sz="2800" dirty="0" smtClean="0">
                <a:solidFill>
                  <a:srgbClr val="FAB900"/>
                </a:solidFill>
                <a:effectLst>
                  <a:outerShdw blurRad="38100" dist="38100" dir="2700000" algn="tl">
                    <a:srgbClr val="000000">
                      <a:alpha val="43137"/>
                    </a:srgbClr>
                  </a:outerShdw>
                </a:effectLst>
                <a:latin typeface="Brush Script MT" pitchFamily="66" charset="0"/>
              </a:rPr>
              <a:t>, que son objetivos de relativamente corta distancia focal y extraordinaria calidad óptica, de forma y tamaño similar a los de los microscopios. Carecen de anillo de enfoque y se utilizan siempre acoplados a fuelles o a tubos de extensión. Cuando se supera los 10 aumentos respecto al tamaño del sensor, se habla generalmente de micrografía.</a:t>
            </a:r>
          </a:p>
          <a:p>
            <a:endParaRPr lang="es-ES" sz="2800" dirty="0">
              <a:solidFill>
                <a:srgbClr val="FAB900"/>
              </a:solidFill>
              <a:effectLst>
                <a:outerShdw blurRad="38100" dist="38100" dir="2700000" algn="tl">
                  <a:srgbClr val="000000">
                    <a:alpha val="43137"/>
                  </a:srgbClr>
                </a:outerShdw>
              </a:effectLst>
              <a:latin typeface="Brush Script MT" pitchFamily="66" charset="0"/>
            </a:endParaRPr>
          </a:p>
        </p:txBody>
      </p:sp>
    </p:spTree>
  </p:cSld>
  <p:clrMapOvr>
    <a:masterClrMapping/>
  </p:clrMapOvr>
  <p:transition spd="slow" advTm="26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6115_detail.jpg-mosca-33 nomi.- foto macro con 1150 pixele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6779_detail.jpg"/>
          <p:cNvPicPr>
            <a:picLocks noChangeAspect="1"/>
          </p:cNvPicPr>
          <p:nvPr/>
        </p:nvPicPr>
        <p:blipFill>
          <a:blip r:embed="rId2"/>
          <a:stretch>
            <a:fillRect/>
          </a:stretch>
        </p:blipFill>
        <p:spPr>
          <a:xfrm>
            <a:off x="0" y="0"/>
            <a:ext cx="9182288"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171709" cy="6858000"/>
          </a:xfrm>
        </p:spPr>
        <p:txBody>
          <a:bodyPr/>
          <a:lstStyle/>
          <a:p>
            <a:endParaRPr lang="es-ES" dirty="0"/>
          </a:p>
        </p:txBody>
      </p:sp>
      <p:pic>
        <p:nvPicPr>
          <p:cNvPr id="4" name="3 Marcador de contenido" descr="TIGRE.png"/>
          <p:cNvPicPr>
            <a:picLocks noGrp="1" noChangeAspect="1"/>
          </p:cNvPicPr>
          <p:nvPr>
            <p:ph idx="1"/>
          </p:nvPr>
        </p:nvPicPr>
        <p:blipFill>
          <a:blip r:embed="rId3"/>
          <a:stretch>
            <a:fillRect/>
          </a:stretch>
        </p:blipFill>
        <p:spPr>
          <a:xfrm>
            <a:off x="0" y="0"/>
            <a:ext cx="9144000" cy="6858000"/>
          </a:xfrm>
        </p:spPr>
      </p:pic>
      <p:sp>
        <p:nvSpPr>
          <p:cNvPr id="5" name="4 CuadroTexto"/>
          <p:cNvSpPr txBox="1"/>
          <p:nvPr/>
        </p:nvSpPr>
        <p:spPr>
          <a:xfrm>
            <a:off x="3143240" y="785794"/>
            <a:ext cx="2511906" cy="1323439"/>
          </a:xfrm>
          <a:prstGeom prst="rect">
            <a:avLst/>
          </a:prstGeom>
          <a:noFill/>
        </p:spPr>
        <p:txBody>
          <a:bodyPr wrap="none" rtlCol="0">
            <a:spAutoFit/>
          </a:bodyPr>
          <a:lstStyle/>
          <a:p>
            <a:r>
              <a:rPr lang="es-ES" sz="4000" dirty="0" smtClean="0">
                <a:solidFill>
                  <a:srgbClr val="CC9900"/>
                </a:solidFill>
                <a:effectLst>
                  <a:outerShdw blurRad="38100" dist="38100" dir="2700000" algn="tl">
                    <a:srgbClr val="000000">
                      <a:alpha val="43137"/>
                    </a:srgbClr>
                  </a:outerShdw>
                </a:effectLst>
                <a:latin typeface="Brush Script MT" pitchFamily="66" charset="0"/>
              </a:rPr>
              <a:t>Falsos  macro</a:t>
            </a:r>
          </a:p>
          <a:p>
            <a:endParaRPr lang="es-ES" sz="4000" dirty="0">
              <a:effectLst>
                <a:outerShdw blurRad="38100" dist="38100" dir="2700000" algn="tl">
                  <a:srgbClr val="000000">
                    <a:alpha val="43137"/>
                  </a:srgbClr>
                </a:outerShdw>
              </a:effectLst>
              <a:latin typeface="Brush Script MT" pitchFamily="66" charset="0"/>
            </a:endParaRPr>
          </a:p>
        </p:txBody>
      </p:sp>
      <p:sp>
        <p:nvSpPr>
          <p:cNvPr id="6" name="5 CuadroTexto"/>
          <p:cNvSpPr txBox="1"/>
          <p:nvPr/>
        </p:nvSpPr>
        <p:spPr>
          <a:xfrm>
            <a:off x="1000100" y="2143116"/>
            <a:ext cx="7000923" cy="3108543"/>
          </a:xfrm>
          <a:prstGeom prst="rect">
            <a:avLst/>
          </a:prstGeom>
          <a:noFill/>
        </p:spPr>
        <p:txBody>
          <a:bodyPr wrap="square" rtlCol="0">
            <a:spAutoFit/>
          </a:bodyPr>
          <a:lstStyle/>
          <a:p>
            <a:pPr algn="ctr"/>
            <a:r>
              <a:rPr lang="es-ES" sz="2800" dirty="0" smtClean="0">
                <a:solidFill>
                  <a:srgbClr val="CC9900"/>
                </a:solidFill>
                <a:effectLst>
                  <a:outerShdw blurRad="38100" dist="38100" dir="2700000" algn="tl">
                    <a:srgbClr val="000000">
                      <a:alpha val="43137"/>
                    </a:srgbClr>
                  </a:outerShdw>
                </a:effectLst>
                <a:latin typeface="Brush Script MT" pitchFamily="66" charset="0"/>
              </a:rPr>
              <a:t>Falsa función macro en cámaras compactas.</a:t>
            </a:r>
          </a:p>
          <a:p>
            <a:pPr algn="ctr"/>
            <a:r>
              <a:rPr lang="es-ES" sz="2800" dirty="0" smtClean="0">
                <a:solidFill>
                  <a:srgbClr val="CC9900"/>
                </a:solidFill>
                <a:effectLst>
                  <a:outerShdw blurRad="38100" dist="38100" dir="2700000" algn="tl">
                    <a:srgbClr val="000000">
                      <a:alpha val="43137"/>
                    </a:srgbClr>
                  </a:outerShdw>
                </a:effectLst>
                <a:latin typeface="Brush Script MT" pitchFamily="66" charset="0"/>
              </a:rPr>
              <a:t>Un objetivo macro verdadero debe estar preparado para enfocar un objeto al menos al 50% de su tamaño real, respecto al tamaño de la película o del sensor, es decir un factor de ampliación de 0,5 (1:2) o más. La gran mayoría de cámaras compactas y de algunos objetivos zoom tienen el símbolo o el rótulo </a:t>
            </a:r>
            <a:r>
              <a:rPr lang="es-ES" sz="2800" i="1" dirty="0" smtClean="0">
                <a:solidFill>
                  <a:srgbClr val="CC9900"/>
                </a:solidFill>
                <a:effectLst>
                  <a:outerShdw blurRad="38100" dist="38100" dir="2700000" algn="tl">
                    <a:srgbClr val="000000">
                      <a:alpha val="43137"/>
                    </a:srgbClr>
                  </a:outerShdw>
                </a:effectLst>
                <a:latin typeface="Brush Script MT" pitchFamily="66" charset="0"/>
              </a:rPr>
              <a:t>macro</a:t>
            </a:r>
            <a:endParaRPr lang="es-ES" sz="2800" dirty="0">
              <a:solidFill>
                <a:srgbClr val="CC9900"/>
              </a:solidFill>
              <a:effectLst>
                <a:outerShdw blurRad="38100" dist="38100" dir="2700000" algn="tl">
                  <a:srgbClr val="000000">
                    <a:alpha val="43137"/>
                  </a:srgbClr>
                </a:outerShdw>
              </a:effectLst>
              <a:latin typeface="Brush Script MT" pitchFamily="66" charset="0"/>
            </a:endParaRPr>
          </a:p>
        </p:txBody>
      </p:sp>
    </p:spTree>
  </p:cSld>
  <p:clrMapOvr>
    <a:masterClrMapping/>
  </p:clrMapOvr>
  <p:transition spd="slow" advTm="2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7053_detail.jpg-mosquito.jpg"/>
          <p:cNvPicPr>
            <a:picLocks noChangeAspect="1"/>
          </p:cNvPicPr>
          <p:nvPr/>
        </p:nvPicPr>
        <p:blipFill>
          <a:blip r:embed="rId2"/>
          <a:stretch>
            <a:fillRect/>
          </a:stretch>
        </p:blipFill>
        <p:spPr>
          <a:xfrm>
            <a:off x="0" y="571480"/>
            <a:ext cx="9144000" cy="5857892"/>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7751_detail.jpg-macro.jpg"/>
          <p:cNvPicPr>
            <a:picLocks noChangeAspect="1"/>
          </p:cNvPicPr>
          <p:nvPr/>
        </p:nvPicPr>
        <p:blipFill>
          <a:blip r:embed="rId2"/>
          <a:stretch>
            <a:fillRect/>
          </a:stretch>
        </p:blipFill>
        <p:spPr>
          <a:xfrm>
            <a:off x="1747837" y="0"/>
            <a:ext cx="5648325" cy="68199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EOP1.pn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714348" y="1000108"/>
            <a:ext cx="7643866" cy="5262979"/>
          </a:xfrm>
          <a:prstGeom prst="rect">
            <a:avLst/>
          </a:prstGeom>
          <a:noFill/>
        </p:spPr>
        <p:txBody>
          <a:bodyPr wrap="square" rtlCol="0">
            <a:spAutoFit/>
          </a:bodyPr>
          <a:lstStyle/>
          <a:p>
            <a:r>
              <a:rPr lang="es-ES" sz="2800" dirty="0" smtClean="0">
                <a:solidFill>
                  <a:srgbClr val="FAB900"/>
                </a:solidFill>
                <a:effectLst>
                  <a:outerShdw blurRad="38100" dist="38100" dir="2700000" algn="tl">
                    <a:srgbClr val="000000">
                      <a:alpha val="43137"/>
                    </a:srgbClr>
                  </a:outerShdw>
                </a:effectLst>
                <a:latin typeface="Brush Script MT" pitchFamily="66" charset="0"/>
              </a:rPr>
              <a:t>En realidad esta función muestra la máxima ampliación del dispositivo, pero realmente (y por lo general) una cámara digital compacta alcanza factores de ampliación de 1:4 o menos (respecto a su propio sensor, de tamaño casi siempre mucho más pequeño que el de 35mm), razón por la cual las imágenes obtenidas con estos sistemas no se consideran macros propiamente dichos.</a:t>
            </a:r>
          </a:p>
          <a:p>
            <a:r>
              <a:rPr lang="es-ES" sz="2800" dirty="0" smtClean="0">
                <a:solidFill>
                  <a:srgbClr val="FAB900"/>
                </a:solidFill>
                <a:effectLst>
                  <a:outerShdw blurRad="38100" dist="38100" dir="2700000" algn="tl">
                    <a:srgbClr val="000000">
                      <a:alpha val="43137"/>
                    </a:srgbClr>
                  </a:outerShdw>
                </a:effectLst>
                <a:latin typeface="Brush Script MT" pitchFamily="66" charset="0"/>
              </a:rPr>
              <a:t>El argumento de algunos fabricantes de cámaras compactas para añadir dicho rótulo es, que respecto al negativo de 35mm, la ampliación </a:t>
            </a:r>
            <a:r>
              <a:rPr lang="es-ES" sz="2800" i="1" dirty="0" smtClean="0">
                <a:solidFill>
                  <a:srgbClr val="FAB900"/>
                </a:solidFill>
                <a:effectLst>
                  <a:outerShdw blurRad="38100" dist="38100" dir="2700000" algn="tl">
                    <a:srgbClr val="000000">
                      <a:alpha val="43137"/>
                    </a:srgbClr>
                  </a:outerShdw>
                </a:effectLst>
                <a:latin typeface="Brush Script MT" pitchFamily="66" charset="0"/>
              </a:rPr>
              <a:t>relativa</a:t>
            </a:r>
            <a:r>
              <a:rPr lang="es-ES" sz="2800" dirty="0" smtClean="0">
                <a:solidFill>
                  <a:srgbClr val="FAB900"/>
                </a:solidFill>
                <a:effectLst>
                  <a:outerShdw blurRad="38100" dist="38100" dir="2700000" algn="tl">
                    <a:srgbClr val="000000">
                      <a:alpha val="43137"/>
                    </a:srgbClr>
                  </a:outerShdw>
                </a:effectLst>
                <a:latin typeface="Brush Script MT" pitchFamily="66" charset="0"/>
              </a:rPr>
              <a:t> de la imagen se acerca al 1:1, lo cual en muchos casos es también falso.</a:t>
            </a:r>
          </a:p>
          <a:p>
            <a:endParaRPr lang="es-ES" sz="2800" dirty="0">
              <a:solidFill>
                <a:srgbClr val="FAB900"/>
              </a:solidFill>
            </a:endParaRPr>
          </a:p>
        </p:txBody>
      </p:sp>
    </p:spTree>
  </p:cSld>
  <p:clrMapOvr>
    <a:masterClrMapping/>
  </p:clrMapOvr>
  <p:transition spd="slow" advTm="3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8417_detail - copia.jpg"/>
          <p:cNvPicPr>
            <a:picLocks noChangeAspect="1"/>
          </p:cNvPicPr>
          <p:nvPr/>
        </p:nvPicPr>
        <p:blipFill>
          <a:blip r:embed="rId2"/>
          <a:stretch>
            <a:fillRect/>
          </a:stretch>
        </p:blipFill>
        <p:spPr>
          <a:xfrm>
            <a:off x="0" y="0"/>
            <a:ext cx="9210968"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8422_detail - copia.jpg"/>
          <p:cNvPicPr>
            <a:picLocks noChangeAspect="1"/>
          </p:cNvPicPr>
          <p:nvPr/>
        </p:nvPicPr>
        <p:blipFill>
          <a:blip r:embed="rId2"/>
          <a:stretch>
            <a:fillRect/>
          </a:stretch>
        </p:blipFill>
        <p:spPr>
          <a:xfrm>
            <a:off x="2300844" y="0"/>
            <a:ext cx="49143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9135_detail.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pg"/>
          <p:cNvPicPr>
            <a:picLocks noGrp="1" noChangeAspect="1"/>
          </p:cNvPicPr>
          <p:nvPr>
            <p:ph idx="1"/>
          </p:nvPr>
        </p:nvPicPr>
        <p:blipFill>
          <a:blip r:embed="rId2"/>
          <a:stretch>
            <a:fillRect/>
          </a:stretch>
        </p:blipFill>
        <p:spPr>
          <a:xfrm>
            <a:off x="2980" y="0"/>
            <a:ext cx="9138039" cy="6858000"/>
          </a:xfrm>
          <a:scene3d>
            <a:camera prst="orthographicFront"/>
            <a:lightRig rig="threePt" dir="t"/>
          </a:scene3d>
          <a:sp3d>
            <a:bevelT prst="angle"/>
          </a:sp3d>
        </p:spPr>
      </p:pic>
    </p:spTree>
  </p:cSld>
  <p:clrMapOvr>
    <a:masterClrMapping/>
  </p:clrMapOvr>
  <p:transition spd="slow" advTm="6000">
    <p:comb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jpg"/>
          <p:cNvPicPr>
            <a:picLocks noGrp="1" noChangeAspect="1"/>
          </p:cNvPicPr>
          <p:nvPr>
            <p:ph idx="1"/>
          </p:nvPr>
        </p:nvPicPr>
        <p:blipFill>
          <a:blip r:embed="rId2"/>
          <a:stretch>
            <a:fillRect/>
          </a:stretch>
        </p:blipFill>
        <p:spPr>
          <a:xfrm>
            <a:off x="7076" y="0"/>
            <a:ext cx="9129847" cy="6858000"/>
          </a:xfrm>
          <a:scene3d>
            <a:camera prst="orthographicFront"/>
            <a:lightRig rig="threePt" dir="t"/>
          </a:scene3d>
          <a:sp3d>
            <a:bevelT prst="angle"/>
          </a:sp3d>
        </p:spPr>
      </p:pic>
    </p:spTree>
  </p:cSld>
  <p:clrMapOvr>
    <a:masterClrMapping/>
  </p:clrMapOvr>
  <p:transition spd="slow" advTm="6000">
    <p:comb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4_12_2007_0032892001198496481_tim_flach.jpg"/>
          <p:cNvPicPr>
            <a:picLocks noGrp="1" noChangeAspect="1"/>
          </p:cNvPicPr>
          <p:nvPr>
            <p:ph idx="1"/>
          </p:nvPr>
        </p:nvPicPr>
        <p:blipFill>
          <a:blip r:embed="rId2"/>
          <a:stretch>
            <a:fillRect/>
          </a:stretch>
        </p:blipFill>
        <p:spPr>
          <a:xfrm>
            <a:off x="11875" y="0"/>
            <a:ext cx="9120249" cy="6858000"/>
          </a:xfrm>
          <a:scene3d>
            <a:camera prst="orthographicFront"/>
            <a:lightRig rig="threePt" dir="t"/>
          </a:scene3d>
          <a:sp3d>
            <a:bevelT prst="angle"/>
          </a:sp3d>
        </p:spPr>
      </p:pic>
    </p:spTree>
  </p:cSld>
  <p:clrMapOvr>
    <a:masterClrMapping/>
  </p:clrMapOvr>
  <p:transition spd="slow" advTm="6000">
    <p:comb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4_12_2007_0113020001198496481_tim_flach.jpg"/>
          <p:cNvPicPr>
            <a:picLocks noGrp="1" noChangeAspect="1"/>
          </p:cNvPicPr>
          <p:nvPr>
            <p:ph idx="1"/>
          </p:nvPr>
        </p:nvPicPr>
        <p:blipFill>
          <a:blip r:embed="rId2"/>
          <a:stretch>
            <a:fillRect/>
          </a:stretch>
        </p:blipFill>
        <p:spPr>
          <a:xfrm>
            <a:off x="0" y="0"/>
            <a:ext cx="6357950" cy="6858000"/>
          </a:xfrm>
        </p:spPr>
      </p:pic>
    </p:spTree>
  </p:cSld>
  <p:clrMapOvr>
    <a:masterClrMapping/>
  </p:clrMapOvr>
  <p:transition spd="slow" advTm="6000">
    <p:comb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4_12_2007_0235072001198496480_tim_flach.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6000">
    <p:comb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0px-Sarcophaga_ruficornis_fleshfly_mating.jpg-MOSCA DE LA CARNE EN APAREAMIENTO.jpg"/>
          <p:cNvPicPr>
            <a:picLocks noGrp="1" noChangeAspect="1"/>
          </p:cNvPicPr>
          <p:nvPr>
            <p:ph idx="1"/>
          </p:nvPr>
        </p:nvPicPr>
        <p:blipFill>
          <a:blip r:embed="rId2"/>
          <a:srcRect l="11198"/>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6000">
    <p:comb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17954_detail.jpg-insecto-3 nomi.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6000">
    <p:comb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18342_detail.jpg-6 nomi.jpg"/>
          <p:cNvPicPr>
            <a:picLocks noGrp="1" noChangeAspect="1"/>
          </p:cNvPicPr>
          <p:nvPr>
            <p:ph idx="1"/>
          </p:nvPr>
        </p:nvPicPr>
        <p:blipFill>
          <a:blip r:embed="rId2"/>
          <a:stretch>
            <a:fillRect/>
          </a:stretch>
        </p:blipFill>
        <p:spPr>
          <a:xfrm>
            <a:off x="0" y="357166"/>
            <a:ext cx="9210968" cy="6143644"/>
          </a:xfrm>
          <a:scene3d>
            <a:camera prst="orthographicFront"/>
            <a:lightRig rig="threePt" dir="t"/>
          </a:scene3d>
          <a:sp3d>
            <a:bevelT prst="angle"/>
          </a:sp3d>
        </p:spPr>
      </p:pic>
    </p:spTree>
  </p:cSld>
  <p:clrMapOvr>
    <a:masterClrMapping/>
  </p:clrMapOvr>
  <p:transition spd="slow" advTm="6000">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cro_photo_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6000">
    <p:comb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9527_detail.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1506_detail.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9721.jpg-estornino-4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9726_detail.jpg-li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0910_detail.jpg-kitty-1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2900.jpg-rana arborea de borneo-8 nomi.jpg"/>
          <p:cNvPicPr>
            <a:picLocks noChangeAspect="1"/>
          </p:cNvPicPr>
          <p:nvPr/>
        </p:nvPicPr>
        <p:blipFill>
          <a:blip r:embed="rId2"/>
          <a:stretch>
            <a:fillRect/>
          </a:stretch>
        </p:blipFill>
        <p:spPr>
          <a:xfrm>
            <a:off x="2285984" y="-2191"/>
            <a:ext cx="4714908" cy="6860191"/>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6621_detail.jpg-bee fly- 5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7017.jpg"/>
          <p:cNvPicPr>
            <a:picLocks noChangeAspect="1"/>
          </p:cNvPicPr>
          <p:nvPr/>
        </p:nvPicPr>
        <p:blipFill>
          <a:blip r:embed="rId2"/>
          <a:stretch>
            <a:fillRect/>
          </a:stretch>
        </p:blipFill>
        <p:spPr>
          <a:xfrm>
            <a:off x="0" y="357166"/>
            <a:ext cx="9144000" cy="6072206"/>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7383_detail.jpg-blue green-8 nomi-macro.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7605_detail.jpg-orquideas-5 nomi.jpg"/>
          <p:cNvPicPr>
            <a:picLocks noChangeAspect="1"/>
          </p:cNvPicPr>
          <p:nvPr/>
        </p:nvPicPr>
        <p:blipFill>
          <a:blip r:embed="rId2"/>
          <a:stretch>
            <a:fillRect/>
          </a:stretch>
        </p:blipFill>
        <p:spPr>
          <a:xfrm>
            <a:off x="0" y="285728"/>
            <a:ext cx="9144000" cy="6090047"/>
          </a:xfrm>
          <a:prstGeom prst="rect">
            <a:avLst/>
          </a:prstGeom>
        </p:spPr>
      </p:pic>
    </p:spTree>
  </p:cSld>
  <p:clrMapOvr>
    <a:masterClrMapping/>
  </p:clrMapOvr>
  <p:transition spd="slow" advTm="6000">
    <p:comb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7699_detail.jpg-gusano equilibrista- 2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7891_detail.jpg-macro- 2 nomi.jpg"/>
          <p:cNvPicPr>
            <a:picLocks noChangeAspect="1"/>
          </p:cNvPicPr>
          <p:nvPr/>
        </p:nvPicPr>
        <p:blipFill>
          <a:blip r:embed="rId2"/>
          <a:stretch>
            <a:fillRect/>
          </a:stretch>
        </p:blipFill>
        <p:spPr>
          <a:xfrm>
            <a:off x="0" y="383976"/>
            <a:ext cx="9144000" cy="6090047"/>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65787569_81a3c33202_o.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982143914_67fdbe1e29_b.jpg-avispa lobo-montaña del lasso-gran canaria.jpg"/>
          <p:cNvPicPr>
            <a:picLocks noChangeAspect="1"/>
          </p:cNvPicPr>
          <p:nvPr/>
        </p:nvPicPr>
        <p:blipFill>
          <a:blip r:embed="rId2"/>
          <a:srcRect l="7917"/>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53624136_c53256100c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65513110_cfc4441d84_b.jpg-mosca saboreando granos de azucar.jpg"/>
          <p:cNvPicPr>
            <a:picLocks noChangeAspect="1"/>
          </p:cNvPicPr>
          <p:nvPr/>
        </p:nvPicPr>
        <p:blipFill>
          <a:blip r:embed="rId2"/>
          <a:stretch>
            <a:fillRect/>
          </a:stretch>
        </p:blipFill>
        <p:spPr>
          <a:xfrm>
            <a:off x="0" y="571480"/>
            <a:ext cx="9144000" cy="5643566"/>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73210576_8e8b29e198_b.jpg"/>
          <p:cNvPicPr>
            <a:picLocks noChangeAspect="1"/>
          </p:cNvPicPr>
          <p:nvPr/>
        </p:nvPicPr>
        <p:blipFill>
          <a:blip r:embed="rId2"/>
          <a:srcRect l="4930"/>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eja-proceso-de-polinizacion-bee.jpg"/>
          <p:cNvPicPr>
            <a:picLocks noChangeAspect="1"/>
          </p:cNvPicPr>
          <p:nvPr/>
        </p:nvPicPr>
        <p:blipFill>
          <a:blip r:embed="rId2"/>
          <a:srcRect l="16667"/>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aña-comiendo-a-una-mantis-religiosa-spide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tterfly on Yellow Flowe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agonfly-Macro-Photos-by-hypergurl-insectology-4757601-1024-1039.jpg"/>
          <p:cNvPicPr>
            <a:picLocks noChangeAspect="1"/>
          </p:cNvPicPr>
          <p:nvPr/>
        </p:nvPicPr>
        <p:blipFill>
          <a:blip r:embed="rId2"/>
          <a:stretch>
            <a:fillRect/>
          </a:stretch>
        </p:blipFill>
        <p:spPr>
          <a:xfrm>
            <a:off x="1191985" y="0"/>
            <a:ext cx="6760029"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de-ranas-frogs--2.jpg"/>
          <p:cNvPicPr>
            <a:picLocks noChangeAspect="1"/>
          </p:cNvPicPr>
          <p:nvPr/>
        </p:nvPicPr>
        <p:blipFill>
          <a:blip r:embed="rId2"/>
          <a:srcRect l="13151"/>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de-ranas-frogs--12.jpg"/>
          <p:cNvPicPr>
            <a:picLocks noChangeAspect="1"/>
          </p:cNvPicPr>
          <p:nvPr/>
        </p:nvPicPr>
        <p:blipFill>
          <a:blip r:embed="rId2"/>
          <a:stretch>
            <a:fillRect/>
          </a:stretch>
        </p:blipFill>
        <p:spPr>
          <a:xfrm>
            <a:off x="2214546" y="0"/>
            <a:ext cx="49678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asano macro.jpg"/>
          <p:cNvPicPr>
            <a:picLocks noChangeAspect="1"/>
          </p:cNvPicPr>
          <p:nvPr/>
        </p:nvPicPr>
        <p:blipFill>
          <a:blip r:embed="rId2"/>
          <a:stretch>
            <a:fillRect/>
          </a:stretch>
        </p:blipFill>
        <p:spPr>
          <a:xfrm>
            <a:off x="0" y="500042"/>
            <a:ext cx="9144000" cy="5777508"/>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rcRect l="11979"/>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k.jpg"/>
          <p:cNvPicPr>
            <a:picLocks noChangeAspect="1"/>
          </p:cNvPicPr>
          <p:nvPr/>
        </p:nvPicPr>
        <p:blipFill>
          <a:blip r:embed="rId2"/>
          <a:stretch>
            <a:fillRect/>
          </a:stretch>
        </p:blipFill>
        <p:spPr>
          <a:xfrm>
            <a:off x="2980" y="0"/>
            <a:ext cx="9138039"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creible-gusanito-en-color-verde-y-detalles-negros-y-rojos-caterpillar-close-up.jpg"/>
          <p:cNvPicPr>
            <a:picLocks noChangeAspect="1"/>
          </p:cNvPicPr>
          <p:nvPr/>
        </p:nvPicPr>
        <p:blipFill>
          <a:blip r:embed="rId2"/>
          <a:srcRect r="11068"/>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sects - 02 - 1600 x 1200.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sects - 08 - 1600 x 1200.jpg"/>
          <p:cNvPicPr>
            <a:picLocks noChangeAspect="1"/>
          </p:cNvPicPr>
          <p:nvPr/>
        </p:nvPicPr>
        <p:blipFill>
          <a:blip r:embed="rId2"/>
          <a:stretch>
            <a:fillRect/>
          </a:stretch>
        </p:blipFill>
        <p:spPr>
          <a:xfrm>
            <a:off x="0" y="571480"/>
            <a:ext cx="9144000" cy="5822156"/>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sects - 12 - 1600 x 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sects - 14 - 1600 x 1200.jpg"/>
          <p:cNvPicPr>
            <a:picLocks noChangeAspect="1"/>
          </p:cNvPicPr>
          <p:nvPr/>
        </p:nvPicPr>
        <p:blipFill>
          <a:blip r:embed="rId2"/>
          <a:stretch>
            <a:fillRect/>
          </a:stretch>
        </p:blipFill>
        <p:spPr>
          <a:xfrm>
            <a:off x="0" y="1"/>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IU8.jpg"/>
          <p:cNvPicPr>
            <a:picLocks noChangeAspect="1"/>
          </p:cNvPicPr>
          <p:nvPr/>
        </p:nvPicPr>
        <p:blipFill>
          <a:blip r:embed="rId2"/>
          <a:stretch>
            <a:fillRect/>
          </a:stretch>
        </p:blipFill>
        <p:spPr>
          <a:xfrm>
            <a:off x="23689" y="0"/>
            <a:ext cx="909662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mariposa-de-mi-jardin-butterfly-insectos-en-las-flores.jpg"/>
          <p:cNvPicPr>
            <a:picLocks noChangeAspect="1"/>
          </p:cNvPicPr>
          <p:nvPr/>
        </p:nvPicPr>
        <p:blipFill>
          <a:blip r:embed="rId2"/>
          <a:srcRect l="11459"/>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belulas-en-las-flores-dragonflies-insectos - copia.jpg"/>
          <p:cNvPicPr>
            <a:picLocks noChangeAspect="1"/>
          </p:cNvPicPr>
          <p:nvPr/>
        </p:nvPicPr>
        <p:blipFill>
          <a:blip r:embed="rId2"/>
          <a:stretch>
            <a:fillRect/>
          </a:stretch>
        </p:blipFill>
        <p:spPr>
          <a:xfrm>
            <a:off x="1433327" y="0"/>
            <a:ext cx="6277346"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rana.jpg"/>
          <p:cNvPicPr>
            <a:picLocks noChangeAspect="1"/>
          </p:cNvPicPr>
          <p:nvPr/>
        </p:nvPicPr>
        <p:blipFill>
          <a:blip r:embed="rId2"/>
          <a:stretch>
            <a:fillRect/>
          </a:stretch>
        </p:blipFill>
        <p:spPr>
          <a:xfrm>
            <a:off x="0" y="428604"/>
            <a:ext cx="9144000" cy="5956397"/>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posas, arañas y escarabajos - insecto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posas, arañas y escarabajos - insectos---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posas, arañas y escarabajos - insectos---3.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de-montaa-a25452396.jpg"/>
          <p:cNvPicPr>
            <a:picLocks noChangeAspect="1"/>
          </p:cNvPicPr>
          <p:nvPr/>
        </p:nvPicPr>
        <p:blipFill>
          <a:blip r:embed="rId2"/>
          <a:stretch>
            <a:fillRect/>
          </a:stretch>
        </p:blipFill>
        <p:spPr>
          <a:xfrm>
            <a:off x="0" y="285728"/>
            <a:ext cx="9144000" cy="628652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aying-mantid-dark-eye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omesa-.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atophaga_stercoraria_macro_Luc_Viatour.jpg"/>
          <p:cNvPicPr>
            <a:picLocks noChangeAspect="1"/>
          </p:cNvPicPr>
          <p:nvPr/>
        </p:nvPicPr>
        <p:blipFill>
          <a:blip r:embed="rId2"/>
          <a:stretch>
            <a:fillRect/>
          </a:stretch>
        </p:blipFill>
        <p:spPr>
          <a:xfrm>
            <a:off x="0" y="35718"/>
            <a:ext cx="9144000" cy="6822282"/>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 Red Macaw.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a-mirada-felina-a26849345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ited_States_penny,_obverse,_2002.png-MACROFOTOGRAFIA DE UN CENTABO ESTADOUNIDENSE.jpg"/>
          <p:cNvPicPr>
            <a:picLocks noChangeAspect="1"/>
          </p:cNvPicPr>
          <p:nvPr/>
        </p:nvPicPr>
        <p:blipFill>
          <a:blip r:embed="rId2"/>
          <a:stretch>
            <a:fillRect/>
          </a:stretch>
        </p:blipFill>
        <p:spPr>
          <a:xfrm>
            <a:off x="1134093" y="0"/>
            <a:ext cx="6875813"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co-y-su-siesta-a2947794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ylord-bird-with-catch-by-Vishwajeet-Naik.jpg"/>
          <p:cNvPicPr>
            <a:picLocks noChangeAspect="1"/>
          </p:cNvPicPr>
          <p:nvPr/>
        </p:nvPicPr>
        <p:blipFill>
          <a:blip r:embed="rId2"/>
          <a:srcRect r="16667"/>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86116" y="6072206"/>
            <a:ext cx="3406766"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800" b="1" dirty="0" smtClean="0">
                <a:ln/>
                <a:solidFill>
                  <a:schemeClr val="accent3"/>
                </a:solidFill>
                <a:effectLst>
                  <a:outerShdw blurRad="38100" dist="38100" dir="2700000" algn="tl">
                    <a:srgbClr val="000000">
                      <a:alpha val="43137"/>
                    </a:srgbClr>
                  </a:outerShdw>
                </a:effectLst>
                <a:latin typeface="Brush Script MT" pitchFamily="66" charset="0"/>
              </a:rPr>
              <a:t>Francisco del Olmo-Jazmín</a:t>
            </a:r>
            <a:endParaRPr lang="es-ES" sz="2800" b="1" dirty="0">
              <a:ln/>
              <a:solidFill>
                <a:schemeClr val="accent3"/>
              </a:solidFill>
              <a:effectLst>
                <a:outerShdw blurRad="38100" dist="38100" dir="2700000" algn="tl">
                  <a:srgbClr val="000000">
                    <a:alpha val="43137"/>
                  </a:srgbClr>
                </a:outerShdw>
              </a:effectLst>
              <a:latin typeface="Brush Script MT" pitchFamily="66" charset="0"/>
            </a:endParaRPr>
          </a:p>
        </p:txBody>
      </p:sp>
      <p:sp>
        <p:nvSpPr>
          <p:cNvPr id="6" name="5 CuadroTexto"/>
          <p:cNvSpPr txBox="1"/>
          <p:nvPr/>
        </p:nvSpPr>
        <p:spPr>
          <a:xfrm>
            <a:off x="7929586" y="6286520"/>
            <a:ext cx="566181"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b="1" dirty="0" smtClean="0">
                <a:ln/>
                <a:solidFill>
                  <a:schemeClr val="accent3"/>
                </a:solidFill>
                <a:latin typeface="Brush Script MT" pitchFamily="66" charset="0"/>
              </a:rPr>
              <a:t>2013</a:t>
            </a:r>
            <a:endParaRPr lang="es-ES" b="1" dirty="0">
              <a:ln/>
              <a:solidFill>
                <a:schemeClr val="accent3"/>
              </a:solidFill>
              <a:latin typeface="Brush Script MT" pitchFamily="66" charset="0"/>
            </a:endParaRP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OTOGRAFIA MAC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FOTOGRAFIA MACRO</Template>
  <TotalTime>0</TotalTime>
  <Words>281</Words>
  <Application>Microsoft Office PowerPoint</Application>
  <PresentationFormat>Presentación en pantalla (4:3)</PresentationFormat>
  <Paragraphs>29</Paragraphs>
  <Slides>75</Slides>
  <Notes>1</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FOTOGRAFIA MACRO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2013-01-19T22:55:41Z</dcterms:created>
  <dcterms:modified xsi:type="dcterms:W3CDTF">2013-01-19T22:57:53Z</dcterms:modified>
</cp:coreProperties>
</file>