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6" r:id="rId3"/>
    <p:sldId id="314" r:id="rId4"/>
    <p:sldId id="292" r:id="rId5"/>
    <p:sldId id="321" r:id="rId6"/>
    <p:sldId id="317" r:id="rId7"/>
    <p:sldId id="320" r:id="rId8"/>
    <p:sldId id="323" r:id="rId9"/>
    <p:sldId id="316" r:id="rId10"/>
    <p:sldId id="326" r:id="rId11"/>
    <p:sldId id="329" r:id="rId12"/>
    <p:sldId id="325" r:id="rId13"/>
    <p:sldId id="318" r:id="rId14"/>
    <p:sldId id="290" r:id="rId15"/>
    <p:sldId id="327" r:id="rId16"/>
    <p:sldId id="315" r:id="rId17"/>
    <p:sldId id="276" r:id="rId18"/>
    <p:sldId id="312" r:id="rId19"/>
    <p:sldId id="259" r:id="rId20"/>
    <p:sldId id="305" r:id="rId21"/>
    <p:sldId id="285" r:id="rId22"/>
    <p:sldId id="288" r:id="rId23"/>
    <p:sldId id="287" r:id="rId24"/>
    <p:sldId id="284" r:id="rId25"/>
    <p:sldId id="283" r:id="rId26"/>
    <p:sldId id="282" r:id="rId27"/>
    <p:sldId id="279" r:id="rId28"/>
    <p:sldId id="281" r:id="rId29"/>
    <p:sldId id="280" r:id="rId30"/>
    <p:sldId id="275" r:id="rId31"/>
    <p:sldId id="264" r:id="rId32"/>
    <p:sldId id="272" r:id="rId33"/>
    <p:sldId id="271" r:id="rId34"/>
    <p:sldId id="266" r:id="rId35"/>
    <p:sldId id="265" r:id="rId36"/>
    <p:sldId id="277" r:id="rId37"/>
    <p:sldId id="267" r:id="rId38"/>
    <p:sldId id="263" r:id="rId39"/>
    <p:sldId id="278" r:id="rId40"/>
    <p:sldId id="310" r:id="rId41"/>
    <p:sldId id="262" r:id="rId42"/>
    <p:sldId id="303" r:id="rId43"/>
    <p:sldId id="309" r:id="rId44"/>
    <p:sldId id="300" r:id="rId45"/>
    <p:sldId id="308" r:id="rId46"/>
    <p:sldId id="299" r:id="rId47"/>
    <p:sldId id="307" r:id="rId48"/>
    <p:sldId id="298" r:id="rId49"/>
    <p:sldId id="297" r:id="rId50"/>
    <p:sldId id="306" r:id="rId51"/>
    <p:sldId id="294" r:id="rId52"/>
    <p:sldId id="260" r:id="rId53"/>
    <p:sldId id="289" r:id="rId54"/>
    <p:sldId id="304" r:id="rId55"/>
    <p:sldId id="258" r:id="rId56"/>
    <p:sldId id="295" r:id="rId57"/>
    <p:sldId id="293" r:id="rId58"/>
    <p:sldId id="256" r:id="rId59"/>
    <p:sldId id="330" r:id="rId6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EteM6056NuycOrO1Ir2UpA" hashData="21ExvmUiXMAPxKYK8ZZdQsbx7M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243"/>
    <a:srgbClr val="004800"/>
    <a:srgbClr val="375517"/>
    <a:srgbClr val="006600"/>
    <a:srgbClr val="CC9900"/>
    <a:srgbClr val="602E04"/>
    <a:srgbClr val="00421E"/>
    <a:srgbClr val="A80000"/>
    <a:srgbClr val="6C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7878" autoAdjust="0"/>
    <p:restoredTop sz="94455" autoAdjust="0"/>
  </p:normalViewPr>
  <p:slideViewPr>
    <p:cSldViewPr>
      <p:cViewPr>
        <p:scale>
          <a:sx n="60" d="100"/>
          <a:sy n="60" d="100"/>
        </p:scale>
        <p:origin x="-288" y="-22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605DA1D-2E64-4303-84E5-FA811DC81ADE}" type="datetimeFigureOut">
              <a:rPr lang="es-ES" smtClean="0"/>
              <a:pPr/>
              <a:t>04/06/2013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5F29C4D-3101-48A0-9426-41BBBB528ADC}" type="slidenum">
              <a:rPr lang="es-ES" smtClean="0"/>
              <a:pPr/>
              <a:t>‹Nº›</a:t>
            </a:fld>
            <a:endParaRPr lang="es-ES"/>
          </a:p>
        </p:txBody>
      </p:sp>
    </p:spTree>
  </p:cSld>
  <p:clrMapOvr>
    <a:masterClrMapping/>
  </p:clrMapOvr>
  <p:transition spd="slow" advTm="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605DA1D-2E64-4303-84E5-FA811DC81ADE}" type="datetimeFigureOut">
              <a:rPr lang="es-ES" smtClean="0"/>
              <a:pPr/>
              <a:t>04/06/2013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5F29C4D-3101-48A0-9426-41BBBB528ADC}" type="slidenum">
              <a:rPr lang="es-ES" smtClean="0"/>
              <a:pPr/>
              <a:t>‹Nº›</a:t>
            </a:fld>
            <a:endParaRPr lang="es-ES"/>
          </a:p>
        </p:txBody>
      </p:sp>
    </p:spTree>
  </p:cSld>
  <p:clrMapOvr>
    <a:masterClrMapping/>
  </p:clrMapOvr>
  <p:transition spd="slow" advTm="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605DA1D-2E64-4303-84E5-FA811DC81ADE}" type="datetimeFigureOut">
              <a:rPr lang="es-ES" smtClean="0"/>
              <a:pPr/>
              <a:t>04/06/2013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5F29C4D-3101-48A0-9426-41BBBB528ADC}" type="slidenum">
              <a:rPr lang="es-ES" smtClean="0"/>
              <a:pPr/>
              <a:t>‹Nº›</a:t>
            </a:fld>
            <a:endParaRPr lang="es-ES"/>
          </a:p>
        </p:txBody>
      </p:sp>
    </p:spTree>
  </p:cSld>
  <p:clrMapOvr>
    <a:masterClrMapping/>
  </p:clrMapOvr>
  <p:transition spd="slow" advTm="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605DA1D-2E64-4303-84E5-FA811DC81ADE}" type="datetimeFigureOut">
              <a:rPr lang="es-ES" smtClean="0"/>
              <a:pPr/>
              <a:t>04/06/2013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5F29C4D-3101-48A0-9426-41BBBB528ADC}" type="slidenum">
              <a:rPr lang="es-ES" smtClean="0"/>
              <a:pPr/>
              <a:t>‹Nº›</a:t>
            </a:fld>
            <a:endParaRPr lang="es-ES"/>
          </a:p>
        </p:txBody>
      </p:sp>
    </p:spTree>
  </p:cSld>
  <p:clrMapOvr>
    <a:masterClrMapping/>
  </p:clrMapOvr>
  <p:transition spd="slow" advTm="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605DA1D-2E64-4303-84E5-FA811DC81ADE}" type="datetimeFigureOut">
              <a:rPr lang="es-ES" smtClean="0"/>
              <a:pPr/>
              <a:t>04/06/2013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5F29C4D-3101-48A0-9426-41BBBB528ADC}" type="slidenum">
              <a:rPr lang="es-ES" smtClean="0"/>
              <a:pPr/>
              <a:t>‹Nº›</a:t>
            </a:fld>
            <a:endParaRPr lang="es-ES"/>
          </a:p>
        </p:txBody>
      </p:sp>
    </p:spTree>
  </p:cSld>
  <p:clrMapOvr>
    <a:masterClrMapping/>
  </p:clrMapOvr>
  <p:transition spd="slow" advTm="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605DA1D-2E64-4303-84E5-FA811DC81ADE}" type="datetimeFigureOut">
              <a:rPr lang="es-ES" smtClean="0"/>
              <a:pPr/>
              <a:t>04/06/2013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5F29C4D-3101-48A0-9426-41BBBB528ADC}" type="slidenum">
              <a:rPr lang="es-ES" smtClean="0"/>
              <a:pPr/>
              <a:t>‹Nº›</a:t>
            </a:fld>
            <a:endParaRPr lang="es-ES"/>
          </a:p>
        </p:txBody>
      </p:sp>
    </p:spTree>
  </p:cSld>
  <p:clrMapOvr>
    <a:masterClrMapping/>
  </p:clrMapOvr>
  <p:transition spd="slow" advTm="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605DA1D-2E64-4303-84E5-FA811DC81ADE}" type="datetimeFigureOut">
              <a:rPr lang="es-ES" smtClean="0"/>
              <a:pPr/>
              <a:t>04/06/2013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5F29C4D-3101-48A0-9426-41BBBB528ADC}" type="slidenum">
              <a:rPr lang="es-ES" smtClean="0"/>
              <a:pPr/>
              <a:t>‹Nº›</a:t>
            </a:fld>
            <a:endParaRPr lang="es-ES"/>
          </a:p>
        </p:txBody>
      </p:sp>
    </p:spTree>
  </p:cSld>
  <p:clrMapOvr>
    <a:masterClrMapping/>
  </p:clrMapOvr>
  <p:transition spd="slow" advTm="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605DA1D-2E64-4303-84E5-FA811DC81ADE}" type="datetimeFigureOut">
              <a:rPr lang="es-ES" smtClean="0"/>
              <a:pPr/>
              <a:t>04/06/2013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5F29C4D-3101-48A0-9426-41BBBB528ADC}" type="slidenum">
              <a:rPr lang="es-ES" smtClean="0"/>
              <a:pPr/>
              <a:t>‹Nº›</a:t>
            </a:fld>
            <a:endParaRPr lang="es-ES"/>
          </a:p>
        </p:txBody>
      </p:sp>
    </p:spTree>
  </p:cSld>
  <p:clrMapOvr>
    <a:masterClrMapping/>
  </p:clrMapOvr>
  <p:transition spd="slow" advTm="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605DA1D-2E64-4303-84E5-FA811DC81ADE}" type="datetimeFigureOut">
              <a:rPr lang="es-ES" smtClean="0"/>
              <a:pPr/>
              <a:t>04/06/2013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5F29C4D-3101-48A0-9426-41BBBB528ADC}" type="slidenum">
              <a:rPr lang="es-ES" smtClean="0"/>
              <a:pPr/>
              <a:t>‹Nº›</a:t>
            </a:fld>
            <a:endParaRPr lang="es-ES"/>
          </a:p>
        </p:txBody>
      </p:sp>
    </p:spTree>
  </p:cSld>
  <p:clrMapOvr>
    <a:masterClrMapping/>
  </p:clrMapOvr>
  <p:transition spd="slow" advTm="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605DA1D-2E64-4303-84E5-FA811DC81ADE}" type="datetimeFigureOut">
              <a:rPr lang="es-ES" smtClean="0"/>
              <a:pPr/>
              <a:t>04/06/2013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5F29C4D-3101-48A0-9426-41BBBB528ADC}" type="slidenum">
              <a:rPr lang="es-ES" smtClean="0"/>
              <a:pPr/>
              <a:t>‹Nº›</a:t>
            </a:fld>
            <a:endParaRPr lang="es-ES"/>
          </a:p>
        </p:txBody>
      </p:sp>
    </p:spTree>
  </p:cSld>
  <p:clrMapOvr>
    <a:masterClrMapping/>
  </p:clrMapOvr>
  <p:transition spd="slow" advTm="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605DA1D-2E64-4303-84E5-FA811DC81ADE}" type="datetimeFigureOut">
              <a:rPr lang="es-ES" smtClean="0"/>
              <a:pPr/>
              <a:t>04/06/2013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5F29C4D-3101-48A0-9426-41BBBB528ADC}" type="slidenum">
              <a:rPr lang="es-ES" smtClean="0"/>
              <a:pPr/>
              <a:t>‹Nº›</a:t>
            </a:fld>
            <a:endParaRPr lang="es-ES"/>
          </a:p>
        </p:txBody>
      </p:sp>
    </p:spTree>
  </p:cSld>
  <p:clrMapOvr>
    <a:masterClrMapping/>
  </p:clrMapOvr>
  <p:transition spd="slow" advTm="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C4A8386-22D9-470D-BEF2-F5FB4305197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05DA1D-2E64-4303-84E5-FA811DC81ADE}" type="datetimeFigureOut">
              <a:rPr lang="es-ES" smtClean="0"/>
              <a:pPr/>
              <a:t>04/06/2013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F29C4D-3101-48A0-9426-41BBBB528ADC}"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FFB89F0-6338-430A-82B7-818AFDF053D3}"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1.png"/><Relationship Id="rId7" Type="http://schemas.openxmlformats.org/officeDocument/2006/relationships/image" Target="../media/image63.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4.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2.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056611_194333450000_2.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
        <p:nvSpPr>
          <p:cNvPr id="15" name="14 Rectángulo"/>
          <p:cNvSpPr/>
          <p:nvPr/>
        </p:nvSpPr>
        <p:spPr>
          <a:xfrm>
            <a:off x="0" y="0"/>
            <a:ext cx="9144000" cy="6858000"/>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92D050"/>
              </a:solidFill>
            </a:endParaRPr>
          </a:p>
        </p:txBody>
      </p:sp>
      <p:pic>
        <p:nvPicPr>
          <p:cNvPr id="16" name="15 Imagen" descr="5056611_194333450000_2.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pic>
        <p:nvPicPr>
          <p:cNvPr id="17" name="16 Imagen" descr="cooltext1058405587.png"/>
          <p:cNvPicPr>
            <a:picLocks noChangeAspect="1"/>
          </p:cNvPicPr>
          <p:nvPr/>
        </p:nvPicPr>
        <p:blipFill>
          <a:blip r:embed="rId4">
            <a:lum bright="-10000" contrast="40000"/>
          </a:blip>
          <a:stretch>
            <a:fillRect/>
          </a:stretch>
        </p:blipFill>
        <p:spPr>
          <a:xfrm>
            <a:off x="1247061" y="0"/>
            <a:ext cx="4539417" cy="1627031"/>
          </a:xfrm>
          <a:prstGeom prst="rect">
            <a:avLst/>
          </a:prstGeom>
        </p:spPr>
      </p:pic>
      <p:pic>
        <p:nvPicPr>
          <p:cNvPr id="18" name="17 Imagen" descr="cooltext1058405826.png"/>
          <p:cNvPicPr>
            <a:picLocks noChangeAspect="1"/>
          </p:cNvPicPr>
          <p:nvPr/>
        </p:nvPicPr>
        <p:blipFill>
          <a:blip r:embed="rId5">
            <a:lum bright="-10000" contrast="40000"/>
          </a:blip>
          <a:stretch>
            <a:fillRect/>
          </a:stretch>
        </p:blipFill>
        <p:spPr>
          <a:xfrm>
            <a:off x="2000232" y="1857388"/>
            <a:ext cx="3257223" cy="1542895"/>
          </a:xfrm>
          <a:prstGeom prst="rect">
            <a:avLst/>
          </a:prstGeom>
        </p:spPr>
      </p:pic>
      <p:pic>
        <p:nvPicPr>
          <p:cNvPr id="19" name="18 Imagen" descr="cooltext1058410512.png"/>
          <p:cNvPicPr>
            <a:picLocks noChangeAspect="1"/>
          </p:cNvPicPr>
          <p:nvPr/>
        </p:nvPicPr>
        <p:blipFill>
          <a:blip r:embed="rId6">
            <a:grayscl/>
            <a:lum bright="-40000" contrast="40000"/>
          </a:blip>
          <a:stretch>
            <a:fillRect/>
          </a:stretch>
        </p:blipFill>
        <p:spPr>
          <a:xfrm>
            <a:off x="1928794" y="3714752"/>
            <a:ext cx="2448958" cy="663649"/>
          </a:xfrm>
          <a:prstGeom prst="rect">
            <a:avLst/>
          </a:prstGeom>
        </p:spPr>
      </p:pic>
      <p:pic>
        <p:nvPicPr>
          <p:cNvPr id="20" name="19 Imagen" descr="cooltext1058410926.png"/>
          <p:cNvPicPr>
            <a:picLocks noChangeAspect="1"/>
          </p:cNvPicPr>
          <p:nvPr/>
        </p:nvPicPr>
        <p:blipFill>
          <a:blip r:embed="rId7">
            <a:grayscl/>
            <a:lum bright="-40000" contrast="40000"/>
          </a:blip>
          <a:stretch>
            <a:fillRect/>
          </a:stretch>
        </p:blipFill>
        <p:spPr>
          <a:xfrm>
            <a:off x="2071670" y="4643446"/>
            <a:ext cx="826988" cy="584943"/>
          </a:xfrm>
          <a:prstGeom prst="rect">
            <a:avLst/>
          </a:prstGeom>
        </p:spPr>
      </p:pic>
      <p:pic>
        <p:nvPicPr>
          <p:cNvPr id="21" name="20 Imagen" descr="cooltext1058411134.png"/>
          <p:cNvPicPr>
            <a:picLocks noChangeAspect="1"/>
          </p:cNvPicPr>
          <p:nvPr/>
        </p:nvPicPr>
        <p:blipFill>
          <a:blip r:embed="rId8">
            <a:grayscl/>
            <a:lum bright="-40000" contrast="40000"/>
          </a:blip>
          <a:stretch>
            <a:fillRect/>
          </a:stretch>
        </p:blipFill>
        <p:spPr>
          <a:xfrm>
            <a:off x="3071802" y="4643446"/>
            <a:ext cx="928694" cy="499392"/>
          </a:xfrm>
          <a:prstGeom prst="rect">
            <a:avLst/>
          </a:prstGeom>
        </p:spPr>
      </p:pic>
      <p:pic>
        <p:nvPicPr>
          <p:cNvPr id="22" name="21 Imagen" descr="cooltext1058411392.png"/>
          <p:cNvPicPr>
            <a:picLocks noChangeAspect="1"/>
          </p:cNvPicPr>
          <p:nvPr/>
        </p:nvPicPr>
        <p:blipFill>
          <a:blip r:embed="rId9">
            <a:grayscl/>
            <a:lum bright="-40000" contrast="40000"/>
          </a:blip>
          <a:stretch>
            <a:fillRect/>
          </a:stretch>
        </p:blipFill>
        <p:spPr>
          <a:xfrm>
            <a:off x="2000232" y="5429264"/>
            <a:ext cx="2552262" cy="508698"/>
          </a:xfrm>
          <a:prstGeom prst="rect">
            <a:avLst/>
          </a:prstGeom>
        </p:spPr>
      </p:pic>
      <p:sp>
        <p:nvSpPr>
          <p:cNvPr id="23" name="22 CuadroTexto"/>
          <p:cNvSpPr txBox="1"/>
          <p:nvPr/>
        </p:nvSpPr>
        <p:spPr>
          <a:xfrm>
            <a:off x="6334641" y="5715016"/>
            <a:ext cx="2809359" cy="276999"/>
          </a:xfrm>
          <a:prstGeom prst="rect">
            <a:avLst/>
          </a:prstGeom>
          <a:noFill/>
        </p:spPr>
        <p:txBody>
          <a:bodyPr wrap="square" rtlCol="0">
            <a:spAutoFit/>
          </a:bodyPr>
          <a:lstStyle/>
          <a:p>
            <a:r>
              <a:rPr lang="es-ES" sz="1200" b="1" dirty="0" smtClean="0">
                <a:effectLst>
                  <a:outerShdw blurRad="38100" dist="38100" dir="2700000" algn="tl">
                    <a:srgbClr val="000000">
                      <a:alpha val="43137"/>
                    </a:srgbClr>
                  </a:outerShdw>
                </a:effectLst>
              </a:rPr>
              <a:t>Esta es una creación de </a:t>
            </a:r>
            <a:r>
              <a:rPr lang="es-ES" sz="1200" b="1" dirty="0" err="1" smtClean="0">
                <a:effectLst>
                  <a:outerShdw blurRad="38100" dist="38100" dir="2700000" algn="tl">
                    <a:srgbClr val="000000">
                      <a:alpha val="43137"/>
                    </a:srgbClr>
                  </a:outerShdw>
                </a:effectLst>
              </a:rPr>
              <a:t>Jaz-Pac</a:t>
            </a:r>
            <a:endParaRPr lang="es-ES" sz="1200" b="1" dirty="0">
              <a:effectLst>
                <a:outerShdw blurRad="38100" dist="38100" dir="2700000" algn="tl">
                  <a:srgbClr val="000000">
                    <a:alpha val="43137"/>
                  </a:srgbClr>
                </a:outerShdw>
              </a:effectLst>
            </a:endParaRPr>
          </a:p>
        </p:txBody>
      </p:sp>
    </p:spTree>
  </p:cSld>
  <p:clrMapOvr>
    <a:masterClrMapping/>
  </p:clrMapOvr>
  <p:transition spd="slow" advTm="20000">
    <p:zoom/>
    <p:sndAc>
      <p:stSnd loop="1">
        <p:snd r:embed="rId2" name="Feng Shui ~ music for balanced living   relaxtion music www keepvid com.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diamond(out)">
                                      <p:cBhvr>
                                        <p:cTn id="7" dur="5000"/>
                                        <p:tgtEl>
                                          <p:spTgt spid="16"/>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plus(in)">
                                      <p:cBhvr>
                                        <p:cTn id="10" dur="5000"/>
                                        <p:tgtEl>
                                          <p:spTgt spid="15"/>
                                        </p:tgtEl>
                                      </p:cBhvr>
                                    </p:animEffect>
                                  </p:childTnLst>
                                </p:cTn>
                              </p:par>
                              <p:par>
                                <p:cTn id="11" presetID="16" presetClass="entr" presetSubtype="4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Horizontal)">
                                      <p:cBhvr>
                                        <p:cTn id="13" dur="5000"/>
                                        <p:tgtEl>
                                          <p:spTgt spid="4"/>
                                        </p:tgtEl>
                                      </p:cBhvr>
                                    </p:animEffect>
                                  </p:childTnLst>
                                </p:cTn>
                              </p:par>
                            </p:childTnLst>
                          </p:cTn>
                        </p:par>
                        <p:par>
                          <p:cTn id="14" fill="hold">
                            <p:stCondLst>
                              <p:cond delay="5000"/>
                            </p:stCondLst>
                            <p:childTnLst>
                              <p:par>
                                <p:cTn id="15" presetID="23" presetClass="entr" presetSubtype="16"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1000" fill="hold"/>
                                        <p:tgtEl>
                                          <p:spTgt spid="17"/>
                                        </p:tgtEl>
                                        <p:attrNameLst>
                                          <p:attrName>ppt_w</p:attrName>
                                        </p:attrNameLst>
                                      </p:cBhvr>
                                      <p:tavLst>
                                        <p:tav tm="0">
                                          <p:val>
                                            <p:fltVal val="0"/>
                                          </p:val>
                                        </p:tav>
                                        <p:tav tm="100000">
                                          <p:val>
                                            <p:strVal val="#ppt_w"/>
                                          </p:val>
                                        </p:tav>
                                      </p:tavLst>
                                    </p:anim>
                                    <p:anim calcmode="lin" valueType="num">
                                      <p:cBhvr>
                                        <p:cTn id="18" dur="1000" fill="hold"/>
                                        <p:tgtEl>
                                          <p:spTgt spid="17"/>
                                        </p:tgtEl>
                                        <p:attrNameLst>
                                          <p:attrName>ppt_h</p:attrName>
                                        </p:attrNameLst>
                                      </p:cBhvr>
                                      <p:tavLst>
                                        <p:tav tm="0">
                                          <p:val>
                                            <p:fltVal val="0"/>
                                          </p:val>
                                        </p:tav>
                                        <p:tav tm="100000">
                                          <p:val>
                                            <p:strVal val="#ppt_h"/>
                                          </p:val>
                                        </p:tav>
                                      </p:tavLst>
                                    </p:anim>
                                  </p:childTnLst>
                                </p:cTn>
                              </p:par>
                            </p:childTnLst>
                          </p:cTn>
                        </p:par>
                        <p:par>
                          <p:cTn id="19" fill="hold">
                            <p:stCondLst>
                              <p:cond delay="6000"/>
                            </p:stCondLst>
                            <p:childTnLst>
                              <p:par>
                                <p:cTn id="20" presetID="23" presetClass="entr" presetSubtype="16" fill="hold" nodeType="after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p:cTn id="22" dur="1000" fill="hold"/>
                                        <p:tgtEl>
                                          <p:spTgt spid="18"/>
                                        </p:tgtEl>
                                        <p:attrNameLst>
                                          <p:attrName>ppt_w</p:attrName>
                                        </p:attrNameLst>
                                      </p:cBhvr>
                                      <p:tavLst>
                                        <p:tav tm="0">
                                          <p:val>
                                            <p:fltVal val="0"/>
                                          </p:val>
                                        </p:tav>
                                        <p:tav tm="100000">
                                          <p:val>
                                            <p:strVal val="#ppt_w"/>
                                          </p:val>
                                        </p:tav>
                                      </p:tavLst>
                                    </p:anim>
                                    <p:anim calcmode="lin" valueType="num">
                                      <p:cBhvr>
                                        <p:cTn id="23" dur="1000" fill="hold"/>
                                        <p:tgtEl>
                                          <p:spTgt spid="18"/>
                                        </p:tgtEl>
                                        <p:attrNameLst>
                                          <p:attrName>ppt_h</p:attrName>
                                        </p:attrNameLst>
                                      </p:cBhvr>
                                      <p:tavLst>
                                        <p:tav tm="0">
                                          <p:val>
                                            <p:fltVal val="0"/>
                                          </p:val>
                                        </p:tav>
                                        <p:tav tm="100000">
                                          <p:val>
                                            <p:strVal val="#ppt_h"/>
                                          </p:val>
                                        </p:tav>
                                      </p:tavLst>
                                    </p:anim>
                                  </p:childTnLst>
                                </p:cTn>
                              </p:par>
                            </p:childTnLst>
                          </p:cTn>
                        </p:par>
                        <p:par>
                          <p:cTn id="24" fill="hold">
                            <p:stCondLst>
                              <p:cond delay="7000"/>
                            </p:stCondLst>
                            <p:childTnLst>
                              <p:par>
                                <p:cTn id="25" presetID="31" presetClass="entr" presetSubtype="0" fill="hold" nodeType="afterEffect">
                                  <p:stCondLst>
                                    <p:cond delay="0"/>
                                  </p:stCondLst>
                                  <p:iterate type="lt">
                                    <p:tmPct val="5000"/>
                                  </p:iterate>
                                  <p:childTnLst>
                                    <p:set>
                                      <p:cBhvr>
                                        <p:cTn id="26" dur="1" fill="hold">
                                          <p:stCondLst>
                                            <p:cond delay="0"/>
                                          </p:stCondLst>
                                        </p:cTn>
                                        <p:tgtEl>
                                          <p:spTgt spid="19"/>
                                        </p:tgtEl>
                                        <p:attrNameLst>
                                          <p:attrName>style.visibility</p:attrName>
                                        </p:attrNameLst>
                                      </p:cBhvr>
                                      <p:to>
                                        <p:strVal val="visible"/>
                                      </p:to>
                                    </p:set>
                                    <p:anim calcmode="lin" valueType="num">
                                      <p:cBhvr>
                                        <p:cTn id="27" dur="1000" fill="hold"/>
                                        <p:tgtEl>
                                          <p:spTgt spid="19"/>
                                        </p:tgtEl>
                                        <p:attrNameLst>
                                          <p:attrName>ppt_w</p:attrName>
                                        </p:attrNameLst>
                                      </p:cBhvr>
                                      <p:tavLst>
                                        <p:tav tm="0">
                                          <p:val>
                                            <p:fltVal val="0"/>
                                          </p:val>
                                        </p:tav>
                                        <p:tav tm="100000">
                                          <p:val>
                                            <p:strVal val="#ppt_w"/>
                                          </p:val>
                                        </p:tav>
                                      </p:tavLst>
                                    </p:anim>
                                    <p:anim calcmode="lin" valueType="num">
                                      <p:cBhvr>
                                        <p:cTn id="28" dur="1000" fill="hold"/>
                                        <p:tgtEl>
                                          <p:spTgt spid="19"/>
                                        </p:tgtEl>
                                        <p:attrNameLst>
                                          <p:attrName>ppt_h</p:attrName>
                                        </p:attrNameLst>
                                      </p:cBhvr>
                                      <p:tavLst>
                                        <p:tav tm="0">
                                          <p:val>
                                            <p:fltVal val="0"/>
                                          </p:val>
                                        </p:tav>
                                        <p:tav tm="100000">
                                          <p:val>
                                            <p:strVal val="#ppt_h"/>
                                          </p:val>
                                        </p:tav>
                                      </p:tavLst>
                                    </p:anim>
                                    <p:anim calcmode="lin" valueType="num">
                                      <p:cBhvr>
                                        <p:cTn id="29" dur="1000" fill="hold"/>
                                        <p:tgtEl>
                                          <p:spTgt spid="19"/>
                                        </p:tgtEl>
                                        <p:attrNameLst>
                                          <p:attrName>style.rotation</p:attrName>
                                        </p:attrNameLst>
                                      </p:cBhvr>
                                      <p:tavLst>
                                        <p:tav tm="0">
                                          <p:val>
                                            <p:fltVal val="90"/>
                                          </p:val>
                                        </p:tav>
                                        <p:tav tm="100000">
                                          <p:val>
                                            <p:fltVal val="0"/>
                                          </p:val>
                                        </p:tav>
                                      </p:tavLst>
                                    </p:anim>
                                    <p:animEffect transition="in" filter="fade">
                                      <p:cBhvr>
                                        <p:cTn id="30" dur="1000"/>
                                        <p:tgtEl>
                                          <p:spTgt spid="19"/>
                                        </p:tgtEl>
                                      </p:cBhvr>
                                    </p:animEffect>
                                  </p:childTnLst>
                                </p:cTn>
                              </p:par>
                            </p:childTnLst>
                          </p:cTn>
                        </p:par>
                        <p:par>
                          <p:cTn id="31" fill="hold">
                            <p:stCondLst>
                              <p:cond delay="8000"/>
                            </p:stCondLst>
                            <p:childTnLst>
                              <p:par>
                                <p:cTn id="32" presetID="31" presetClass="entr" presetSubtype="0" fill="hold" nodeType="afterEffect">
                                  <p:stCondLst>
                                    <p:cond delay="0"/>
                                  </p:stCondLst>
                                  <p:iterate type="lt">
                                    <p:tmPct val="5000"/>
                                  </p:iterate>
                                  <p:childTnLst>
                                    <p:set>
                                      <p:cBhvr>
                                        <p:cTn id="33" dur="1" fill="hold">
                                          <p:stCondLst>
                                            <p:cond delay="0"/>
                                          </p:stCondLst>
                                        </p:cTn>
                                        <p:tgtEl>
                                          <p:spTgt spid="20"/>
                                        </p:tgtEl>
                                        <p:attrNameLst>
                                          <p:attrName>style.visibility</p:attrName>
                                        </p:attrNameLst>
                                      </p:cBhvr>
                                      <p:to>
                                        <p:strVal val="visible"/>
                                      </p:to>
                                    </p:set>
                                    <p:anim calcmode="lin" valueType="num">
                                      <p:cBhvr>
                                        <p:cTn id="34" dur="1000" fill="hold"/>
                                        <p:tgtEl>
                                          <p:spTgt spid="20"/>
                                        </p:tgtEl>
                                        <p:attrNameLst>
                                          <p:attrName>ppt_w</p:attrName>
                                        </p:attrNameLst>
                                      </p:cBhvr>
                                      <p:tavLst>
                                        <p:tav tm="0">
                                          <p:val>
                                            <p:fltVal val="0"/>
                                          </p:val>
                                        </p:tav>
                                        <p:tav tm="100000">
                                          <p:val>
                                            <p:strVal val="#ppt_w"/>
                                          </p:val>
                                        </p:tav>
                                      </p:tavLst>
                                    </p:anim>
                                    <p:anim calcmode="lin" valueType="num">
                                      <p:cBhvr>
                                        <p:cTn id="35" dur="1000" fill="hold"/>
                                        <p:tgtEl>
                                          <p:spTgt spid="20"/>
                                        </p:tgtEl>
                                        <p:attrNameLst>
                                          <p:attrName>ppt_h</p:attrName>
                                        </p:attrNameLst>
                                      </p:cBhvr>
                                      <p:tavLst>
                                        <p:tav tm="0">
                                          <p:val>
                                            <p:fltVal val="0"/>
                                          </p:val>
                                        </p:tav>
                                        <p:tav tm="100000">
                                          <p:val>
                                            <p:strVal val="#ppt_h"/>
                                          </p:val>
                                        </p:tav>
                                      </p:tavLst>
                                    </p:anim>
                                    <p:anim calcmode="lin" valueType="num">
                                      <p:cBhvr>
                                        <p:cTn id="36" dur="1000" fill="hold"/>
                                        <p:tgtEl>
                                          <p:spTgt spid="20"/>
                                        </p:tgtEl>
                                        <p:attrNameLst>
                                          <p:attrName>style.rotation</p:attrName>
                                        </p:attrNameLst>
                                      </p:cBhvr>
                                      <p:tavLst>
                                        <p:tav tm="0">
                                          <p:val>
                                            <p:fltVal val="90"/>
                                          </p:val>
                                        </p:tav>
                                        <p:tav tm="100000">
                                          <p:val>
                                            <p:fltVal val="0"/>
                                          </p:val>
                                        </p:tav>
                                      </p:tavLst>
                                    </p:anim>
                                    <p:animEffect transition="in" filter="fade">
                                      <p:cBhvr>
                                        <p:cTn id="37" dur="1000"/>
                                        <p:tgtEl>
                                          <p:spTgt spid="20"/>
                                        </p:tgtEl>
                                      </p:cBhvr>
                                    </p:animEffect>
                                  </p:childTnLst>
                                </p:cTn>
                              </p:par>
                            </p:childTnLst>
                          </p:cTn>
                        </p:par>
                        <p:par>
                          <p:cTn id="38" fill="hold">
                            <p:stCondLst>
                              <p:cond delay="9000"/>
                            </p:stCondLst>
                            <p:childTnLst>
                              <p:par>
                                <p:cTn id="39" presetID="31" presetClass="entr" presetSubtype="0" fill="hold" nodeType="afterEffect">
                                  <p:stCondLst>
                                    <p:cond delay="0"/>
                                  </p:stCondLst>
                                  <p:iterate type="lt">
                                    <p:tmPct val="5000"/>
                                  </p:iterate>
                                  <p:childTnLst>
                                    <p:set>
                                      <p:cBhvr>
                                        <p:cTn id="40" dur="1" fill="hold">
                                          <p:stCondLst>
                                            <p:cond delay="0"/>
                                          </p:stCondLst>
                                        </p:cTn>
                                        <p:tgtEl>
                                          <p:spTgt spid="21"/>
                                        </p:tgtEl>
                                        <p:attrNameLst>
                                          <p:attrName>style.visibility</p:attrName>
                                        </p:attrNameLst>
                                      </p:cBhvr>
                                      <p:to>
                                        <p:strVal val="visible"/>
                                      </p:to>
                                    </p:set>
                                    <p:anim calcmode="lin" valueType="num">
                                      <p:cBhvr>
                                        <p:cTn id="41" dur="1000" fill="hold"/>
                                        <p:tgtEl>
                                          <p:spTgt spid="21"/>
                                        </p:tgtEl>
                                        <p:attrNameLst>
                                          <p:attrName>ppt_w</p:attrName>
                                        </p:attrNameLst>
                                      </p:cBhvr>
                                      <p:tavLst>
                                        <p:tav tm="0">
                                          <p:val>
                                            <p:fltVal val="0"/>
                                          </p:val>
                                        </p:tav>
                                        <p:tav tm="100000">
                                          <p:val>
                                            <p:strVal val="#ppt_w"/>
                                          </p:val>
                                        </p:tav>
                                      </p:tavLst>
                                    </p:anim>
                                    <p:anim calcmode="lin" valueType="num">
                                      <p:cBhvr>
                                        <p:cTn id="42" dur="1000" fill="hold"/>
                                        <p:tgtEl>
                                          <p:spTgt spid="21"/>
                                        </p:tgtEl>
                                        <p:attrNameLst>
                                          <p:attrName>ppt_h</p:attrName>
                                        </p:attrNameLst>
                                      </p:cBhvr>
                                      <p:tavLst>
                                        <p:tav tm="0">
                                          <p:val>
                                            <p:fltVal val="0"/>
                                          </p:val>
                                        </p:tav>
                                        <p:tav tm="100000">
                                          <p:val>
                                            <p:strVal val="#ppt_h"/>
                                          </p:val>
                                        </p:tav>
                                      </p:tavLst>
                                    </p:anim>
                                    <p:anim calcmode="lin" valueType="num">
                                      <p:cBhvr>
                                        <p:cTn id="43" dur="1000" fill="hold"/>
                                        <p:tgtEl>
                                          <p:spTgt spid="21"/>
                                        </p:tgtEl>
                                        <p:attrNameLst>
                                          <p:attrName>style.rotation</p:attrName>
                                        </p:attrNameLst>
                                      </p:cBhvr>
                                      <p:tavLst>
                                        <p:tav tm="0">
                                          <p:val>
                                            <p:fltVal val="90"/>
                                          </p:val>
                                        </p:tav>
                                        <p:tav tm="100000">
                                          <p:val>
                                            <p:fltVal val="0"/>
                                          </p:val>
                                        </p:tav>
                                      </p:tavLst>
                                    </p:anim>
                                    <p:animEffect transition="in" filter="fade">
                                      <p:cBhvr>
                                        <p:cTn id="44" dur="1000"/>
                                        <p:tgtEl>
                                          <p:spTgt spid="21"/>
                                        </p:tgtEl>
                                      </p:cBhvr>
                                    </p:animEffect>
                                  </p:childTnLst>
                                </p:cTn>
                              </p:par>
                            </p:childTnLst>
                          </p:cTn>
                        </p:par>
                        <p:par>
                          <p:cTn id="45" fill="hold">
                            <p:stCondLst>
                              <p:cond delay="10000"/>
                            </p:stCondLst>
                            <p:childTnLst>
                              <p:par>
                                <p:cTn id="46" presetID="31" presetClass="entr" presetSubtype="0" fill="hold" nodeType="afterEffect">
                                  <p:stCondLst>
                                    <p:cond delay="0"/>
                                  </p:stCondLst>
                                  <p:iterate type="lt">
                                    <p:tmPct val="5000"/>
                                  </p:iterate>
                                  <p:childTnLst>
                                    <p:set>
                                      <p:cBhvr>
                                        <p:cTn id="47" dur="1" fill="hold">
                                          <p:stCondLst>
                                            <p:cond delay="0"/>
                                          </p:stCondLst>
                                        </p:cTn>
                                        <p:tgtEl>
                                          <p:spTgt spid="22"/>
                                        </p:tgtEl>
                                        <p:attrNameLst>
                                          <p:attrName>style.visibility</p:attrName>
                                        </p:attrNameLst>
                                      </p:cBhvr>
                                      <p:to>
                                        <p:strVal val="visible"/>
                                      </p:to>
                                    </p:set>
                                    <p:anim calcmode="lin" valueType="num">
                                      <p:cBhvr>
                                        <p:cTn id="48" dur="1000" fill="hold"/>
                                        <p:tgtEl>
                                          <p:spTgt spid="22"/>
                                        </p:tgtEl>
                                        <p:attrNameLst>
                                          <p:attrName>ppt_w</p:attrName>
                                        </p:attrNameLst>
                                      </p:cBhvr>
                                      <p:tavLst>
                                        <p:tav tm="0">
                                          <p:val>
                                            <p:fltVal val="0"/>
                                          </p:val>
                                        </p:tav>
                                        <p:tav tm="100000">
                                          <p:val>
                                            <p:strVal val="#ppt_w"/>
                                          </p:val>
                                        </p:tav>
                                      </p:tavLst>
                                    </p:anim>
                                    <p:anim calcmode="lin" valueType="num">
                                      <p:cBhvr>
                                        <p:cTn id="49" dur="1000" fill="hold"/>
                                        <p:tgtEl>
                                          <p:spTgt spid="22"/>
                                        </p:tgtEl>
                                        <p:attrNameLst>
                                          <p:attrName>ppt_h</p:attrName>
                                        </p:attrNameLst>
                                      </p:cBhvr>
                                      <p:tavLst>
                                        <p:tav tm="0">
                                          <p:val>
                                            <p:fltVal val="0"/>
                                          </p:val>
                                        </p:tav>
                                        <p:tav tm="100000">
                                          <p:val>
                                            <p:strVal val="#ppt_h"/>
                                          </p:val>
                                        </p:tav>
                                      </p:tavLst>
                                    </p:anim>
                                    <p:anim calcmode="lin" valueType="num">
                                      <p:cBhvr>
                                        <p:cTn id="50" dur="1000" fill="hold"/>
                                        <p:tgtEl>
                                          <p:spTgt spid="22"/>
                                        </p:tgtEl>
                                        <p:attrNameLst>
                                          <p:attrName>style.rotation</p:attrName>
                                        </p:attrNameLst>
                                      </p:cBhvr>
                                      <p:tavLst>
                                        <p:tav tm="0">
                                          <p:val>
                                            <p:fltVal val="90"/>
                                          </p:val>
                                        </p:tav>
                                        <p:tav tm="100000">
                                          <p:val>
                                            <p:fltVal val="0"/>
                                          </p:val>
                                        </p:tav>
                                      </p:tavLst>
                                    </p:anim>
                                    <p:animEffect transition="in" filter="fade">
                                      <p:cBhvr>
                                        <p:cTn id="51" dur="1000"/>
                                        <p:tgtEl>
                                          <p:spTgt spid="22"/>
                                        </p:tgtEl>
                                      </p:cBhvr>
                                    </p:animEffect>
                                  </p:childTnLst>
                                </p:cTn>
                              </p:par>
                            </p:childTnLst>
                          </p:cTn>
                        </p:par>
                        <p:par>
                          <p:cTn id="52" fill="hold">
                            <p:stCondLst>
                              <p:cond delay="11000"/>
                            </p:stCondLst>
                            <p:childTnLst>
                              <p:par>
                                <p:cTn id="53" presetID="52" presetClass="entr" presetSubtype="0"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Scale>
                                      <p:cBhvr>
                                        <p:cTn id="55" dur="2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2000" decel="50000" fill="hold">
                                          <p:stCondLst>
                                            <p:cond delay="0"/>
                                          </p:stCondLst>
                                        </p:cTn>
                                        <p:tgtEl>
                                          <p:spTgt spid="23"/>
                                        </p:tgtEl>
                                        <p:attrNameLst>
                                          <p:attrName>ppt_x</p:attrName>
                                          <p:attrName>ppt_y</p:attrName>
                                        </p:attrNameLst>
                                      </p:cBhvr>
                                    </p:animMotion>
                                    <p:animEffect transition="in" filter="fade">
                                      <p:cBhvr>
                                        <p:cTn id="57"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4800"/>
          </a:solidFill>
        </p:spPr>
        <p:txBody>
          <a:bodyPr/>
          <a:lstStyle/>
          <a:p>
            <a:endParaRPr lang="es-ES" dirty="0"/>
          </a:p>
        </p:txBody>
      </p:sp>
      <p:pic>
        <p:nvPicPr>
          <p:cNvPr id="4" name="3 Imagen" descr="6606fbf6.png"/>
          <p:cNvPicPr>
            <a:picLocks noChangeAspect="1"/>
          </p:cNvPicPr>
          <p:nvPr/>
        </p:nvPicPr>
        <p:blipFill>
          <a:blip r:embed="rId2"/>
          <a:stretch>
            <a:fillRect/>
          </a:stretch>
        </p:blipFill>
        <p:spPr>
          <a:xfrm>
            <a:off x="-642974" y="0"/>
            <a:ext cx="9786974" cy="7786718"/>
          </a:xfrm>
          <a:prstGeom prst="rect">
            <a:avLst/>
          </a:prstGeom>
        </p:spPr>
      </p:pic>
      <p:sp>
        <p:nvSpPr>
          <p:cNvPr id="5" name="4 CuadroTexto"/>
          <p:cNvSpPr txBox="1"/>
          <p:nvPr/>
        </p:nvSpPr>
        <p:spPr>
          <a:xfrm>
            <a:off x="2357422" y="785794"/>
            <a:ext cx="6500857" cy="5632311"/>
          </a:xfrm>
          <a:prstGeom prst="rect">
            <a:avLst/>
          </a:prstGeom>
          <a:noFill/>
        </p:spPr>
        <p:txBody>
          <a:bodyPr wrap="square" rtlCol="0">
            <a:spAutoFit/>
          </a:bodyPr>
          <a:lstStyle/>
          <a:p>
            <a:r>
              <a:rPr lang="es-ES" sz="2400" dirty="0" smtClean="0">
                <a:solidFill>
                  <a:srgbClr val="FFD243"/>
                </a:solidFill>
                <a:effectLst>
                  <a:outerShdw blurRad="38100" dist="38100" dir="2700000" algn="tl">
                    <a:srgbClr val="000000">
                      <a:alpha val="43137"/>
                    </a:srgbClr>
                  </a:outerShdw>
                </a:effectLst>
              </a:rPr>
              <a:t>Los orígenes del feng shui se pierden en la antigüedad. Se cree que comenzó a desarrollarse hace más de 6000 años basándose en una creencia muy arraigada en china... ¡Nuestro ambiente modela nuestras vidas!</a:t>
            </a:r>
          </a:p>
          <a:p>
            <a:r>
              <a:rPr lang="es-ES" sz="2400" dirty="0" smtClean="0">
                <a:solidFill>
                  <a:srgbClr val="FFD243"/>
                </a:solidFill>
                <a:effectLst>
                  <a:outerShdw blurRad="38100" dist="38100" dir="2700000" algn="tl">
                    <a:srgbClr val="000000">
                      <a:alpha val="43137"/>
                    </a:srgbClr>
                  </a:outerShdw>
                </a:effectLst>
              </a:rPr>
              <a:t>El </a:t>
            </a:r>
            <a:r>
              <a:rPr lang="es-ES" sz="2400" dirty="0" smtClean="0">
                <a:solidFill>
                  <a:srgbClr val="FFD243"/>
                </a:solidFill>
                <a:effectLst>
                  <a:outerShdw blurRad="38100" dist="38100" dir="2700000" algn="tl">
                    <a:srgbClr val="000000">
                      <a:alpha val="43137"/>
                    </a:srgbClr>
                  </a:outerShdw>
                </a:effectLst>
              </a:rPr>
              <a:t>feng shui una </a:t>
            </a:r>
            <a:r>
              <a:rPr lang="es-ES" sz="2400" dirty="0" smtClean="0">
                <a:solidFill>
                  <a:srgbClr val="FFD243"/>
                </a:solidFill>
                <a:effectLst>
                  <a:outerShdw blurRad="38100" dist="38100" dir="2700000" algn="tl">
                    <a:srgbClr val="000000">
                      <a:alpha val="43137"/>
                    </a:srgbClr>
                  </a:outerShdw>
                </a:effectLst>
              </a:rPr>
              <a:t>ciencia-arte que nos enseña, entre otras cosas, como redistribuir el mobiliario en una habitación o lugar determinado para crear corrientes positivas de energía y armonizar el ambiente, o coordinar las luces, plantas y objetos de arte para lograr un balance ideal y hasta elegir el mejor lugar para construir un edificio... Ya que según la filosofía china ¡en un ambiente armonizado hay salud física, mental y espiritual!. </a:t>
            </a:r>
            <a:endParaRPr lang="es-ES" sz="2400" b="1" dirty="0" smtClean="0">
              <a:ln/>
              <a:solidFill>
                <a:srgbClr val="FFD243"/>
              </a:solidFill>
              <a:effectLst>
                <a:outerShdw blurRad="38100" dist="38100" dir="2700000" algn="tl">
                  <a:srgbClr val="000000">
                    <a:alpha val="43137"/>
                  </a:srgbClr>
                </a:outerShdw>
              </a:effectLst>
              <a:latin typeface="Monotype Corsiva" pitchFamily="66" charset="0"/>
            </a:endParaRPr>
          </a:p>
          <a:p>
            <a:endParaRPr lang="es-ES" sz="2400" dirty="0">
              <a:solidFill>
                <a:srgbClr val="FFD243"/>
              </a:solidFill>
              <a:effectLst>
                <a:outerShdw blurRad="38100" dist="38100" dir="2700000" algn="tl">
                  <a:srgbClr val="000000">
                    <a:alpha val="43137"/>
                  </a:srgbClr>
                </a:outerShdw>
              </a:effectLst>
              <a:latin typeface="Monotype Corsiva" pitchFamily="66" charset="0"/>
            </a:endParaRPr>
          </a:p>
        </p:txBody>
      </p:sp>
      <p:sp>
        <p:nvSpPr>
          <p:cNvPr id="6" name="5 CuadroTexto"/>
          <p:cNvSpPr txBox="1"/>
          <p:nvPr/>
        </p:nvSpPr>
        <p:spPr>
          <a:xfrm>
            <a:off x="3643306" y="0"/>
            <a:ext cx="3977627" cy="1107996"/>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2400" b="1" dirty="0" smtClean="0">
                <a:ln/>
                <a:solidFill>
                  <a:schemeClr val="accent3"/>
                </a:solidFill>
                <a:latin typeface="Broadway" pitchFamily="82" charset="0"/>
              </a:rPr>
              <a:t>Teoría  de  los  cinco </a:t>
            </a:r>
          </a:p>
          <a:p>
            <a:pPr algn="ctr"/>
            <a:r>
              <a:rPr lang="es-ES" sz="2400" b="1" dirty="0" smtClean="0">
                <a:ln/>
                <a:solidFill>
                  <a:schemeClr val="accent3"/>
                </a:solidFill>
                <a:latin typeface="Broadway" pitchFamily="82" charset="0"/>
              </a:rPr>
              <a:t> elementos  Feng  Shui</a:t>
            </a:r>
          </a:p>
          <a:p>
            <a:pPr algn="ctr"/>
            <a:endParaRPr lang="es-ES" b="1" dirty="0">
              <a:ln/>
              <a:solidFill>
                <a:schemeClr val="accent3"/>
              </a:solidFill>
            </a:endParaRPr>
          </a:p>
        </p:txBody>
      </p:sp>
    </p:spTree>
  </p:cSld>
  <p:clrMapOvr>
    <a:masterClrMapping/>
  </p:clrMapOvr>
  <p:transition spd="slow" advTm="3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800"/>
          </a:solidFill>
        </p:spPr>
        <p:txBody>
          <a:bodyPr/>
          <a:lstStyle/>
          <a:p>
            <a:endParaRPr lang="es-ES" dirty="0"/>
          </a:p>
        </p:txBody>
      </p:sp>
      <p:pic>
        <p:nvPicPr>
          <p:cNvPr id="4" name="3 Imagen" descr="PilarZen-costaRica.jpg"/>
          <p:cNvPicPr>
            <a:picLocks noChangeAspect="1"/>
          </p:cNvPicPr>
          <p:nvPr/>
        </p:nvPicPr>
        <p:blipFill>
          <a:blip r:embed="rId2"/>
          <a:stretch>
            <a:fillRect/>
          </a:stretch>
        </p:blipFill>
        <p:spPr>
          <a:xfrm>
            <a:off x="1071538" y="0"/>
            <a:ext cx="6929486" cy="6858000"/>
          </a:xfrm>
          <a:prstGeom prst="rect">
            <a:avLst/>
          </a:prstGeom>
          <a:scene3d>
            <a:camera prst="orthographicFront"/>
            <a:lightRig rig="threePt" dir="t"/>
          </a:scene3d>
          <a:sp3d>
            <a:bevelT prst="angle"/>
          </a:sp3d>
        </p:spPr>
      </p:pic>
      <p:pic>
        <p:nvPicPr>
          <p:cNvPr id="5" name="4 Imagen" descr="6606fbf6.png"/>
          <p:cNvPicPr>
            <a:picLocks noChangeAspect="1"/>
          </p:cNvPicPr>
          <p:nvPr/>
        </p:nvPicPr>
        <p:blipFill>
          <a:blip r:embed="rId3"/>
          <a:srcRect l="27008" t="75082" b="11601"/>
          <a:stretch>
            <a:fillRect/>
          </a:stretch>
        </p:blipFill>
        <p:spPr>
          <a:xfrm rot="16200000">
            <a:off x="-2893231" y="2893231"/>
            <a:ext cx="6858000" cy="1071538"/>
          </a:xfrm>
          <a:prstGeom prst="rect">
            <a:avLst/>
          </a:prstGeom>
        </p:spPr>
      </p:pic>
      <p:pic>
        <p:nvPicPr>
          <p:cNvPr id="6" name="5 Imagen" descr="6606fbf6.png"/>
          <p:cNvPicPr>
            <a:picLocks noChangeAspect="1"/>
          </p:cNvPicPr>
          <p:nvPr/>
        </p:nvPicPr>
        <p:blipFill>
          <a:blip r:embed="rId3"/>
          <a:srcRect l="27008" t="75082" b="11601"/>
          <a:stretch>
            <a:fillRect/>
          </a:stretch>
        </p:blipFill>
        <p:spPr>
          <a:xfrm rot="16200000">
            <a:off x="5179231" y="2893231"/>
            <a:ext cx="6858000" cy="1071538"/>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4800"/>
          </a:solidFill>
        </p:spPr>
        <p:txBody>
          <a:bodyPr/>
          <a:lstStyle/>
          <a:p>
            <a:endParaRPr lang="es-ES" dirty="0"/>
          </a:p>
        </p:txBody>
      </p:sp>
      <p:pic>
        <p:nvPicPr>
          <p:cNvPr id="4" name="3 Imagen" descr="6606fbf6.png"/>
          <p:cNvPicPr>
            <a:picLocks noChangeAspect="1"/>
          </p:cNvPicPr>
          <p:nvPr/>
        </p:nvPicPr>
        <p:blipFill>
          <a:blip r:embed="rId2"/>
          <a:stretch>
            <a:fillRect/>
          </a:stretch>
        </p:blipFill>
        <p:spPr>
          <a:xfrm>
            <a:off x="-642974" y="0"/>
            <a:ext cx="9786974" cy="7786718"/>
          </a:xfrm>
          <a:prstGeom prst="rect">
            <a:avLst/>
          </a:prstGeom>
        </p:spPr>
      </p:pic>
      <p:sp>
        <p:nvSpPr>
          <p:cNvPr id="5" name="4 CuadroTexto"/>
          <p:cNvSpPr txBox="1"/>
          <p:nvPr/>
        </p:nvSpPr>
        <p:spPr>
          <a:xfrm>
            <a:off x="2357422" y="285728"/>
            <a:ext cx="6786578" cy="6001643"/>
          </a:xfrm>
          <a:prstGeom prst="rect">
            <a:avLst/>
          </a:prstGeom>
          <a:noFill/>
        </p:spPr>
        <p:txBody>
          <a:bodyPr wrap="square" rtlCol="0">
            <a:spAutoFit/>
          </a:bodyPr>
          <a:lstStyle/>
          <a:p>
            <a:endParaRPr lang="es-ES" sz="2000" dirty="0" smtClean="0">
              <a:solidFill>
                <a:srgbClr val="FFC000"/>
              </a:solidFill>
              <a:effectLst>
                <a:outerShdw blurRad="38100" dist="38100" dir="2700000" algn="tl">
                  <a:srgbClr val="000000">
                    <a:alpha val="43137"/>
                  </a:srgbClr>
                </a:outerShdw>
              </a:effectLst>
            </a:endParaRPr>
          </a:p>
          <a:p>
            <a:r>
              <a:rPr lang="es-ES" sz="2000" dirty="0" smtClean="0">
                <a:solidFill>
                  <a:srgbClr val="FFC000"/>
                </a:solidFill>
                <a:effectLst>
                  <a:outerShdw blurRad="38100" dist="38100" dir="2700000" algn="tl">
                    <a:srgbClr val="000000">
                      <a:alpha val="43137"/>
                    </a:srgbClr>
                  </a:outerShdw>
                </a:effectLst>
              </a:rPr>
              <a:t>Si </a:t>
            </a:r>
            <a:r>
              <a:rPr lang="es-ES" sz="2000" dirty="0" smtClean="0">
                <a:solidFill>
                  <a:srgbClr val="FFC000"/>
                </a:solidFill>
                <a:effectLst>
                  <a:outerShdw blurRad="38100" dist="38100" dir="2700000" algn="tl">
                    <a:srgbClr val="000000">
                      <a:alpha val="43137"/>
                    </a:srgbClr>
                  </a:outerShdw>
                </a:effectLst>
              </a:rPr>
              <a:t>bien la cocina a nivel mundial es mucho más antigua que la disciplina Feng Shui, la primera siempre estuvo basada en los pilares del segundo, puesto que los cinco elementos que integran el Feng Shui, siempre estuvieron y estarán incluidos en la cocina. </a:t>
            </a:r>
            <a:br>
              <a:rPr lang="es-ES" sz="2000" dirty="0" smtClean="0">
                <a:solidFill>
                  <a:srgbClr val="FFC000"/>
                </a:solidFill>
                <a:effectLst>
                  <a:outerShdw blurRad="38100" dist="38100" dir="2700000" algn="tl">
                    <a:srgbClr val="000000">
                      <a:alpha val="43137"/>
                    </a:srgbClr>
                  </a:outerShdw>
                </a:effectLst>
              </a:rPr>
            </a:br>
            <a:r>
              <a:rPr lang="es-ES" sz="2000" dirty="0" smtClean="0">
                <a:solidFill>
                  <a:srgbClr val="FFC000"/>
                </a:solidFill>
                <a:effectLst>
                  <a:outerShdw blurRad="38100" dist="38100" dir="2700000" algn="tl">
                    <a:srgbClr val="000000">
                      <a:alpha val="43137"/>
                    </a:srgbClr>
                  </a:outerShdw>
                </a:effectLst>
              </a:rPr>
              <a:t>Recordemos </a:t>
            </a:r>
            <a:r>
              <a:rPr lang="es-ES" sz="2000" dirty="0" smtClean="0">
                <a:solidFill>
                  <a:srgbClr val="FFC000"/>
                </a:solidFill>
                <a:effectLst>
                  <a:outerShdw blurRad="38100" dist="38100" dir="2700000" algn="tl">
                    <a:srgbClr val="000000">
                      <a:alpha val="43137"/>
                    </a:srgbClr>
                  </a:outerShdw>
                </a:effectLst>
              </a:rPr>
              <a:t>que los cinco elementos que componen el Feng Shui son estos: agua, fuego, tierra, metal y madera. En toda cocina, estos elementos están representados por los siguientes: el fuego, por las </a:t>
            </a:r>
            <a:r>
              <a:rPr lang="es-ES" sz="2000" dirty="0" smtClean="0">
                <a:solidFill>
                  <a:srgbClr val="FFC000"/>
                </a:solidFill>
                <a:effectLst>
                  <a:outerShdw blurRad="38100" dist="38100" dir="2700000" algn="tl">
                    <a:srgbClr val="000000">
                      <a:alpha val="43137"/>
                    </a:srgbClr>
                  </a:outerShdw>
                </a:effectLst>
              </a:rPr>
              <a:t>hornillas </a:t>
            </a:r>
            <a:r>
              <a:rPr lang="es-ES" sz="2000" dirty="0" smtClean="0">
                <a:solidFill>
                  <a:srgbClr val="FFC000"/>
                </a:solidFill>
                <a:effectLst>
                  <a:outerShdw blurRad="38100" dist="38100" dir="2700000" algn="tl">
                    <a:srgbClr val="000000">
                      <a:alpha val="43137"/>
                    </a:srgbClr>
                  </a:outerShdw>
                </a:effectLst>
              </a:rPr>
              <a:t>de la propia cocina e incluso por el horno, también el horno microondas. El agua está representada por </a:t>
            </a:r>
            <a:r>
              <a:rPr lang="es-ES" sz="2000" dirty="0" smtClean="0">
                <a:solidFill>
                  <a:srgbClr val="FFC000"/>
                </a:solidFill>
                <a:effectLst>
                  <a:outerShdw blurRad="38100" dist="38100" dir="2700000" algn="tl">
                    <a:srgbClr val="000000">
                      <a:alpha val="43137"/>
                    </a:srgbClr>
                  </a:outerShdw>
                </a:effectLst>
              </a:rPr>
              <a:t>grifería</a:t>
            </a:r>
            <a:r>
              <a:rPr lang="es-ES" sz="2000" dirty="0" smtClean="0">
                <a:solidFill>
                  <a:srgbClr val="FFC000"/>
                </a:solidFill>
                <a:effectLst>
                  <a:outerShdw blurRad="38100" dist="38100" dir="2700000" algn="tl">
                    <a:srgbClr val="000000">
                      <a:alpha val="43137"/>
                    </a:srgbClr>
                  </a:outerShdw>
                </a:effectLst>
              </a:rPr>
              <a:t>, también por refrigeradores. La tierra por las cerámicas o mármoles, también granitos; y son los que aportan estabilidad y contención para el exceso del fuego. El metal siempre está presente en los utensilios para cocinar. En cuanto al elemento madera, aparece principalmente en las hierbas aromáticas que usamos para condimentar nuestros platos, y también en algunos utensilios de cocina que tenemos.</a:t>
            </a:r>
          </a:p>
          <a:p>
            <a:endParaRPr lang="es-ES" sz="2400" dirty="0">
              <a:solidFill>
                <a:srgbClr val="FFC000"/>
              </a:solidFill>
              <a:effectLst>
                <a:outerShdw blurRad="38100" dist="38100" dir="2700000" algn="tl">
                  <a:srgbClr val="000000">
                    <a:alpha val="43137"/>
                  </a:srgbClr>
                </a:outerShdw>
              </a:effectLst>
            </a:endParaRPr>
          </a:p>
        </p:txBody>
      </p:sp>
      <p:sp>
        <p:nvSpPr>
          <p:cNvPr id="6" name="5 CuadroTexto"/>
          <p:cNvSpPr txBox="1"/>
          <p:nvPr/>
        </p:nvSpPr>
        <p:spPr>
          <a:xfrm>
            <a:off x="2714612" y="214290"/>
            <a:ext cx="6076728" cy="738664"/>
          </a:xfrm>
          <a:prstGeom prst="rect">
            <a:avLst/>
          </a:prstGeom>
          <a:noFill/>
        </p:spPr>
        <p:txBody>
          <a:bodyPr wrap="none" rtlCol="0">
            <a:spAutoFit/>
            <a:scene3d>
              <a:camera prst="orthographicFront"/>
              <a:lightRig rig="threePt" dir="t"/>
            </a:scene3d>
            <a:sp3d extrusionH="57150">
              <a:bevelT h="25400" prst="softRound"/>
            </a:sp3d>
          </a:bodyPr>
          <a:lstStyle/>
          <a:p>
            <a:r>
              <a:rPr lang="es-ES" sz="2400" b="1" dirty="0" smtClean="0">
                <a:ln>
                  <a:solidFill>
                    <a:schemeClr val="accent3">
                      <a:lumMod val="60000"/>
                      <a:lumOff val="40000"/>
                    </a:schemeClr>
                  </a:solidFill>
                </a:ln>
                <a:solidFill>
                  <a:schemeClr val="accent3">
                    <a:lumMod val="75000"/>
                  </a:schemeClr>
                </a:solidFill>
                <a:effectLst>
                  <a:outerShdw blurRad="38100" dist="38100" dir="2700000" algn="tl">
                    <a:srgbClr val="000000">
                      <a:alpha val="43137"/>
                    </a:srgbClr>
                  </a:outerShdw>
                </a:effectLst>
                <a:latin typeface="Broadway" pitchFamily="82" charset="0"/>
              </a:rPr>
              <a:t>Decorar la cocina según el feng shui</a:t>
            </a:r>
          </a:p>
          <a:p>
            <a:endParaRPr lang="es-ES" dirty="0"/>
          </a:p>
        </p:txBody>
      </p:sp>
    </p:spTree>
  </p:cSld>
  <p:clrMapOvr>
    <a:masterClrMapping/>
  </p:clrMapOvr>
  <p:transition spd="slow" advTm="40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eng shui cocina indigo.jpg"/>
          <p:cNvPicPr>
            <a:picLocks noGrp="1" noChangeAspect="1"/>
          </p:cNvPicPr>
          <p:nvPr>
            <p:ph idx="1"/>
          </p:nvPr>
        </p:nvPicPr>
        <p:blipFill>
          <a:blip r:embed="rId2"/>
          <a:stretch>
            <a:fillRect/>
          </a:stretch>
        </p:blipFill>
        <p:spPr>
          <a:xfrm>
            <a:off x="0" y="0"/>
            <a:ext cx="9143999" cy="6858000"/>
          </a:xfrm>
        </p:spPr>
      </p:pic>
      <p:sp>
        <p:nvSpPr>
          <p:cNvPr id="5" name="4 CuadroTexto"/>
          <p:cNvSpPr txBox="1"/>
          <p:nvPr/>
        </p:nvSpPr>
        <p:spPr>
          <a:xfrm>
            <a:off x="5214942" y="5000636"/>
            <a:ext cx="2350323" cy="132343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Armoniza</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tu Cocina</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mod_article802860_21.png"/>
          <p:cNvPicPr>
            <a:picLocks noGrp="1" noChangeAspect="1"/>
          </p:cNvPicPr>
          <p:nvPr>
            <p:ph idx="1"/>
          </p:nvPr>
        </p:nvPicPr>
        <p:blipFill>
          <a:blip r:embed="rId2"/>
          <a:stretch>
            <a:fillRect/>
          </a:stretch>
        </p:blipFill>
        <p:spPr>
          <a:xfrm>
            <a:off x="1643042" y="1071546"/>
            <a:ext cx="3760057" cy="5081158"/>
          </a:xfrm>
          <a:solidFill>
            <a:srgbClr val="004800"/>
          </a:solidFill>
        </p:spPr>
      </p:pic>
      <p:pic>
        <p:nvPicPr>
          <p:cNvPr id="4" name="3 Imagen" descr="6606fbf6.png"/>
          <p:cNvPicPr>
            <a:picLocks noChangeAspect="1"/>
          </p:cNvPicPr>
          <p:nvPr/>
        </p:nvPicPr>
        <p:blipFill>
          <a:blip r:embed="rId3"/>
          <a:stretch>
            <a:fillRect/>
          </a:stretch>
        </p:blipFill>
        <p:spPr>
          <a:xfrm>
            <a:off x="-1071602" y="0"/>
            <a:ext cx="10215602" cy="7786718"/>
          </a:xfrm>
          <a:prstGeom prst="rect">
            <a:avLst/>
          </a:prstGeom>
        </p:spPr>
      </p:pic>
      <p:sp>
        <p:nvSpPr>
          <p:cNvPr id="5" name="4 CuadroTexto"/>
          <p:cNvSpPr txBox="1"/>
          <p:nvPr/>
        </p:nvSpPr>
        <p:spPr>
          <a:xfrm>
            <a:off x="5429256" y="857232"/>
            <a:ext cx="3714744" cy="4708981"/>
          </a:xfrm>
          <a:prstGeom prst="rect">
            <a:avLst/>
          </a:prstGeom>
          <a:noFill/>
        </p:spPr>
        <p:txBody>
          <a:bodyPr wrap="square" rtlCol="0">
            <a:spAutoFit/>
          </a:bodyPr>
          <a:lstStyle/>
          <a:p>
            <a:r>
              <a:rPr lang="es-ES" sz="2000" dirty="0" smtClean="0">
                <a:solidFill>
                  <a:srgbClr val="FFD243"/>
                </a:solidFill>
                <a:effectLst>
                  <a:outerShdw blurRad="38100" dist="38100" dir="2700000" algn="tl">
                    <a:srgbClr val="000000">
                      <a:alpha val="43137"/>
                    </a:srgbClr>
                  </a:outerShdw>
                </a:effectLst>
              </a:rPr>
              <a:t>Las puertas de una casa, en el feng shui, se consideran verdaderas entradas de energía. Cuando penetramos en una habitación nos sentimos de manera diferente según sea la disposición energética ambiental. Si cada vez que entramos en un cuarto la puerta suena de manera desagradable, ese sonido, repetido una y otra vez termina por exasperar los nervios de todos los que conviven en la casa y crear un estado de estrés generalizado.</a:t>
            </a:r>
            <a:endParaRPr lang="es-ES" sz="2000" dirty="0">
              <a:solidFill>
                <a:srgbClr val="FFD243"/>
              </a:solidFill>
              <a:effectLst>
                <a:outerShdw blurRad="38100" dist="38100" dir="2700000" algn="tl">
                  <a:srgbClr val="000000">
                    <a:alpha val="43137"/>
                  </a:srgbClr>
                </a:outerShdw>
              </a:effectLst>
            </a:endParaRPr>
          </a:p>
        </p:txBody>
      </p:sp>
      <p:pic>
        <p:nvPicPr>
          <p:cNvPr id="9" name="8 Imagen" descr="515f7db8.png"/>
          <p:cNvPicPr>
            <a:picLocks noChangeAspect="1"/>
          </p:cNvPicPr>
          <p:nvPr/>
        </p:nvPicPr>
        <p:blipFill>
          <a:blip r:embed="rId4"/>
          <a:stretch>
            <a:fillRect/>
          </a:stretch>
        </p:blipFill>
        <p:spPr>
          <a:xfrm>
            <a:off x="3143240" y="1142984"/>
            <a:ext cx="980118" cy="2200075"/>
          </a:xfrm>
          <a:prstGeom prst="rect">
            <a:avLst/>
          </a:prstGeom>
        </p:spPr>
      </p:pic>
    </p:spTree>
  </p:cSld>
  <p:clrMapOvr>
    <a:masterClrMapping/>
  </p:clrMapOvr>
  <p:transition spd="slow" advTm="30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4800"/>
          </a:solidFill>
        </p:spPr>
        <p:txBody>
          <a:bodyPr/>
          <a:lstStyle/>
          <a:p>
            <a:endParaRPr lang="es-ES" dirty="0"/>
          </a:p>
        </p:txBody>
      </p:sp>
      <p:pic>
        <p:nvPicPr>
          <p:cNvPr id="4" name="3 Imagen" descr="6606fbf6.png"/>
          <p:cNvPicPr>
            <a:picLocks noChangeAspect="1"/>
          </p:cNvPicPr>
          <p:nvPr/>
        </p:nvPicPr>
        <p:blipFill>
          <a:blip r:embed="rId2"/>
          <a:stretch>
            <a:fillRect/>
          </a:stretch>
        </p:blipFill>
        <p:spPr>
          <a:xfrm>
            <a:off x="-642974" y="0"/>
            <a:ext cx="9786974" cy="7786718"/>
          </a:xfrm>
          <a:prstGeom prst="rect">
            <a:avLst/>
          </a:prstGeom>
        </p:spPr>
      </p:pic>
      <p:sp>
        <p:nvSpPr>
          <p:cNvPr id="5" name="4 CuadroTexto"/>
          <p:cNvSpPr txBox="1"/>
          <p:nvPr/>
        </p:nvSpPr>
        <p:spPr>
          <a:xfrm>
            <a:off x="2285984" y="1285860"/>
            <a:ext cx="6572296" cy="4093428"/>
          </a:xfrm>
          <a:prstGeom prst="rect">
            <a:avLst/>
          </a:prstGeom>
          <a:noFill/>
        </p:spPr>
        <p:txBody>
          <a:bodyPr wrap="square" rtlCol="0">
            <a:spAutoFit/>
          </a:bodyPr>
          <a:lstStyle/>
          <a:p>
            <a:r>
              <a:rPr lang="es-ES" sz="2000" dirty="0" smtClean="0">
                <a:solidFill>
                  <a:srgbClr val="FFD243"/>
                </a:solidFill>
                <a:effectLst>
                  <a:outerShdw blurRad="38100" dist="38100" dir="2700000" algn="tl">
                    <a:srgbClr val="000000">
                      <a:alpha val="43137"/>
                    </a:srgbClr>
                  </a:outerShdw>
                </a:effectLst>
              </a:rPr>
              <a:t>En general, se recomienda la sencillez... mientras menos muebles y objetos haya en un lugar más armonioso será ya que un sitio muy "cargado" absorben demasiado la atención de los visitantes y su energía. Mantenga la entrada a su casa tan abierta y limpia como sea posible. Coloque sus muebles de modo tal que al entrar en un lugar se establezca contacto visual con los allí presentes. Si pone algunas sillas apoyadas en la pared aumenta la sensación de confianza, estabilidad y soporte. Al entrar en una pieza observe hacia donde se dirigen sus ojos y si estos se posan en algo poco armonioso como un escritorio lleno de papeles, un proyecto sin terminar o algo desordenado elimínelo... su entrada debe ser siempre una experiencia agradable. </a:t>
            </a:r>
            <a:endParaRPr lang="es-ES" sz="2000" dirty="0">
              <a:solidFill>
                <a:srgbClr val="FFD243"/>
              </a:solidFill>
              <a:effectLst>
                <a:outerShdw blurRad="38100" dist="38100" dir="2700000" algn="tl">
                  <a:srgbClr val="000000">
                    <a:alpha val="43137"/>
                  </a:srgbClr>
                </a:outerShdw>
              </a:effectLst>
            </a:endParaRPr>
          </a:p>
        </p:txBody>
      </p:sp>
      <p:sp>
        <p:nvSpPr>
          <p:cNvPr id="6" name="5 CuadroTexto"/>
          <p:cNvSpPr txBox="1"/>
          <p:nvPr/>
        </p:nvSpPr>
        <p:spPr>
          <a:xfrm>
            <a:off x="4214810" y="714356"/>
            <a:ext cx="2327432" cy="461665"/>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ES" sz="2400" b="1" dirty="0" smtClean="0">
                <a:ln>
                  <a:solidFill>
                    <a:schemeClr val="accent3">
                      <a:lumMod val="60000"/>
                      <a:lumOff val="40000"/>
                    </a:schemeClr>
                  </a:solidFill>
                </a:ln>
                <a:solidFill>
                  <a:schemeClr val="accent3">
                    <a:lumMod val="75000"/>
                  </a:schemeClr>
                </a:solidFill>
                <a:latin typeface="Broadway" pitchFamily="82" charset="0"/>
              </a:rPr>
              <a:t>DORMITORIO</a:t>
            </a:r>
            <a:endParaRPr lang="es-ES" sz="2400" b="1" dirty="0">
              <a:ln>
                <a:solidFill>
                  <a:schemeClr val="accent3">
                    <a:lumMod val="60000"/>
                    <a:lumOff val="40000"/>
                  </a:schemeClr>
                </a:solidFill>
              </a:ln>
              <a:solidFill>
                <a:schemeClr val="accent3">
                  <a:lumMod val="75000"/>
                </a:schemeClr>
              </a:solidFill>
              <a:latin typeface="Broadway" pitchFamily="82" charset="0"/>
            </a:endParaRPr>
          </a:p>
        </p:txBody>
      </p:sp>
    </p:spTree>
  </p:cSld>
  <p:clrMapOvr>
    <a:masterClrMapping/>
  </p:clrMapOvr>
  <p:transition spd="slow" advTm="40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10" name="9 Imagen" descr="dormitorio 1.jpg"/>
          <p:cNvPicPr>
            <a:picLocks noChangeAspect="1"/>
          </p:cNvPicPr>
          <p:nvPr/>
        </p:nvPicPr>
        <p:blipFill>
          <a:blip r:embed="rId2"/>
          <a:stretch>
            <a:fillRect/>
          </a:stretch>
        </p:blipFill>
        <p:spPr>
          <a:xfrm>
            <a:off x="0" y="33162"/>
            <a:ext cx="9144000" cy="6824838"/>
          </a:xfrm>
          <a:prstGeom prst="rect">
            <a:avLst/>
          </a:prstGeom>
          <a:scene3d>
            <a:camera prst="orthographicFront"/>
            <a:lightRig rig="threePt" dir="t"/>
          </a:scene3d>
          <a:sp3d>
            <a:bevelT prst="angle"/>
          </a:sp3d>
        </p:spPr>
      </p:pic>
      <p:sp>
        <p:nvSpPr>
          <p:cNvPr id="5" name="4 CuadroTexto"/>
          <p:cNvSpPr txBox="1"/>
          <p:nvPr/>
        </p:nvSpPr>
        <p:spPr>
          <a:xfrm>
            <a:off x="3357554" y="5929330"/>
            <a:ext cx="2694584"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Armoniza tu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Dormirtorio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6000">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4800"/>
          </a:solidFill>
        </p:spPr>
        <p:txBody>
          <a:bodyPr/>
          <a:lstStyle/>
          <a:p>
            <a:endParaRPr lang="es-ES" dirty="0"/>
          </a:p>
        </p:txBody>
      </p:sp>
      <p:pic>
        <p:nvPicPr>
          <p:cNvPr id="4" name="3 Imagen" descr="6606fbf6.png"/>
          <p:cNvPicPr>
            <a:picLocks noChangeAspect="1"/>
          </p:cNvPicPr>
          <p:nvPr/>
        </p:nvPicPr>
        <p:blipFill>
          <a:blip r:embed="rId2"/>
          <a:stretch>
            <a:fillRect/>
          </a:stretch>
        </p:blipFill>
        <p:spPr>
          <a:xfrm>
            <a:off x="-642974" y="0"/>
            <a:ext cx="9786974" cy="7786718"/>
          </a:xfrm>
          <a:prstGeom prst="rect">
            <a:avLst/>
          </a:prstGeom>
        </p:spPr>
      </p:pic>
      <p:sp>
        <p:nvSpPr>
          <p:cNvPr id="5" name="4 CuadroTexto"/>
          <p:cNvSpPr txBox="1"/>
          <p:nvPr/>
        </p:nvSpPr>
        <p:spPr>
          <a:xfrm>
            <a:off x="2357422" y="1000108"/>
            <a:ext cx="6500858" cy="4093428"/>
          </a:xfrm>
          <a:prstGeom prst="rect">
            <a:avLst/>
          </a:prstGeom>
          <a:noFill/>
        </p:spPr>
        <p:txBody>
          <a:bodyPr wrap="square" rtlCol="0">
            <a:spAutoFit/>
          </a:bodyPr>
          <a:lstStyle/>
          <a:p>
            <a:r>
              <a:rPr lang="es-ES" sz="2000" dirty="0" smtClean="0">
                <a:solidFill>
                  <a:srgbClr val="FFD243"/>
                </a:solidFill>
                <a:effectLst>
                  <a:outerShdw blurRad="38100" dist="38100" dir="2700000" algn="tl">
                    <a:srgbClr val="000000">
                      <a:alpha val="43137"/>
                    </a:srgbClr>
                  </a:outerShdw>
                </a:effectLst>
              </a:rPr>
              <a:t>Muchas personas deben pasar largas horas en una oficina... detrás de un escritorio. Según El Feng Shui la ubicación del buró de trabajo es vital para ayudarnos a pensar creativamente. Si se coloca la espalda contra la pared, algún gabinete o librero sentimos que tenemos una verdadera "montaña" detrás de nosotros que nos ayuda a sentirnos más fuertes. Si estamos trabajando en un local donde hay varias personas y le estamos dando la espalda nos sentimos inseguros... nunca sabemos cuando nos están mirando o sometiendo a escrutinio si acaso nos rascamos o metemos el dedo en la nariz... Unos espejitos con plantas encima del escritorio, cuando éste no se pueda cambiar de sitio, ayudan a resolver este problema!</a:t>
            </a:r>
            <a:endParaRPr lang="es-ES" sz="2400" dirty="0">
              <a:solidFill>
                <a:srgbClr val="FFD243"/>
              </a:solidFill>
              <a:effectLst>
                <a:outerShdw blurRad="38100" dist="38100" dir="2700000" algn="tl">
                  <a:srgbClr val="000000">
                    <a:alpha val="43137"/>
                  </a:srgbClr>
                </a:outerShdw>
              </a:effectLst>
            </a:endParaRPr>
          </a:p>
        </p:txBody>
      </p:sp>
      <p:sp>
        <p:nvSpPr>
          <p:cNvPr id="6" name="5 CuadroTexto"/>
          <p:cNvSpPr txBox="1"/>
          <p:nvPr/>
        </p:nvSpPr>
        <p:spPr>
          <a:xfrm>
            <a:off x="4429124" y="0"/>
            <a:ext cx="1557862" cy="461665"/>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ES" sz="2400" b="1" dirty="0" smtClean="0">
                <a:ln/>
                <a:solidFill>
                  <a:schemeClr val="accent3"/>
                </a:solidFill>
                <a:latin typeface="Broadway" pitchFamily="82" charset="0"/>
              </a:rPr>
              <a:t>OFICINA</a:t>
            </a:r>
            <a:endParaRPr lang="es-ES" sz="2400" b="1" dirty="0">
              <a:ln/>
              <a:solidFill>
                <a:schemeClr val="accent3"/>
              </a:solidFill>
              <a:latin typeface="Broadway" pitchFamily="82" charset="0"/>
            </a:endParaRPr>
          </a:p>
        </p:txBody>
      </p:sp>
    </p:spTree>
  </p:cSld>
  <p:clrMapOvr>
    <a:masterClrMapping/>
  </p:clrMapOvr>
  <p:transition spd="slow" advTm="40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0121121_155832.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6" name="5 CuadroTexto"/>
          <p:cNvSpPr txBox="1"/>
          <p:nvPr/>
        </p:nvSpPr>
        <p:spPr>
          <a:xfrm>
            <a:off x="0" y="500042"/>
            <a:ext cx="4991688" cy="58477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Armoniza </a:t>
            </a: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 tu </a:t>
            </a: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Oficina</a:t>
            </a: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4000">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4800"/>
          </a:solidFill>
        </p:spPr>
        <p:txBody>
          <a:bodyPr/>
          <a:lstStyle/>
          <a:p>
            <a:endParaRPr lang="es-ES" dirty="0"/>
          </a:p>
        </p:txBody>
      </p:sp>
      <p:pic>
        <p:nvPicPr>
          <p:cNvPr id="4" name="3 Imagen" descr="6606fbf6.png"/>
          <p:cNvPicPr>
            <a:picLocks noChangeAspect="1"/>
          </p:cNvPicPr>
          <p:nvPr/>
        </p:nvPicPr>
        <p:blipFill>
          <a:blip r:embed="rId2"/>
          <a:stretch>
            <a:fillRect/>
          </a:stretch>
        </p:blipFill>
        <p:spPr>
          <a:xfrm>
            <a:off x="-642974" y="0"/>
            <a:ext cx="9786974" cy="7786718"/>
          </a:xfrm>
          <a:prstGeom prst="rect">
            <a:avLst/>
          </a:prstGeom>
        </p:spPr>
      </p:pic>
      <p:sp>
        <p:nvSpPr>
          <p:cNvPr id="5" name="4 CuadroTexto"/>
          <p:cNvSpPr txBox="1"/>
          <p:nvPr/>
        </p:nvSpPr>
        <p:spPr>
          <a:xfrm>
            <a:off x="2500298" y="1000108"/>
            <a:ext cx="6286544" cy="4154984"/>
          </a:xfrm>
          <a:prstGeom prst="rect">
            <a:avLst/>
          </a:prstGeom>
          <a:noFill/>
        </p:spPr>
        <p:txBody>
          <a:bodyPr wrap="square" rtlCol="0">
            <a:spAutoFit/>
          </a:bodyPr>
          <a:lstStyle/>
          <a:p>
            <a:r>
              <a:rPr lang="es-ES" sz="2400" dirty="0" smtClean="0">
                <a:solidFill>
                  <a:srgbClr val="FFD243"/>
                </a:solidFill>
                <a:effectLst>
                  <a:outerShdw blurRad="38100" dist="38100" dir="2700000" algn="tl">
                    <a:srgbClr val="000000">
                      <a:alpha val="43137"/>
                    </a:srgbClr>
                  </a:outerShdw>
                </a:effectLst>
              </a:rPr>
              <a:t>Las plantas son verdaderos reservorios de energía. Mediante la función </a:t>
            </a:r>
            <a:r>
              <a:rPr lang="es-ES" sz="2400" dirty="0" err="1" smtClean="0">
                <a:solidFill>
                  <a:srgbClr val="FFD243"/>
                </a:solidFill>
                <a:effectLst>
                  <a:outerShdw blurRad="38100" dist="38100" dir="2700000" algn="tl">
                    <a:srgbClr val="000000">
                      <a:alpha val="43137"/>
                    </a:srgbClr>
                  </a:outerShdw>
                </a:effectLst>
              </a:rPr>
              <a:t>clorofiliana</a:t>
            </a:r>
            <a:r>
              <a:rPr lang="es-ES" sz="2400" dirty="0" smtClean="0">
                <a:solidFill>
                  <a:srgbClr val="FFD243"/>
                </a:solidFill>
                <a:effectLst>
                  <a:outerShdw blurRad="38100" dist="38100" dir="2700000" algn="tl">
                    <a:srgbClr val="000000">
                      <a:alpha val="43137"/>
                    </a:srgbClr>
                  </a:outerShdw>
                </a:effectLst>
              </a:rPr>
              <a:t>  Atrapan los rayos del sol y lo convierten en alimentos para ellas mismas, y los demás almacenando grandes reservas energéticas. Las plantas en cualquier recinto cerrado no solamente embellecen y refrescan el lugar sino contribuyen poderosamente a lograr un flujo adecuado de la energía </a:t>
            </a:r>
            <a:r>
              <a:rPr lang="es-ES" sz="2400" dirty="0" err="1" smtClean="0">
                <a:solidFill>
                  <a:srgbClr val="FFD243"/>
                </a:solidFill>
                <a:effectLst>
                  <a:outerShdw blurRad="38100" dist="38100" dir="2700000" algn="tl">
                    <a:srgbClr val="000000">
                      <a:alpha val="43137"/>
                    </a:srgbClr>
                  </a:outerShdw>
                </a:effectLst>
              </a:rPr>
              <a:t>chi</a:t>
            </a:r>
            <a:r>
              <a:rPr lang="es-ES" sz="2400" dirty="0" smtClean="0">
                <a:solidFill>
                  <a:srgbClr val="FFD243"/>
                </a:solidFill>
                <a:effectLst>
                  <a:outerShdw blurRad="38100" dist="38100" dir="2700000" algn="tl">
                    <a:srgbClr val="000000">
                      <a:alpha val="43137"/>
                    </a:srgbClr>
                  </a:outerShdw>
                </a:effectLst>
              </a:rPr>
              <a:t>. Además, las plantas pueden ofrecer soluciones prácticas para dividir espacios y crear rincones agradables.</a:t>
            </a:r>
            <a:endParaRPr lang="es-ES" sz="2400" dirty="0">
              <a:solidFill>
                <a:srgbClr val="FFD243"/>
              </a:solidFill>
              <a:effectLst>
                <a:outerShdw blurRad="38100" dist="38100" dir="2700000" algn="tl">
                  <a:srgbClr val="000000">
                    <a:alpha val="43137"/>
                  </a:srgbClr>
                </a:outerShdw>
              </a:effectLst>
            </a:endParaRPr>
          </a:p>
        </p:txBody>
      </p:sp>
      <p:sp>
        <p:nvSpPr>
          <p:cNvPr id="6" name="5 CuadroTexto"/>
          <p:cNvSpPr txBox="1"/>
          <p:nvPr/>
        </p:nvSpPr>
        <p:spPr>
          <a:xfrm>
            <a:off x="4429124" y="357166"/>
            <a:ext cx="1819472" cy="461665"/>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ES" sz="2400" b="1" dirty="0" smtClean="0">
                <a:ln>
                  <a:solidFill>
                    <a:schemeClr val="accent3">
                      <a:lumMod val="60000"/>
                      <a:lumOff val="40000"/>
                    </a:schemeClr>
                  </a:solidFill>
                </a:ln>
                <a:solidFill>
                  <a:schemeClr val="accent3"/>
                </a:solidFill>
                <a:latin typeface="Broadway" pitchFamily="82" charset="0"/>
              </a:rPr>
              <a:t>JARDINES</a:t>
            </a:r>
            <a:endParaRPr lang="es-ES" sz="2400" b="1" dirty="0">
              <a:ln>
                <a:solidFill>
                  <a:schemeClr val="accent3">
                    <a:lumMod val="60000"/>
                    <a:lumOff val="40000"/>
                  </a:schemeClr>
                </a:solidFill>
              </a:ln>
              <a:solidFill>
                <a:schemeClr val="accent3"/>
              </a:solidFill>
              <a:latin typeface="Broadway" pitchFamily="82" charset="0"/>
            </a:endParaRPr>
          </a:p>
        </p:txBody>
      </p:sp>
    </p:spTree>
  </p:cSld>
  <p:clrMapOvr>
    <a:masterClrMapping/>
  </p:clrMapOvr>
  <p:transition spd="slow" advTm="40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1210894.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Tree>
  </p:cSld>
  <p:clrMapOvr>
    <a:masterClrMapping/>
  </p:clrMapOvr>
  <p:transition spd="slow" advTm="12000">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3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4800"/>
          </a:solidFill>
        </p:spPr>
        <p:txBody>
          <a:bodyPr/>
          <a:lstStyle/>
          <a:p>
            <a:endParaRPr lang="es-ES" dirty="0"/>
          </a:p>
        </p:txBody>
      </p:sp>
      <p:pic>
        <p:nvPicPr>
          <p:cNvPr id="4" name="3 Imagen" descr="6606fbf6.png"/>
          <p:cNvPicPr>
            <a:picLocks noChangeAspect="1"/>
          </p:cNvPicPr>
          <p:nvPr/>
        </p:nvPicPr>
        <p:blipFill>
          <a:blip r:embed="rId2"/>
          <a:stretch>
            <a:fillRect/>
          </a:stretch>
        </p:blipFill>
        <p:spPr>
          <a:xfrm>
            <a:off x="-642974" y="0"/>
            <a:ext cx="9786974" cy="7786718"/>
          </a:xfrm>
          <a:prstGeom prst="rect">
            <a:avLst/>
          </a:prstGeom>
        </p:spPr>
      </p:pic>
      <p:sp>
        <p:nvSpPr>
          <p:cNvPr id="5" name="4 CuadroTexto"/>
          <p:cNvSpPr txBox="1"/>
          <p:nvPr/>
        </p:nvSpPr>
        <p:spPr>
          <a:xfrm>
            <a:off x="3357554" y="785794"/>
            <a:ext cx="4000528" cy="584775"/>
          </a:xfrm>
          <a:prstGeom prst="rect">
            <a:avLst/>
          </a:prstGeom>
          <a:noFill/>
        </p:spPr>
        <p:txBody>
          <a:bodyPr wrap="square" rtlCol="0">
            <a:spAutoFit/>
            <a:scene3d>
              <a:camera prst="orthographicFront"/>
              <a:lightRig rig="flat" dir="t">
                <a:rot lat="0" lon="0" rev="18900000"/>
              </a:lightRig>
            </a:scene3d>
            <a:sp3d extrusionH="31750" contourW="6350" prstMaterial="powder">
              <a:bevelT w="19050" h="19050" prst="softRound"/>
              <a:contourClr>
                <a:schemeClr val="accent3">
                  <a:tint val="100000"/>
                  <a:shade val="100000"/>
                  <a:satMod val="100000"/>
                  <a:hueMod val="100000"/>
                </a:schemeClr>
              </a:contourClr>
            </a:sp3d>
          </a:bodyPr>
          <a:lstStyle/>
          <a:p>
            <a:pPr algn="ctr"/>
            <a:r>
              <a:rPr lang="es-ES" sz="3200" b="1" dirty="0" smtClean="0">
                <a:ln>
                  <a:solidFill>
                    <a:schemeClr val="accent3">
                      <a:lumMod val="60000"/>
                      <a:lumOff val="40000"/>
                    </a:schemeClr>
                  </a:solidFill>
                </a:ln>
                <a:solidFill>
                  <a:schemeClr val="accent3">
                    <a:lumMod val="75000"/>
                  </a:schemeClr>
                </a:solidFill>
                <a:latin typeface="Broadway" pitchFamily="82" charset="0"/>
              </a:rPr>
              <a:t>SALA</a:t>
            </a:r>
            <a:endParaRPr lang="es-ES" sz="3200" b="1" dirty="0">
              <a:ln>
                <a:solidFill>
                  <a:schemeClr val="accent3">
                    <a:lumMod val="60000"/>
                    <a:lumOff val="40000"/>
                  </a:schemeClr>
                </a:solidFill>
              </a:ln>
              <a:solidFill>
                <a:schemeClr val="accent3">
                  <a:lumMod val="75000"/>
                </a:schemeClr>
              </a:solidFill>
              <a:latin typeface="Broadway" pitchFamily="82" charset="0"/>
            </a:endParaRPr>
          </a:p>
        </p:txBody>
      </p:sp>
      <p:sp>
        <p:nvSpPr>
          <p:cNvPr id="6" name="5 CuadroTexto"/>
          <p:cNvSpPr txBox="1"/>
          <p:nvPr/>
        </p:nvSpPr>
        <p:spPr>
          <a:xfrm>
            <a:off x="2285984" y="1428736"/>
            <a:ext cx="6572296" cy="4154984"/>
          </a:xfrm>
          <a:prstGeom prst="rect">
            <a:avLst/>
          </a:prstGeom>
          <a:noFill/>
        </p:spPr>
        <p:txBody>
          <a:bodyPr wrap="square" rtlCol="0">
            <a:spAutoFit/>
          </a:bodyPr>
          <a:lstStyle/>
          <a:p>
            <a:r>
              <a:rPr lang="es-ES" sz="2400" dirty="0" smtClean="0">
                <a:solidFill>
                  <a:srgbClr val="FFD243"/>
                </a:solidFill>
                <a:effectLst>
                  <a:outerShdw blurRad="38100" dist="38100" dir="2700000" algn="tl">
                    <a:srgbClr val="000000">
                      <a:alpha val="43137"/>
                    </a:srgbClr>
                  </a:outerShdw>
                </a:effectLst>
              </a:rPr>
              <a:t>La sala es donde tu familia se reúne diariamente y donde compartes con tus amigos, es por esto que debe estar ordenada y equilibrada con colores, formas, texturas y elementos. Es importante destacar que el desorden y el exceso de muebles o adornos, obstruyen la circulación pudiendo así generar conflictos y obstáculos en las relaciones.</a:t>
            </a:r>
          </a:p>
          <a:p>
            <a:r>
              <a:rPr lang="es-ES" sz="2400" dirty="0" smtClean="0">
                <a:solidFill>
                  <a:srgbClr val="FFD243"/>
                </a:solidFill>
                <a:effectLst>
                  <a:outerShdw blurRad="38100" dist="38100" dir="2700000" algn="tl">
                    <a:srgbClr val="000000">
                      <a:alpha val="43137"/>
                    </a:srgbClr>
                  </a:outerShdw>
                </a:effectLst>
              </a:rPr>
              <a:t>La </a:t>
            </a:r>
            <a:r>
              <a:rPr lang="es-ES" sz="2400" dirty="0" smtClean="0">
                <a:solidFill>
                  <a:srgbClr val="FFD243"/>
                </a:solidFill>
                <a:effectLst>
                  <a:outerShdw blurRad="38100" dist="38100" dir="2700000" algn="tl">
                    <a:srgbClr val="000000">
                      <a:alpha val="43137"/>
                    </a:srgbClr>
                  </a:outerShdw>
                </a:effectLst>
              </a:rPr>
              <a:t>mesa de la sala debe de tener las esquinas redondeadas, si no es así, compensa colocando objetos y floreros circulares o con curvas.</a:t>
            </a:r>
          </a:p>
          <a:p>
            <a:r>
              <a:rPr lang="es-ES" sz="2400" dirty="0" smtClean="0">
                <a:solidFill>
                  <a:srgbClr val="FFD243"/>
                </a:solidFill>
                <a:effectLst>
                  <a:outerShdw blurRad="38100" dist="38100" dir="2700000" algn="tl">
                    <a:srgbClr val="000000">
                      <a:alpha val="43137"/>
                    </a:srgbClr>
                  </a:outerShdw>
                </a:effectLst>
              </a:rPr>
              <a:t>No coloques sillas o sillones debajo de una viga.</a:t>
            </a:r>
            <a:endParaRPr lang="es-ES" sz="2400" dirty="0">
              <a:solidFill>
                <a:srgbClr val="FFD243"/>
              </a:solidFill>
              <a:effectLst>
                <a:outerShdw blurRad="38100" dist="38100" dir="2700000" algn="tl">
                  <a:srgbClr val="000000">
                    <a:alpha val="43137"/>
                  </a:srgbClr>
                </a:outerShdw>
              </a:effectLst>
            </a:endParaRPr>
          </a:p>
        </p:txBody>
      </p:sp>
    </p:spTree>
  </p:cSld>
  <p:clrMapOvr>
    <a:masterClrMapping/>
  </p:clrMapOvr>
  <p:transition spd="slow" advTm="3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che_1693581.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6" name="5 CuadroTexto"/>
          <p:cNvSpPr txBox="1"/>
          <p:nvPr/>
        </p:nvSpPr>
        <p:spPr>
          <a:xfrm>
            <a:off x="1071538" y="571480"/>
            <a:ext cx="2085764" cy="40011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Armoniza tu Sala</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2000">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ya.jpg"/>
          <p:cNvPicPr>
            <a:picLocks noChangeAspect="1"/>
          </p:cNvPicPr>
          <p:nvPr/>
        </p:nvPicPr>
        <p:blipFill>
          <a:blip r:embed="rId2"/>
          <a:stretch>
            <a:fillRect/>
          </a:stretch>
        </p:blipFill>
        <p:spPr>
          <a:xfrm>
            <a:off x="0" y="46563"/>
            <a:ext cx="9144000" cy="6811437"/>
          </a:xfrm>
          <a:prstGeom prst="rect">
            <a:avLst/>
          </a:prstGeom>
          <a:scene3d>
            <a:camera prst="orthographicFront"/>
            <a:lightRig rig="threePt" dir="t"/>
          </a:scene3d>
          <a:sp3d>
            <a:bevelT prst="angle"/>
          </a:sp3d>
        </p:spPr>
      </p:pic>
      <p:sp>
        <p:nvSpPr>
          <p:cNvPr id="7" name="6 CuadroTexto"/>
          <p:cNvSpPr txBox="1"/>
          <p:nvPr/>
        </p:nvSpPr>
        <p:spPr>
          <a:xfrm>
            <a:off x="785786" y="785794"/>
            <a:ext cx="4786346" cy="3108543"/>
          </a:xfrm>
          <a:prstGeom prst="rect">
            <a:avLst/>
          </a:prstGeom>
          <a:noFill/>
        </p:spPr>
        <p:txBody>
          <a:bodyPr wrap="squar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2800" b="1" dirty="0" smtClean="0">
                <a:ln/>
                <a:solidFill>
                  <a:schemeClr val="accent3"/>
                </a:solidFill>
                <a:effectLst>
                  <a:outerShdw blurRad="38100" dist="38100" dir="2700000" algn="tl">
                    <a:srgbClr val="000000">
                      <a:alpha val="43137"/>
                    </a:srgbClr>
                  </a:outerShdw>
                </a:effectLst>
                <a:latin typeface="Broadway" pitchFamily="82" charset="0"/>
              </a:rPr>
              <a:t>ADORNOS  Y  SIMBOLOS  USADOS EN  LA  DECORACION   FENG  SHUI  ACOMPAÑADOS  DE  FRASES </a:t>
            </a:r>
          </a:p>
          <a:p>
            <a:pPr algn="ctr"/>
            <a:r>
              <a:rPr lang="es-ES" sz="2800" b="1" dirty="0" smtClean="0">
                <a:ln/>
                <a:solidFill>
                  <a:schemeClr val="accent3"/>
                </a:solidFill>
                <a:effectLst>
                  <a:outerShdw blurRad="38100" dist="38100" dir="2700000" algn="tl">
                    <a:srgbClr val="000000">
                      <a:alpha val="43137"/>
                    </a:srgbClr>
                  </a:outerShdw>
                </a:effectLst>
                <a:latin typeface="Broadway" pitchFamily="82" charset="0"/>
              </a:rPr>
              <a:t> DE PENSADORES  CHINOS</a:t>
            </a:r>
            <a:endParaRPr lang="es-ES" sz="2800" b="1" dirty="0">
              <a:ln/>
              <a:solidFill>
                <a:schemeClr val="accent3"/>
              </a:solidFill>
              <a:effectLst>
                <a:outerShdw blurRad="38100" dist="38100" dir="2700000" algn="tl">
                  <a:srgbClr val="000000">
                    <a:alpha val="43137"/>
                  </a:srgbClr>
                </a:outerShdw>
              </a:effectLst>
              <a:latin typeface="Broadway" pitchFamily="82" charset="0"/>
            </a:endParaRPr>
          </a:p>
        </p:txBody>
      </p:sp>
    </p:spTree>
  </p:cSld>
  <p:clrMapOvr>
    <a:masterClrMapping/>
  </p:clrMapOvr>
  <p:transition spd="slow" advTm="15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Scale>
                                      <p:cBhvr>
                                        <p:cTn id="7"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7"/>
                                        </p:tgtEl>
                                        <p:attrNameLst>
                                          <p:attrName>ppt_x</p:attrName>
                                          <p:attrName>ppt_y</p:attrName>
                                        </p:attrNameLst>
                                      </p:cBhvr>
                                    </p:animMotion>
                                    <p:animEffect transition="in" filter="fade">
                                      <p:cBhvr>
                                        <p:cTn id="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yin-yang.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5" name="4 CuadroTexto"/>
          <p:cNvSpPr txBox="1"/>
          <p:nvPr/>
        </p:nvSpPr>
        <p:spPr>
          <a:xfrm>
            <a:off x="6286512" y="3214686"/>
            <a:ext cx="2571768" cy="1631216"/>
          </a:xfrm>
          <a:prstGeom prst="rect">
            <a:avLst/>
          </a:prstGeom>
          <a:noFill/>
        </p:spPr>
        <p:txBody>
          <a:bodyPr wrap="square" rtlCol="0">
            <a:spAutoFit/>
          </a:bodyPr>
          <a:lstStyle/>
          <a:p>
            <a:pPr algn="ctr"/>
            <a:r>
              <a:rPr lang="es-ES" sz="2000" dirty="0" smtClean="0">
                <a:ln w="18415" cmpd="sng">
                  <a:noFill/>
                  <a:prstDash val="solid"/>
                </a:ln>
                <a:solidFill>
                  <a:srgbClr val="FFC000"/>
                </a:solidFill>
                <a:effectLst>
                  <a:outerShdw blurRad="63500" dir="3600000" algn="tl" rotWithShape="0">
                    <a:srgbClr val="000000">
                      <a:alpha val="70000"/>
                    </a:srgbClr>
                  </a:outerShdw>
                </a:effectLst>
              </a:rPr>
              <a:t>"Escoja un trabajo que ame y no tendrá que trabajar ni un solo día en su vida". </a:t>
            </a:r>
          </a:p>
          <a:p>
            <a:pPr algn="ctr"/>
            <a:r>
              <a:rPr lang="es-ES" sz="2000" dirty="0" smtClean="0">
                <a:ln w="18415" cmpd="sng">
                  <a:noFill/>
                  <a:prstDash val="solid"/>
                </a:ln>
                <a:solidFill>
                  <a:srgbClr val="FFC000"/>
                </a:solidFill>
                <a:effectLst>
                  <a:outerShdw blurRad="63500" dir="3600000" algn="tl" rotWithShape="0">
                    <a:srgbClr val="000000">
                      <a:alpha val="70000"/>
                    </a:srgbClr>
                  </a:outerShdw>
                </a:effectLst>
              </a:rPr>
              <a:t>-Confucio-</a:t>
            </a:r>
            <a:endParaRPr lang="es-ES" sz="2000" dirty="0">
              <a:ln w="18415" cmpd="sng">
                <a:noFill/>
                <a:prstDash val="solid"/>
              </a:ln>
              <a:solidFill>
                <a:srgbClr val="FFC000"/>
              </a:solidFill>
              <a:effectLst>
                <a:outerShdw blurRad="63500" dir="3600000" algn="tl" rotWithShape="0">
                  <a:srgbClr val="000000">
                    <a:alpha val="70000"/>
                  </a:srgbClr>
                </a:outerShdw>
              </a:effectLst>
            </a:endParaRPr>
          </a:p>
        </p:txBody>
      </p:sp>
    </p:spTree>
  </p:cSld>
  <p:clrMapOvr>
    <a:masterClrMapping/>
  </p:clrMapOvr>
  <p:transition spd="slow" advTm="14000">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pa-calming-candle-feng-shui-flower-green-jasmine-peacefull.jpg"/>
          <p:cNvPicPr>
            <a:picLocks noChangeAspect="1"/>
          </p:cNvPicPr>
          <p:nvPr/>
        </p:nvPicPr>
        <p:blipFill>
          <a:blip r:embed="rId2"/>
          <a:stretch>
            <a:fillRect/>
          </a:stretch>
        </p:blipFill>
        <p:spPr>
          <a:xfrm>
            <a:off x="0" y="13342"/>
            <a:ext cx="9144000" cy="6831315"/>
          </a:xfrm>
          <a:prstGeom prst="rect">
            <a:avLst/>
          </a:prstGeom>
          <a:scene3d>
            <a:camera prst="orthographicFront"/>
            <a:lightRig rig="threePt" dir="t"/>
          </a:scene3d>
          <a:sp3d>
            <a:bevelT prst="angle"/>
          </a:sp3d>
        </p:spPr>
      </p:pic>
      <p:sp>
        <p:nvSpPr>
          <p:cNvPr id="5" name="4 CuadroTexto"/>
          <p:cNvSpPr txBox="1"/>
          <p:nvPr/>
        </p:nvSpPr>
        <p:spPr>
          <a:xfrm>
            <a:off x="0" y="714356"/>
            <a:ext cx="4429124" cy="1569660"/>
          </a:xfrm>
          <a:prstGeom prst="rect">
            <a:avLst/>
          </a:prstGeom>
          <a:noFill/>
        </p:spPr>
        <p:txBody>
          <a:bodyPr wrap="square" rtlCol="0">
            <a:spAutoFit/>
          </a:bodyPr>
          <a:lstStyle/>
          <a:p>
            <a:pPr algn="ctr"/>
            <a:r>
              <a:rPr lang="es-ES" sz="2400" b="1" dirty="0" smtClean="0">
                <a:ln>
                  <a:solidFill>
                    <a:sysClr val="windowText" lastClr="000000"/>
                  </a:solidFill>
                </a:ln>
                <a:solidFill>
                  <a:schemeClr val="bg1"/>
                </a:solidFill>
              </a:rPr>
              <a:t>"El que domina a los otros es fuerte; el que se domina a sí mismo es poderoso" </a:t>
            </a:r>
          </a:p>
          <a:p>
            <a:pPr algn="ctr"/>
            <a:r>
              <a:rPr lang="es-ES" sz="2400" b="1" dirty="0" smtClean="0">
                <a:ln>
                  <a:solidFill>
                    <a:sysClr val="windowText" lastClr="000000"/>
                  </a:solidFill>
                </a:ln>
                <a:solidFill>
                  <a:schemeClr val="bg1"/>
                </a:solidFill>
              </a:rPr>
              <a:t>Lao-</a:t>
            </a:r>
            <a:r>
              <a:rPr lang="es-ES" sz="2400" b="1" dirty="0" err="1" smtClean="0">
                <a:ln>
                  <a:solidFill>
                    <a:sysClr val="windowText" lastClr="000000"/>
                  </a:solidFill>
                </a:ln>
                <a:solidFill>
                  <a:schemeClr val="bg1"/>
                </a:solidFill>
              </a:rPr>
              <a:t>tsé</a:t>
            </a:r>
            <a:endParaRPr lang="es-ES" sz="2400" dirty="0">
              <a:ln>
                <a:solidFill>
                  <a:sysClr val="windowText" lastClr="000000"/>
                </a:solidFill>
              </a:ln>
              <a:solidFill>
                <a:schemeClr val="bg1"/>
              </a:solidFill>
            </a:endParaRPr>
          </a:p>
        </p:txBody>
      </p:sp>
    </p:spTree>
  </p:cSld>
  <p:clrMapOvr>
    <a:masterClrMapping/>
  </p:clrMapOvr>
  <p:transition spd="slow" advTm="14000">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357222" y="0"/>
            <a:ext cx="9501222" cy="6858000"/>
          </a:xfrm>
          <a:solidFill>
            <a:srgbClr val="004800"/>
          </a:solidFill>
        </p:spPr>
        <p:txBody>
          <a:bodyPr/>
          <a:lstStyle/>
          <a:p>
            <a:endParaRPr lang="es-ES" dirty="0"/>
          </a:p>
        </p:txBody>
      </p:sp>
      <p:pic>
        <p:nvPicPr>
          <p:cNvPr id="4" name="3 Imagen" descr="fuentes-de-agua-feng-shui_MLA-F-115045196_3412.jpg"/>
          <p:cNvPicPr>
            <a:picLocks noChangeAspect="1"/>
          </p:cNvPicPr>
          <p:nvPr/>
        </p:nvPicPr>
        <p:blipFill>
          <a:blip r:embed="rId2"/>
          <a:stretch>
            <a:fillRect/>
          </a:stretch>
        </p:blipFill>
        <p:spPr>
          <a:xfrm>
            <a:off x="1214414" y="0"/>
            <a:ext cx="6545461" cy="6858000"/>
          </a:xfrm>
          <a:prstGeom prst="rect">
            <a:avLst/>
          </a:prstGeom>
          <a:scene3d>
            <a:camera prst="orthographicFront"/>
            <a:lightRig rig="threePt" dir="t"/>
          </a:scene3d>
          <a:sp3d>
            <a:bevelT prst="angle"/>
          </a:sp3d>
        </p:spPr>
      </p:pic>
      <p:pic>
        <p:nvPicPr>
          <p:cNvPr id="5" name="4 Imagen" descr="6606fbf6.png"/>
          <p:cNvPicPr>
            <a:picLocks noChangeAspect="1"/>
          </p:cNvPicPr>
          <p:nvPr/>
        </p:nvPicPr>
        <p:blipFill>
          <a:blip r:embed="rId3"/>
          <a:srcRect l="27008" t="75082" b="11601"/>
          <a:stretch>
            <a:fillRect/>
          </a:stretch>
        </p:blipFill>
        <p:spPr>
          <a:xfrm rot="16200000">
            <a:off x="-2786074" y="2786074"/>
            <a:ext cx="6858000" cy="1285852"/>
          </a:xfrm>
          <a:prstGeom prst="rect">
            <a:avLst/>
          </a:prstGeom>
        </p:spPr>
      </p:pic>
      <p:pic>
        <p:nvPicPr>
          <p:cNvPr id="7" name="6 Imagen" descr="6606fbf6.png"/>
          <p:cNvPicPr>
            <a:picLocks noChangeAspect="1"/>
          </p:cNvPicPr>
          <p:nvPr/>
        </p:nvPicPr>
        <p:blipFill>
          <a:blip r:embed="rId3"/>
          <a:srcRect l="27008" t="75082" b="11601"/>
          <a:stretch>
            <a:fillRect/>
          </a:stretch>
        </p:blipFill>
        <p:spPr>
          <a:xfrm rot="16200000">
            <a:off x="5036355" y="2750355"/>
            <a:ext cx="6858000" cy="1357290"/>
          </a:xfrm>
          <a:prstGeom prst="rect">
            <a:avLst/>
          </a:prstGeom>
        </p:spPr>
      </p:pic>
      <p:sp>
        <p:nvSpPr>
          <p:cNvPr id="8" name="7 CuadroTexto"/>
          <p:cNvSpPr txBox="1"/>
          <p:nvPr/>
        </p:nvSpPr>
        <p:spPr>
          <a:xfrm>
            <a:off x="1571604" y="285728"/>
            <a:ext cx="5857916" cy="1569660"/>
          </a:xfrm>
          <a:prstGeom prst="rect">
            <a:avLst/>
          </a:prstGeom>
          <a:noFill/>
        </p:spPr>
        <p:txBody>
          <a:bodyPr wrap="square" rtlCol="0">
            <a:spAutoFit/>
          </a:bodyPr>
          <a:lstStyle/>
          <a:p>
            <a:r>
              <a:rPr lang="es-ES" sz="2400" dirty="0" smtClean="0">
                <a:ln>
                  <a:solidFill>
                    <a:sysClr val="windowText" lastClr="000000"/>
                  </a:solidFill>
                </a:ln>
                <a:solidFill>
                  <a:schemeClr val="bg1"/>
                </a:solidFill>
              </a:rPr>
              <a:t>"El más elevado tipo de hombre, es el que obra antes de hablar y practica lo que profesa" </a:t>
            </a:r>
          </a:p>
          <a:p>
            <a:r>
              <a:rPr lang="es-ES" sz="2400" dirty="0" smtClean="0">
                <a:ln>
                  <a:solidFill>
                    <a:sysClr val="windowText" lastClr="000000"/>
                  </a:solidFill>
                </a:ln>
                <a:solidFill>
                  <a:schemeClr val="bg1"/>
                </a:solidFill>
              </a:rPr>
              <a:t>-Confucio-</a:t>
            </a:r>
            <a:endParaRPr lang="es-ES" sz="2400" dirty="0">
              <a:ln>
                <a:solidFill>
                  <a:sysClr val="windowText" lastClr="000000"/>
                </a:solidFill>
              </a:ln>
              <a:solidFill>
                <a:schemeClr val="bg1"/>
              </a:solidFill>
            </a:endParaRPr>
          </a:p>
        </p:txBody>
      </p:sp>
    </p:spTree>
  </p:cSld>
  <p:clrMapOvr>
    <a:masterClrMapping/>
  </p:clrMapOvr>
  <p:transition spd="slow" advTm="12000">
    <p:comb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lum bright="-10000" contrast="10000"/>
            </a:blip>
            <a:srcRect/>
            <a:stretch>
              <a:fillRect/>
            </a:stretch>
          </a:blipFill>
        </p:spPr>
        <p:txBody>
          <a:bodyPr/>
          <a:lstStyle/>
          <a:p>
            <a:endParaRPr lang="es-ES" dirty="0"/>
          </a:p>
        </p:txBody>
      </p:sp>
      <p:pic>
        <p:nvPicPr>
          <p:cNvPr id="4" name="3 Imagen" descr="40.jpg"/>
          <p:cNvPicPr>
            <a:picLocks noChangeAspect="1"/>
          </p:cNvPicPr>
          <p:nvPr/>
        </p:nvPicPr>
        <p:blipFill>
          <a:blip r:embed="rId3"/>
          <a:stretch>
            <a:fillRect/>
          </a:stretch>
        </p:blipFill>
        <p:spPr>
          <a:xfrm>
            <a:off x="1857356" y="0"/>
            <a:ext cx="5384602" cy="6858000"/>
          </a:xfrm>
          <a:prstGeom prst="rect">
            <a:avLst/>
          </a:prstGeom>
          <a:scene3d>
            <a:camera prst="orthographicFront"/>
            <a:lightRig rig="threePt" dir="t"/>
          </a:scene3d>
          <a:sp3d>
            <a:bevelT prst="angle"/>
          </a:sp3d>
        </p:spPr>
      </p:pic>
      <p:sp>
        <p:nvSpPr>
          <p:cNvPr id="5" name="4 CuadroTexto"/>
          <p:cNvSpPr txBox="1"/>
          <p:nvPr/>
        </p:nvSpPr>
        <p:spPr>
          <a:xfrm>
            <a:off x="1857356" y="2500306"/>
            <a:ext cx="2571768" cy="1631216"/>
          </a:xfrm>
          <a:prstGeom prst="rect">
            <a:avLst/>
          </a:prstGeom>
          <a:noFill/>
        </p:spPr>
        <p:txBody>
          <a:bodyPr wrap="square" rtlCol="0">
            <a:spAutoFit/>
          </a:bodyPr>
          <a:lstStyle/>
          <a:p>
            <a:pPr algn="ctr"/>
            <a:r>
              <a:rPr lang="es-ES" sz="2000" dirty="0" smtClean="0">
                <a:ln>
                  <a:solidFill>
                    <a:sysClr val="windowText" lastClr="000000"/>
                  </a:solidFill>
                </a:ln>
                <a:solidFill>
                  <a:schemeClr val="bg1"/>
                </a:solidFill>
              </a:rPr>
              <a:t>"Lo que le da su valor a una taza de barro es el espacio vacío que hay entre sus paredes" </a:t>
            </a:r>
          </a:p>
          <a:p>
            <a:pPr algn="ctr"/>
            <a:r>
              <a:rPr lang="es-ES" sz="2000" dirty="0" smtClean="0">
                <a:ln>
                  <a:solidFill>
                    <a:sysClr val="windowText" lastClr="000000"/>
                  </a:solidFill>
                </a:ln>
                <a:solidFill>
                  <a:schemeClr val="bg1"/>
                </a:solidFill>
              </a:rPr>
              <a:t>-Lao-</a:t>
            </a:r>
            <a:r>
              <a:rPr lang="es-ES" sz="2000" dirty="0" err="1" smtClean="0">
                <a:ln>
                  <a:solidFill>
                    <a:sysClr val="windowText" lastClr="000000"/>
                  </a:solidFill>
                </a:ln>
                <a:solidFill>
                  <a:schemeClr val="bg1"/>
                </a:solidFill>
              </a:rPr>
              <a:t>Tsé</a:t>
            </a:r>
            <a:r>
              <a:rPr lang="es-ES" sz="2000" dirty="0" smtClean="0">
                <a:ln>
                  <a:solidFill>
                    <a:sysClr val="windowText" lastClr="000000"/>
                  </a:solidFill>
                </a:ln>
                <a:solidFill>
                  <a:schemeClr val="bg1"/>
                </a:solidFill>
              </a:rPr>
              <a:t>-</a:t>
            </a:r>
            <a:endParaRPr lang="es-ES" sz="2000" dirty="0">
              <a:ln>
                <a:solidFill>
                  <a:sysClr val="windowText" lastClr="000000"/>
                </a:solidFill>
              </a:ln>
              <a:solidFill>
                <a:schemeClr val="bg1"/>
              </a:solidFill>
            </a:endParaRPr>
          </a:p>
        </p:txBody>
      </p:sp>
    </p:spTree>
  </p:cSld>
  <p:clrMapOvr>
    <a:masterClrMapping/>
  </p:clrMapOvr>
  <p:transition spd="slow" advTm="12000">
    <p:comb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3490-feng-shui-home-decorating-dexknows-com_1440x900.jpg"/>
          <p:cNvPicPr>
            <a:picLocks noChangeAspect="1"/>
          </p:cNvPicPr>
          <p:nvPr/>
        </p:nvPicPr>
        <p:blipFill>
          <a:blip r:embed="rId2"/>
          <a:stretch>
            <a:fillRect/>
          </a:stretch>
        </p:blipFill>
        <p:spPr>
          <a:xfrm>
            <a:off x="0" y="0"/>
            <a:ext cx="9144000" cy="6824676"/>
          </a:xfrm>
          <a:prstGeom prst="rect">
            <a:avLst/>
          </a:prstGeom>
          <a:scene3d>
            <a:camera prst="orthographicFront"/>
            <a:lightRig rig="threePt" dir="t"/>
          </a:scene3d>
          <a:sp3d>
            <a:bevelT prst="angle"/>
          </a:sp3d>
        </p:spPr>
      </p:pic>
      <p:sp>
        <p:nvSpPr>
          <p:cNvPr id="5" name="4 CuadroTexto"/>
          <p:cNvSpPr txBox="1"/>
          <p:nvPr/>
        </p:nvSpPr>
        <p:spPr>
          <a:xfrm>
            <a:off x="3286116" y="1071546"/>
            <a:ext cx="4214842" cy="1569660"/>
          </a:xfrm>
          <a:prstGeom prst="rect">
            <a:avLst/>
          </a:prstGeom>
          <a:noFill/>
        </p:spPr>
        <p:txBody>
          <a:bodyPr wrap="square" rtlCol="0">
            <a:spAutoFit/>
          </a:bodyPr>
          <a:lstStyle/>
          <a:p>
            <a:pPr algn="ctr"/>
            <a:r>
              <a:rPr lang="es-ES" sz="2400" dirty="0" smtClean="0">
                <a:ln>
                  <a:solidFill>
                    <a:sysClr val="windowText" lastClr="000000"/>
                  </a:solidFill>
                </a:ln>
                <a:solidFill>
                  <a:sysClr val="windowText" lastClr="000000"/>
                </a:solidFill>
              </a:rPr>
              <a:t>El mundo está lleno de pequeñas alegrías; el arte consiste en saber distinguirlas </a:t>
            </a:r>
          </a:p>
          <a:p>
            <a:pPr algn="ctr"/>
            <a:r>
              <a:rPr lang="es-ES" sz="2400" dirty="0" smtClean="0">
                <a:ln>
                  <a:solidFill>
                    <a:sysClr val="windowText" lastClr="000000"/>
                  </a:solidFill>
                </a:ln>
                <a:solidFill>
                  <a:sysClr val="windowText" lastClr="000000"/>
                </a:solidFill>
              </a:rPr>
              <a:t>- Buda-</a:t>
            </a:r>
            <a:endParaRPr lang="es-ES" sz="2400" dirty="0">
              <a:ln>
                <a:solidFill>
                  <a:sysClr val="windowText" lastClr="000000"/>
                </a:solidFill>
              </a:ln>
              <a:solidFill>
                <a:sysClr val="windowText" lastClr="000000"/>
              </a:solidFill>
            </a:endParaRPr>
          </a:p>
        </p:txBody>
      </p:sp>
    </p:spTree>
  </p:cSld>
  <p:clrMapOvr>
    <a:masterClrMapping/>
  </p:clrMapOvr>
  <p:transition spd="slow" advTm="8000">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79893_481552548569509_639328763_n.jpg"/>
          <p:cNvPicPr>
            <a:picLocks noChangeAspect="1"/>
          </p:cNvPicPr>
          <p:nvPr/>
        </p:nvPicPr>
        <p:blipFill>
          <a:blip r:embed="rId2"/>
          <a:stretch>
            <a:fillRect/>
          </a:stretch>
        </p:blipFill>
        <p:spPr>
          <a:xfrm>
            <a:off x="17790" y="0"/>
            <a:ext cx="9108420" cy="6858000"/>
          </a:xfrm>
          <a:prstGeom prst="rect">
            <a:avLst/>
          </a:prstGeom>
          <a:scene3d>
            <a:camera prst="orthographicFront"/>
            <a:lightRig rig="threePt" dir="t"/>
          </a:scene3d>
          <a:sp3d>
            <a:bevelT prst="angle"/>
          </a:sp3d>
        </p:spPr>
      </p:pic>
      <p:sp>
        <p:nvSpPr>
          <p:cNvPr id="5" name="4 CuadroTexto"/>
          <p:cNvSpPr txBox="1"/>
          <p:nvPr/>
        </p:nvSpPr>
        <p:spPr>
          <a:xfrm>
            <a:off x="4929190" y="357166"/>
            <a:ext cx="4214810" cy="1938992"/>
          </a:xfrm>
          <a:prstGeom prst="rect">
            <a:avLst/>
          </a:prstGeom>
          <a:noFill/>
        </p:spPr>
        <p:txBody>
          <a:bodyPr wrap="square" rtlCol="0">
            <a:spAutoFit/>
          </a:bodyPr>
          <a:lstStyle/>
          <a:p>
            <a:pPr algn="ctr"/>
            <a:r>
              <a:rPr lang="es-ES" sz="2400" b="1" dirty="0" smtClean="0">
                <a:ln>
                  <a:solidFill>
                    <a:sysClr val="windowText" lastClr="000000"/>
                  </a:solidFill>
                </a:ln>
                <a:solidFill>
                  <a:sysClr val="windowText" lastClr="000000"/>
                </a:solidFill>
              </a:rPr>
              <a:t>Uno de los tantos problemas del hombre, es hacer de lo superfluo algo importante</a:t>
            </a:r>
          </a:p>
          <a:p>
            <a:pPr algn="ctr"/>
            <a:r>
              <a:rPr lang="es-ES" sz="2400" b="1" dirty="0" smtClean="0">
                <a:ln>
                  <a:solidFill>
                    <a:sysClr val="windowText" lastClr="000000"/>
                  </a:solidFill>
                </a:ln>
                <a:solidFill>
                  <a:sysClr val="windowText" lastClr="000000"/>
                </a:solidFill>
              </a:rPr>
              <a:t>- Confucio -</a:t>
            </a:r>
          </a:p>
          <a:p>
            <a:pPr algn="ctr"/>
            <a:endParaRPr lang="es-ES" sz="2400" dirty="0">
              <a:ln>
                <a:solidFill>
                  <a:sysClr val="windowText" lastClr="000000"/>
                </a:solidFill>
              </a:ln>
              <a:solidFill>
                <a:sysClr val="windowText" lastClr="000000"/>
              </a:solidFill>
            </a:endParaRPr>
          </a:p>
        </p:txBody>
      </p:sp>
    </p:spTree>
  </p:cSld>
  <p:clrMapOvr>
    <a:masterClrMapping/>
  </p:clrMapOvr>
  <p:transition spd="slow" advTm="14000">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stretch>
              <a:fillRect/>
            </a:stretch>
          </a:blipFill>
        </p:spPr>
        <p:txBody>
          <a:bodyPr/>
          <a:lstStyle/>
          <a:p>
            <a:endParaRPr lang="es-ES" dirty="0"/>
          </a:p>
        </p:txBody>
      </p:sp>
      <p:pic>
        <p:nvPicPr>
          <p:cNvPr id="4" name="3 Imagen" descr="90994275.jpg"/>
          <p:cNvPicPr>
            <a:picLocks noChangeAspect="1"/>
          </p:cNvPicPr>
          <p:nvPr/>
        </p:nvPicPr>
        <p:blipFill>
          <a:blip r:embed="rId3"/>
          <a:stretch>
            <a:fillRect/>
          </a:stretch>
        </p:blipFill>
        <p:spPr>
          <a:xfrm>
            <a:off x="928662" y="0"/>
            <a:ext cx="7500966" cy="6858000"/>
          </a:xfrm>
          <a:prstGeom prst="rect">
            <a:avLst/>
          </a:prstGeom>
          <a:scene3d>
            <a:camera prst="orthographicFront"/>
            <a:lightRig rig="threePt" dir="t"/>
          </a:scene3d>
          <a:sp3d>
            <a:bevelT prst="angle"/>
          </a:sp3d>
        </p:spPr>
      </p:pic>
      <p:sp>
        <p:nvSpPr>
          <p:cNvPr id="5" name="4 CuadroTexto"/>
          <p:cNvSpPr txBox="1"/>
          <p:nvPr/>
        </p:nvSpPr>
        <p:spPr>
          <a:xfrm>
            <a:off x="4500561" y="2714620"/>
            <a:ext cx="3500463" cy="1200329"/>
          </a:xfrm>
          <a:prstGeom prst="rect">
            <a:avLst/>
          </a:prstGeom>
          <a:noFill/>
        </p:spPr>
        <p:txBody>
          <a:bodyPr wrap="square" rtlCol="0">
            <a:spAutoFit/>
          </a:bodyPr>
          <a:lstStyle/>
          <a:p>
            <a:pPr algn="ctr"/>
            <a:r>
              <a:rPr lang="es-ES" dirty="0" smtClean="0">
                <a:ln>
                  <a:solidFill>
                    <a:sysClr val="windowText" lastClr="000000"/>
                  </a:solidFill>
                </a:ln>
                <a:solidFill>
                  <a:schemeClr val="bg1"/>
                </a:solidFill>
              </a:rPr>
              <a:t>"Las palabras elegantes no son sinceras; las palabras sinceras no son elegantes" </a:t>
            </a:r>
          </a:p>
          <a:p>
            <a:pPr algn="ctr"/>
            <a:r>
              <a:rPr lang="es-ES" dirty="0" smtClean="0">
                <a:ln>
                  <a:solidFill>
                    <a:sysClr val="windowText" lastClr="000000"/>
                  </a:solidFill>
                </a:ln>
                <a:solidFill>
                  <a:schemeClr val="bg1"/>
                </a:solidFill>
              </a:rPr>
              <a:t>-Lao-</a:t>
            </a:r>
            <a:r>
              <a:rPr lang="es-ES" dirty="0" err="1" smtClean="0">
                <a:ln>
                  <a:solidFill>
                    <a:sysClr val="windowText" lastClr="000000"/>
                  </a:solidFill>
                </a:ln>
                <a:solidFill>
                  <a:schemeClr val="bg1"/>
                </a:solidFill>
              </a:rPr>
              <a:t>Tsé</a:t>
            </a:r>
            <a:r>
              <a:rPr lang="es-ES" dirty="0" smtClean="0">
                <a:ln>
                  <a:solidFill>
                    <a:sysClr val="windowText" lastClr="000000"/>
                  </a:solidFill>
                </a:ln>
                <a:solidFill>
                  <a:schemeClr val="bg1"/>
                </a:solidFill>
              </a:rPr>
              <a:t> -</a:t>
            </a:r>
            <a:endParaRPr lang="es-ES" dirty="0">
              <a:ln>
                <a:solidFill>
                  <a:sysClr val="windowText" lastClr="000000"/>
                </a:solidFill>
              </a:ln>
              <a:solidFill>
                <a:schemeClr val="bg1"/>
              </a:solidFill>
            </a:endParaRPr>
          </a:p>
        </p:txBody>
      </p:sp>
    </p:spTree>
  </p:cSld>
  <p:clrMapOvr>
    <a:masterClrMapping/>
  </p:clrMapOvr>
  <p:transition spd="slow" advTm="12000">
    <p:comb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32485640_rogbogatstv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5929322" y="1214422"/>
            <a:ext cx="2786082" cy="1569660"/>
          </a:xfrm>
          <a:prstGeom prst="rect">
            <a:avLst/>
          </a:prstGeom>
          <a:noFill/>
        </p:spPr>
        <p:txBody>
          <a:bodyPr wrap="square" rtlCol="0">
            <a:spAutoFit/>
          </a:bodyPr>
          <a:lstStyle/>
          <a:p>
            <a:pPr algn="ctr"/>
            <a:r>
              <a:rPr lang="es-ES" dirty="0" smtClean="0">
                <a:ln>
                  <a:solidFill>
                    <a:sysClr val="windowText" lastClr="000000"/>
                  </a:solidFill>
                </a:ln>
                <a:solidFill>
                  <a:schemeClr val="bg1"/>
                </a:solidFill>
              </a:rPr>
              <a:t>"</a:t>
            </a:r>
            <a:r>
              <a:rPr lang="es-ES" sz="2400" dirty="0" smtClean="0">
                <a:ln>
                  <a:solidFill>
                    <a:sysClr val="windowText" lastClr="000000"/>
                  </a:solidFill>
                </a:ln>
                <a:solidFill>
                  <a:schemeClr val="bg1"/>
                </a:solidFill>
              </a:rPr>
              <a:t>El que todo lo juzga fácil encontrará la vida difícil" </a:t>
            </a:r>
          </a:p>
          <a:p>
            <a:pPr algn="ctr"/>
            <a:r>
              <a:rPr lang="es-ES" sz="2400" dirty="0" smtClean="0">
                <a:ln>
                  <a:solidFill>
                    <a:sysClr val="windowText" lastClr="000000"/>
                  </a:solidFill>
                </a:ln>
                <a:solidFill>
                  <a:schemeClr val="bg1"/>
                </a:solidFill>
              </a:rPr>
              <a:t>- Lao-</a:t>
            </a:r>
            <a:r>
              <a:rPr lang="es-ES" sz="2400" dirty="0" err="1" smtClean="0">
                <a:ln>
                  <a:solidFill>
                    <a:sysClr val="windowText" lastClr="000000"/>
                  </a:solidFill>
                </a:ln>
                <a:solidFill>
                  <a:schemeClr val="bg1"/>
                </a:solidFill>
              </a:rPr>
              <a:t>Tsé</a:t>
            </a:r>
            <a:r>
              <a:rPr lang="es-ES" sz="2400" dirty="0" smtClean="0">
                <a:ln>
                  <a:solidFill>
                    <a:sysClr val="windowText" lastClr="000000"/>
                  </a:solidFill>
                </a:ln>
                <a:solidFill>
                  <a:schemeClr val="bg1"/>
                </a:solidFill>
              </a:rPr>
              <a:t> -</a:t>
            </a:r>
            <a:endParaRPr lang="es-ES" sz="2400" dirty="0">
              <a:ln>
                <a:solidFill>
                  <a:sysClr val="windowText" lastClr="000000"/>
                </a:solidFill>
              </a:ln>
              <a:solidFill>
                <a:schemeClr val="bg1"/>
              </a:solidFill>
            </a:endParaRPr>
          </a:p>
        </p:txBody>
      </p:sp>
    </p:spTree>
  </p:cSld>
  <p:clrMapOvr>
    <a:masterClrMapping/>
  </p:clrMapOvr>
  <p:transition spd="slow" advTm="12000">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02E04"/>
          </a:solidFill>
        </p:spPr>
        <p:txBody>
          <a:bodyPr/>
          <a:lstStyle/>
          <a:p>
            <a:endParaRPr lang="es-ES" dirty="0"/>
          </a:p>
        </p:txBody>
      </p:sp>
      <p:pic>
        <p:nvPicPr>
          <p:cNvPr id="4" name="3 Imagen" descr="amor.jpg"/>
          <p:cNvPicPr>
            <a:picLocks noChangeAspect="1"/>
          </p:cNvPicPr>
          <p:nvPr/>
        </p:nvPicPr>
        <p:blipFill>
          <a:blip r:embed="rId2"/>
          <a:stretch>
            <a:fillRect/>
          </a:stretch>
        </p:blipFill>
        <p:spPr>
          <a:xfrm>
            <a:off x="986730" y="0"/>
            <a:ext cx="7170539" cy="6858000"/>
          </a:xfrm>
          <a:prstGeom prst="rect">
            <a:avLst/>
          </a:prstGeom>
          <a:scene3d>
            <a:camera prst="orthographicFront"/>
            <a:lightRig rig="threePt" dir="t"/>
          </a:scene3d>
          <a:sp3d>
            <a:bevelT prst="angle"/>
          </a:sp3d>
        </p:spPr>
      </p:pic>
      <p:pic>
        <p:nvPicPr>
          <p:cNvPr id="7" name="6 Imagen" descr="6606fbf6.png"/>
          <p:cNvPicPr>
            <a:picLocks noChangeAspect="1"/>
          </p:cNvPicPr>
          <p:nvPr/>
        </p:nvPicPr>
        <p:blipFill>
          <a:blip r:embed="rId3"/>
          <a:srcRect l="27008" t="75082" b="11601"/>
          <a:stretch>
            <a:fillRect/>
          </a:stretch>
        </p:blipFill>
        <p:spPr>
          <a:xfrm rot="16200000">
            <a:off x="-2964669" y="2964669"/>
            <a:ext cx="6858000" cy="928662"/>
          </a:xfrm>
          <a:prstGeom prst="rect">
            <a:avLst/>
          </a:prstGeom>
        </p:spPr>
      </p:pic>
      <p:pic>
        <p:nvPicPr>
          <p:cNvPr id="8" name="7 Imagen" descr="6606fbf6.png"/>
          <p:cNvPicPr>
            <a:picLocks noChangeAspect="1"/>
          </p:cNvPicPr>
          <p:nvPr/>
        </p:nvPicPr>
        <p:blipFill>
          <a:blip r:embed="rId3"/>
          <a:srcRect l="27008" t="75082" b="11601"/>
          <a:stretch>
            <a:fillRect/>
          </a:stretch>
        </p:blipFill>
        <p:spPr>
          <a:xfrm rot="16200000">
            <a:off x="5179231" y="2893231"/>
            <a:ext cx="6858000" cy="1071538"/>
          </a:xfrm>
          <a:prstGeom prst="rect">
            <a:avLst/>
          </a:prstGeom>
        </p:spPr>
      </p:pic>
      <p:sp>
        <p:nvSpPr>
          <p:cNvPr id="9" name="8 CuadroTexto"/>
          <p:cNvSpPr txBox="1"/>
          <p:nvPr/>
        </p:nvSpPr>
        <p:spPr>
          <a:xfrm>
            <a:off x="6215074" y="5715016"/>
            <a:ext cx="1699504" cy="830997"/>
          </a:xfrm>
          <a:prstGeom prst="rect">
            <a:avLst/>
          </a:prstGeom>
          <a:noFill/>
        </p:spPr>
        <p:txBody>
          <a:bodyPr wrap="none" rtlCol="0">
            <a:spAutoFit/>
          </a:bodyPr>
          <a:lstStyle/>
          <a:p>
            <a:pPr algn="ctr"/>
            <a:r>
              <a:rPr lang="es-ES" sz="24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Broadway" pitchFamily="82" charset="0"/>
              </a:rPr>
              <a:t>Mandala</a:t>
            </a:r>
            <a:endParaRPr lang="es-E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Broadway" pitchFamily="82" charset="0"/>
            </a:endParaRPr>
          </a:p>
          <a:p>
            <a:pPr algn="ctr"/>
            <a:r>
              <a:rPr lang="es-E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Broadway" pitchFamily="82" charset="0"/>
              </a:rPr>
              <a:t>- Amor -</a:t>
            </a:r>
            <a:endParaRPr lang="es-ES"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Broadway" pitchFamily="82" charset="0"/>
            </a:endParaRPr>
          </a:p>
        </p:txBody>
      </p:sp>
    </p:spTree>
  </p:cSld>
  <p:clrMapOvr>
    <a:masterClrMapping/>
  </p:clrMapOvr>
  <p:transition spd="slow" advTm="8000">
    <p:comb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mbu-de-la-buena-suerte_14391765_m.jpg"/>
          <p:cNvPicPr>
            <a:picLocks noChangeAspect="1"/>
          </p:cNvPicPr>
          <p:nvPr/>
        </p:nvPicPr>
        <p:blipFill>
          <a:blip r:embed="rId2"/>
          <a:stretch>
            <a:fillRect/>
          </a:stretch>
        </p:blipFill>
        <p:spPr>
          <a:xfrm>
            <a:off x="11875" y="0"/>
            <a:ext cx="9120249" cy="6858000"/>
          </a:xfrm>
          <a:prstGeom prst="rect">
            <a:avLst/>
          </a:prstGeom>
          <a:scene3d>
            <a:camera prst="orthographicFront"/>
            <a:lightRig rig="threePt" dir="t"/>
          </a:scene3d>
          <a:sp3d>
            <a:bevelT prst="angle"/>
          </a:sp3d>
        </p:spPr>
      </p:pic>
      <p:sp>
        <p:nvSpPr>
          <p:cNvPr id="5" name="4 CuadroTexto"/>
          <p:cNvSpPr txBox="1"/>
          <p:nvPr/>
        </p:nvSpPr>
        <p:spPr>
          <a:xfrm>
            <a:off x="4857752" y="1142984"/>
            <a:ext cx="3500462" cy="1938992"/>
          </a:xfrm>
          <a:prstGeom prst="rect">
            <a:avLst/>
          </a:prstGeom>
          <a:noFill/>
        </p:spPr>
        <p:txBody>
          <a:bodyPr wrap="square" rtlCol="0">
            <a:spAutoFit/>
          </a:bodyPr>
          <a:lstStyle/>
          <a:p>
            <a:pPr algn="ctr"/>
            <a:r>
              <a:rPr lang="es-ES" sz="2400" dirty="0" smtClean="0">
                <a:ln>
                  <a:solidFill>
                    <a:sysClr val="windowText" lastClr="000000"/>
                  </a:solidFill>
                </a:ln>
                <a:solidFill>
                  <a:schemeClr val="bg1"/>
                </a:solidFill>
              </a:rPr>
              <a:t>"Si ya sabes lo que tienes que hacer y no lo haces entonces estás peor que antes“</a:t>
            </a:r>
          </a:p>
          <a:p>
            <a:pPr algn="ctr"/>
            <a:r>
              <a:rPr lang="es-ES" sz="2400" dirty="0" smtClean="0">
                <a:ln>
                  <a:solidFill>
                    <a:sysClr val="windowText" lastClr="000000"/>
                  </a:solidFill>
                </a:ln>
                <a:solidFill>
                  <a:schemeClr val="bg1"/>
                </a:solidFill>
              </a:rPr>
              <a:t>- Confucio -</a:t>
            </a:r>
            <a:endParaRPr lang="es-ES" sz="2400" dirty="0">
              <a:ln>
                <a:solidFill>
                  <a:sysClr val="windowText" lastClr="000000"/>
                </a:solidFill>
              </a:ln>
              <a:solidFill>
                <a:schemeClr val="bg1"/>
              </a:solidFill>
            </a:endParaRPr>
          </a:p>
        </p:txBody>
      </p:sp>
    </p:spTree>
  </p:cSld>
  <p:clrMapOvr>
    <a:masterClrMapping/>
  </p:clrMapOvr>
  <p:transition spd="slow" advTm="12000">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800"/>
          </a:solidFill>
        </p:spPr>
        <p:txBody>
          <a:bodyPr/>
          <a:lstStyle/>
          <a:p>
            <a:endParaRPr lang="es-ES" dirty="0"/>
          </a:p>
        </p:txBody>
      </p:sp>
      <p:pic>
        <p:nvPicPr>
          <p:cNvPr id="4" name="3 Imagen" descr="arbol-de-la-fortuna-prosperidad-feng-shui-.jpg"/>
          <p:cNvPicPr>
            <a:picLocks noChangeAspect="1"/>
          </p:cNvPicPr>
          <p:nvPr/>
        </p:nvPicPr>
        <p:blipFill>
          <a:blip r:embed="rId2"/>
          <a:stretch>
            <a:fillRect/>
          </a:stretch>
        </p:blipFill>
        <p:spPr>
          <a:xfrm>
            <a:off x="1143000" y="0"/>
            <a:ext cx="6858000" cy="6858000"/>
          </a:xfrm>
          <a:prstGeom prst="rect">
            <a:avLst/>
          </a:prstGeom>
          <a:scene3d>
            <a:camera prst="orthographicFront"/>
            <a:lightRig rig="threePt" dir="t"/>
          </a:scene3d>
          <a:sp3d>
            <a:bevelT prst="angle"/>
          </a:sp3d>
        </p:spPr>
      </p:pic>
      <p:pic>
        <p:nvPicPr>
          <p:cNvPr id="5" name="4 Imagen" descr="6606fbf6.png"/>
          <p:cNvPicPr>
            <a:picLocks noChangeAspect="1"/>
          </p:cNvPicPr>
          <p:nvPr/>
        </p:nvPicPr>
        <p:blipFill>
          <a:blip r:embed="rId3"/>
          <a:srcRect l="27008" t="75082" b="11601"/>
          <a:stretch>
            <a:fillRect/>
          </a:stretch>
        </p:blipFill>
        <p:spPr>
          <a:xfrm rot="16200000">
            <a:off x="-2893231" y="2893231"/>
            <a:ext cx="6858000" cy="1071538"/>
          </a:xfrm>
          <a:prstGeom prst="rect">
            <a:avLst/>
          </a:prstGeom>
        </p:spPr>
      </p:pic>
      <p:pic>
        <p:nvPicPr>
          <p:cNvPr id="6" name="5 Imagen" descr="6606fbf6.png"/>
          <p:cNvPicPr>
            <a:picLocks noChangeAspect="1"/>
          </p:cNvPicPr>
          <p:nvPr/>
        </p:nvPicPr>
        <p:blipFill>
          <a:blip r:embed="rId3"/>
          <a:srcRect l="27008" t="75082" b="11601"/>
          <a:stretch>
            <a:fillRect/>
          </a:stretch>
        </p:blipFill>
        <p:spPr>
          <a:xfrm rot="16200000">
            <a:off x="5179231" y="2893231"/>
            <a:ext cx="6858000" cy="1071538"/>
          </a:xfrm>
          <a:prstGeom prst="rect">
            <a:avLst/>
          </a:prstGeom>
        </p:spPr>
      </p:pic>
      <p:sp>
        <p:nvSpPr>
          <p:cNvPr id="7" name="6 CuadroTexto"/>
          <p:cNvSpPr txBox="1"/>
          <p:nvPr/>
        </p:nvSpPr>
        <p:spPr>
          <a:xfrm>
            <a:off x="1142976" y="5429264"/>
            <a:ext cx="2330896" cy="830997"/>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2400" b="1" dirty="0" err="1" smtClean="0">
                <a:ln/>
                <a:solidFill>
                  <a:schemeClr val="accent3"/>
                </a:solidFill>
                <a:effectLst>
                  <a:outerShdw blurRad="38100" dist="38100" dir="2700000" algn="tl">
                    <a:srgbClr val="000000">
                      <a:alpha val="43137"/>
                    </a:srgbClr>
                  </a:outerShdw>
                </a:effectLst>
                <a:latin typeface="Broadway" pitchFamily="82" charset="0"/>
              </a:rPr>
              <a:t>Arbol</a:t>
            </a:r>
            <a:r>
              <a:rPr lang="es-ES" sz="2400" b="1" dirty="0" smtClean="0">
                <a:ln/>
                <a:solidFill>
                  <a:schemeClr val="accent3"/>
                </a:solidFill>
                <a:effectLst>
                  <a:outerShdw blurRad="38100" dist="38100" dir="2700000" algn="tl">
                    <a:srgbClr val="000000">
                      <a:alpha val="43137"/>
                    </a:srgbClr>
                  </a:outerShdw>
                </a:effectLst>
                <a:latin typeface="Broadway" pitchFamily="82" charset="0"/>
              </a:rPr>
              <a:t>  de la</a:t>
            </a:r>
          </a:p>
          <a:p>
            <a:pPr algn="ctr"/>
            <a:r>
              <a:rPr lang="es-ES" sz="2400" b="1" dirty="0" smtClean="0">
                <a:ln/>
                <a:solidFill>
                  <a:schemeClr val="accent3"/>
                </a:solidFill>
                <a:effectLst>
                  <a:outerShdw blurRad="38100" dist="38100" dir="2700000" algn="tl">
                    <a:srgbClr val="000000">
                      <a:alpha val="43137"/>
                    </a:srgbClr>
                  </a:outerShdw>
                </a:effectLst>
                <a:latin typeface="Broadway" pitchFamily="82" charset="0"/>
              </a:rPr>
              <a:t> prosperidad</a:t>
            </a:r>
            <a:endParaRPr lang="es-ES" sz="2400" b="1" dirty="0">
              <a:ln/>
              <a:solidFill>
                <a:schemeClr val="accent3"/>
              </a:solidFill>
              <a:effectLst>
                <a:outerShdw blurRad="38100" dist="38100" dir="2700000" algn="tl">
                  <a:srgbClr val="000000">
                    <a:alpha val="43137"/>
                  </a:srgbClr>
                </a:outerShdw>
              </a:effectLst>
              <a:latin typeface="Broadway" pitchFamily="82" charset="0"/>
            </a:endParaRPr>
          </a:p>
        </p:txBody>
      </p:sp>
    </p:spTree>
  </p:cSld>
  <p:clrMapOvr>
    <a:masterClrMapping/>
  </p:clrMapOvr>
  <p:transition spd="slow" advTm="8000">
    <p:comb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rmonia.jpg"/>
          <p:cNvPicPr>
            <a:picLocks noChangeAspect="1"/>
          </p:cNvPicPr>
          <p:nvPr/>
        </p:nvPicPr>
        <p:blipFill>
          <a:blip r:embed="rId2"/>
          <a:stretch>
            <a:fillRect/>
          </a:stretch>
        </p:blipFill>
        <p:spPr>
          <a:xfrm>
            <a:off x="1000100" y="0"/>
            <a:ext cx="7192888" cy="6858000"/>
          </a:xfrm>
          <a:prstGeom prst="rect">
            <a:avLst/>
          </a:prstGeom>
          <a:scene3d>
            <a:camera prst="orthographicFront"/>
            <a:lightRig rig="threePt" dir="t"/>
          </a:scene3d>
          <a:sp3d>
            <a:bevelT prst="angle"/>
          </a:sp3d>
        </p:spPr>
      </p:pic>
      <p:pic>
        <p:nvPicPr>
          <p:cNvPr id="5" name="4 Imagen" descr="6606fbf6.png"/>
          <p:cNvPicPr>
            <a:picLocks noChangeAspect="1"/>
          </p:cNvPicPr>
          <p:nvPr/>
        </p:nvPicPr>
        <p:blipFill>
          <a:blip r:embed="rId3"/>
          <a:srcRect l="27008" t="75082" b="11601"/>
          <a:stretch>
            <a:fillRect/>
          </a:stretch>
        </p:blipFill>
        <p:spPr>
          <a:xfrm rot="16200000">
            <a:off x="-2928950" y="2928950"/>
            <a:ext cx="6858000" cy="1000100"/>
          </a:xfrm>
          <a:prstGeom prst="rect">
            <a:avLst/>
          </a:prstGeom>
        </p:spPr>
      </p:pic>
      <p:pic>
        <p:nvPicPr>
          <p:cNvPr id="6" name="5 Imagen" descr="6606fbf6.png"/>
          <p:cNvPicPr>
            <a:picLocks noChangeAspect="1"/>
          </p:cNvPicPr>
          <p:nvPr/>
        </p:nvPicPr>
        <p:blipFill>
          <a:blip r:embed="rId3"/>
          <a:srcRect l="27008" t="75082" b="11601"/>
          <a:stretch>
            <a:fillRect/>
          </a:stretch>
        </p:blipFill>
        <p:spPr>
          <a:xfrm rot="16200000">
            <a:off x="5250669" y="2964669"/>
            <a:ext cx="6858000" cy="928662"/>
          </a:xfrm>
          <a:prstGeom prst="rect">
            <a:avLst/>
          </a:prstGeom>
        </p:spPr>
      </p:pic>
      <p:sp>
        <p:nvSpPr>
          <p:cNvPr id="7" name="6 CuadroTexto"/>
          <p:cNvSpPr txBox="1"/>
          <p:nvPr/>
        </p:nvSpPr>
        <p:spPr>
          <a:xfrm>
            <a:off x="1000100" y="5500702"/>
            <a:ext cx="1853391" cy="830997"/>
          </a:xfrm>
          <a:prstGeom prst="rect">
            <a:avLst/>
          </a:prstGeom>
          <a:noFill/>
        </p:spPr>
        <p:txBody>
          <a:bodyPr wrap="none" rtlCol="0">
            <a:spAutoFit/>
          </a:bodyPr>
          <a:lstStyle/>
          <a:p>
            <a:pPr algn="ctr"/>
            <a:r>
              <a:rPr lang="es-ES" sz="2400" b="1" dirty="0" err="1" smtClean="0">
                <a:ln w="18415" cmpd="sng">
                  <a:solidFill>
                    <a:srgbClr val="FFFF00"/>
                  </a:solidFill>
                  <a:prstDash val="solid"/>
                </a:ln>
                <a:solidFill>
                  <a:srgbClr val="FFFF00"/>
                </a:solidFill>
                <a:effectLst>
                  <a:outerShdw blurRad="63500" dir="3600000" algn="tl" rotWithShape="0">
                    <a:srgbClr val="000000">
                      <a:alpha val="70000"/>
                    </a:srgbClr>
                  </a:outerShdw>
                </a:effectLst>
                <a:latin typeface="Broadway" pitchFamily="82" charset="0"/>
              </a:rPr>
              <a:t>Mandala</a:t>
            </a:r>
            <a:r>
              <a:rPr lang="es-ES" sz="2400" b="1" dirty="0" smtClean="0">
                <a:ln w="18415" cmpd="sng">
                  <a:solidFill>
                    <a:srgbClr val="FFFF00"/>
                  </a:solidFill>
                  <a:prstDash val="solid"/>
                </a:ln>
                <a:solidFill>
                  <a:srgbClr val="FFFF00"/>
                </a:solidFill>
                <a:effectLst>
                  <a:outerShdw blurRad="63500" dir="3600000" algn="tl" rotWithShape="0">
                    <a:srgbClr val="000000">
                      <a:alpha val="70000"/>
                    </a:srgbClr>
                  </a:outerShdw>
                </a:effectLst>
                <a:latin typeface="Broadway" pitchFamily="82" charset="0"/>
              </a:rPr>
              <a:t>  </a:t>
            </a:r>
          </a:p>
          <a:p>
            <a:pPr algn="ctr"/>
            <a:r>
              <a:rPr lang="es-ES" sz="2400" b="1" dirty="0" smtClean="0">
                <a:ln w="18415" cmpd="sng">
                  <a:solidFill>
                    <a:srgbClr val="FFFF00"/>
                  </a:solidFill>
                  <a:prstDash val="solid"/>
                </a:ln>
                <a:solidFill>
                  <a:srgbClr val="FFFF00"/>
                </a:solidFill>
                <a:effectLst>
                  <a:outerShdw blurRad="63500" dir="3600000" algn="tl" rotWithShape="0">
                    <a:srgbClr val="000000">
                      <a:alpha val="70000"/>
                    </a:srgbClr>
                  </a:outerShdw>
                </a:effectLst>
                <a:latin typeface="Broadway" pitchFamily="82" charset="0"/>
              </a:rPr>
              <a:t>armonía</a:t>
            </a:r>
            <a:endParaRPr lang="es-ES" sz="2400" b="1" dirty="0">
              <a:ln w="18415" cmpd="sng">
                <a:solidFill>
                  <a:srgbClr val="FFFF00"/>
                </a:solidFill>
                <a:prstDash val="solid"/>
              </a:ln>
              <a:solidFill>
                <a:srgbClr val="FFFF00"/>
              </a:solidFill>
              <a:effectLst>
                <a:outerShdw blurRad="63500" dir="3600000" algn="tl" rotWithShape="0">
                  <a:srgbClr val="000000">
                    <a:alpha val="70000"/>
                  </a:srgbClr>
                </a:outerShdw>
              </a:effectLst>
              <a:latin typeface="Broadway" pitchFamily="82" charset="0"/>
            </a:endParaRPr>
          </a:p>
        </p:txBody>
      </p:sp>
    </p:spTree>
  </p:cSld>
  <p:clrMapOvr>
    <a:masterClrMapping/>
  </p:clrMapOvr>
  <p:transition spd="slow" advTm="8000">
    <p:comb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efante-dorado-de-la-suerte-feng-shui_.jpg"/>
          <p:cNvPicPr>
            <a:picLocks noChangeAspect="1"/>
          </p:cNvPicPr>
          <p:nvPr/>
        </p:nvPicPr>
        <p:blipFill>
          <a:blip r:embed="rId2"/>
          <a:stretch>
            <a:fillRect/>
          </a:stretch>
        </p:blipFill>
        <p:spPr>
          <a:xfrm>
            <a:off x="0" y="6684"/>
            <a:ext cx="9144000" cy="6844632"/>
          </a:xfrm>
          <a:prstGeom prst="rect">
            <a:avLst/>
          </a:prstGeom>
          <a:scene3d>
            <a:camera prst="orthographicFront"/>
            <a:lightRig rig="threePt" dir="t"/>
          </a:scene3d>
          <a:sp3d>
            <a:bevelT prst="angle"/>
          </a:sp3d>
        </p:spPr>
      </p:pic>
      <p:sp>
        <p:nvSpPr>
          <p:cNvPr id="5" name="4 CuadroTexto"/>
          <p:cNvSpPr txBox="1"/>
          <p:nvPr/>
        </p:nvSpPr>
        <p:spPr>
          <a:xfrm>
            <a:off x="2357422" y="285728"/>
            <a:ext cx="4048609" cy="954107"/>
          </a:xfrm>
          <a:prstGeom prst="rect">
            <a:avLst/>
          </a:prstGeom>
          <a:noFill/>
        </p:spPr>
        <p:txBody>
          <a:bodyPr wrap="none" rtlCol="0">
            <a:spAutoFit/>
          </a:bodyPr>
          <a:lstStyle/>
          <a:p>
            <a:pPr algn="ctr"/>
            <a:r>
              <a:rPr lang="es-E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latin typeface="Broadway" pitchFamily="82" charset="0"/>
              </a:rPr>
              <a:t>ELEFANTE  DORADO </a:t>
            </a:r>
          </a:p>
          <a:p>
            <a:pPr algn="ctr"/>
            <a:r>
              <a:rPr lang="es-E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latin typeface="Broadway" pitchFamily="82" charset="0"/>
              </a:rPr>
              <a:t> DE  LA SUERTE</a:t>
            </a:r>
            <a:endParaRPr lang="es-E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latin typeface="Broadway" pitchFamily="82" charset="0"/>
            </a:endParaRPr>
          </a:p>
        </p:txBody>
      </p:sp>
    </p:spTree>
  </p:cSld>
  <p:clrMapOvr>
    <a:masterClrMapping/>
  </p:clrMapOvr>
  <p:transition spd="slow" advTm="9000">
    <p:comb/>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en-shui-RIQUEZ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4647063" y="5786454"/>
            <a:ext cx="4496937" cy="461665"/>
          </a:xfrm>
          <a:prstGeom prst="rect">
            <a:avLst/>
          </a:prstGeom>
          <a:noFill/>
        </p:spPr>
        <p:txBody>
          <a:bodyPr wrap="none" rtlCol="0">
            <a:spAutoFit/>
          </a:bodyPr>
          <a:lstStyle/>
          <a:p>
            <a:r>
              <a:rPr lang="es-ES" sz="2400" b="1" dirty="0" smtClean="0">
                <a:ln w="18415" cmpd="sng">
                  <a:solidFill>
                    <a:srgbClr val="FFFF00"/>
                  </a:solidFill>
                  <a:prstDash val="solid"/>
                </a:ln>
                <a:solidFill>
                  <a:srgbClr val="FFFF00"/>
                </a:solidFill>
                <a:effectLst>
                  <a:outerShdw blurRad="63500" dir="3600000" algn="tl" rotWithShape="0">
                    <a:srgbClr val="000000">
                      <a:alpha val="70000"/>
                    </a:srgbClr>
                  </a:outerShdw>
                </a:effectLst>
                <a:latin typeface="Broadway" pitchFamily="82" charset="0"/>
              </a:rPr>
              <a:t>SIMBOLO  DE  LA  RIQUEZA</a:t>
            </a:r>
            <a:endParaRPr lang="es-ES" sz="2400" b="1" dirty="0">
              <a:ln w="18415" cmpd="sng">
                <a:solidFill>
                  <a:srgbClr val="FFFF00"/>
                </a:solidFill>
                <a:prstDash val="solid"/>
              </a:ln>
              <a:solidFill>
                <a:srgbClr val="FFFF00"/>
              </a:solidFill>
              <a:effectLst>
                <a:outerShdw blurRad="63500" dir="3600000" algn="tl" rotWithShape="0">
                  <a:srgbClr val="000000">
                    <a:alpha val="70000"/>
                  </a:srgbClr>
                </a:outerShdw>
              </a:effectLst>
              <a:latin typeface="Broadway" pitchFamily="82" charset="0"/>
            </a:endParaRPr>
          </a:p>
        </p:txBody>
      </p:sp>
    </p:spTree>
  </p:cSld>
  <p:clrMapOvr>
    <a:masterClrMapping/>
  </p:clrMapOvr>
  <p:transition spd="slow" advTm="8000">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engshui5.jpg"/>
          <p:cNvPicPr>
            <a:picLocks noChangeAspect="1"/>
          </p:cNvPicPr>
          <p:nvPr/>
        </p:nvPicPr>
        <p:blipFill>
          <a:blip r:embed="rId2"/>
          <a:stretch>
            <a:fillRect/>
          </a:stretch>
        </p:blipFill>
        <p:spPr>
          <a:xfrm>
            <a:off x="0" y="4465"/>
            <a:ext cx="9144000" cy="6849070"/>
          </a:xfrm>
          <a:prstGeom prst="rect">
            <a:avLst/>
          </a:prstGeom>
          <a:scene3d>
            <a:camera prst="orthographicFront"/>
            <a:lightRig rig="threePt" dir="t"/>
          </a:scene3d>
          <a:sp3d>
            <a:bevelT prst="angle"/>
          </a:sp3d>
        </p:spPr>
      </p:pic>
      <p:sp>
        <p:nvSpPr>
          <p:cNvPr id="5" name="4 CuadroTexto"/>
          <p:cNvSpPr txBox="1"/>
          <p:nvPr/>
        </p:nvSpPr>
        <p:spPr>
          <a:xfrm>
            <a:off x="714348" y="1571612"/>
            <a:ext cx="2500298" cy="707886"/>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sz="2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TRANQUILIDAD</a:t>
            </a:r>
          </a:p>
          <a:p>
            <a:pPr algn="ctr"/>
            <a:r>
              <a:rPr lang="es-ES" sz="2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 CALMA </a:t>
            </a:r>
            <a:endParaRPr lang="es-ES" sz="2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p:txBody>
      </p:sp>
    </p:spTree>
  </p:cSld>
  <p:clrMapOvr>
    <a:masterClrMapping/>
  </p:clrMapOvr>
  <p:transition spd="slow" advTm="8000">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eng-Shui.jpg"/>
          <p:cNvPicPr>
            <a:picLocks noChangeAspect="1"/>
          </p:cNvPicPr>
          <p:nvPr/>
        </p:nvPicPr>
        <p:blipFill>
          <a:blip r:embed="rId2"/>
          <a:stretch>
            <a:fillRect/>
          </a:stretch>
        </p:blipFill>
        <p:spPr>
          <a:xfrm>
            <a:off x="0" y="13342"/>
            <a:ext cx="9144000" cy="6831315"/>
          </a:xfrm>
          <a:prstGeom prst="rect">
            <a:avLst/>
          </a:prstGeom>
          <a:scene3d>
            <a:camera prst="orthographicFront"/>
            <a:lightRig rig="threePt" dir="t"/>
          </a:scene3d>
          <a:sp3d>
            <a:bevelT prst="angle"/>
          </a:sp3d>
        </p:spPr>
      </p:pic>
      <p:sp>
        <p:nvSpPr>
          <p:cNvPr id="5" name="4 CuadroTexto"/>
          <p:cNvSpPr txBox="1"/>
          <p:nvPr/>
        </p:nvSpPr>
        <p:spPr>
          <a:xfrm>
            <a:off x="-357222" y="285728"/>
            <a:ext cx="4689289" cy="1200329"/>
          </a:xfrm>
          <a:prstGeom prst="rect">
            <a:avLst/>
          </a:prstGeom>
          <a:noFill/>
        </p:spPr>
        <p:txBody>
          <a:bodyPr wrap="square" rtlCol="0">
            <a:spAutoFit/>
          </a:bodyPr>
          <a:lstStyle/>
          <a:p>
            <a:pPr algn="ctr"/>
            <a:r>
              <a:rPr lang="es-ES" sz="2400" dirty="0" smtClean="0">
                <a:ln>
                  <a:solidFill>
                    <a:schemeClr val="tx1"/>
                  </a:solidFill>
                </a:ln>
              </a:rPr>
              <a:t>"Todo lo difícil debe intentarse </a:t>
            </a:r>
          </a:p>
          <a:p>
            <a:pPr algn="ctr"/>
            <a:r>
              <a:rPr lang="es-ES" sz="2400" dirty="0" smtClean="0">
                <a:ln>
                  <a:solidFill>
                    <a:schemeClr val="tx1"/>
                  </a:solidFill>
                </a:ln>
              </a:rPr>
              <a:t>mientras es fácil" </a:t>
            </a:r>
          </a:p>
          <a:p>
            <a:pPr algn="ctr"/>
            <a:r>
              <a:rPr lang="es-ES" sz="2400" dirty="0" smtClean="0">
                <a:ln>
                  <a:solidFill>
                    <a:schemeClr val="tx1"/>
                  </a:solidFill>
                </a:ln>
              </a:rPr>
              <a:t>-Lao-</a:t>
            </a:r>
            <a:r>
              <a:rPr lang="es-ES" sz="2400" dirty="0" err="1" smtClean="0">
                <a:ln>
                  <a:solidFill>
                    <a:schemeClr val="tx1"/>
                  </a:solidFill>
                </a:ln>
              </a:rPr>
              <a:t>Tsé</a:t>
            </a:r>
            <a:r>
              <a:rPr lang="es-ES" sz="2400" dirty="0" smtClean="0">
                <a:ln>
                  <a:solidFill>
                    <a:schemeClr val="tx1"/>
                  </a:solidFill>
                </a:ln>
              </a:rPr>
              <a:t> - </a:t>
            </a:r>
            <a:endParaRPr lang="es-ES" sz="2400" dirty="0">
              <a:ln>
                <a:solidFill>
                  <a:schemeClr val="tx1"/>
                </a:solidFill>
              </a:ln>
            </a:endParaRPr>
          </a:p>
        </p:txBody>
      </p:sp>
    </p:spTree>
  </p:cSld>
  <p:clrMapOvr>
    <a:masterClrMapping/>
  </p:clrMapOvr>
  <p:transition spd="slow" advTm="12000">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en-shui-cvetov-1.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214282" y="1571612"/>
            <a:ext cx="3000396" cy="1569660"/>
          </a:xfrm>
          <a:prstGeom prst="rect">
            <a:avLst/>
          </a:prstGeom>
          <a:noFill/>
        </p:spPr>
        <p:txBody>
          <a:bodyPr wrap="square" rtlCol="0">
            <a:spAutoFit/>
          </a:bodyPr>
          <a:lstStyle/>
          <a:p>
            <a:pPr algn="ctr"/>
            <a:r>
              <a:rPr lang="es-ES" sz="2400" dirty="0" smtClean="0">
                <a:ln>
                  <a:solidFill>
                    <a:schemeClr val="tx1"/>
                  </a:solidFill>
                </a:ln>
              </a:rPr>
              <a:t>"Cada cosa tiene su belleza, pero no todos pueden verla" </a:t>
            </a:r>
          </a:p>
          <a:p>
            <a:pPr algn="ctr"/>
            <a:r>
              <a:rPr lang="es-E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Confucio -</a:t>
            </a:r>
            <a:endParaRPr lang="es-ES"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spd="slow" advTm="12000">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en-shui-oboi-rabochego-stola.jpg"/>
          <p:cNvPicPr>
            <a:picLocks noChangeAspect="1"/>
          </p:cNvPicPr>
          <p:nvPr/>
        </p:nvPicPr>
        <p:blipFill>
          <a:blip r:embed="rId2"/>
          <a:stretch>
            <a:fillRect/>
          </a:stretch>
        </p:blipFill>
        <p:spPr>
          <a:xfrm>
            <a:off x="0" y="13342"/>
            <a:ext cx="9144000" cy="6831315"/>
          </a:xfrm>
          <a:prstGeom prst="rect">
            <a:avLst/>
          </a:prstGeom>
        </p:spPr>
      </p:pic>
      <p:sp>
        <p:nvSpPr>
          <p:cNvPr id="5" name="4 CuadroTexto"/>
          <p:cNvSpPr txBox="1"/>
          <p:nvPr/>
        </p:nvSpPr>
        <p:spPr>
          <a:xfrm>
            <a:off x="4357686" y="3286124"/>
            <a:ext cx="4500594" cy="1938992"/>
          </a:xfrm>
          <a:prstGeom prst="rect">
            <a:avLst/>
          </a:prstGeom>
          <a:noFill/>
        </p:spPr>
        <p:txBody>
          <a:bodyPr wrap="square" rtlCol="0">
            <a:spAutoFit/>
          </a:bodyPr>
          <a:lstStyle/>
          <a:p>
            <a:pPr algn="ctr"/>
            <a:r>
              <a:rPr lang="es-ES" sz="2000" dirty="0" smtClean="0">
                <a:ln>
                  <a:solidFill>
                    <a:schemeClr val="tx1"/>
                  </a:solidFill>
                </a:ln>
              </a:rPr>
              <a:t>"</a:t>
            </a:r>
            <a:r>
              <a:rPr lang="es-ES" sz="2400" dirty="0" smtClean="0">
                <a:ln>
                  <a:solidFill>
                    <a:schemeClr val="tx1"/>
                  </a:solidFill>
                </a:ln>
              </a:rPr>
              <a:t>El hombre que ha cometido un error y no lo corrige, comete otro error mayor“</a:t>
            </a:r>
          </a:p>
          <a:p>
            <a:pPr algn="ctr"/>
            <a:r>
              <a:rPr lang="es-ES" sz="2400" dirty="0" smtClean="0">
                <a:ln>
                  <a:solidFill>
                    <a:schemeClr val="tx1"/>
                  </a:solidFill>
                </a:ln>
              </a:rPr>
              <a:t> </a:t>
            </a:r>
            <a:r>
              <a:rPr lang="es-E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t>
            </a:r>
            <a:r>
              <a:rPr lang="es-ES" sz="2400" dirty="0" smtClean="0">
                <a:ln>
                  <a:solidFill>
                    <a:sysClr val="windowText" lastClr="000000"/>
                  </a:solidFill>
                </a:ln>
                <a:solidFill>
                  <a:schemeClr val="bg1"/>
                </a:solidFill>
              </a:rPr>
              <a:t> </a:t>
            </a:r>
            <a:r>
              <a:rPr lang="es-E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Confucio -</a:t>
            </a:r>
            <a:endParaRPr lang="es-ES" sz="2400" dirty="0" smtClean="0">
              <a:ln>
                <a:solidFill>
                  <a:sysClr val="windowText" lastClr="000000"/>
                </a:solidFill>
              </a:ln>
              <a:solidFill>
                <a:schemeClr val="bg1"/>
              </a:solidFill>
            </a:endParaRPr>
          </a:p>
          <a:p>
            <a:endParaRPr lang="es-ES" sz="2400" dirty="0">
              <a:ln>
                <a:solidFill>
                  <a:schemeClr val="tx1"/>
                </a:solidFill>
              </a:ln>
            </a:endParaRPr>
          </a:p>
        </p:txBody>
      </p:sp>
    </p:spTree>
  </p:cSld>
  <p:clrMapOvr>
    <a:masterClrMapping/>
  </p:clrMapOvr>
  <p:transition spd="slow" advTm="12000">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scadas-de-agua-en-el-hogar6.jpg"/>
          <p:cNvPicPr>
            <a:picLocks noChangeAspect="1"/>
          </p:cNvPicPr>
          <p:nvPr/>
        </p:nvPicPr>
        <p:blipFill>
          <a:blip r:embed="rId2"/>
          <a:stretch>
            <a:fillRect/>
          </a:stretch>
        </p:blipFill>
        <p:spPr>
          <a:xfrm>
            <a:off x="1071538" y="0"/>
            <a:ext cx="6965157" cy="6858000"/>
          </a:xfrm>
          <a:prstGeom prst="rect">
            <a:avLst/>
          </a:prstGeom>
          <a:scene3d>
            <a:camera prst="orthographicFront"/>
            <a:lightRig rig="threePt" dir="t"/>
          </a:scene3d>
          <a:sp3d>
            <a:bevelT prst="angle"/>
          </a:sp3d>
        </p:spPr>
      </p:pic>
      <p:pic>
        <p:nvPicPr>
          <p:cNvPr id="5" name="4 Imagen" descr="6606fbf6.png"/>
          <p:cNvPicPr>
            <a:picLocks noChangeAspect="1"/>
          </p:cNvPicPr>
          <p:nvPr/>
        </p:nvPicPr>
        <p:blipFill>
          <a:blip r:embed="rId3"/>
          <a:srcRect l="27008" t="75082" b="11601"/>
          <a:stretch>
            <a:fillRect/>
          </a:stretch>
        </p:blipFill>
        <p:spPr>
          <a:xfrm rot="16200000">
            <a:off x="-2893231" y="2893231"/>
            <a:ext cx="6858000" cy="1071538"/>
          </a:xfrm>
          <a:prstGeom prst="rect">
            <a:avLst/>
          </a:prstGeom>
        </p:spPr>
      </p:pic>
      <p:pic>
        <p:nvPicPr>
          <p:cNvPr id="6" name="5 Imagen" descr="6606fbf6.png"/>
          <p:cNvPicPr>
            <a:picLocks noChangeAspect="1"/>
          </p:cNvPicPr>
          <p:nvPr/>
        </p:nvPicPr>
        <p:blipFill>
          <a:blip r:embed="rId3"/>
          <a:srcRect l="27008" t="75082" b="11601"/>
          <a:stretch>
            <a:fillRect/>
          </a:stretch>
        </p:blipFill>
        <p:spPr>
          <a:xfrm rot="16200000">
            <a:off x="5179231" y="2893231"/>
            <a:ext cx="6858000" cy="1071538"/>
          </a:xfrm>
          <a:prstGeom prst="rect">
            <a:avLst/>
          </a:prstGeom>
        </p:spPr>
      </p:pic>
      <p:sp>
        <p:nvSpPr>
          <p:cNvPr id="7" name="6 CuadroTexto"/>
          <p:cNvSpPr txBox="1"/>
          <p:nvPr/>
        </p:nvSpPr>
        <p:spPr>
          <a:xfrm>
            <a:off x="1285852" y="4549676"/>
            <a:ext cx="3214710" cy="2308324"/>
          </a:xfrm>
          <a:prstGeom prst="rect">
            <a:avLst/>
          </a:prstGeom>
          <a:noFill/>
        </p:spPr>
        <p:txBody>
          <a:bodyPr wrap="square" rtlCol="0">
            <a:spAutoFit/>
          </a:bodyPr>
          <a:lstStyle/>
          <a:p>
            <a:pPr algn="ctr"/>
            <a:r>
              <a:rPr lang="es-E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"Cuando salgas de tu casa, procura ir como si fueras a encontrarte con una persona importante" </a:t>
            </a:r>
          </a:p>
          <a:p>
            <a:pPr algn="ctr"/>
            <a:r>
              <a:rPr lang="es-E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Confucio -</a:t>
            </a:r>
            <a:endParaRPr lang="es-ES"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spd="slow" advTm="14000">
    <p:comb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feng-shui-wealth-altar-inside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714744" y="5572140"/>
            <a:ext cx="4714908" cy="1200329"/>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"Aprender sin pensar es inútil. Pensar sin aprender, peligroso" </a:t>
            </a:r>
          </a:p>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-Confucio-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4000">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en-shui-simvoli.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3857620" y="357166"/>
            <a:ext cx="5286380" cy="1200329"/>
          </a:xfrm>
          <a:prstGeom prst="rect">
            <a:avLst/>
          </a:prstGeom>
          <a:noFill/>
        </p:spPr>
        <p:txBody>
          <a:bodyPr wrap="square" rtlCol="0">
            <a:spAutoFit/>
          </a:bodyPr>
          <a:lstStyle/>
          <a:p>
            <a:pPr algn="ctr"/>
            <a:r>
              <a:rPr lang="es-ES" sz="2400" b="1" dirty="0" smtClean="0">
                <a:ln w="18415" cmpd="sng">
                  <a:solidFill>
                    <a:srgbClr val="FFFF00"/>
                  </a:solidFill>
                  <a:prstDash val="solid"/>
                </a:ln>
                <a:solidFill>
                  <a:srgbClr val="FFFF00"/>
                </a:solidFill>
                <a:effectLst>
                  <a:outerShdw blurRad="63500" dir="3600000" algn="tl" rotWithShape="0">
                    <a:srgbClr val="000000">
                      <a:alpha val="70000"/>
                    </a:srgbClr>
                  </a:outerShdw>
                </a:effectLst>
              </a:rPr>
              <a:t>"La gente se arregla todos los días el cabello... ¿Por qué no el corazón?" </a:t>
            </a:r>
          </a:p>
          <a:p>
            <a:pPr algn="ctr"/>
            <a:r>
              <a:rPr lang="es-ES" sz="2400" b="1" dirty="0" smtClean="0">
                <a:ln w="18415" cmpd="sng">
                  <a:solidFill>
                    <a:srgbClr val="FFFF00"/>
                  </a:solidFill>
                  <a:prstDash val="solid"/>
                </a:ln>
                <a:solidFill>
                  <a:srgbClr val="FFFF00"/>
                </a:solidFill>
                <a:effectLst>
                  <a:outerShdw blurRad="63500" dir="3600000" algn="tl" rotWithShape="0">
                    <a:srgbClr val="000000">
                      <a:alpha val="70000"/>
                    </a:srgbClr>
                  </a:outerShdw>
                </a:effectLst>
              </a:rPr>
              <a:t>-Proverbio Chino-</a:t>
            </a:r>
            <a:endParaRPr lang="es-ES" sz="2400" b="1" dirty="0">
              <a:ln w="18415" cmpd="sng">
                <a:solidFill>
                  <a:srgbClr val="FFFF00"/>
                </a:solidFill>
                <a:prstDash val="solid"/>
              </a:ln>
              <a:solidFill>
                <a:srgbClr val="FFFF00"/>
              </a:solidFill>
              <a:effectLst>
                <a:outerShdw blurRad="63500" dir="3600000" algn="tl" rotWithShape="0">
                  <a:srgbClr val="000000">
                    <a:alpha val="70000"/>
                  </a:srgbClr>
                </a:outerShdw>
              </a:effectLst>
            </a:endParaRPr>
          </a:p>
        </p:txBody>
      </p:sp>
    </p:spTree>
  </p:cSld>
  <p:clrMapOvr>
    <a:masterClrMapping/>
  </p:clrMapOvr>
  <p:transition spd="slow" advTm="14000">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mbu-de-la-suerte-en-fuente-de-agua-feng-shui_.jpg"/>
          <p:cNvPicPr>
            <a:picLocks noChangeAspect="1"/>
          </p:cNvPicPr>
          <p:nvPr/>
        </p:nvPicPr>
        <p:blipFill>
          <a:blip r:embed="rId2"/>
          <a:stretch>
            <a:fillRect/>
          </a:stretch>
        </p:blipFill>
        <p:spPr>
          <a:xfrm>
            <a:off x="1050138" y="0"/>
            <a:ext cx="7043723" cy="6858000"/>
          </a:xfrm>
          <a:prstGeom prst="rect">
            <a:avLst/>
          </a:prstGeom>
        </p:spPr>
      </p:pic>
      <p:pic>
        <p:nvPicPr>
          <p:cNvPr id="5" name="4 Imagen" descr="6606fbf6.png"/>
          <p:cNvPicPr>
            <a:picLocks noChangeAspect="1"/>
          </p:cNvPicPr>
          <p:nvPr/>
        </p:nvPicPr>
        <p:blipFill>
          <a:blip r:embed="rId3"/>
          <a:srcRect l="27008" t="75082" b="11601"/>
          <a:stretch>
            <a:fillRect/>
          </a:stretch>
        </p:blipFill>
        <p:spPr>
          <a:xfrm rot="16200000">
            <a:off x="-2893231" y="2893231"/>
            <a:ext cx="6858000" cy="1071538"/>
          </a:xfrm>
          <a:prstGeom prst="rect">
            <a:avLst/>
          </a:prstGeom>
        </p:spPr>
      </p:pic>
      <p:pic>
        <p:nvPicPr>
          <p:cNvPr id="6" name="5 Imagen" descr="6606fbf6.png"/>
          <p:cNvPicPr>
            <a:picLocks noChangeAspect="1"/>
          </p:cNvPicPr>
          <p:nvPr/>
        </p:nvPicPr>
        <p:blipFill>
          <a:blip r:embed="rId3"/>
          <a:srcRect l="27008" t="75082" b="11601"/>
          <a:stretch>
            <a:fillRect/>
          </a:stretch>
        </p:blipFill>
        <p:spPr>
          <a:xfrm rot="16200000">
            <a:off x="5179231" y="2893231"/>
            <a:ext cx="6858000" cy="1071538"/>
          </a:xfrm>
          <a:prstGeom prst="rect">
            <a:avLst/>
          </a:prstGeom>
        </p:spPr>
      </p:pic>
      <p:sp>
        <p:nvSpPr>
          <p:cNvPr id="7" name="6 CuadroTexto"/>
          <p:cNvSpPr txBox="1"/>
          <p:nvPr/>
        </p:nvSpPr>
        <p:spPr>
          <a:xfrm>
            <a:off x="4429124" y="928670"/>
            <a:ext cx="3500462" cy="2677656"/>
          </a:xfrm>
          <a:prstGeom prst="rect">
            <a:avLst/>
          </a:prstGeom>
          <a:noFill/>
        </p:spPr>
        <p:txBody>
          <a:bodyPr wrap="square" rtlCol="0">
            <a:spAutoFit/>
          </a:bodyPr>
          <a:lstStyle/>
          <a:p>
            <a:pPr algn="ctr"/>
            <a:r>
              <a:rPr lang="es-ES" sz="2000" b="1" dirty="0" smtClean="0">
                <a:ln>
                  <a:solidFill>
                    <a:srgbClr val="FFFF00"/>
                  </a:solidFill>
                </a:ln>
                <a:solidFill>
                  <a:srgbClr val="FFFF00"/>
                </a:solidFill>
              </a:rPr>
              <a:t>"</a:t>
            </a:r>
            <a:r>
              <a:rPr lang="es-ES" sz="2400" b="1" dirty="0" smtClean="0">
                <a:ln>
                  <a:solidFill>
                    <a:srgbClr val="FFFF00"/>
                  </a:solidFill>
                </a:ln>
                <a:solidFill>
                  <a:srgbClr val="FFFF00"/>
                </a:solidFill>
              </a:rPr>
              <a:t>Cuando te inunde una enorme alegría, no prometas nada a nadie. Cuando te domine un gran enojo, no contestes ninguna carta" </a:t>
            </a:r>
          </a:p>
          <a:p>
            <a:pPr algn="ctr"/>
            <a:r>
              <a:rPr lang="es-ES" sz="2400" b="1" dirty="0" smtClean="0">
                <a:ln>
                  <a:solidFill>
                    <a:srgbClr val="FFFF00"/>
                  </a:solidFill>
                </a:ln>
                <a:solidFill>
                  <a:srgbClr val="FFFF00"/>
                </a:solidFill>
              </a:rPr>
              <a:t>-Proverbio Chino-</a:t>
            </a:r>
            <a:endParaRPr lang="es-ES" sz="2400" b="1" dirty="0">
              <a:ln>
                <a:solidFill>
                  <a:srgbClr val="FFFF00"/>
                </a:solidFill>
              </a:ln>
              <a:solidFill>
                <a:srgbClr val="FFFF00"/>
              </a:solidFill>
            </a:endParaRPr>
          </a:p>
        </p:txBody>
      </p:sp>
    </p:spTree>
  </p:cSld>
  <p:clrMapOvr>
    <a:masterClrMapping/>
  </p:clrMapOvr>
  <p:transition spd="slow" advTm="15000">
    <p:comb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5" name="4 Imagen" descr="fuente-agua-feng-shui-decoracion-buda-mediano-cuenco-labrado_MLA-F-141391583_2730.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785786" y="5572140"/>
            <a:ext cx="6786610" cy="1200329"/>
          </a:xfrm>
          <a:prstGeom prst="rect">
            <a:avLst/>
          </a:prstGeom>
          <a:noFill/>
        </p:spPr>
        <p:txBody>
          <a:bodyPr wrap="square" rtlCol="0">
            <a:spAutoFit/>
          </a:bodyPr>
          <a:lstStyle/>
          <a:p>
            <a:pPr algn="ctr"/>
            <a:r>
              <a:rPr lang="es-ES" sz="2400" b="1" dirty="0" smtClean="0">
                <a:ln>
                  <a:solidFill>
                    <a:srgbClr val="FFFF00"/>
                  </a:solidFill>
                </a:ln>
                <a:solidFill>
                  <a:srgbClr val="FFFF00"/>
                </a:solidFill>
              </a:rPr>
              <a:t>"Antes de iniciar la labor de cambiar el mundo, da tres vueltas por tu propia casa“</a:t>
            </a:r>
          </a:p>
          <a:p>
            <a:pPr algn="ctr"/>
            <a:r>
              <a:rPr lang="es-ES" sz="2400" b="1" dirty="0" smtClean="0">
                <a:ln>
                  <a:solidFill>
                    <a:srgbClr val="FFFF00"/>
                  </a:solidFill>
                </a:ln>
                <a:solidFill>
                  <a:srgbClr val="FFFF00"/>
                </a:solidFill>
              </a:rPr>
              <a:t>-Proverbio Chino-</a:t>
            </a:r>
            <a:endParaRPr lang="es-ES" sz="2400" b="1" dirty="0">
              <a:ln>
                <a:solidFill>
                  <a:srgbClr val="FFFF00"/>
                </a:solidFill>
              </a:ln>
              <a:solidFill>
                <a:srgbClr val="FFFF00"/>
              </a:solidFill>
            </a:endParaRPr>
          </a:p>
        </p:txBody>
      </p:sp>
    </p:spTree>
  </p:cSld>
  <p:clrMapOvr>
    <a:masterClrMapping/>
  </p:clrMapOvr>
  <p:transition spd="slow" advTm="14000">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en-shui-talismani.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428596" y="5000636"/>
            <a:ext cx="1892634" cy="461665"/>
          </a:xfrm>
          <a:prstGeom prst="rect">
            <a:avLst/>
          </a:prstGeom>
          <a:noFill/>
        </p:spPr>
        <p:txBody>
          <a:bodyPr wrap="none" rtlCol="0">
            <a:spAutoFit/>
          </a:bodyPr>
          <a:lstStyle/>
          <a:p>
            <a:r>
              <a:rPr lang="es-E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Broadway" pitchFamily="82" charset="0"/>
              </a:rPr>
              <a:t>TALISMAN</a:t>
            </a:r>
            <a:endParaRPr lang="es-ES"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Broadway" pitchFamily="82" charset="0"/>
            </a:endParaRPr>
          </a:p>
        </p:txBody>
      </p:sp>
    </p:spTree>
  </p:cSld>
  <p:clrMapOvr>
    <a:masterClrMapping/>
  </p:clrMapOvr>
  <p:transition spd="slow" advTm="9000">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13342"/>
            <a:ext cx="9144000" cy="6831315"/>
          </a:xfrm>
          <a:prstGeom prst="rect">
            <a:avLst/>
          </a:prstGeom>
        </p:spPr>
      </p:pic>
      <p:sp>
        <p:nvSpPr>
          <p:cNvPr id="5" name="4 CuadroTexto"/>
          <p:cNvSpPr txBox="1"/>
          <p:nvPr/>
        </p:nvSpPr>
        <p:spPr>
          <a:xfrm>
            <a:off x="3786182" y="2143116"/>
            <a:ext cx="4572032" cy="1815882"/>
          </a:xfrm>
          <a:prstGeom prst="rect">
            <a:avLst/>
          </a:prstGeom>
          <a:noFill/>
        </p:spPr>
        <p:txBody>
          <a:bodyPr wrap="square" rtlCol="0">
            <a:spAutoFit/>
          </a:bodyPr>
          <a:lstStyle/>
          <a:p>
            <a:pPr algn="ctr"/>
            <a:r>
              <a:rPr lang="es-ES" dirty="0" smtClean="0"/>
              <a:t>"</a:t>
            </a:r>
            <a:r>
              <a:rPr lang="es-ES" sz="2800" b="1" dirty="0" smtClean="0">
                <a:ln>
                  <a:solidFill>
                    <a:srgbClr val="00421E"/>
                  </a:solidFill>
                </a:ln>
                <a:solidFill>
                  <a:srgbClr val="00421E"/>
                </a:solidFill>
              </a:rPr>
              <a:t>Cuando hagas favores no los recuerdes... Cuando recibas favores no los olvides“</a:t>
            </a:r>
          </a:p>
          <a:p>
            <a:pPr algn="ctr"/>
            <a:r>
              <a:rPr lang="es-ES" sz="2800" b="1" dirty="0" smtClean="0">
                <a:ln>
                  <a:solidFill>
                    <a:srgbClr val="00421E"/>
                  </a:solidFill>
                </a:ln>
                <a:solidFill>
                  <a:srgbClr val="00421E"/>
                </a:solidFill>
              </a:rPr>
              <a:t> -Proverbio Chino-</a:t>
            </a:r>
            <a:endParaRPr lang="es-ES" sz="2800" b="1" dirty="0">
              <a:ln>
                <a:solidFill>
                  <a:srgbClr val="00421E"/>
                </a:solidFill>
              </a:ln>
              <a:solidFill>
                <a:srgbClr val="00421E"/>
              </a:solidFill>
            </a:endParaRPr>
          </a:p>
        </p:txBody>
      </p:sp>
    </p:spTree>
  </p:cSld>
  <p:clrMapOvr>
    <a:masterClrMapping/>
  </p:clrMapOvr>
  <p:transition spd="slow" advTm="14000">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fuente-de-agua-feng-shui-buda.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5572132" y="285728"/>
            <a:ext cx="1422569" cy="58477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200" b="1" spc="50" dirty="0" smtClean="0">
                <a:ln w="11430">
                  <a:solidFill>
                    <a:schemeClr val="bg1"/>
                  </a:solidFill>
                </a:ln>
                <a:solidFill>
                  <a:schemeClr val="bg1"/>
                </a:solidFill>
                <a:effectLst>
                  <a:outerShdw blurRad="76200" dist="50800" dir="5400000" algn="tl" rotWithShape="0">
                    <a:srgbClr val="000000">
                      <a:alpha val="65000"/>
                    </a:srgbClr>
                  </a:outerShdw>
                </a:effectLst>
                <a:latin typeface="Broadway" pitchFamily="82" charset="0"/>
              </a:rPr>
              <a:t>BUDA</a:t>
            </a:r>
            <a:endParaRPr lang="es-ES" sz="3200" b="1" spc="50" dirty="0">
              <a:ln w="11430">
                <a:solidFill>
                  <a:schemeClr val="bg1"/>
                </a:solidFill>
              </a:ln>
              <a:solidFill>
                <a:schemeClr val="bg1"/>
              </a:soli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8000">
    <p:comb/>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es-feng-shui-para-fondo-de-pantalla-de-la-pc-9.jpg"/>
          <p:cNvPicPr>
            <a:picLocks noChangeAspect="1"/>
          </p:cNvPicPr>
          <p:nvPr/>
        </p:nvPicPr>
        <p:blipFill>
          <a:blip r:embed="rId2"/>
          <a:stretch>
            <a:fillRect/>
          </a:stretch>
        </p:blipFill>
        <p:spPr>
          <a:xfrm>
            <a:off x="-1" y="0"/>
            <a:ext cx="9161859" cy="6858000"/>
          </a:xfrm>
          <a:prstGeom prst="rect">
            <a:avLst/>
          </a:prstGeom>
        </p:spPr>
      </p:pic>
      <p:sp>
        <p:nvSpPr>
          <p:cNvPr id="5" name="4 CuadroTexto"/>
          <p:cNvSpPr txBox="1"/>
          <p:nvPr/>
        </p:nvSpPr>
        <p:spPr>
          <a:xfrm>
            <a:off x="428596" y="285728"/>
            <a:ext cx="8215370" cy="1938992"/>
          </a:xfrm>
          <a:prstGeom prst="rect">
            <a:avLst/>
          </a:prstGeom>
          <a:noFill/>
        </p:spPr>
        <p:txBody>
          <a:bodyPr wrap="square" rtlCol="0">
            <a:spAutoFit/>
          </a:bodyPr>
          <a:lstStyle/>
          <a:p>
            <a:pPr algn="ctr"/>
            <a:r>
              <a:rPr lang="es-ES" sz="2400" dirty="0" smtClean="0">
                <a:ln>
                  <a:solidFill>
                    <a:srgbClr val="00421E"/>
                  </a:solidFill>
                </a:ln>
                <a:solidFill>
                  <a:srgbClr val="00421E"/>
                </a:solidFill>
              </a:rPr>
              <a:t>"Si hay luz en el alma, habrá belleza en la persona; si hay belleza en la persona, habrá armonía en el hogar; si hay armonía en el hogar, habrá orden en la nación; si hay orden en la nación, habrá paz en el mundo“</a:t>
            </a:r>
          </a:p>
          <a:p>
            <a:pPr algn="ctr"/>
            <a:r>
              <a:rPr lang="es-ES" sz="2400" dirty="0" smtClean="0">
                <a:ln>
                  <a:solidFill>
                    <a:srgbClr val="00421E"/>
                  </a:solidFill>
                </a:ln>
                <a:solidFill>
                  <a:srgbClr val="00421E"/>
                </a:solidFill>
              </a:rPr>
              <a:t> -Proverbio Chino-</a:t>
            </a:r>
            <a:endParaRPr lang="es-ES" sz="2400" dirty="0">
              <a:ln>
                <a:solidFill>
                  <a:srgbClr val="00421E"/>
                </a:solidFill>
              </a:ln>
              <a:solidFill>
                <a:srgbClr val="00421E"/>
              </a:solidFill>
            </a:endParaRPr>
          </a:p>
        </p:txBody>
      </p:sp>
    </p:spTree>
  </p:cSld>
  <p:clrMapOvr>
    <a:masterClrMapping/>
  </p:clrMapOvr>
  <p:transition spd="slow" advTm="18000">
    <p:comb/>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fuente-de-agua-feng-shui-natural-5-caidasarmonia-estilo_MLA-F-139426192_1243.jpg"/>
          <p:cNvPicPr>
            <a:picLocks noChangeAspect="1"/>
          </p:cNvPicPr>
          <p:nvPr/>
        </p:nvPicPr>
        <p:blipFill>
          <a:blip r:embed="rId2"/>
          <a:stretch>
            <a:fillRect/>
          </a:stretch>
        </p:blipFill>
        <p:spPr>
          <a:xfrm>
            <a:off x="1201043" y="0"/>
            <a:ext cx="6741914" cy="6858000"/>
          </a:xfrm>
          <a:prstGeom prst="rect">
            <a:avLst/>
          </a:prstGeom>
          <a:scene3d>
            <a:camera prst="orthographicFront"/>
            <a:lightRig rig="threePt" dir="t"/>
          </a:scene3d>
          <a:sp3d>
            <a:bevelT prst="angle"/>
          </a:sp3d>
        </p:spPr>
      </p:pic>
      <p:pic>
        <p:nvPicPr>
          <p:cNvPr id="6" name="5 Imagen" descr="6606fbf6.png"/>
          <p:cNvPicPr>
            <a:picLocks noChangeAspect="1"/>
          </p:cNvPicPr>
          <p:nvPr/>
        </p:nvPicPr>
        <p:blipFill>
          <a:blip r:embed="rId3"/>
          <a:srcRect l="27008" t="75082" b="11601"/>
          <a:stretch>
            <a:fillRect/>
          </a:stretch>
        </p:blipFill>
        <p:spPr>
          <a:xfrm rot="16200000">
            <a:off x="-2786074" y="2786074"/>
            <a:ext cx="6858000" cy="1285852"/>
          </a:xfrm>
          <a:prstGeom prst="rect">
            <a:avLst/>
          </a:prstGeom>
        </p:spPr>
      </p:pic>
      <p:pic>
        <p:nvPicPr>
          <p:cNvPr id="7" name="6 Imagen" descr="6606fbf6.png"/>
          <p:cNvPicPr>
            <a:picLocks noChangeAspect="1"/>
          </p:cNvPicPr>
          <p:nvPr/>
        </p:nvPicPr>
        <p:blipFill>
          <a:blip r:embed="rId3"/>
          <a:srcRect l="27008" t="75082" b="11601"/>
          <a:stretch>
            <a:fillRect/>
          </a:stretch>
        </p:blipFill>
        <p:spPr>
          <a:xfrm rot="16200000">
            <a:off x="5072074" y="2786074"/>
            <a:ext cx="6858000" cy="1285852"/>
          </a:xfrm>
          <a:prstGeom prst="rect">
            <a:avLst/>
          </a:prstGeom>
        </p:spPr>
      </p:pic>
      <p:sp>
        <p:nvSpPr>
          <p:cNvPr id="8" name="7 CuadroTexto"/>
          <p:cNvSpPr txBox="1"/>
          <p:nvPr/>
        </p:nvSpPr>
        <p:spPr>
          <a:xfrm>
            <a:off x="1142976" y="500042"/>
            <a:ext cx="3069623"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FUENTE DE AGUA</a:t>
            </a:r>
          </a:p>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ARMONIA</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9000">
    <p:comb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C9900"/>
          </a:solidFill>
          <a:scene3d>
            <a:camera prst="orthographicFront"/>
            <a:lightRig rig="threePt" dir="t"/>
          </a:scene3d>
          <a:sp3d>
            <a:bevelT prst="angle"/>
          </a:sp3d>
        </p:spPr>
        <p:txBody>
          <a:bodyPr/>
          <a:lstStyle/>
          <a:p>
            <a:endParaRPr lang="es-ES" dirty="0"/>
          </a:p>
        </p:txBody>
      </p:sp>
      <p:pic>
        <p:nvPicPr>
          <p:cNvPr id="4" name="3 Imagen" descr="imgpress (1).jpg"/>
          <p:cNvPicPr>
            <a:picLocks noChangeAspect="1"/>
          </p:cNvPicPr>
          <p:nvPr/>
        </p:nvPicPr>
        <p:blipFill>
          <a:blip r:embed="rId2"/>
          <a:stretch>
            <a:fillRect/>
          </a:stretch>
        </p:blipFill>
        <p:spPr>
          <a:xfrm>
            <a:off x="357158" y="0"/>
            <a:ext cx="8460879"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600"/>
          </a:solidFill>
        </p:spPr>
        <p:txBody>
          <a:bodyPr/>
          <a:lstStyle/>
          <a:p>
            <a:endParaRPr lang="es-ES" dirty="0"/>
          </a:p>
        </p:txBody>
      </p:sp>
      <p:pic>
        <p:nvPicPr>
          <p:cNvPr id="4" name="3 Imagen" descr="fuente-de-agua-feng-shui-natural-armonia-estilo_MLA-F-137680966_9056.jpg"/>
          <p:cNvPicPr>
            <a:picLocks noChangeAspect="1"/>
          </p:cNvPicPr>
          <p:nvPr/>
        </p:nvPicPr>
        <p:blipFill>
          <a:blip r:embed="rId2"/>
          <a:stretch>
            <a:fillRect/>
          </a:stretch>
        </p:blipFill>
        <p:spPr>
          <a:xfrm>
            <a:off x="1214414" y="0"/>
            <a:ext cx="6589418" cy="6858000"/>
          </a:xfrm>
          <a:prstGeom prst="rect">
            <a:avLst/>
          </a:prstGeom>
          <a:scene3d>
            <a:camera prst="orthographicFront"/>
            <a:lightRig rig="threePt" dir="t"/>
          </a:scene3d>
          <a:sp3d>
            <a:bevelT prst="angle"/>
          </a:sp3d>
        </p:spPr>
      </p:pic>
      <p:pic>
        <p:nvPicPr>
          <p:cNvPr id="5" name="4 Imagen" descr="6606fbf6.png"/>
          <p:cNvPicPr>
            <a:picLocks noChangeAspect="1"/>
          </p:cNvPicPr>
          <p:nvPr/>
        </p:nvPicPr>
        <p:blipFill>
          <a:blip r:embed="rId3"/>
          <a:srcRect l="27008" t="75082" b="11601"/>
          <a:stretch>
            <a:fillRect/>
          </a:stretch>
        </p:blipFill>
        <p:spPr>
          <a:xfrm rot="16200000">
            <a:off x="-2786074" y="2786074"/>
            <a:ext cx="6858000" cy="1285852"/>
          </a:xfrm>
          <a:prstGeom prst="rect">
            <a:avLst/>
          </a:prstGeom>
          <a:scene3d>
            <a:camera prst="orthographicFront"/>
            <a:lightRig rig="threePt" dir="t"/>
          </a:scene3d>
          <a:sp3d>
            <a:bevelT prst="angle"/>
          </a:sp3d>
        </p:spPr>
      </p:pic>
      <p:pic>
        <p:nvPicPr>
          <p:cNvPr id="6" name="5 Imagen" descr="6606fbf6.png"/>
          <p:cNvPicPr>
            <a:picLocks noChangeAspect="1"/>
          </p:cNvPicPr>
          <p:nvPr/>
        </p:nvPicPr>
        <p:blipFill>
          <a:blip r:embed="rId3"/>
          <a:srcRect l="27008" t="75082" b="11601"/>
          <a:stretch>
            <a:fillRect/>
          </a:stretch>
        </p:blipFill>
        <p:spPr>
          <a:xfrm rot="16200000">
            <a:off x="5072074" y="2786074"/>
            <a:ext cx="6858000" cy="1285852"/>
          </a:xfrm>
          <a:prstGeom prst="rect">
            <a:avLst/>
          </a:prstGeom>
        </p:spPr>
      </p:pic>
      <p:sp>
        <p:nvSpPr>
          <p:cNvPr id="7" name="6 CuadroTexto"/>
          <p:cNvSpPr txBox="1"/>
          <p:nvPr/>
        </p:nvSpPr>
        <p:spPr>
          <a:xfrm>
            <a:off x="1785918" y="5000636"/>
            <a:ext cx="5786478" cy="138499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"El cielo escucha las plegarias del corazón, no de la voz“</a:t>
            </a:r>
          </a:p>
          <a:p>
            <a:pPr algn="ct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-Proverbio Chino-</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4000">
    <p:comb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ardin-zen-relajacion-anti-estres-paz-armonia-feng-shui_MCO-F-2701532041_05201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1785918" y="5143512"/>
            <a:ext cx="6215106" cy="1200329"/>
          </a:xfrm>
          <a:prstGeom prst="rect">
            <a:avLst/>
          </a:prstGeom>
          <a:noFill/>
        </p:spPr>
        <p:txBody>
          <a:bodyPr wrap="square" rtlCol="0">
            <a:spAutoFit/>
          </a:bodyPr>
          <a:lstStyle/>
          <a:p>
            <a:pPr algn="ctr"/>
            <a:r>
              <a:rPr lang="es-ES" sz="2400" dirty="0" smtClean="0">
                <a:ln>
                  <a:solidFill>
                    <a:srgbClr val="FFFF00"/>
                  </a:solidFill>
                </a:ln>
                <a:solidFill>
                  <a:srgbClr val="FFFF00"/>
                </a:solidFill>
              </a:rPr>
              <a:t>"Lo que el sabio quiere, lo busca en sí mismo... el vulgo, lo busca en los demás" </a:t>
            </a:r>
          </a:p>
          <a:p>
            <a:pPr algn="ctr"/>
            <a:r>
              <a:rPr lang="es-ES" sz="2400" dirty="0" smtClean="0">
                <a:ln>
                  <a:solidFill>
                    <a:srgbClr val="FFFF00"/>
                  </a:solidFill>
                </a:ln>
                <a:solidFill>
                  <a:srgbClr val="FFFF00"/>
                </a:solidFill>
              </a:rPr>
              <a:t>-Confucio-</a:t>
            </a:r>
            <a:endParaRPr lang="es-ES" sz="2400" dirty="0">
              <a:ln>
                <a:solidFill>
                  <a:srgbClr val="FFFF00"/>
                </a:solidFill>
              </a:ln>
              <a:solidFill>
                <a:srgbClr val="FFFF00"/>
              </a:solidFill>
            </a:endParaRPr>
          </a:p>
        </p:txBody>
      </p:sp>
    </p:spTree>
  </p:cSld>
  <p:clrMapOvr>
    <a:masterClrMapping/>
  </p:clrMapOvr>
  <p:transition spd="slow" advTm="14000">
    <p:comb/>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arronprosperidad.jpg"/>
          <p:cNvPicPr>
            <a:picLocks noChangeAspect="1"/>
          </p:cNvPicPr>
          <p:nvPr/>
        </p:nvPicPr>
        <p:blipFill>
          <a:blip r:embed="rId2"/>
          <a:stretch>
            <a:fillRect/>
          </a:stretch>
        </p:blipFill>
        <p:spPr>
          <a:xfrm>
            <a:off x="-1" y="0"/>
            <a:ext cx="9144001" cy="6858000"/>
          </a:xfrm>
          <a:prstGeom prst="rect">
            <a:avLst/>
          </a:prstGeom>
          <a:scene3d>
            <a:camera prst="orthographicFront"/>
            <a:lightRig rig="threePt" dir="t"/>
          </a:scene3d>
          <a:sp3d>
            <a:bevelT prst="angle"/>
          </a:sp3d>
        </p:spPr>
      </p:pic>
      <p:sp>
        <p:nvSpPr>
          <p:cNvPr id="5" name="4 CuadroTexto"/>
          <p:cNvSpPr txBox="1"/>
          <p:nvPr/>
        </p:nvSpPr>
        <p:spPr>
          <a:xfrm>
            <a:off x="214282" y="2571744"/>
            <a:ext cx="2643174" cy="46166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solidFill>
                    <a:schemeClr val="tx1"/>
                  </a:solidFill>
                </a:ln>
                <a:effectLst>
                  <a:outerShdw blurRad="76200" dist="50800" dir="5400000" algn="tl" rotWithShape="0">
                    <a:srgbClr val="000000">
                      <a:alpha val="65000"/>
                    </a:srgbClr>
                  </a:outerShdw>
                </a:effectLst>
                <a:latin typeface="Broadway" pitchFamily="82" charset="0"/>
              </a:rPr>
              <a:t>PROSPERIDAD</a:t>
            </a:r>
            <a:endParaRPr lang="es-ES" sz="2400" b="1" spc="50" dirty="0">
              <a:ln w="11430">
                <a:solidFill>
                  <a:schemeClr val="tx1"/>
                </a:solidFill>
              </a:ln>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8000">
    <p:comb/>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600"/>
          </a:solidFill>
        </p:spPr>
        <p:txBody>
          <a:bodyPr/>
          <a:lstStyle/>
          <a:p>
            <a:endParaRPr lang="es-ES" dirty="0"/>
          </a:p>
        </p:txBody>
      </p:sp>
      <p:pic>
        <p:nvPicPr>
          <p:cNvPr id="4" name="3 Imagen" descr="fuente-de-agua-feng-shui-natural-armonia-estilo_MLA-F-139439684_7004.jpg"/>
          <p:cNvPicPr>
            <a:picLocks noChangeAspect="1"/>
          </p:cNvPicPr>
          <p:nvPr/>
        </p:nvPicPr>
        <p:blipFill>
          <a:blip r:embed="rId2"/>
          <a:stretch>
            <a:fillRect/>
          </a:stretch>
        </p:blipFill>
        <p:spPr>
          <a:xfrm>
            <a:off x="1785918" y="0"/>
            <a:ext cx="5643602" cy="6858000"/>
          </a:xfrm>
          <a:prstGeom prst="rect">
            <a:avLst/>
          </a:prstGeom>
          <a:scene3d>
            <a:camera prst="orthographicFront"/>
            <a:lightRig rig="threePt" dir="t"/>
          </a:scene3d>
          <a:sp3d>
            <a:bevelT prst="angle"/>
          </a:sp3d>
        </p:spPr>
      </p:pic>
      <p:pic>
        <p:nvPicPr>
          <p:cNvPr id="5" name="4 Imagen" descr="6606fbf6.png"/>
          <p:cNvPicPr>
            <a:picLocks noChangeAspect="1"/>
          </p:cNvPicPr>
          <p:nvPr/>
        </p:nvPicPr>
        <p:blipFill>
          <a:blip r:embed="rId3"/>
          <a:srcRect l="27008" t="75082" b="11601"/>
          <a:stretch>
            <a:fillRect/>
          </a:stretch>
        </p:blipFill>
        <p:spPr>
          <a:xfrm rot="16200000">
            <a:off x="-2786074" y="2786074"/>
            <a:ext cx="6858000" cy="1285852"/>
          </a:xfrm>
          <a:prstGeom prst="rect">
            <a:avLst/>
          </a:prstGeom>
        </p:spPr>
      </p:pic>
      <p:pic>
        <p:nvPicPr>
          <p:cNvPr id="6" name="5 Imagen" descr="6606fbf6.png"/>
          <p:cNvPicPr>
            <a:picLocks noChangeAspect="1"/>
          </p:cNvPicPr>
          <p:nvPr/>
        </p:nvPicPr>
        <p:blipFill>
          <a:blip r:embed="rId3"/>
          <a:srcRect l="27008" t="75082" b="11601"/>
          <a:stretch>
            <a:fillRect/>
          </a:stretch>
        </p:blipFill>
        <p:spPr>
          <a:xfrm rot="16200000">
            <a:off x="-2107429" y="2964653"/>
            <a:ext cx="6858000" cy="928694"/>
          </a:xfrm>
          <a:prstGeom prst="rect">
            <a:avLst/>
          </a:prstGeom>
        </p:spPr>
      </p:pic>
      <p:pic>
        <p:nvPicPr>
          <p:cNvPr id="7" name="6 Imagen" descr="6606fbf6.png"/>
          <p:cNvPicPr>
            <a:picLocks noChangeAspect="1"/>
          </p:cNvPicPr>
          <p:nvPr/>
        </p:nvPicPr>
        <p:blipFill>
          <a:blip r:embed="rId3"/>
          <a:srcRect l="27008" t="75082" b="11601"/>
          <a:stretch>
            <a:fillRect/>
          </a:stretch>
        </p:blipFill>
        <p:spPr>
          <a:xfrm rot="16200000">
            <a:off x="4572024" y="2857496"/>
            <a:ext cx="6858000" cy="1143008"/>
          </a:xfrm>
          <a:prstGeom prst="rect">
            <a:avLst/>
          </a:prstGeom>
        </p:spPr>
      </p:pic>
      <p:pic>
        <p:nvPicPr>
          <p:cNvPr id="8" name="7 Imagen" descr="6606fbf6.png"/>
          <p:cNvPicPr>
            <a:picLocks noChangeAspect="1"/>
          </p:cNvPicPr>
          <p:nvPr/>
        </p:nvPicPr>
        <p:blipFill>
          <a:blip r:embed="rId3"/>
          <a:srcRect l="27008" t="75082" b="11601"/>
          <a:stretch>
            <a:fillRect/>
          </a:stretch>
        </p:blipFill>
        <p:spPr>
          <a:xfrm rot="16200000">
            <a:off x="5036355" y="2750355"/>
            <a:ext cx="6857999" cy="1357290"/>
          </a:xfrm>
          <a:prstGeom prst="rect">
            <a:avLst/>
          </a:prstGeom>
        </p:spPr>
      </p:pic>
      <p:sp>
        <p:nvSpPr>
          <p:cNvPr id="9" name="8 CuadroTexto"/>
          <p:cNvSpPr txBox="1"/>
          <p:nvPr/>
        </p:nvSpPr>
        <p:spPr>
          <a:xfrm>
            <a:off x="1857356" y="5072074"/>
            <a:ext cx="5500726" cy="1384995"/>
          </a:xfrm>
          <a:prstGeom prst="rect">
            <a:avLst/>
          </a:prstGeom>
          <a:noFill/>
        </p:spPr>
        <p:txBody>
          <a:bodyPr wrap="square" rtlCol="0">
            <a:spAutoFit/>
          </a:bodyPr>
          <a:lstStyle/>
          <a:p>
            <a:pPr algn="ctr"/>
            <a:r>
              <a:rPr lang="es-E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t>
            </a:r>
            <a:r>
              <a:rPr lang="es-E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Conocer lo que es justo y no practicarlo, es una cobardía" </a:t>
            </a:r>
          </a:p>
          <a:p>
            <a:pPr algn="ctr"/>
            <a:r>
              <a:rPr lang="es-E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-Confucio-</a:t>
            </a:r>
            <a:endParaRPr lang="es-ES" sz="28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spd="slow" advTm="12000">
    <p:comb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011654.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214282" y="2571744"/>
            <a:ext cx="3571900" cy="1938992"/>
          </a:xfrm>
          <a:prstGeom prst="rect">
            <a:avLst/>
          </a:prstGeom>
          <a:noFill/>
        </p:spPr>
        <p:txBody>
          <a:bodyPr wrap="square" rtlCol="0">
            <a:spAutoFit/>
          </a:bodyPr>
          <a:lstStyle/>
          <a:p>
            <a:pPr algn="ctr"/>
            <a:r>
              <a:rPr lang="es-ES" sz="2400" b="1" dirty="0" smtClean="0">
                <a:ln>
                  <a:solidFill>
                    <a:srgbClr val="FFFF00"/>
                  </a:solidFill>
                </a:ln>
                <a:solidFill>
                  <a:srgbClr val="FFFF00"/>
                </a:solidFill>
                <a:effectLst>
                  <a:outerShdw blurRad="38100" dist="38100" dir="2700000" algn="tl">
                    <a:srgbClr val="000000">
                      <a:alpha val="43137"/>
                    </a:srgbClr>
                  </a:outerShdw>
                </a:effectLst>
              </a:rPr>
              <a:t>"Cuando todos hablan mal de algo, examínalo bien. Cuando todos hablan bien de algo, examínalo bien“</a:t>
            </a:r>
          </a:p>
          <a:p>
            <a:pPr algn="ctr"/>
            <a:r>
              <a:rPr lang="es-ES" sz="2400" b="1" dirty="0" smtClean="0">
                <a:ln>
                  <a:solidFill>
                    <a:srgbClr val="FFFF00"/>
                  </a:solidFill>
                </a:ln>
                <a:solidFill>
                  <a:srgbClr val="FFFF00"/>
                </a:solidFill>
                <a:effectLst>
                  <a:outerShdw blurRad="38100" dist="38100" dir="2700000" algn="tl">
                    <a:srgbClr val="000000">
                      <a:alpha val="43137"/>
                    </a:srgbClr>
                  </a:outerShdw>
                </a:effectLst>
              </a:rPr>
              <a:t> -Confucio-</a:t>
            </a:r>
            <a:endParaRPr lang="es-ES" sz="2400" b="1" dirty="0">
              <a:ln>
                <a:solidFill>
                  <a:srgbClr val="FFFF00"/>
                </a:solidFill>
              </a:ln>
              <a:solidFill>
                <a:srgbClr val="FFFF00"/>
              </a:solidFill>
              <a:effectLst>
                <a:outerShdw blurRad="38100" dist="38100" dir="2700000" algn="tl">
                  <a:srgbClr val="000000">
                    <a:alpha val="43137"/>
                  </a:srgbClr>
                </a:outerShdw>
              </a:effectLst>
            </a:endParaRPr>
          </a:p>
        </p:txBody>
      </p:sp>
    </p:spTree>
  </p:cSld>
  <p:clrMapOvr>
    <a:masterClrMapping/>
  </p:clrMapOvr>
  <p:transition spd="slow" advTm="16000">
    <p:comb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lideshow_2.jpg"/>
          <p:cNvPicPr>
            <a:picLocks noChangeAspect="1"/>
          </p:cNvPicPr>
          <p:nvPr/>
        </p:nvPicPr>
        <p:blipFill>
          <a:blip r:embed="rId2"/>
          <a:stretch>
            <a:fillRect/>
          </a:stretch>
        </p:blipFill>
        <p:spPr>
          <a:xfrm>
            <a:off x="0" y="6684"/>
            <a:ext cx="9144000" cy="6844632"/>
          </a:xfrm>
          <a:prstGeom prst="rect">
            <a:avLst/>
          </a:prstGeom>
        </p:spPr>
      </p:pic>
      <p:sp>
        <p:nvSpPr>
          <p:cNvPr id="5" name="4 CuadroTexto"/>
          <p:cNvSpPr txBox="1"/>
          <p:nvPr/>
        </p:nvSpPr>
        <p:spPr>
          <a:xfrm>
            <a:off x="3929058" y="285728"/>
            <a:ext cx="4572033" cy="1569660"/>
          </a:xfrm>
          <a:prstGeom prst="rect">
            <a:avLst/>
          </a:prstGeom>
          <a:noFill/>
        </p:spPr>
        <p:txBody>
          <a:bodyPr wrap="square" rtlCol="0">
            <a:spAutoFit/>
          </a:bodyPr>
          <a:lstStyle/>
          <a:p>
            <a:pPr algn="ctr"/>
            <a:r>
              <a:rPr lang="es-ES" sz="2400" dirty="0" smtClean="0">
                <a:ln>
                  <a:solidFill>
                    <a:srgbClr val="FFFF00"/>
                  </a:solidFill>
                </a:ln>
              </a:rPr>
              <a:t>"Si no estamos en paz con nosotros mismos, no podemos guiar a otros en la búsqueda de la paz" </a:t>
            </a:r>
          </a:p>
          <a:p>
            <a:pPr algn="ctr"/>
            <a:r>
              <a:rPr lang="es-ES" sz="2400" dirty="0" smtClean="0">
                <a:ln>
                  <a:solidFill>
                    <a:srgbClr val="FFFF00"/>
                  </a:solidFill>
                </a:ln>
              </a:rPr>
              <a:t>-Confucio-</a:t>
            </a:r>
            <a:endParaRPr lang="es-ES" sz="2400" dirty="0">
              <a:ln>
                <a:solidFill>
                  <a:srgbClr val="FFFF00"/>
                </a:solidFill>
              </a:ln>
            </a:endParaRPr>
          </a:p>
        </p:txBody>
      </p:sp>
    </p:spTree>
  </p:cSld>
  <p:clrMapOvr>
    <a:masterClrMapping/>
  </p:clrMapOvr>
  <p:transition spd="slow" advTm="1600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4" name="3 Imagen" descr="simbolos.jpg"/>
          <p:cNvPicPr>
            <a:picLocks noChangeAspect="1"/>
          </p:cNvPicPr>
          <p:nvPr/>
        </p:nvPicPr>
        <p:blipFill>
          <a:blip r:embed="rId2"/>
          <a:stretch>
            <a:fillRect/>
          </a:stretch>
        </p:blipFill>
        <p:spPr>
          <a:xfrm>
            <a:off x="656332" y="0"/>
            <a:ext cx="7831336" cy="6858000"/>
          </a:xfrm>
          <a:prstGeom prst="rect">
            <a:avLst/>
          </a:prstGeom>
        </p:spPr>
      </p:pic>
      <p:sp>
        <p:nvSpPr>
          <p:cNvPr id="5" name="4 CuadroTexto"/>
          <p:cNvSpPr txBox="1"/>
          <p:nvPr/>
        </p:nvSpPr>
        <p:spPr>
          <a:xfrm>
            <a:off x="3357554" y="3143248"/>
            <a:ext cx="2451505" cy="58477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SIMBOLOS</a:t>
            </a: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8000">
    <p:comb/>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l_fullxfull-lNxEr4QS-11689.JPG"/>
          <p:cNvPicPr>
            <a:picLocks noChangeAspect="1"/>
          </p:cNvPicPr>
          <p:nvPr/>
        </p:nvPicPr>
        <p:blipFill>
          <a:blip r:embed="rId2"/>
          <a:stretch>
            <a:fillRect/>
          </a:stretch>
        </p:blipFill>
        <p:spPr>
          <a:xfrm>
            <a:off x="1785918" y="0"/>
            <a:ext cx="5496243" cy="6858000"/>
          </a:xfrm>
          <a:prstGeom prst="rect">
            <a:avLst/>
          </a:prstGeom>
        </p:spPr>
      </p:pic>
      <p:pic>
        <p:nvPicPr>
          <p:cNvPr id="5" name="4 Imagen" descr="6606fbf6.png"/>
          <p:cNvPicPr>
            <a:picLocks noChangeAspect="1"/>
          </p:cNvPicPr>
          <p:nvPr/>
        </p:nvPicPr>
        <p:blipFill>
          <a:blip r:embed="rId3"/>
          <a:srcRect l="27008" t="75082" b="11601"/>
          <a:stretch>
            <a:fillRect/>
          </a:stretch>
        </p:blipFill>
        <p:spPr>
          <a:xfrm rot="16200000">
            <a:off x="-2893231" y="2893231"/>
            <a:ext cx="6858000" cy="1071538"/>
          </a:xfrm>
          <a:prstGeom prst="rect">
            <a:avLst/>
          </a:prstGeom>
        </p:spPr>
      </p:pic>
      <p:pic>
        <p:nvPicPr>
          <p:cNvPr id="6" name="5 Imagen" descr="6606fbf6.png"/>
          <p:cNvPicPr>
            <a:picLocks noChangeAspect="1"/>
          </p:cNvPicPr>
          <p:nvPr/>
        </p:nvPicPr>
        <p:blipFill>
          <a:blip r:embed="rId3"/>
          <a:srcRect l="27008" t="75082" b="11601"/>
          <a:stretch>
            <a:fillRect/>
          </a:stretch>
        </p:blipFill>
        <p:spPr>
          <a:xfrm rot="16200000">
            <a:off x="-1964569" y="2893231"/>
            <a:ext cx="6858000" cy="1071538"/>
          </a:xfrm>
          <a:prstGeom prst="rect">
            <a:avLst/>
          </a:prstGeom>
        </p:spPr>
      </p:pic>
      <p:pic>
        <p:nvPicPr>
          <p:cNvPr id="7" name="6 Imagen" descr="6606fbf6.png"/>
          <p:cNvPicPr>
            <a:picLocks noChangeAspect="1"/>
          </p:cNvPicPr>
          <p:nvPr/>
        </p:nvPicPr>
        <p:blipFill>
          <a:blip r:embed="rId3"/>
          <a:srcRect l="27008" t="75082" b="11601"/>
          <a:stretch>
            <a:fillRect/>
          </a:stretch>
        </p:blipFill>
        <p:spPr>
          <a:xfrm rot="16200000">
            <a:off x="4250569" y="2893231"/>
            <a:ext cx="6858000" cy="1071538"/>
          </a:xfrm>
          <a:prstGeom prst="rect">
            <a:avLst/>
          </a:prstGeom>
        </p:spPr>
      </p:pic>
      <p:pic>
        <p:nvPicPr>
          <p:cNvPr id="8" name="7 Imagen" descr="6606fbf6.png"/>
          <p:cNvPicPr>
            <a:picLocks noChangeAspect="1"/>
          </p:cNvPicPr>
          <p:nvPr/>
        </p:nvPicPr>
        <p:blipFill>
          <a:blip r:embed="rId3"/>
          <a:srcRect l="27008" t="75082" b="11601"/>
          <a:stretch>
            <a:fillRect/>
          </a:stretch>
        </p:blipFill>
        <p:spPr>
          <a:xfrm rot="16200000">
            <a:off x="5179231" y="2893231"/>
            <a:ext cx="6858000" cy="1071538"/>
          </a:xfrm>
          <a:prstGeom prst="rect">
            <a:avLst/>
          </a:prstGeom>
        </p:spPr>
      </p:pic>
      <p:sp>
        <p:nvSpPr>
          <p:cNvPr id="9" name="8 CuadroTexto"/>
          <p:cNvSpPr txBox="1"/>
          <p:nvPr/>
        </p:nvSpPr>
        <p:spPr>
          <a:xfrm>
            <a:off x="2214546" y="357166"/>
            <a:ext cx="4429156" cy="1569660"/>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"El sabio puede sentarse en un hormiguero, pero sólo el necio se queda sentado en él“</a:t>
            </a:r>
          </a:p>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Proverbio Chino-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4000">
    <p:comb dir="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ela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57158" y="571480"/>
            <a:ext cx="4071966" cy="1569660"/>
          </a:xfrm>
          <a:prstGeom prst="rect">
            <a:avLst/>
          </a:prstGeom>
          <a:noFill/>
        </p:spPr>
        <p:txBody>
          <a:bodyPr wrap="square" rtlCol="0">
            <a:spAutoFit/>
          </a:bodyPr>
          <a:lstStyle/>
          <a:p>
            <a:pPr algn="ctr"/>
            <a:r>
              <a:rPr lang="es-E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"Se aprende poco con la victoria, pero mucho con la derrota" </a:t>
            </a:r>
          </a:p>
          <a:p>
            <a:pPr algn="ctr"/>
            <a:r>
              <a:rPr lang="es-E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-Buda-</a:t>
            </a:r>
            <a:endParaRPr lang="es-ES"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spd="slow" advTm="12000">
    <p:comb/>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600"/>
          </a:solidFill>
        </p:spPr>
        <p:txBody>
          <a:bodyPr/>
          <a:lstStyle/>
          <a:p>
            <a:endParaRPr lang="es-ES" dirty="0"/>
          </a:p>
        </p:txBody>
      </p:sp>
      <p:pic>
        <p:nvPicPr>
          <p:cNvPr id="5" name="4 Imagen" descr="mini_moonshadow2 copy.jpg"/>
          <p:cNvPicPr>
            <a:picLocks noChangeAspect="1"/>
          </p:cNvPicPr>
          <p:nvPr/>
        </p:nvPicPr>
        <p:blipFill>
          <a:blip r:embed="rId2"/>
          <a:stretch>
            <a:fillRect/>
          </a:stretch>
        </p:blipFill>
        <p:spPr>
          <a:xfrm>
            <a:off x="1071538" y="0"/>
            <a:ext cx="7072314" cy="6858000"/>
          </a:xfrm>
          <a:prstGeom prst="rect">
            <a:avLst/>
          </a:prstGeom>
          <a:scene3d>
            <a:camera prst="orthographicFront"/>
            <a:lightRig rig="threePt" dir="t"/>
          </a:scene3d>
          <a:sp3d>
            <a:bevelT prst="angle"/>
          </a:sp3d>
        </p:spPr>
      </p:pic>
      <p:pic>
        <p:nvPicPr>
          <p:cNvPr id="6" name="5 Imagen" descr="6606fbf6.png"/>
          <p:cNvPicPr>
            <a:picLocks noChangeAspect="1"/>
          </p:cNvPicPr>
          <p:nvPr/>
        </p:nvPicPr>
        <p:blipFill>
          <a:blip r:embed="rId3"/>
          <a:srcRect l="27008" t="75082" b="11601"/>
          <a:stretch>
            <a:fillRect/>
          </a:stretch>
        </p:blipFill>
        <p:spPr>
          <a:xfrm rot="16200000">
            <a:off x="-2893231" y="2893231"/>
            <a:ext cx="6858000" cy="1071538"/>
          </a:xfrm>
          <a:prstGeom prst="rect">
            <a:avLst/>
          </a:prstGeom>
        </p:spPr>
      </p:pic>
      <p:pic>
        <p:nvPicPr>
          <p:cNvPr id="7" name="6 Imagen" descr="6606fbf6.png"/>
          <p:cNvPicPr>
            <a:picLocks noChangeAspect="1"/>
          </p:cNvPicPr>
          <p:nvPr/>
        </p:nvPicPr>
        <p:blipFill>
          <a:blip r:embed="rId3"/>
          <a:srcRect l="27008" t="75082" b="11601"/>
          <a:stretch>
            <a:fillRect/>
          </a:stretch>
        </p:blipFill>
        <p:spPr>
          <a:xfrm rot="16200000">
            <a:off x="5179231" y="2893231"/>
            <a:ext cx="6858000" cy="1071538"/>
          </a:xfrm>
          <a:prstGeom prst="rect">
            <a:avLst/>
          </a:prstGeom>
        </p:spPr>
      </p:pic>
      <p:sp>
        <p:nvSpPr>
          <p:cNvPr id="8" name="7 CuadroTexto"/>
          <p:cNvSpPr txBox="1"/>
          <p:nvPr/>
        </p:nvSpPr>
        <p:spPr>
          <a:xfrm>
            <a:off x="1142976" y="2143116"/>
            <a:ext cx="3786214" cy="1200329"/>
          </a:xfrm>
          <a:prstGeom prst="rect">
            <a:avLst/>
          </a:prstGeom>
          <a:noFill/>
        </p:spPr>
        <p:txBody>
          <a:bodyPr wrap="square" rtlCol="0">
            <a:spAutoFit/>
          </a:bodyPr>
          <a:lstStyle/>
          <a:p>
            <a:pPr algn="ctr"/>
            <a:r>
              <a:rPr lang="es-ES" sz="2400" dirty="0" smtClean="0">
                <a:ln>
                  <a:solidFill>
                    <a:schemeClr val="bg1"/>
                  </a:solidFill>
                </a:ln>
                <a:solidFill>
                  <a:schemeClr val="bg1"/>
                </a:solidFill>
              </a:rPr>
              <a:t>"El dolor es inevitable, pero el sufrimiento es opcional“</a:t>
            </a:r>
          </a:p>
          <a:p>
            <a:pPr algn="ctr"/>
            <a:r>
              <a:rPr lang="es-ES" sz="2400" dirty="0" smtClean="0">
                <a:ln>
                  <a:solidFill>
                    <a:schemeClr val="bg1"/>
                  </a:solidFill>
                </a:ln>
                <a:solidFill>
                  <a:schemeClr val="bg1"/>
                </a:solidFill>
              </a:rPr>
              <a:t> -Buda-</a:t>
            </a:r>
            <a:endParaRPr lang="es-ES" sz="2400" dirty="0">
              <a:ln>
                <a:solidFill>
                  <a:schemeClr val="bg1"/>
                </a:solidFill>
              </a:ln>
              <a:solidFill>
                <a:schemeClr val="bg1"/>
              </a:solidFill>
            </a:endParaRPr>
          </a:p>
        </p:txBody>
      </p:sp>
    </p:spTree>
  </p:cSld>
  <p:clrMapOvr>
    <a:masterClrMapping/>
  </p:clrMapOvr>
  <p:transition spd="slow" advTm="14000">
    <p:comb dir="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800"/>
          </a:solidFill>
        </p:spPr>
        <p:txBody>
          <a:bodyPr/>
          <a:lstStyle/>
          <a:p>
            <a:endParaRPr lang="es-ES" dirty="0"/>
          </a:p>
        </p:txBody>
      </p:sp>
      <p:pic>
        <p:nvPicPr>
          <p:cNvPr id="4" name="3 Imagen" descr="panera-zen.jpg"/>
          <p:cNvPicPr>
            <a:picLocks noChangeAspect="1"/>
          </p:cNvPicPr>
          <p:nvPr/>
        </p:nvPicPr>
        <p:blipFill>
          <a:blip r:embed="rId2"/>
          <a:stretch>
            <a:fillRect/>
          </a:stretch>
        </p:blipFill>
        <p:spPr>
          <a:xfrm>
            <a:off x="1071538" y="0"/>
            <a:ext cx="7000892" cy="6858016"/>
          </a:xfrm>
          <a:prstGeom prst="rect">
            <a:avLst/>
          </a:prstGeom>
          <a:scene3d>
            <a:camera prst="orthographicFront"/>
            <a:lightRig rig="threePt" dir="t"/>
          </a:scene3d>
          <a:sp3d>
            <a:bevelT prst="angle"/>
          </a:sp3d>
        </p:spPr>
      </p:pic>
      <p:pic>
        <p:nvPicPr>
          <p:cNvPr id="5" name="4 Imagen" descr="6606fbf6.png"/>
          <p:cNvPicPr>
            <a:picLocks noChangeAspect="1"/>
          </p:cNvPicPr>
          <p:nvPr/>
        </p:nvPicPr>
        <p:blipFill>
          <a:blip r:embed="rId3"/>
          <a:srcRect l="27008" t="75082" b="11601"/>
          <a:stretch>
            <a:fillRect/>
          </a:stretch>
        </p:blipFill>
        <p:spPr>
          <a:xfrm rot="16200000">
            <a:off x="-2893231" y="2893231"/>
            <a:ext cx="6858000" cy="1071538"/>
          </a:xfrm>
          <a:prstGeom prst="rect">
            <a:avLst/>
          </a:prstGeom>
        </p:spPr>
      </p:pic>
      <p:pic>
        <p:nvPicPr>
          <p:cNvPr id="6" name="5 Imagen" descr="6606fbf6.png"/>
          <p:cNvPicPr>
            <a:picLocks noChangeAspect="1"/>
          </p:cNvPicPr>
          <p:nvPr/>
        </p:nvPicPr>
        <p:blipFill>
          <a:blip r:embed="rId3"/>
          <a:srcRect l="27008" t="75082" b="11601"/>
          <a:stretch>
            <a:fillRect/>
          </a:stretch>
        </p:blipFill>
        <p:spPr>
          <a:xfrm rot="16200000">
            <a:off x="5179231" y="2893231"/>
            <a:ext cx="6858000" cy="1071538"/>
          </a:xfrm>
          <a:prstGeom prst="rect">
            <a:avLst/>
          </a:prstGeom>
        </p:spPr>
      </p:pic>
      <p:sp>
        <p:nvSpPr>
          <p:cNvPr id="7" name="6 CuadroTexto"/>
          <p:cNvSpPr txBox="1"/>
          <p:nvPr/>
        </p:nvSpPr>
        <p:spPr>
          <a:xfrm>
            <a:off x="4214810" y="642918"/>
            <a:ext cx="3714776" cy="1569660"/>
          </a:xfrm>
          <a:prstGeom prst="rect">
            <a:avLst/>
          </a:prstGeom>
          <a:noFill/>
        </p:spPr>
        <p:txBody>
          <a:bodyPr wrap="square" rtlCol="0">
            <a:spAutoFit/>
          </a:bodyPr>
          <a:lstStyle/>
          <a:p>
            <a:pPr algn="ctr"/>
            <a:r>
              <a:rPr lang="es-ES" sz="2400" dirty="0" smtClean="0">
                <a:ln>
                  <a:solidFill>
                    <a:srgbClr val="FFFF00"/>
                  </a:solidFill>
                </a:ln>
                <a:solidFill>
                  <a:srgbClr val="FFFF00"/>
                </a:solidFill>
              </a:rPr>
              <a:t> ‎"Es recomendable el silencio para los sabios, y mucho más para los tontos“</a:t>
            </a:r>
          </a:p>
          <a:p>
            <a:pPr algn="ctr"/>
            <a:r>
              <a:rPr lang="es-ES" sz="2400" dirty="0" smtClean="0">
                <a:ln>
                  <a:solidFill>
                    <a:srgbClr val="FFFF00"/>
                  </a:solidFill>
                </a:ln>
                <a:solidFill>
                  <a:srgbClr val="FFFF00"/>
                </a:solidFill>
              </a:rPr>
              <a:t>-</a:t>
            </a:r>
            <a:r>
              <a:rPr lang="es-ES" sz="2400" dirty="0" err="1" smtClean="0">
                <a:ln>
                  <a:solidFill>
                    <a:srgbClr val="FFFF00"/>
                  </a:solidFill>
                </a:ln>
                <a:solidFill>
                  <a:srgbClr val="FFFF00"/>
                </a:solidFill>
              </a:rPr>
              <a:t>confucio</a:t>
            </a:r>
            <a:r>
              <a:rPr lang="es-ES" sz="2400" dirty="0" smtClean="0">
                <a:ln>
                  <a:solidFill>
                    <a:srgbClr val="FFFF00"/>
                  </a:solidFill>
                </a:ln>
                <a:solidFill>
                  <a:srgbClr val="FFFF00"/>
                </a:solidFill>
              </a:rPr>
              <a:t>-</a:t>
            </a:r>
            <a:endParaRPr lang="es-ES" sz="2400" dirty="0">
              <a:ln>
                <a:solidFill>
                  <a:srgbClr val="FFFF00"/>
                </a:solidFill>
              </a:ln>
              <a:solidFill>
                <a:srgbClr val="FFFF00"/>
              </a:solidFill>
            </a:endParaRPr>
          </a:p>
        </p:txBody>
      </p:sp>
    </p:spTree>
  </p:cSld>
  <p:clrMapOvr>
    <a:masterClrMapping/>
  </p:clrMapOvr>
  <p:transition spd="slow" advTm="14000">
    <p:comb dir="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3878" y="0"/>
            <a:ext cx="9010122" cy="7286652"/>
          </a:xfrm>
        </p:spPr>
        <p:txBody>
          <a:bodyPr/>
          <a:lstStyle/>
          <a:p>
            <a:endParaRPr lang="es-ES" dirty="0"/>
          </a:p>
        </p:txBody>
      </p:sp>
      <p:pic>
        <p:nvPicPr>
          <p:cNvPr id="1026" name="Picture 2"/>
          <p:cNvPicPr>
            <a:picLocks noChangeAspect="1" noChangeArrowheads="1"/>
          </p:cNvPicPr>
          <p:nvPr/>
        </p:nvPicPr>
        <p:blipFill>
          <a:blip r:embed="rId2"/>
          <a:srcRect/>
          <a:stretch>
            <a:fillRect/>
          </a:stretch>
        </p:blipFill>
        <p:spPr bwMode="auto">
          <a:xfrm>
            <a:off x="0" y="0"/>
            <a:ext cx="9144000" cy="7315201"/>
          </a:xfrm>
          <a:prstGeom prst="rect">
            <a:avLst/>
          </a:prstGeom>
          <a:noFill/>
          <a:ln w="9525">
            <a:noFill/>
            <a:miter lim="800000"/>
            <a:headEnd/>
            <a:tailEnd/>
          </a:ln>
          <a:effectLst/>
          <a:scene3d>
            <a:camera prst="orthographicFront"/>
            <a:lightRig rig="threePt" dir="t"/>
          </a:scene3d>
          <a:sp3d>
            <a:bevelT prst="angle"/>
          </a:sp3d>
        </p:spPr>
      </p:pic>
      <p:pic>
        <p:nvPicPr>
          <p:cNvPr id="4" name="Picture 2"/>
          <p:cNvPicPr>
            <a:picLocks noChangeAspect="1" noChangeArrowheads="1"/>
          </p:cNvPicPr>
          <p:nvPr/>
        </p:nvPicPr>
        <p:blipFill>
          <a:blip r:embed="rId2"/>
          <a:srcRect/>
          <a:stretch>
            <a:fillRect/>
          </a:stretch>
        </p:blipFill>
        <p:spPr bwMode="auto">
          <a:xfrm>
            <a:off x="0" y="0"/>
            <a:ext cx="9144000" cy="7315201"/>
          </a:xfrm>
          <a:prstGeom prst="rect">
            <a:avLst/>
          </a:prstGeom>
          <a:noFill/>
          <a:ln w="9525">
            <a:noFill/>
            <a:miter lim="800000"/>
            <a:headEnd/>
            <a:tailEnd/>
          </a:ln>
          <a:effectLst/>
          <a:scene3d>
            <a:camera prst="orthographicFront"/>
            <a:lightRig rig="threePt" dir="t"/>
          </a:scene3d>
          <a:sp3d>
            <a:bevelT prst="angle"/>
          </a:sp3d>
        </p:spPr>
      </p:pic>
      <p:sp>
        <p:nvSpPr>
          <p:cNvPr id="5" name="4 CuadroTexto"/>
          <p:cNvSpPr txBox="1"/>
          <p:nvPr/>
        </p:nvSpPr>
        <p:spPr>
          <a:xfrm>
            <a:off x="3571868" y="5715016"/>
            <a:ext cx="5135958" cy="523220"/>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ES" sz="2800" b="1" dirty="0" smtClean="0">
                <a:ln>
                  <a:solidFill>
                    <a:srgbClr val="375517"/>
                  </a:solidFill>
                </a:ln>
                <a:solidFill>
                  <a:schemeClr val="accent3"/>
                </a:solidFill>
                <a:effectLst>
                  <a:outerShdw blurRad="38100" dist="38100" dir="2700000" algn="tl">
                    <a:srgbClr val="000000">
                      <a:alpha val="43137"/>
                    </a:srgbClr>
                  </a:outerShdw>
                </a:effectLst>
                <a:latin typeface="Matura MT Script Capitals" pitchFamily="66" charset="0"/>
              </a:rPr>
              <a:t>Jazmín – Francisco del Olmo</a:t>
            </a:r>
            <a:endParaRPr lang="es-ES" sz="2800" b="1" dirty="0">
              <a:ln>
                <a:solidFill>
                  <a:srgbClr val="375517"/>
                </a:solidFill>
              </a:ln>
              <a:solidFill>
                <a:schemeClr val="accent3"/>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21" presetClass="entr" presetSubtype="8"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wheel(8)">
                                      <p:cBhvr>
                                        <p:cTn id="10" dur="3000"/>
                                        <p:tgtEl>
                                          <p:spTgt spid="1026"/>
                                        </p:tgtEl>
                                      </p:cBhvr>
                                    </p:animEffect>
                                  </p:childTnLst>
                                </p:cTn>
                              </p:par>
                              <p:par>
                                <p:cTn id="11" presetID="23" presetClass="entr" presetSubtype="288"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3000" fill="hold"/>
                                        <p:tgtEl>
                                          <p:spTgt spid="1026"/>
                                        </p:tgtEl>
                                        <p:attrNameLst>
                                          <p:attrName>ppt_w</p:attrName>
                                        </p:attrNameLst>
                                      </p:cBhvr>
                                      <p:tavLst>
                                        <p:tav tm="0">
                                          <p:val>
                                            <p:strVal val="4/3*#ppt_w"/>
                                          </p:val>
                                        </p:tav>
                                        <p:tav tm="100000">
                                          <p:val>
                                            <p:strVal val="#ppt_w"/>
                                          </p:val>
                                        </p:tav>
                                      </p:tavLst>
                                    </p:anim>
                                    <p:anim calcmode="lin" valueType="num">
                                      <p:cBhvr>
                                        <p:cTn id="14" dur="3000" fill="hold"/>
                                        <p:tgtEl>
                                          <p:spTgt spid="1026"/>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52" presetClass="entr" presetSubtype="0"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Scale>
                                      <p:cBhvr>
                                        <p:cTn id="22" dur="3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3000" decel="50000" fill="hold">
                                          <p:stCondLst>
                                            <p:cond delay="0"/>
                                          </p:stCondLst>
                                        </p:cTn>
                                        <p:tgtEl>
                                          <p:spTgt spid="5"/>
                                        </p:tgtEl>
                                        <p:attrNameLst>
                                          <p:attrName>ppt_x</p:attrName>
                                          <p:attrName>ppt_y</p:attrName>
                                        </p:attrNameLst>
                                      </p:cBhvr>
                                    </p:animMotion>
                                    <p:animEffect transition="in" filter="fade">
                                      <p:cBhvr>
                                        <p:cTn id="24"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FENG SHUI -ARMONIA EN TUS ESPACI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FENG SHUI -ARMONIA EN TUS ESPACIOS-</Template>
  <TotalTime>0</TotalTime>
  <Words>1389</Words>
  <Application>Microsoft Office PowerPoint</Application>
  <PresentationFormat>Presentación en pantalla (4:3)</PresentationFormat>
  <Paragraphs>116</Paragraphs>
  <Slides>58</Slides>
  <Notes>0</Notes>
  <HiddenSlides>0</HiddenSlides>
  <MMClips>1</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FENG SHUI -ARMONIA EN TUS ESPACIOS-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2013-06-04T20:37:51Z</dcterms:created>
  <dcterms:modified xsi:type="dcterms:W3CDTF">2013-06-04T21:42:24Z</dcterms:modified>
</cp:coreProperties>
</file>