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1" r:id="rId3"/>
    <p:sldId id="298" r:id="rId4"/>
    <p:sldId id="293" r:id="rId5"/>
    <p:sldId id="274" r:id="rId6"/>
    <p:sldId id="297" r:id="rId7"/>
    <p:sldId id="272" r:id="rId8"/>
    <p:sldId id="271" r:id="rId9"/>
    <p:sldId id="302" r:id="rId10"/>
    <p:sldId id="256" r:id="rId11"/>
    <p:sldId id="280" r:id="rId12"/>
    <p:sldId id="269" r:id="rId13"/>
    <p:sldId id="283" r:id="rId14"/>
    <p:sldId id="262" r:id="rId15"/>
    <p:sldId id="276" r:id="rId16"/>
    <p:sldId id="284" r:id="rId17"/>
    <p:sldId id="266" r:id="rId18"/>
    <p:sldId id="301" r:id="rId19"/>
    <p:sldId id="264" r:id="rId20"/>
    <p:sldId id="263" r:id="rId21"/>
    <p:sldId id="300" r:id="rId22"/>
    <p:sldId id="265" r:id="rId23"/>
    <p:sldId id="268" r:id="rId24"/>
    <p:sldId id="259" r:id="rId25"/>
    <p:sldId id="299" r:id="rId26"/>
    <p:sldId id="279" r:id="rId27"/>
    <p:sldId id="275" r:id="rId28"/>
    <p:sldId id="303" r:id="rId29"/>
    <p:sldId id="277" r:id="rId30"/>
    <p:sldId id="281" r:id="rId31"/>
    <p:sldId id="304" r:id="rId32"/>
    <p:sldId id="273" r:id="rId33"/>
    <p:sldId id="282" r:id="rId34"/>
    <p:sldId id="285" r:id="rId35"/>
    <p:sldId id="306" r:id="rId36"/>
    <p:sldId id="291" r:id="rId37"/>
    <p:sldId id="287" r:id="rId38"/>
    <p:sldId id="305" r:id="rId39"/>
    <p:sldId id="290" r:id="rId40"/>
    <p:sldId id="278" r:id="rId41"/>
    <p:sldId id="307" r:id="rId42"/>
    <p:sldId id="294" r:id="rId43"/>
    <p:sldId id="296" r:id="rId44"/>
    <p:sldId id="292" r:id="rId45"/>
    <p:sldId id="295" r:id="rId46"/>
    <p:sldId id="308" r:id="rId47"/>
    <p:sldId id="288" r:id="rId48"/>
    <p:sldId id="310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Ipl1kG1X53CTfkb5NuL9w" hashData="jpgvxPaKdl/bztK3XqqX9ZxcaZ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00"/>
    <a:srgbClr val="FF3300"/>
    <a:srgbClr val="700000"/>
    <a:srgbClr val="393955"/>
    <a:srgbClr val="4D4D73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72" autoAdjust="0"/>
    <p:restoredTop sz="94671" autoAdjust="0"/>
  </p:normalViewPr>
  <p:slideViewPr>
    <p:cSldViewPr>
      <p:cViewPr>
        <p:scale>
          <a:sx n="40" d="100"/>
          <a:sy n="40" d="100"/>
        </p:scale>
        <p:origin x="-1386" y="-7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8A490F-7890-421E-98F9-F76EF848AC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B928D-E777-43E2-B82B-49B42121F3AB}" type="datetimeFigureOut">
              <a:rPr lang="es-ES" smtClean="0"/>
              <a:pPr/>
              <a:t>06/04/2014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6CF05-2F4C-4C7D-A576-CBA66E8166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FF8A74-2976-4E6D-B9B8-3F31761CE5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eparamosUnosMat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PreparamosUnosMates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48134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786314" y="428604"/>
            <a:ext cx="1428760" cy="645246"/>
          </a:xfrm>
          <a:prstGeom prst="rect">
            <a:avLst/>
          </a:prstGeom>
          <a:noFill/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000496" y="1214422"/>
            <a:ext cx="3000396" cy="821247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929058" y="4429132"/>
            <a:ext cx="3071834" cy="537962"/>
          </a:xfrm>
          <a:prstGeom prst="rect">
            <a:avLst/>
          </a:prstGeom>
          <a:noFill/>
        </p:spPr>
      </p:pic>
      <p:pic>
        <p:nvPicPr>
          <p:cNvPr id="48140" name="Picture 1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000628" y="5072074"/>
            <a:ext cx="498978" cy="506775"/>
          </a:xfrm>
          <a:prstGeom prst="rect">
            <a:avLst/>
          </a:prstGeom>
          <a:noFill/>
        </p:spPr>
      </p:pic>
      <p:pic>
        <p:nvPicPr>
          <p:cNvPr id="48142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3571868" y="5572140"/>
            <a:ext cx="3672167" cy="5379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>
    <p:sndAc>
      <p:stSnd loop="1">
        <p:snd r:embed="rId2" name="Mate Galleta - Jose Larral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500562" y="928670"/>
            <a:ext cx="42862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Times New Roman" pitchFamily="18" charset="0"/>
                <a:cs typeface="Arial" charset="0"/>
              </a:rPr>
              <a:t>En Argentina nadie toma mate porque tenga sed. </a:t>
            </a:r>
          </a:p>
          <a:p>
            <a:pPr eaLnBrk="0" hangingPunct="0"/>
            <a:r>
              <a:rPr lang="es-ES_tradnl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Times New Roman" pitchFamily="18" charset="0"/>
                <a:cs typeface="Arial" charset="0"/>
              </a:rPr>
              <a:t>Es más bien una costumbre,</a:t>
            </a:r>
          </a:p>
          <a:p>
            <a:pPr eaLnBrk="0" hangingPunct="0"/>
            <a:r>
              <a:rPr lang="es-ES_tradnl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Times New Roman" pitchFamily="18" charset="0"/>
                <a:cs typeface="Arial" charset="0"/>
              </a:rPr>
              <a:t> como rascarse. </a:t>
            </a:r>
          </a:p>
          <a:p>
            <a:pPr eaLnBrk="0" hangingPunct="0"/>
            <a:r>
              <a:rPr lang="es-ES_tradnl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Times New Roman" pitchFamily="18" charset="0"/>
                <a:cs typeface="Arial" charset="0"/>
              </a:rPr>
              <a:t>Matear en rondas de mate es toda  una ceremonia. </a:t>
            </a:r>
          </a:p>
          <a:p>
            <a:pPr eaLnBrk="0" hangingPunct="0"/>
            <a:r>
              <a:rPr lang="es-ES_tradnl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  <a:ea typeface="Times New Roman" pitchFamily="18" charset="0"/>
                <a:cs typeface="Arial" charset="0"/>
              </a:rPr>
              <a:t>Y en todos los tiempos fue el mate el que hizo la rueda y no la rueda  la que trajo al mate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</p:spPr>
      </p:pic>
    </p:spTree>
  </p:cSld>
  <p:clrMapOvr>
    <a:masterClrMapping/>
  </p:clrMapOvr>
  <p:transition spd="slow" advTm="1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0130110_134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IMG_20130110_134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489976" cy="6357982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IMG_20130110_134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428604"/>
            <a:ext cx="8215370" cy="6072230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IMG_20130110_134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71480"/>
            <a:ext cx="7867704" cy="581525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IMG_20130110_134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714356"/>
            <a:ext cx="7429552" cy="5457242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IMG_20130110_134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857232"/>
            <a:ext cx="7000924" cy="5143536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IMG_20130110_134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1071546"/>
            <a:ext cx="6572296" cy="4724432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Tapa_El_Mate_una_tradicion_y_una_realidad_so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Tapa_El_Mate_una_tradicion_y_una_realidad_soc.jpg"/>
          <p:cNvPicPr>
            <a:picLocks noChangeAspect="1"/>
          </p:cNvPicPr>
          <p:nvPr/>
        </p:nvPicPr>
        <p:blipFill>
          <a:blip r:embed="rId2">
            <a:grayscl/>
            <a:lum bright="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642918"/>
            <a:ext cx="39180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Mates Que Son Como Joyas</a:t>
            </a:r>
            <a:endParaRPr lang="es-ES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500" y="0"/>
            <a:ext cx="9135000" cy="6858000"/>
          </a:xfrm>
          <a:prstGeom prst="rect">
            <a:avLst/>
          </a:prstGeom>
        </p:spPr>
      </p:pic>
      <p:pic>
        <p:nvPicPr>
          <p:cNvPr id="6" name="5 Imagen" descr="mate para Maradona, realizado en plata criolla y oro 18kl, por los orfebres Pallarols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214678" y="0"/>
            <a:ext cx="2714644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857224" y="5357826"/>
            <a:ext cx="2357454" cy="830997"/>
          </a:xfrm>
          <a:prstGeom prst="rect">
            <a:avLst/>
          </a:prstGeom>
          <a:solidFill>
            <a:srgbClr val="70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gency FB" pitchFamily="34" charset="0"/>
              </a:rPr>
              <a:t>Mate Para Maradona, Realizado En Plata Criolla Y Oro 18kl, Por Los Orfebres </a:t>
            </a:r>
            <a:r>
              <a:rPr lang="es-ES" sz="1600" dirty="0" err="1" smtClean="0">
                <a:solidFill>
                  <a:srgbClr val="FFFF00"/>
                </a:solidFill>
                <a:latin typeface="Agency FB" pitchFamily="34" charset="0"/>
              </a:rPr>
              <a:t>Pallarols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500562" y="1714488"/>
            <a:ext cx="42862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Cuando llega alguien a tu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casa,la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primera frase es "hola" y la segunda “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….¿Unos mates?".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Esto pasa en todos los hogares, ya sean ricos o pobres. 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/>
            </a:r>
            <a:b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endParaRPr lang="es-ES" sz="3200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6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71394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71395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-POPE-FRANCIS-MATE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o-POPE-FRANCIS-MATE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85728"/>
            <a:ext cx="8643998" cy="635798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5 Imagen" descr="o-POPE-FRANCIS-MATE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500042"/>
            <a:ext cx="8215370" cy="6000792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6 Imagen" descr="o-POPE-FRANCIS-MATE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642918"/>
            <a:ext cx="7867704" cy="564360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8" name="7 Imagen" descr="o-POPE-FRANCIS-MATE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857232"/>
            <a:ext cx="7500990" cy="5214974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8 Imagen" descr="o-POPE-FRANCIS-MATE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000108"/>
            <a:ext cx="7072362" cy="4786346"/>
          </a:xfrm>
          <a:prstGeom prst="rect">
            <a:avLst/>
          </a:prstGeom>
          <a:ln>
            <a:noFill/>
          </a:ln>
          <a:effectLst/>
        </p:spPr>
      </p:pic>
      <p:sp>
        <p:nvSpPr>
          <p:cNvPr id="10" name="9 CuadroTexto"/>
          <p:cNvSpPr txBox="1"/>
          <p:nvPr/>
        </p:nvSpPr>
        <p:spPr>
          <a:xfrm>
            <a:off x="785786" y="3214686"/>
            <a:ext cx="19623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Mate  Santo </a:t>
            </a:r>
          </a:p>
          <a:p>
            <a:pPr algn="ctr"/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o</a:t>
            </a:r>
          </a:p>
          <a:p>
            <a:pPr algn="ctr"/>
            <a:r>
              <a:rPr lang="es-ES_tradnl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Santo mate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1673_534200406630399_55121695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321673_534200406630399_55121695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pe_Francis_with_Cristina_Fernandez_de_Kirchner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Pope_Francis_with_Cristina_Fernandez_de_Kirchner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istina Francisco Mar-18-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ristina Francisco Mar-18-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cardinal-jorge-mario-bergoglio-elected-pope-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la-cardinal-jorge-mario-bergoglio-elected-pope-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331298_3274407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slide_331298_3274407_f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63173535_a6d51154b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363173535_a6d51154b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1285860"/>
            <a:ext cx="3429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 la hora del estudio …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500562" y="1928802"/>
            <a:ext cx="42862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Pasa entre mujeres  niñas,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jovenes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 o mayores, y pasa entre 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Hombres  serios o alegres. Pasa entre los viejos de un geriátrico y entre los adolescentes mientras estudian </a:t>
            </a:r>
          </a:p>
          <a:p>
            <a:endParaRPr lang="es-ES" sz="32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20287995_8e5220ef1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020287995_8e5220ef1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82054475_632c5487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8482054475_632c5487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429124" y="857232"/>
            <a:ext cx="400052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Pristina" pitchFamily="66" charset="0"/>
              </a:rPr>
              <a:t/>
            </a:r>
            <a:br>
              <a:rPr lang="es-ES" sz="3200" dirty="0" smtClean="0">
                <a:latin typeface="Pristin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Cuando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tenés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un hijo, le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empezás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a dar mate cuando te pide. 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Se lo das tibiecito, con mucha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azúcar,y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se sienten grandes. 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Sentís un orgullo enorme cuando un muchachito de tu sangre empieza a tomar mate</a:t>
            </a:r>
          </a:p>
          <a:p>
            <a:endParaRPr lang="es-ES" sz="3200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913abf3c4afbffbe3976ee732a468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581" y="0"/>
            <a:ext cx="45608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0" y="5429264"/>
            <a:ext cx="2285984" cy="1428736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571876"/>
            <a:ext cx="2285984" cy="1428736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1785926"/>
            <a:ext cx="2285984" cy="1428736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0"/>
            <a:ext cx="2285984" cy="1428736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858016" y="0"/>
            <a:ext cx="2285984" cy="1428736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6858016" y="1714488"/>
            <a:ext cx="2285984" cy="1428736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6858016" y="3429000"/>
            <a:ext cx="2285984" cy="1428736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6858016" y="5429264"/>
            <a:ext cx="2285984" cy="1428736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4741918_023902aa3f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34741918_023902aa3f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15140" y="4214818"/>
            <a:ext cx="18437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latin typeface="Pristina" pitchFamily="66" charset="0"/>
              </a:rPr>
              <a:t>A toda edad </a:t>
            </a:r>
            <a:endParaRPr lang="es-ES" sz="3200" dirty="0"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f5c280bd2ec9e6b6bfef6e1d8567d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af5c280bd2ec9e6b6bfef6e1d8567d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642918"/>
            <a:ext cx="42627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solidFill>
                  <a:srgbClr val="FFFF00"/>
                </a:solidFill>
                <a:latin typeface="Pristina" pitchFamily="66" charset="0"/>
              </a:rPr>
              <a:t>En el desayuno con tortas fritas </a:t>
            </a:r>
            <a:endParaRPr lang="es-ES" sz="3200" dirty="0">
              <a:solidFill>
                <a:srgbClr val="FFFF00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500530" y="428604"/>
            <a:ext cx="464347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Se te sale el corazón del cuerpo. Después  ellos, con los años,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elegirán si tomarlo amargo, dulce, muy caliente, tereré,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con cáscara de naranja , con  yuyos ,con un chorrito de limón... 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Cuando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conocés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 a alguien, lo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invitás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a compartir unos mates. 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gente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pregunta,c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uando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no hay confianza: "¿Dulce o amargo?".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El otro responde: "Como  lo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tomés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vos".</a:t>
            </a:r>
            <a:r>
              <a:rPr lang="es-ES" sz="32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 smtClean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429124" y="1000108"/>
            <a:ext cx="33922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Pristina" pitchFamily="66" charset="0"/>
              </a:rPr>
              <a:t>A la hora de la merienda</a:t>
            </a:r>
            <a:endParaRPr lang="es-ES" sz="32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858016" y="1000108"/>
            <a:ext cx="16674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Meditando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643438" y="928670"/>
            <a:ext cx="41434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Los teclados de Argentina tienen las letras llenas de yerba.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yerba es lo único que hay siempre, en todas las casas. </a:t>
            </a:r>
          </a:p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Siempre. Con  inflación, con  hambre ,con militares, con democracia, con cualquiera de nuestras pestes y maldiciones eternas. 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3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g_3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071810"/>
            <a:ext cx="31812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smtClean="0">
                <a:solidFill>
                  <a:schemeClr val="bg1"/>
                </a:solidFill>
                <a:latin typeface="Pristina" pitchFamily="66" charset="0"/>
              </a:rPr>
              <a:t>Para los Chiquitines</a:t>
            </a:r>
          </a:p>
          <a:p>
            <a:pPr algn="ctr"/>
            <a:r>
              <a:rPr lang="es-ES_tradnl" sz="3200" b="1" dirty="0" smtClean="0">
                <a:solidFill>
                  <a:schemeClr val="bg1"/>
                </a:solidFill>
                <a:latin typeface="Pristina" pitchFamily="66" charset="0"/>
              </a:rPr>
              <a:t> de la casa</a:t>
            </a:r>
            <a:endParaRPr lang="es-ES" sz="3200" b="1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t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t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643042" y="500042"/>
            <a:ext cx="18742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Para regalar</a:t>
            </a:r>
            <a:endParaRPr lang="es-ES" sz="3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643438" y="1071546"/>
            <a:ext cx="414340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Y  si un día no hay yerba, un vecino tiene y te da.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La yerba no se le niega a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nadie.Éste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 el único país del mundo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en donde la decisión de dejar de ser un chico y empezar a ser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un hombre ocurre un día en particular. Nada de pantalones largos circuncisión, universidad o vivir lejos de los padres. </a:t>
            </a:r>
            <a:r>
              <a:rPr lang="es-ES" b="1" dirty="0" smtClean="0">
                <a:ln>
                  <a:solidFill>
                    <a:schemeClr val="bg1"/>
                  </a:solidFill>
                </a:ln>
              </a:rPr>
              <a:t/>
            </a:r>
            <a:br>
              <a:rPr lang="es-ES" b="1" dirty="0" smtClean="0">
                <a:ln>
                  <a:solidFill>
                    <a:schemeClr val="bg1"/>
                  </a:solidFill>
                </a:ln>
              </a:rPr>
            </a:br>
            <a:endParaRPr lang="es-ES" dirty="0" smtClean="0">
              <a:ln>
                <a:solidFill>
                  <a:schemeClr val="bg1"/>
                </a:solidFill>
              </a:ln>
            </a:endParaRPr>
          </a:p>
          <a:p>
            <a:endParaRPr lang="es-ES" dirty="0" smtClean="0">
              <a:ln>
                <a:solidFill>
                  <a:schemeClr val="bg1"/>
                </a:solidFill>
              </a:ln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000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000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M_0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AM_0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2357430"/>
            <a:ext cx="30332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latin typeface="Pristina" pitchFamily="66" charset="0"/>
              </a:rPr>
              <a:t>Tomando un descanso</a:t>
            </a:r>
            <a:endParaRPr lang="es-ES" sz="3200" b="1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DC10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DC10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500562" y="0"/>
            <a:ext cx="421484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>
              <a:latin typeface="Pristina" pitchFamily="66" charset="0"/>
            </a:endParaRP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Acá empezamos a ser grandes el día que tenemos la necesidad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de tomar por primera vez unos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mates,solos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.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No es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casualidad.No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 porque sí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El día que un chico pone la pava (tetera ) al fuego y toma su primer mate sin que haya nadie en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casa,en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ese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minuto,es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que ha descubierto  que tiene alma.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O está muerto de miedo , o está muerto de amor, o de algo: pero no es un día cualquiera. 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 smtClean="0">
              <a:ln>
                <a:solidFill>
                  <a:schemeClr val="bg1"/>
                </a:solidFill>
              </a:ln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50f408546fd738611bfbd645a0672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4" name="3 Imagen" descr="50f408546fd738611bfbd645a06720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628" y="5429264"/>
            <a:ext cx="3643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Mmmmmmmmmm</a:t>
            </a:r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…</a:t>
            </a:r>
          </a:p>
          <a:p>
            <a:pPr algn="ctr"/>
            <a:r>
              <a:rPr lang="es-ES_tradn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Con medias lunas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fe08d9858fc6ce1154f75990ba0d9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fe08d9858fc6ce1154f75990ba0d9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2976" y="2071678"/>
            <a:ext cx="2106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compartir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572000" y="214290"/>
            <a:ext cx="428628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Ninguno de nosotros nos acordamos del día en que tomamos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por primera vez unos mates solos.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Pero debe haber sido un día importante para cada uno. 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Por adentro hay  revoluciones. El sencillo mate es nada más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y nada menos que una demostración de valores ...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solidaridad de bancar esos mates lavados porque la charla es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buena.La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 charla, no el mate. 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el respeto por los tiempos para hablar y escuchar, vos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hablás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</a:t>
            </a:r>
          </a:p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mientras el otro toma y viceversa.</a:t>
            </a:r>
          </a:p>
          <a:p>
            <a:endParaRPr lang="es-ES" sz="2800" dirty="0">
              <a:solidFill>
                <a:srgbClr val="FFFF00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  <p:pic>
        <p:nvPicPr>
          <p:cNvPr id="5" name="3 Marcador de contenido" descr="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643438" y="1428736"/>
            <a:ext cx="35429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Un una tarde con  amigos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7902aa5412cf09bafcc7ea5c012e7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7902aa5412cf09bafcc7ea5c012e7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72000" y="428604"/>
            <a:ext cx="2688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Pristina" pitchFamily="66" charset="0"/>
              </a:rPr>
              <a:t>Sinónimo de patria</a:t>
            </a:r>
            <a:endParaRPr lang="es-ES" sz="3200" dirty="0">
              <a:solidFill>
                <a:schemeClr val="bg1"/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357686" y="1000108"/>
            <a:ext cx="450059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sinceridad para decir: "¡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Basta,cambiá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la yerba!". 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el compañerismo hecho momento. 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sensibilidad al agua hirviendo.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el cariño para preguntar,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estúpidamente, "¿Está caliente, no?". 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modestia de quien ceba el mejor mate. 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generosidad de dar hasta el final. 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y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pic>
        <p:nvPicPr>
          <p:cNvPr id="5" name="3 Marcador de contenido" descr="Imagen1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00562" y="5572140"/>
            <a:ext cx="2874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Sabor  a  patria </a:t>
            </a:r>
            <a:endParaRPr lang="es-E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39395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c9348bac3ac3e5c4f072ab5d33d6f2b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57290" y="0"/>
            <a:ext cx="6572296" cy="6858000"/>
          </a:xfrm>
        </p:spPr>
      </p:pic>
      <p:sp>
        <p:nvSpPr>
          <p:cNvPr id="6" name="5 Paralelogramo"/>
          <p:cNvSpPr/>
          <p:nvPr/>
        </p:nvSpPr>
        <p:spPr>
          <a:xfrm>
            <a:off x="0" y="6000768"/>
            <a:ext cx="1357290" cy="857232"/>
          </a:xfrm>
          <a:prstGeom prst="parallelogram">
            <a:avLst>
              <a:gd name="adj" fmla="val 10359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4143380"/>
            <a:ext cx="1357290" cy="857232"/>
          </a:xfrm>
          <a:prstGeom prst="parallelogram">
            <a:avLst>
              <a:gd name="adj" fmla="val 10359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2357430"/>
            <a:ext cx="1357290" cy="857232"/>
          </a:xfrm>
          <a:prstGeom prst="parallelogram">
            <a:avLst>
              <a:gd name="adj" fmla="val 10359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571504"/>
            <a:ext cx="1357290" cy="857232"/>
          </a:xfrm>
          <a:prstGeom prst="parallelogram">
            <a:avLst>
              <a:gd name="adj" fmla="val 10359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929586" y="500042"/>
            <a:ext cx="1214414" cy="928694"/>
          </a:xfrm>
          <a:prstGeom prst="parallelogram">
            <a:avLst>
              <a:gd name="adj" fmla="val 83084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7929586" y="2285968"/>
            <a:ext cx="1214414" cy="857256"/>
          </a:xfrm>
          <a:prstGeom prst="parallelogram">
            <a:avLst>
              <a:gd name="adj" fmla="val 9470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7929586" y="4000480"/>
            <a:ext cx="1214414" cy="857256"/>
          </a:xfrm>
          <a:prstGeom prst="parallelogram">
            <a:avLst>
              <a:gd name="adj" fmla="val 9470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7929586" y="6000744"/>
            <a:ext cx="1214414" cy="857256"/>
          </a:xfrm>
          <a:prstGeom prst="parallelogram">
            <a:avLst>
              <a:gd name="adj" fmla="val 96930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4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558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239"/>
            <a:ext cx="9144000" cy="6869239"/>
          </a:xfrm>
          <a:prstGeom prst="rect">
            <a:avLst/>
          </a:prstGeom>
        </p:spPr>
      </p:pic>
      <p:pic>
        <p:nvPicPr>
          <p:cNvPr id="7" name="6 Imagen" descr="0d4ce482e440fc66c843ab59acb76faf.jpg"/>
          <p:cNvPicPr>
            <a:picLocks noChangeAspect="1"/>
          </p:cNvPicPr>
          <p:nvPr/>
        </p:nvPicPr>
        <p:blipFill>
          <a:blip r:embed="rId3"/>
          <a:srcRect l="25273" r="24181"/>
          <a:stretch>
            <a:fillRect/>
          </a:stretch>
        </p:blipFill>
        <p:spPr>
          <a:xfrm>
            <a:off x="3357554" y="0"/>
            <a:ext cx="2714644" cy="6858000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te juego-1024-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0"/>
            <a:ext cx="659013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Paralelogramo"/>
          <p:cNvSpPr/>
          <p:nvPr/>
        </p:nvSpPr>
        <p:spPr>
          <a:xfrm>
            <a:off x="0" y="6215082"/>
            <a:ext cx="1214414" cy="642918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4000504"/>
            <a:ext cx="1214414" cy="642918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2000240"/>
            <a:ext cx="1214414" cy="642918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0"/>
            <a:ext cx="1214414" cy="642918"/>
          </a:xfrm>
          <a:prstGeom prst="parallelogram">
            <a:avLst>
              <a:gd name="adj" fmla="val 10359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7929586" y="0"/>
            <a:ext cx="1214414" cy="714380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7929586" y="2000240"/>
            <a:ext cx="1214414" cy="714380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7929586" y="4143380"/>
            <a:ext cx="1214414" cy="714380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7929586" y="6143644"/>
            <a:ext cx="1214414" cy="714380"/>
          </a:xfrm>
          <a:prstGeom prst="parallelogram">
            <a:avLst>
              <a:gd name="adj" fmla="val 10359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territoriodigital.com/verimg.aspx?F=1&amp;A=594&amp;O=/img/1/128/4434174976156085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8955"/>
          <a:stretch>
            <a:fillRect/>
          </a:stretch>
        </p:blipFill>
        <p:spPr bwMode="auto">
          <a:xfrm>
            <a:off x="0" y="0"/>
            <a:ext cx="435771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429124" y="785794"/>
            <a:ext cx="428628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hospitalidad de la invitación. 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justicia de uno por uno. 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obligación de decir "gracias", al menos una vez al día. 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 la actitud ética, franca y leal de encontrarse sin mayores pretensiones que compartir</a:t>
            </a:r>
            <a:r>
              <a:rPr lang="es-ES" sz="3200" b="1" dirty="0" smtClean="0">
                <a:ln>
                  <a:solidFill>
                    <a:schemeClr val="bg1"/>
                  </a:solidFill>
                </a:ln>
              </a:rPr>
              <a:t/>
            </a:r>
            <a:br>
              <a:rPr lang="es-ES" sz="3200" b="1" dirty="0" smtClean="0">
                <a:ln>
                  <a:solidFill>
                    <a:schemeClr val="bg1"/>
                  </a:solidFill>
                </a:ln>
              </a:rPr>
            </a:br>
            <a:r>
              <a:rPr lang="es-ES" sz="3200" b="1" dirty="0" smtClean="0">
                <a:ln>
                  <a:solidFill>
                    <a:schemeClr val="bg1"/>
                  </a:solidFill>
                </a:ln>
              </a:rPr>
              <a:t> </a:t>
            </a:r>
            <a:br>
              <a:rPr lang="es-ES" sz="3200" b="1" dirty="0" smtClean="0">
                <a:ln>
                  <a:solidFill>
                    <a:schemeClr val="bg1"/>
                  </a:solidFill>
                </a:ln>
              </a:rPr>
            </a:br>
            <a:endParaRPr lang="es-ES" sz="3200" dirty="0" smtClean="0">
              <a:ln>
                <a:solidFill>
                  <a:schemeClr val="bg1"/>
                </a:solidFill>
              </a:ln>
            </a:endParaRPr>
          </a:p>
          <a:p>
            <a:endParaRPr lang="es-ES" sz="3200" dirty="0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ior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  <p:sp>
        <p:nvSpPr>
          <p:cNvPr id="5" name="4 CuadroTexto"/>
          <p:cNvSpPr txBox="1"/>
          <p:nvPr/>
        </p:nvSpPr>
        <p:spPr>
          <a:xfrm>
            <a:off x="3071802" y="7429528"/>
            <a:ext cx="60721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4800" b="1" dirty="0">
              <a:solidFill>
                <a:srgbClr val="C00000"/>
              </a:solidFill>
            </a:endParaRPr>
          </a:p>
        </p:txBody>
      </p:sp>
      <p:pic>
        <p:nvPicPr>
          <p:cNvPr id="6" name="3 Marcador de contenido" descr="Imagen1ior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857620" y="1357298"/>
            <a:ext cx="5020926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Ahora  ya  </a:t>
            </a:r>
            <a:r>
              <a:rPr lang="es-ES" sz="4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sabés</a:t>
            </a:r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: </a:t>
            </a:r>
          </a:p>
          <a:p>
            <a:pPr algn="ctr"/>
            <a:r>
              <a:rPr lang="es-ES" sz="4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Un mate no es sólo un mate ...</a:t>
            </a:r>
          </a:p>
          <a:p>
            <a:pPr algn="ctr"/>
            <a:endParaRPr lang="es-ES" sz="40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endParaRPr lang="es-ES" sz="4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620915">
            <a:off x="5917475" y="5002214"/>
            <a:ext cx="2152650" cy="1381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MATE -SIMBOLO Y TRADICION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MATE -SIMBOLO Y TRADICION-</Template>
  <TotalTime>0</TotalTime>
  <Words>526</Words>
  <Application>Microsoft Office PowerPoint</Application>
  <PresentationFormat>Presentación en pantalla (4:3)</PresentationFormat>
  <Paragraphs>76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EL MATE -SIMBOLO Y TRADICION-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2014-04-06T17:27:39Z</dcterms:created>
  <dcterms:modified xsi:type="dcterms:W3CDTF">2014-04-06T17:29:21Z</dcterms:modified>
</cp:coreProperties>
</file>