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0" r:id="rId3"/>
    <p:sldId id="304" r:id="rId4"/>
    <p:sldId id="263" r:id="rId5"/>
    <p:sldId id="257" r:id="rId6"/>
    <p:sldId id="306" r:id="rId7"/>
    <p:sldId id="258" r:id="rId8"/>
    <p:sldId id="266" r:id="rId9"/>
    <p:sldId id="307" r:id="rId10"/>
    <p:sldId id="259" r:id="rId11"/>
    <p:sldId id="264" r:id="rId12"/>
    <p:sldId id="308" r:id="rId13"/>
    <p:sldId id="267" r:id="rId14"/>
    <p:sldId id="268" r:id="rId15"/>
    <p:sldId id="309" r:id="rId16"/>
    <p:sldId id="260" r:id="rId17"/>
    <p:sldId id="265" r:id="rId18"/>
    <p:sldId id="310" r:id="rId19"/>
    <p:sldId id="283" r:id="rId20"/>
    <p:sldId id="270" r:id="rId21"/>
    <p:sldId id="311" r:id="rId22"/>
    <p:sldId id="261" r:id="rId23"/>
    <p:sldId id="269" r:id="rId24"/>
    <p:sldId id="312" r:id="rId25"/>
    <p:sldId id="262" r:id="rId26"/>
    <p:sldId id="273" r:id="rId27"/>
    <p:sldId id="289" r:id="rId28"/>
    <p:sldId id="286" r:id="rId29"/>
    <p:sldId id="275" r:id="rId30"/>
    <p:sldId id="279" r:id="rId31"/>
    <p:sldId id="276" r:id="rId32"/>
    <p:sldId id="282" r:id="rId33"/>
    <p:sldId id="274" r:id="rId34"/>
    <p:sldId id="278" r:id="rId35"/>
    <p:sldId id="284" r:id="rId36"/>
    <p:sldId id="288" r:id="rId37"/>
    <p:sldId id="285" r:id="rId38"/>
    <p:sldId id="290" r:id="rId39"/>
    <p:sldId id="297" r:id="rId40"/>
    <p:sldId id="299" r:id="rId41"/>
    <p:sldId id="293" r:id="rId42"/>
    <p:sldId id="291" r:id="rId43"/>
    <p:sldId id="292" r:id="rId44"/>
    <p:sldId id="302" r:id="rId45"/>
    <p:sldId id="294" r:id="rId46"/>
    <p:sldId id="296" r:id="rId47"/>
    <p:sldId id="303" r:id="rId48"/>
    <p:sldId id="301" r:id="rId49"/>
    <p:sldId id="298" r:id="rId50"/>
    <p:sldId id="295" r:id="rId51"/>
    <p:sldId id="287" r:id="rId52"/>
    <p:sldId id="305" r:id="rId5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SaKsFtTqAg6mLEqh7kEsw" hashData="aHSyvBO93DuCrURTTcKPqyHZXT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50FF"/>
    <a:srgbClr val="0066FF"/>
    <a:srgbClr val="FF6600"/>
    <a:srgbClr val="FF7C80"/>
    <a:srgbClr val="990099"/>
    <a:srgbClr val="6F440B"/>
    <a:srgbClr val="B57313"/>
    <a:srgbClr val="C68B14"/>
    <a:srgbClr val="5E3C0A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6156" autoAdjust="0"/>
    <p:restoredTop sz="94660"/>
  </p:normalViewPr>
  <p:slideViewPr>
    <p:cSldViewPr>
      <p:cViewPr>
        <p:scale>
          <a:sx n="394" d="100"/>
          <a:sy n="394" d="100"/>
        </p:scale>
        <p:origin x="4776" y="41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72F95-87E8-4540-85DF-587EEA60D98B}" type="datetimeFigureOut">
              <a:rPr lang="es-PE" smtClean="0"/>
              <a:pPr/>
              <a:t>23/02/2017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DDBAF-CEED-49AA-9C15-28547DA054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gif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r="156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pattern-16050GHJ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857356" y="0"/>
            <a:ext cx="5429288" cy="5264727"/>
          </a:xfrm>
          <a:prstGeom prst="donu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214678" y="1357304"/>
            <a:ext cx="2760421" cy="2751545"/>
          </a:xfrm>
          <a:prstGeom prst="rect">
            <a:avLst/>
          </a:prstGeom>
        </p:spPr>
      </p:pic>
      <p:pic>
        <p:nvPicPr>
          <p:cNvPr id="12" name="11 Imagen" descr="g-gif-update (6)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071670" y="357172"/>
            <a:ext cx="1362075" cy="857250"/>
          </a:xfrm>
          <a:prstGeom prst="rect">
            <a:avLst/>
          </a:prstGeom>
        </p:spPr>
      </p:pic>
      <p:pic>
        <p:nvPicPr>
          <p:cNvPr id="13" name="12 Imagen" descr="g-gif-update (7)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3929058" y="357172"/>
            <a:ext cx="4162425" cy="857250"/>
          </a:xfrm>
          <a:prstGeom prst="rect">
            <a:avLst/>
          </a:prstGeom>
        </p:spPr>
      </p:pic>
      <p:pic>
        <p:nvPicPr>
          <p:cNvPr id="14" name="13 Imagen" descr="g-gif-update (8).gif"/>
          <p:cNvPicPr>
            <a:picLocks noChangeAspect="1"/>
          </p:cNvPicPr>
          <p:nvPr/>
        </p:nvPicPr>
        <p:blipFill>
          <a:blip r:embed="rId8">
            <a:lum bright="-10000" contrast="30000"/>
          </a:blip>
          <a:stretch>
            <a:fillRect/>
          </a:stretch>
        </p:blipFill>
        <p:spPr>
          <a:xfrm>
            <a:off x="4572000" y="1357304"/>
            <a:ext cx="972909" cy="785811"/>
          </a:xfrm>
          <a:prstGeom prst="rect">
            <a:avLst/>
          </a:prstGeom>
        </p:spPr>
      </p:pic>
      <p:pic>
        <p:nvPicPr>
          <p:cNvPr id="15" name="14 Imagen" descr="g-gif-update (9).gif"/>
          <p:cNvPicPr>
            <a:picLocks noChangeAspect="1"/>
          </p:cNvPicPr>
          <p:nvPr/>
        </p:nvPicPr>
        <p:blipFill>
          <a:blip r:embed="rId9">
            <a:lum bright="-10000" contrast="30000"/>
          </a:blip>
          <a:stretch>
            <a:fillRect/>
          </a:stretch>
        </p:blipFill>
        <p:spPr>
          <a:xfrm>
            <a:off x="4286248" y="2285998"/>
            <a:ext cx="1357322" cy="686286"/>
          </a:xfrm>
          <a:prstGeom prst="rect">
            <a:avLst/>
          </a:prstGeom>
        </p:spPr>
      </p:pic>
      <p:pic>
        <p:nvPicPr>
          <p:cNvPr id="16" name="15 Imagen" descr="g-gif-update (5).gif"/>
          <p:cNvPicPr>
            <a:picLocks noChangeAspect="1"/>
          </p:cNvPicPr>
          <p:nvPr/>
        </p:nvPicPr>
        <p:blipFill>
          <a:blip r:embed="rId10">
            <a:lum bright="-10000" contrast="30000"/>
          </a:blip>
          <a:stretch>
            <a:fillRect/>
          </a:stretch>
        </p:blipFill>
        <p:spPr>
          <a:xfrm>
            <a:off x="2500298" y="3000378"/>
            <a:ext cx="4914900" cy="857250"/>
          </a:xfrm>
          <a:prstGeom prst="rect">
            <a:avLst/>
          </a:prstGeom>
        </p:spPr>
      </p:pic>
      <p:pic>
        <p:nvPicPr>
          <p:cNvPr id="17" name="16 Imagen" descr="g-gif-update (10)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43702" y="4000510"/>
            <a:ext cx="2286000" cy="276225"/>
          </a:xfrm>
          <a:prstGeom prst="rect">
            <a:avLst/>
          </a:prstGeom>
        </p:spPr>
      </p:pic>
      <p:pic>
        <p:nvPicPr>
          <p:cNvPr id="18" name="17 Imagen" descr="1(45)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r="1562"/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Taylor_Swift_-_Shake_It_O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0"/>
                            </p:stCondLst>
                            <p:childTnLst>
                              <p:par>
                                <p:cTn id="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000"/>
                            </p:stCondLst>
                            <p:childTnLst>
                              <p:par>
                                <p:cTn id="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000"/>
                            </p:stCondLst>
                            <p:childTnLst>
                              <p:par>
                                <p:cTn id="7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714612" y="928676"/>
            <a:ext cx="40005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El helado tiene toda una historia que nos acompaña desde hace miles de años. Parece que todo empezó con los chinos muchos siglos antes de Jesucristo y nuestro calendario. Estos mezclaban la nieve de las montañas con miel y frutas. </a:t>
            </a:r>
          </a:p>
          <a:p>
            <a:pPr algn="ctr"/>
            <a:endParaRPr lang="es-PE" sz="1600" b="1" dirty="0" smtClean="0">
              <a:latin typeface="Agency FB" pitchFamily="34" charset="0"/>
            </a:endParaRPr>
          </a:p>
          <a:p>
            <a:pPr algn="ctr"/>
            <a:r>
              <a:rPr lang="es-PE" sz="1600" b="1" dirty="0" smtClean="0">
                <a:latin typeface="Agency FB" pitchFamily="34" charset="0"/>
              </a:rPr>
              <a:t>Los Califas de Bagdad, ahí, donde las “Mil y una noche” y </a:t>
            </a:r>
            <a:r>
              <a:rPr lang="es-PE" sz="1600" b="1" dirty="0" err="1" smtClean="0">
                <a:latin typeface="Agency FB" pitchFamily="34" charset="0"/>
              </a:rPr>
              <a:t>Alí</a:t>
            </a:r>
            <a:r>
              <a:rPr lang="es-PE" sz="1600" b="1" dirty="0" smtClean="0">
                <a:latin typeface="Agency FB" pitchFamily="34" charset="0"/>
              </a:rPr>
              <a:t> Babá, mezclaban la nieve con zumos de fruta dándole el nombre de “</a:t>
            </a:r>
            <a:r>
              <a:rPr lang="es-PE" sz="1600" b="1" dirty="0" err="1" smtClean="0">
                <a:latin typeface="Agency FB" pitchFamily="34" charset="0"/>
              </a:rPr>
              <a:t>Sharbets</a:t>
            </a:r>
            <a:r>
              <a:rPr lang="es-PE" sz="1600" b="1" dirty="0" smtClean="0">
                <a:latin typeface="Agency FB" pitchFamily="34" charset="0"/>
              </a:rPr>
              <a:t>”, que significa bebida, es lo que hoy conocemos por sorbetes y nos acerca un poco a la trayectoria de los helados, ya que fue Marco Polo el que introdujo en Europa las fórmulas aprendidas en sus viajes.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86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2" name="111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6000">
                <a:schemeClr val="bg2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142894"/>
            <a:ext cx="9501254" cy="5857916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3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1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4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7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0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3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6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9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2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7" grpId="1" animBg="1"/>
      <p:bldP spid="87" grpId="2" animBg="1"/>
      <p:bldP spid="87" grpId="3" animBg="1"/>
      <p:bldP spid="87" grpId="4" animBg="1"/>
      <p:bldP spid="87" grpId="5" animBg="1"/>
      <p:bldP spid="88" grpId="0" animBg="1"/>
      <p:bldP spid="88" grpId="1" animBg="1"/>
      <p:bldP spid="88" grpId="2" animBg="1"/>
      <p:bldP spid="88" grpId="3" animBg="1"/>
      <p:bldP spid="88" grpId="4" animBg="1"/>
      <p:bldP spid="88" grpId="5" animBg="1"/>
      <p:bldP spid="89" grpId="0" animBg="1"/>
      <p:bldP spid="89" grpId="1" animBg="1"/>
      <p:bldP spid="89" grpId="2" animBg="1"/>
      <p:bldP spid="89" grpId="3" animBg="1"/>
      <p:bldP spid="89" grpId="4" animBg="1"/>
      <p:bldP spid="89" grpId="5" animBg="1"/>
      <p:bldP spid="90" grpId="0" animBg="1"/>
      <p:bldP spid="90" grpId="1" animBg="1"/>
      <p:bldP spid="90" grpId="2" animBg="1"/>
      <p:bldP spid="90" grpId="3" animBg="1"/>
      <p:bldP spid="90" grpId="4" animBg="1"/>
      <p:bldP spid="90" grpId="5" animBg="1"/>
      <p:bldP spid="91" grpId="0" animBg="1"/>
      <p:bldP spid="91" grpId="1" animBg="1"/>
      <p:bldP spid="91" grpId="2" animBg="1"/>
      <p:bldP spid="91" grpId="3" animBg="1"/>
      <p:bldP spid="91" grpId="4" animBg="1"/>
      <p:bldP spid="91" grpId="5" animBg="1"/>
      <p:bldP spid="92" grpId="0" animBg="1"/>
      <p:bldP spid="92" grpId="1" animBg="1"/>
      <p:bldP spid="92" grpId="2" animBg="1"/>
      <p:bldP spid="92" grpId="3" animBg="1"/>
      <p:bldP spid="92" grpId="4" animBg="1"/>
      <p:bldP spid="92" grpId="5" animBg="1"/>
      <p:bldP spid="93" grpId="0" animBg="1"/>
      <p:bldP spid="93" grpId="1" animBg="1"/>
      <p:bldP spid="93" grpId="2" animBg="1"/>
      <p:bldP spid="93" grpId="3" animBg="1"/>
      <p:bldP spid="93" grpId="4" animBg="1"/>
      <p:bldP spid="93" grpId="5" animBg="1"/>
      <p:bldP spid="94" grpId="0" animBg="1"/>
      <p:bldP spid="94" grpId="1" animBg="1"/>
      <p:bldP spid="94" grpId="2" animBg="1"/>
      <p:bldP spid="94" grpId="3" animBg="1"/>
      <p:bldP spid="94" grpId="4" animBg="1"/>
      <p:bldP spid="94" grpId="5" animBg="1"/>
      <p:bldP spid="95" grpId="0" animBg="1"/>
      <p:bldP spid="95" grpId="1" animBg="1"/>
      <p:bldP spid="95" grpId="2" animBg="1"/>
      <p:bldP spid="95" grpId="3" animBg="1"/>
      <p:bldP spid="95" grpId="4" animBg="1"/>
      <p:bldP spid="95" grpId="5" animBg="1"/>
      <p:bldP spid="96" grpId="0" animBg="1"/>
      <p:bldP spid="96" grpId="1" animBg="1"/>
      <p:bldP spid="96" grpId="2" animBg="1"/>
      <p:bldP spid="96" grpId="3" animBg="1"/>
      <p:bldP spid="96" grpId="4" animBg="1"/>
      <p:bldP spid="96" grpId="5" animBg="1"/>
      <p:bldP spid="97" grpId="0" animBg="1"/>
      <p:bldP spid="97" grpId="1" animBg="1"/>
      <p:bldP spid="97" grpId="2" animBg="1"/>
      <p:bldP spid="97" grpId="3" animBg="1"/>
      <p:bldP spid="97" grpId="4" animBg="1"/>
      <p:bldP spid="97" grpId="5" animBg="1"/>
      <p:bldP spid="98" grpId="0" animBg="1"/>
      <p:bldP spid="98" grpId="1" animBg="1"/>
      <p:bldP spid="98" grpId="2" animBg="1"/>
      <p:bldP spid="98" grpId="3" animBg="1"/>
      <p:bldP spid="98" grpId="4" animBg="1"/>
      <p:bldP spid="98" grpId="5" animBg="1"/>
      <p:bldP spid="99" grpId="0" animBg="1"/>
      <p:bldP spid="99" grpId="1" animBg="1"/>
      <p:bldP spid="99" grpId="2" animBg="1"/>
      <p:bldP spid="99" grpId="3" animBg="1"/>
      <p:bldP spid="99" grpId="4" animBg="1"/>
      <p:bldP spid="99" grpId="5" animBg="1"/>
      <p:bldP spid="100" grpId="0" animBg="1"/>
      <p:bldP spid="100" grpId="1" animBg="1"/>
      <p:bldP spid="100" grpId="2" animBg="1"/>
      <p:bldP spid="100" grpId="3" animBg="1"/>
      <p:bldP spid="100" grpId="4" animBg="1"/>
      <p:bldP spid="100" grpId="5" animBg="1"/>
      <p:bldP spid="101" grpId="0" animBg="1"/>
      <p:bldP spid="101" grpId="1" animBg="1"/>
      <p:bldP spid="101" grpId="2" animBg="1"/>
      <p:bldP spid="101" grpId="3" animBg="1"/>
      <p:bldP spid="101" grpId="4" animBg="1"/>
      <p:bldP spid="101" grpId="5" animBg="1"/>
      <p:bldP spid="102" grpId="0" animBg="1"/>
      <p:bldP spid="102" grpId="1" animBg="1"/>
      <p:bldP spid="102" grpId="2" animBg="1"/>
      <p:bldP spid="102" grpId="3" animBg="1"/>
      <p:bldP spid="102" grpId="4" animBg="1"/>
      <p:bldP spid="102" grpId="5" animBg="1"/>
      <p:bldP spid="103" grpId="0" animBg="1"/>
      <p:bldP spid="103" grpId="1" animBg="1"/>
      <p:bldP spid="103" grpId="2" animBg="1"/>
      <p:bldP spid="103" grpId="3" animBg="1"/>
      <p:bldP spid="103" grpId="4" animBg="1"/>
      <p:bldP spid="103" grpId="5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05" grpId="0" animBg="1"/>
      <p:bldP spid="105" grpId="1" animBg="1"/>
      <p:bldP spid="105" grpId="2" animBg="1"/>
      <p:bldP spid="105" grpId="3" animBg="1"/>
      <p:bldP spid="105" grpId="4" animBg="1"/>
      <p:bldP spid="105" grpId="5" animBg="1"/>
      <p:bldP spid="106" grpId="0" animBg="1"/>
      <p:bldP spid="106" grpId="1" animBg="1"/>
      <p:bldP spid="106" grpId="2" animBg="1"/>
      <p:bldP spid="106" grpId="3" animBg="1"/>
      <p:bldP spid="106" grpId="4" animBg="1"/>
      <p:bldP spid="106" grpId="5" animBg="1"/>
      <p:bldP spid="107" grpId="0" animBg="1"/>
      <p:bldP spid="107" grpId="1" animBg="1"/>
      <p:bldP spid="107" grpId="2" animBg="1"/>
      <p:bldP spid="107" grpId="3" animBg="1"/>
      <p:bldP spid="107" grpId="4" animBg="1"/>
      <p:bldP spid="107" grpId="5" animBg="1"/>
      <p:bldP spid="108" grpId="0" animBg="1"/>
      <p:bldP spid="108" grpId="1" animBg="1"/>
      <p:bldP spid="108" grpId="2" animBg="1"/>
      <p:bldP spid="108" grpId="3" animBg="1"/>
      <p:bldP spid="108" grpId="4" animBg="1"/>
      <p:bldP spid="108" grpId="5" animBg="1"/>
      <p:bldP spid="109" grpId="0" animBg="1"/>
      <p:bldP spid="109" grpId="1" animBg="1"/>
      <p:bldP spid="109" grpId="2" animBg="1"/>
      <p:bldP spid="109" grpId="3" animBg="1"/>
      <p:bldP spid="109" grpId="4" animBg="1"/>
      <p:bldP spid="109" grpId="5" animBg="1"/>
      <p:bldP spid="110" grpId="0" animBg="1"/>
      <p:bldP spid="110" grpId="1" animBg="1"/>
      <p:bldP spid="110" grpId="2" animBg="1"/>
      <p:bldP spid="110" grpId="3" animBg="1"/>
      <p:bldP spid="110" grpId="4" animBg="1"/>
      <p:bldP spid="110" grpId="5" animBg="1"/>
      <p:bldP spid="111" grpId="0" animBg="1"/>
      <p:bldP spid="111" grpId="1" animBg="1"/>
      <p:bldP spid="111" grpId="2" animBg="1"/>
      <p:bldP spid="111" grpId="3" animBg="1"/>
      <p:bldP spid="111" grpId="4" animBg="1"/>
      <p:bldP spid="111" grpId="5" animBg="1"/>
      <p:bldP spid="112" grpId="0" animBg="1"/>
      <p:bldP spid="112" grpId="1" animBg="1"/>
      <p:bldP spid="112" grpId="2" animBg="1"/>
      <p:bldP spid="112" grpId="3" animBg="1"/>
      <p:bldP spid="112" grpId="4" animBg="1"/>
      <p:bldP spid="112" grpId="5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4" y="628748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3" y="896698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2" y="1168720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0" y="1462717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3" y="1770652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5" y="2086445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46"/>
            <a:ext cx="9501254" cy="6429420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786050" y="1785932"/>
            <a:ext cx="378621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Se ha llegado a decir que el nombre de los helados que llamamos polos se puso en homenaje al legendario Marco Polo.</a:t>
            </a:r>
          </a:p>
          <a:p>
            <a:pPr algn="ctr"/>
            <a:endParaRPr lang="es-PE" sz="1600" b="1" dirty="0" smtClean="0">
              <a:latin typeface="Agency FB" pitchFamily="34" charset="0"/>
            </a:endParaRPr>
          </a:p>
          <a:p>
            <a:pPr algn="ctr"/>
            <a:r>
              <a:rPr lang="es-PE" sz="1600" b="1" dirty="0" smtClean="0">
                <a:latin typeface="Agency FB" pitchFamily="34" charset="0"/>
              </a:rPr>
              <a:t> También se dice que los romanos, como Julio César o Nerón, se deleitaban consumiendo grandes cantidades de bebidas congeladas muy frías</a:t>
            </a:r>
            <a:r>
              <a:rPr lang="es-PE" b="1" dirty="0" smtClean="0">
                <a:latin typeface="Agency FB" pitchFamily="34" charset="0"/>
              </a:rPr>
              <a:t>.</a:t>
            </a:r>
            <a:endParaRPr lang="es-PE" b="1" dirty="0"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364C2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05179">
            <a:off x="530911" y="2580352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16700" y="1054886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7000869" y="107156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502660">
            <a:off x="7254264" y="2774878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929058" y="2857484"/>
            <a:ext cx="1442500" cy="2286016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0"/>
            <a:ext cx="1428760" cy="242889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C68B14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0"/>
            <a:ext cx="5429288" cy="5264727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1357304"/>
            <a:ext cx="2760421" cy="275154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714612" y="1357304"/>
            <a:ext cx="37862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La preparación de los helados por aquel entonces era tan complicada que solo lo podía tomar la nobleza. </a:t>
            </a:r>
          </a:p>
          <a:p>
            <a:pPr algn="ctr"/>
            <a:endParaRPr lang="es-PE" sz="1600" b="1" dirty="0" smtClean="0">
              <a:latin typeface="Agency FB" pitchFamily="34" charset="0"/>
            </a:endParaRPr>
          </a:p>
          <a:p>
            <a:pPr algn="ctr"/>
            <a:r>
              <a:rPr lang="es-PE" sz="1600" b="1" dirty="0" smtClean="0">
                <a:latin typeface="Agency FB" pitchFamily="34" charset="0"/>
              </a:rPr>
              <a:t>Todos sabemos a que velocidad se derrite un helado y al no disponer de frigoríficos, congeladores o heladeras, era toda una aventura conservar un helado hasta que un rey o rico mercader lo pudiera saborear.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FFCCF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157161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257175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157161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257175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071702" y="157161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071702" y="257175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143240" y="157161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143240" y="257175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71966" y="157161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71966" y="257175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143504" y="157161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143504" y="257175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143668" y="157161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143668" y="257175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215206" y="157161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215206" y="257175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072430" y="157161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072430" y="257175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57313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7" y="1214427"/>
            <a:ext cx="3762380" cy="30480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0321">
            <a:off x="1318699" y="-129174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777929" y="-402517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995178">
            <a:off x="4038328" y="-15981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18890">
            <a:off x="4539986" y="692386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3230">
            <a:off x="4085947" y="2320170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4" y="2667943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02260">
            <a:off x="1302000" y="2522516"/>
            <a:ext cx="3762380" cy="304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642960"/>
            <a:ext cx="9501254" cy="650085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786050" y="1643056"/>
            <a:ext cx="392908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Para hacer un helado y conservarlo se necesita frío, así que pagaban a portadores para subir a las montañas a coger nieve, y una vez en casa la depositaban en profundos pozos tapándola con paja. Con esta nieve podían enfriar bebidas o mezclarla con zumos para hacer sorbetes.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68B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4286248" y="-85663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286248" y="521556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1285840" y="221518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551066">
            <a:off x="7358070" y="235806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759236">
            <a:off x="1321148" y="170401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7283139">
            <a:off x="1415417" y="125305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125658">
            <a:off x="1572955" y="81408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971704">
            <a:off x="1844046" y="395803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626732">
            <a:off x="2139966" y="-1857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656199">
            <a:off x="2529013" y="-28378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0211349">
            <a:off x="2956808" y="-51690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383367" y="-696477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979592">
            <a:off x="3778861" y="-817928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537407">
            <a:off x="4772997" y="-82250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195259">
            <a:off x="5236255" y="-751515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816352">
            <a:off x="5607884" y="-575513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114491">
            <a:off x="5986584" y="-369250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430860">
            <a:off x="6341398" y="-77226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815439">
            <a:off x="6643799" y="202644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3446020">
            <a:off x="6908632" y="598522"/>
            <a:ext cx="492928" cy="785267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4037053">
            <a:off x="7124711" y="989359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789545">
            <a:off x="7279759" y="141798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5089914">
            <a:off x="7378247" y="1892465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6238522">
            <a:off x="7358425" y="2833309"/>
            <a:ext cx="429047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191324" y="3302382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7124237">
            <a:off x="6997953" y="3719779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493366">
            <a:off x="6714324" y="4108280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8413223">
            <a:off x="6406842" y="442598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844341">
            <a:off x="6028554" y="4715584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991605">
            <a:off x="5599927" y="492989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9702576">
            <a:off x="5185328" y="5164509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10136650">
            <a:off x="4713438" y="518354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5597697">
            <a:off x="1357278" y="271525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4702664">
            <a:off x="1428716" y="321531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935283">
            <a:off x="1635227" y="362564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056290">
            <a:off x="1849539" y="3982833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3724175">
            <a:off x="2215885" y="4317773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225154">
            <a:off x="2567142" y="462765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2905832">
            <a:off x="2930266" y="488927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405829">
            <a:off x="3333425" y="5063518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1402307">
            <a:off x="3779776" y="5173739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43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-71474"/>
            <a:ext cx="5214974" cy="5214974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214346" y="-928712"/>
            <a:ext cx="9358346" cy="6929486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3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5E3C0A">
                <a:shade val="67500"/>
                <a:satMod val="115000"/>
              </a:srgbClr>
            </a:gs>
            <a:gs pos="100000">
              <a:srgbClr val="5E3C0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857238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857238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857238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785800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857238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857238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2571750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2571750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2571750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2500312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2571750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2571750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571736" y="1714494"/>
            <a:ext cx="407196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Los helados de leche entonces no se conocían, pero un cocinero francés que servía en la corte inglesa, mezcló zumos con leche e inventó el helado. </a:t>
            </a:r>
          </a:p>
          <a:p>
            <a:pPr algn="ctr"/>
            <a:endParaRPr lang="es-PE" sz="1600" b="1" dirty="0" smtClean="0">
              <a:latin typeface="Agency FB" pitchFamily="34" charset="0"/>
            </a:endParaRPr>
          </a:p>
          <a:p>
            <a:pPr algn="ctr"/>
            <a:r>
              <a:rPr lang="es-PE" sz="1600" b="1" dirty="0" smtClean="0">
                <a:latin typeface="Agency FB" pitchFamily="34" charset="0"/>
              </a:rPr>
              <a:t>El Rey Carlos I de Inglaterra quedó tan fascinado que le dio una gran recompensa para que reservase su invento únicamente para uso de la mesa real.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0070C0"/>
            </a:gs>
            <a:gs pos="50000">
              <a:srgbClr val="5E3C0A">
                <a:shade val="67500"/>
                <a:satMod val="115000"/>
              </a:srgbClr>
            </a:gs>
            <a:gs pos="100000">
              <a:srgbClr val="5E3C0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214414" y="-785836"/>
            <a:ext cx="6715172" cy="6858000"/>
          </a:xfrm>
          <a:prstGeom prst="donut">
            <a:avLst>
              <a:gd name="adj" fmla="val 2640"/>
            </a:avLst>
          </a:prstGeom>
          <a:solidFill>
            <a:srgbClr val="B06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714480" y="-357232"/>
            <a:ext cx="5796002" cy="5929354"/>
          </a:xfrm>
          <a:prstGeom prst="donut">
            <a:avLst>
              <a:gd name="adj" fmla="val 2640"/>
            </a:avLst>
          </a:prstGeom>
          <a:solidFill>
            <a:srgbClr val="FFA8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143108" y="71396"/>
            <a:ext cx="4929222" cy="5072098"/>
          </a:xfrm>
          <a:prstGeom prst="donut">
            <a:avLst>
              <a:gd name="adj" fmla="val 2640"/>
            </a:avLst>
          </a:prstGeom>
          <a:solidFill>
            <a:srgbClr val="FFC16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571462"/>
            <a:ext cx="4081490" cy="4071966"/>
          </a:xfrm>
          <a:prstGeom prst="donut">
            <a:avLst>
              <a:gd name="adj" fmla="val 3309"/>
            </a:avLst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000090"/>
            <a:ext cx="3286148" cy="3214710"/>
          </a:xfrm>
          <a:prstGeom prst="donut">
            <a:avLst>
              <a:gd name="adj" fmla="val 3309"/>
            </a:avLst>
          </a:prstGeom>
          <a:solidFill>
            <a:srgbClr val="FFD79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1357280"/>
            <a:ext cx="2571768" cy="2571768"/>
          </a:xfrm>
          <a:prstGeom prst="donut">
            <a:avLst>
              <a:gd name="adj" fmla="val 4995"/>
            </a:avLst>
          </a:prstGeom>
          <a:solidFill>
            <a:srgbClr val="FFE78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5588"/>
            </a:avLst>
          </a:prstGeom>
          <a:solidFill>
            <a:srgbClr val="FFFF9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71934" y="2071660"/>
            <a:ext cx="1223970" cy="1204922"/>
          </a:xfrm>
          <a:prstGeom prst="donut">
            <a:avLst>
              <a:gd name="adj" fmla="val 8986"/>
            </a:avLst>
          </a:prstGeom>
          <a:solidFill>
            <a:srgbClr val="FFFFC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857274"/>
            <a:ext cx="9501254" cy="7000924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71480" y="-4286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214422" y="78580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857364" y="185737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8" y="292894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86116" y="40005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929454" y="-42862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286512" y="64294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572132" y="157164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072066" y="278612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4000510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14346" y="-500084"/>
            <a:ext cx="9501254" cy="721523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643174" y="1357304"/>
            <a:ext cx="40719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En 1660, el italiano </a:t>
            </a:r>
            <a:r>
              <a:rPr lang="es-PE" sz="1600" b="1" dirty="0" err="1" smtClean="0">
                <a:latin typeface="Agency FB" pitchFamily="34" charset="0"/>
              </a:rPr>
              <a:t>Procopio</a:t>
            </a:r>
            <a:r>
              <a:rPr lang="es-PE" sz="1600" b="1" dirty="0" smtClean="0">
                <a:latin typeface="Agency FB" pitchFamily="34" charset="0"/>
              </a:rPr>
              <a:t> abrió en París el “Café </a:t>
            </a:r>
            <a:r>
              <a:rPr lang="es-PE" sz="1600" b="1" dirty="0" err="1" smtClean="0">
                <a:latin typeface="Agency FB" pitchFamily="34" charset="0"/>
              </a:rPr>
              <a:t>Procope</a:t>
            </a:r>
            <a:r>
              <a:rPr lang="es-PE" sz="1600" b="1" dirty="0" smtClean="0">
                <a:latin typeface="Agency FB" pitchFamily="34" charset="0"/>
              </a:rPr>
              <a:t>”, donde además de café se servían helados, siendo este siciliano el abuelo del helado popular. </a:t>
            </a:r>
          </a:p>
          <a:p>
            <a:pPr algn="ctr"/>
            <a:endParaRPr lang="es-PE" sz="1600" b="1" dirty="0" smtClean="0">
              <a:latin typeface="Agency FB" pitchFamily="34" charset="0"/>
            </a:endParaRPr>
          </a:p>
          <a:p>
            <a:pPr algn="ctr"/>
            <a:r>
              <a:rPr lang="es-PE" sz="1600" b="1" dirty="0" smtClean="0">
                <a:latin typeface="Agency FB" pitchFamily="34" charset="0"/>
              </a:rPr>
              <a:t>Fueron los heladeros italianos, convertidos en heladeros ambulantes, quienes dieron a conocer por toda Europa las delicias de los helados hasta que en 1700 cruzan el Atlántico y se empiezan a hacer populares en Estados Unidos.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4A2E1E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0"/>
            <a:ext cx="5429288" cy="5264727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1357304"/>
            <a:ext cx="2760421" cy="275154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142894"/>
            <a:ext cx="9501254" cy="5857916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643174" y="1500180"/>
            <a:ext cx="392908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En este tramo de nuestra historia más reciente, hay que destacar que el proceso de la producción de helados, pasando de la nieva o agua con sal al frío industrial, fueron necesarios grandes sabios como Fahrenheit, </a:t>
            </a:r>
            <a:r>
              <a:rPr lang="es-PE" sz="1600" b="1" dirty="0" err="1" smtClean="0">
                <a:latin typeface="Agency FB" pitchFamily="34" charset="0"/>
              </a:rPr>
              <a:t>Faraday</a:t>
            </a:r>
            <a:r>
              <a:rPr lang="es-PE" sz="1600" b="1" dirty="0" smtClean="0">
                <a:latin typeface="Agency FB" pitchFamily="34" charset="0"/>
              </a:rPr>
              <a:t> y </a:t>
            </a:r>
            <a:r>
              <a:rPr lang="es-PE" sz="1600" b="1" dirty="0" err="1" smtClean="0">
                <a:latin typeface="Agency FB" pitchFamily="34" charset="0"/>
              </a:rPr>
              <a:t>Réaumur</a:t>
            </a:r>
            <a:r>
              <a:rPr lang="es-PE" sz="1600" b="1" dirty="0" smtClean="0">
                <a:latin typeface="Agency FB" pitchFamily="34" charset="0"/>
              </a:rPr>
              <a:t> , que con sus descubrimientos contribuyeron a hacer avanzar las ciencias que rápidamente se aplicaron a la industria del frío y a la producción de helados.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4" y="628748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3" y="896698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2" y="1168720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0" y="1462717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3" y="1770652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5" y="2086445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500084"/>
            <a:ext cx="9501254" cy="650085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3705179">
            <a:off x="530911" y="2580352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516700" y="1054886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7000869" y="107156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502660">
            <a:off x="7254264" y="2774878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3929058" y="2857484"/>
            <a:ext cx="1442500" cy="2286016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9058" y="0"/>
            <a:ext cx="1428760" cy="242889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01254" cy="5643602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mond_border_png__gold__by_jssanda-d5q8tfy.png"/>
          <p:cNvPicPr>
            <a:picLocks noChangeAspect="1"/>
          </p:cNvPicPr>
          <p:nvPr/>
        </p:nvPicPr>
        <p:blipFill>
          <a:blip r:embed="rId2"/>
          <a:srcRect t="2703" b="2702"/>
          <a:stretch>
            <a:fillRect/>
          </a:stretch>
        </p:blipFill>
        <p:spPr>
          <a:xfrm>
            <a:off x="1928794" y="214296"/>
            <a:ext cx="5545335" cy="4572014"/>
          </a:xfrm>
          <a:prstGeom prst="rect">
            <a:avLst/>
          </a:prstGeom>
        </p:spPr>
      </p:pic>
      <p:pic>
        <p:nvPicPr>
          <p:cNvPr id="3" name="2 Imagen" descr="0_78010_2301878a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474">
            <a:off x="1008513" y="3156724"/>
            <a:ext cx="1079141" cy="1841538"/>
          </a:xfrm>
          <a:prstGeom prst="rect">
            <a:avLst/>
          </a:prstGeom>
        </p:spPr>
      </p:pic>
      <p:pic>
        <p:nvPicPr>
          <p:cNvPr id="4" name="3 Imagen" descr="ice-cream-png-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28808"/>
            <a:ext cx="1571636" cy="1835530"/>
          </a:xfrm>
          <a:prstGeom prst="rect">
            <a:avLst/>
          </a:prstGeom>
        </p:spPr>
      </p:pic>
      <p:pic>
        <p:nvPicPr>
          <p:cNvPr id="5" name="4 Imagen" descr="CONE-CORNET-GLACE-1005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95197">
            <a:off x="498164" y="117484"/>
            <a:ext cx="1063146" cy="1969788"/>
          </a:xfrm>
          <a:prstGeom prst="rect">
            <a:avLst/>
          </a:prstGeom>
        </p:spPr>
      </p:pic>
      <p:pic>
        <p:nvPicPr>
          <p:cNvPr id="6" name="5 Imagen" descr="ice-cream-png-11.png"/>
          <p:cNvPicPr>
            <a:picLocks noChangeAspect="1"/>
          </p:cNvPicPr>
          <p:nvPr/>
        </p:nvPicPr>
        <p:blipFill>
          <a:blip r:embed="rId6"/>
          <a:srcRect r="26579"/>
          <a:stretch>
            <a:fillRect/>
          </a:stretch>
        </p:blipFill>
        <p:spPr>
          <a:xfrm rot="2933126">
            <a:off x="7387384" y="64432"/>
            <a:ext cx="1145278" cy="2143436"/>
          </a:xfrm>
          <a:prstGeom prst="rect">
            <a:avLst/>
          </a:prstGeom>
        </p:spPr>
      </p:pic>
      <p:pic>
        <p:nvPicPr>
          <p:cNvPr id="7" name="6 Imagen" descr="element_glace_creme_4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004030">
            <a:off x="7699932" y="1628376"/>
            <a:ext cx="1048690" cy="2013961"/>
          </a:xfrm>
          <a:prstGeom prst="rect">
            <a:avLst/>
          </a:prstGeom>
        </p:spPr>
      </p:pic>
      <p:pic>
        <p:nvPicPr>
          <p:cNvPr id="8" name="7 Imagen" descr="5f80713a9b3dade525c8c51c0357fe1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3571882"/>
            <a:ext cx="1428742" cy="1428742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500298" y="1071552"/>
            <a:ext cx="4143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atin typeface="Agency FB" pitchFamily="34" charset="0"/>
              </a:rPr>
              <a:t>En 1846, la americana Nancy Johnson inventa la primera  refrigeradora  automática, a partir de este hecho empieza la verdadera historia del helado industrial con los resultados que todos conocemos.</a:t>
            </a:r>
          </a:p>
          <a:p>
            <a:pPr algn="ctr"/>
            <a:r>
              <a:rPr lang="es-PE" sz="1600" b="1" dirty="0" smtClean="0">
                <a:latin typeface="Agency FB" pitchFamily="34" charset="0"/>
              </a:rPr>
              <a:t> El helado nos gusta, se ha hecho popular y nuestra demanda hace que la industria del helado tenga una gran producción.</a:t>
            </a:r>
          </a:p>
          <a:p>
            <a:pPr algn="ctr"/>
            <a:r>
              <a:rPr lang="es-PE" sz="1600" b="1" dirty="0" smtClean="0">
                <a:latin typeface="Agency FB" pitchFamily="34" charset="0"/>
              </a:rPr>
              <a:t>Hoy el helado se puede comprar o hacer en casa, sólo se necesita leche, huevos, azúcar, tiempo, un congelador y un poco de dedicación para poder degustar un magnífico helado hecho por nosotros mismos.</a:t>
            </a:r>
          </a:p>
          <a:p>
            <a:pPr algn="ctr"/>
            <a:endParaRPr lang="es-PE" sz="1600" b="1" dirty="0"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50000">
              <a:schemeClr val="bg1">
                <a:lumMod val="65000"/>
                <a:shade val="67500"/>
                <a:satMod val="115000"/>
              </a:schemeClr>
            </a:gs>
            <a:gs pos="100000">
              <a:schemeClr val="bg1">
                <a:lumMod val="6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857356" y="0"/>
            <a:ext cx="5429288" cy="5264727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214678" y="1357304"/>
            <a:ext cx="2760421" cy="275154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2F1D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57161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7175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157161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257175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157161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257175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57161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57175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157161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257175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157161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57175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157161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257175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57161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257175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157161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257175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7" y="1214427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0321">
            <a:off x="1318699" y="-129174"/>
            <a:ext cx="3762380" cy="304800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424626">
            <a:off x="2777929" y="-402517"/>
            <a:ext cx="3762380" cy="3048000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95178">
            <a:off x="4038328" y="-159817"/>
            <a:ext cx="3762380" cy="3048000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518890">
            <a:off x="4539986" y="692386"/>
            <a:ext cx="3762380" cy="3048000"/>
          </a:xfrm>
          <a:prstGeom prst="rect">
            <a:avLst/>
          </a:prstGeom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3230">
            <a:off x="4085947" y="2320170"/>
            <a:ext cx="3762380" cy="3048000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242573">
            <a:off x="2845414" y="2667943"/>
            <a:ext cx="3762380" cy="3048000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02260">
            <a:off x="1302000" y="2522516"/>
            <a:ext cx="3762380" cy="30480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-571522"/>
            <a:ext cx="9501254" cy="650085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4286248" y="-85663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286248" y="521556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1285840" y="221518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551066">
            <a:off x="7358070" y="235806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759236">
            <a:off x="1321148" y="170401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7283139">
            <a:off x="1415417" y="125305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125658">
            <a:off x="1572955" y="81408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7971704">
            <a:off x="1844046" y="395803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626732">
            <a:off x="2139966" y="-18577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9656199">
            <a:off x="2529013" y="-283784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0211349">
            <a:off x="2956808" y="-51690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383367" y="-696477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979592">
            <a:off x="3778861" y="-817928"/>
            <a:ext cx="500066" cy="75966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537407">
            <a:off x="4772997" y="-82250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195259">
            <a:off x="5236255" y="-751515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816352">
            <a:off x="5607884" y="-575513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2114491">
            <a:off x="5986584" y="-369250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430860">
            <a:off x="6341398" y="-77226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815439">
            <a:off x="6643799" y="202644"/>
            <a:ext cx="492928" cy="84201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3446020">
            <a:off x="6908632" y="598522"/>
            <a:ext cx="492928" cy="785267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4037053">
            <a:off x="7124711" y="989359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789545">
            <a:off x="7279759" y="141798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5089914">
            <a:off x="7378247" y="1892465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6238522">
            <a:off x="7358425" y="2833309"/>
            <a:ext cx="429047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191324" y="3302382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7124237">
            <a:off x="6997953" y="3719779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493366">
            <a:off x="6714324" y="4108280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8413223">
            <a:off x="6406842" y="442598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844341">
            <a:off x="6028554" y="4715584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991605">
            <a:off x="5599927" y="4929898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9702576">
            <a:off x="5185328" y="5164509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10136650">
            <a:off x="4713438" y="5183546"/>
            <a:ext cx="492928" cy="777769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5597697">
            <a:off x="1357278" y="2715250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4702664">
            <a:off x="1428716" y="3215316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935283">
            <a:off x="1635227" y="3625642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056290">
            <a:off x="1849539" y="3982833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3724175">
            <a:off x="2215885" y="4317773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225154">
            <a:off x="2567142" y="4627659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2905832">
            <a:off x="2930266" y="4889278"/>
            <a:ext cx="500066" cy="785794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405829">
            <a:off x="3333425" y="5063518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1402307">
            <a:off x="3779776" y="5173739"/>
            <a:ext cx="500066" cy="790088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68B14">
                  <a:shade val="67500"/>
                  <a:satMod val="115000"/>
                </a:srgbClr>
              </a:gs>
              <a:gs pos="100000">
                <a:srgbClr val="C68B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43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-71474"/>
            <a:ext cx="5214974" cy="5214974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214346" y="-857274"/>
            <a:ext cx="9358346" cy="685804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3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857238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857238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857238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785800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857238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857238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2571750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2571750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2571750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2500312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2571750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2571750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214414" y="-785836"/>
            <a:ext cx="6715172" cy="6858000"/>
          </a:xfrm>
          <a:prstGeom prst="donut">
            <a:avLst>
              <a:gd name="adj" fmla="val 2640"/>
            </a:avLst>
          </a:prstGeom>
          <a:solidFill>
            <a:srgbClr val="B06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714480" y="-357232"/>
            <a:ext cx="5796002" cy="5929354"/>
          </a:xfrm>
          <a:prstGeom prst="donut">
            <a:avLst>
              <a:gd name="adj" fmla="val 2640"/>
            </a:avLst>
          </a:prstGeom>
          <a:solidFill>
            <a:srgbClr val="FFA8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143108" y="71396"/>
            <a:ext cx="4929222" cy="5072098"/>
          </a:xfrm>
          <a:prstGeom prst="donut">
            <a:avLst>
              <a:gd name="adj" fmla="val 2640"/>
            </a:avLst>
          </a:prstGeom>
          <a:solidFill>
            <a:srgbClr val="FFC16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571462"/>
            <a:ext cx="4081490" cy="4071966"/>
          </a:xfrm>
          <a:prstGeom prst="donut">
            <a:avLst>
              <a:gd name="adj" fmla="val 3309"/>
            </a:avLst>
          </a:prstGeom>
          <a:solidFill>
            <a:srgbClr val="FFCC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000090"/>
            <a:ext cx="3286148" cy="3214710"/>
          </a:xfrm>
          <a:prstGeom prst="donut">
            <a:avLst>
              <a:gd name="adj" fmla="val 3309"/>
            </a:avLst>
          </a:prstGeom>
          <a:solidFill>
            <a:srgbClr val="FFD79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1357280"/>
            <a:ext cx="2571768" cy="2571768"/>
          </a:xfrm>
          <a:prstGeom prst="donut">
            <a:avLst>
              <a:gd name="adj" fmla="val 4995"/>
            </a:avLst>
          </a:prstGeom>
          <a:solidFill>
            <a:srgbClr val="FFE78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5588"/>
            </a:avLst>
          </a:prstGeom>
          <a:solidFill>
            <a:srgbClr val="FFFF9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71934" y="2071660"/>
            <a:ext cx="1223970" cy="1204922"/>
          </a:xfrm>
          <a:prstGeom prst="donut">
            <a:avLst>
              <a:gd name="adj" fmla="val 8986"/>
            </a:avLst>
          </a:prstGeom>
          <a:solidFill>
            <a:srgbClr val="FFFFC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785836"/>
            <a:ext cx="9501254" cy="7000924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71480" y="-4286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214422" y="78580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857364" y="185737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428868" y="292894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286116" y="40005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6929454" y="-42862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6286512" y="64294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572132" y="157164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072066" y="278612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4000510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14346" y="-500084"/>
            <a:ext cx="9501254" cy="7143800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142894"/>
            <a:ext cx="9501254" cy="5857916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4" y="628748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3" y="896698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2" y="1168720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0" y="1462717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3" y="1770652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5" y="2086445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100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46"/>
            <a:ext cx="9501254" cy="650085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400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3705179">
            <a:off x="530911" y="2580352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516700" y="1054886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7000869" y="107156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502660">
            <a:off x="7254264" y="2774878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3929058" y="2857484"/>
            <a:ext cx="1442500" cy="2286016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29058" y="0"/>
            <a:ext cx="1428760" cy="242889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01254" cy="5715040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57161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7175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157161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257175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157161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257175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57161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57175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157161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257175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157161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57175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157161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257175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57161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257175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157161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257175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85787" y="1214427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80321">
            <a:off x="1318699" y="-129174"/>
            <a:ext cx="3762380" cy="304800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424626">
            <a:off x="2777929" y="-402517"/>
            <a:ext cx="3762380" cy="3048000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995178">
            <a:off x="4038328" y="-159817"/>
            <a:ext cx="3762380" cy="3048000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518890">
            <a:off x="4539986" y="692386"/>
            <a:ext cx="3762380" cy="3048000"/>
          </a:xfrm>
          <a:prstGeom prst="rect">
            <a:avLst/>
          </a:prstGeom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003230">
            <a:off x="4085947" y="2320170"/>
            <a:ext cx="3762380" cy="3048000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242573">
            <a:off x="2845414" y="2667943"/>
            <a:ext cx="3762380" cy="3048000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7502260">
            <a:off x="1302000" y="2522516"/>
            <a:ext cx="3762380" cy="30480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-500084"/>
            <a:ext cx="9501254" cy="6429420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857238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857238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857238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785800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857238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857238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2571750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2571750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2571750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2500312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2571750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2571750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0"/>
            <a:ext cx="5429288" cy="5264727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14678" y="1357304"/>
            <a:ext cx="2760421" cy="275154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9000">
                <a:srgbClr val="FFC000"/>
              </a:gs>
              <a:gs pos="50000">
                <a:srgbClr val="6F440B">
                  <a:shade val="67500"/>
                  <a:satMod val="115000"/>
                </a:srgbClr>
              </a:gs>
              <a:gs pos="100000">
                <a:srgbClr val="6F440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142894"/>
            <a:ext cx="9501254" cy="6000792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4" y="628748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65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3" y="896698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65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2" y="1168720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65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0" y="1462717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65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3" y="1770652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65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5" y="2086445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65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357208"/>
            <a:ext cx="9501254" cy="6357982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3705179">
            <a:off x="530911" y="2580352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516700" y="1054886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7000869" y="107156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502660">
            <a:off x="7254264" y="2774878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3929058" y="2857484"/>
            <a:ext cx="1442500" cy="2286016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9058" y="0"/>
            <a:ext cx="1428760" cy="242889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00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57161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257175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157161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071538" y="257175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702" y="157161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071702" y="257175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57161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143240" y="257175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66" y="157161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071966" y="257175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157161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143504" y="257175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157161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6143668" y="257175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57161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7215206" y="257175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30" y="157161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8072430" y="257175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7" y="1214427"/>
            <a:ext cx="3762380" cy="304800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0321">
            <a:off x="1318699" y="-129174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777929" y="-402517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995178">
            <a:off x="4038328" y="-15981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18890">
            <a:off x="4539986" y="692386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3230">
            <a:off x="4085947" y="2320170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4" y="2667943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502260">
            <a:off x="1302000" y="2522516"/>
            <a:ext cx="3762380" cy="304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571522"/>
            <a:ext cx="9501254" cy="6429420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accent4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857238"/>
            <a:ext cx="1857877" cy="1785950"/>
          </a:xfrm>
          <a:prstGeom prst="rect">
            <a:avLst/>
          </a:prstGeom>
        </p:spPr>
      </p:pic>
      <p:pic>
        <p:nvPicPr>
          <p:cNvPr id="4" name="3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857238"/>
            <a:ext cx="1857877" cy="1785950"/>
          </a:xfrm>
          <a:prstGeom prst="rect">
            <a:avLst/>
          </a:prstGeom>
        </p:spPr>
      </p:pic>
      <p:pic>
        <p:nvPicPr>
          <p:cNvPr id="5" name="4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857238"/>
            <a:ext cx="1857877" cy="1785950"/>
          </a:xfrm>
          <a:prstGeom prst="rect">
            <a:avLst/>
          </a:prstGeom>
        </p:spPr>
      </p:pic>
      <p:pic>
        <p:nvPicPr>
          <p:cNvPr id="6" name="5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785800"/>
            <a:ext cx="1857877" cy="1785950"/>
          </a:xfrm>
          <a:prstGeom prst="rect">
            <a:avLst/>
          </a:prstGeom>
        </p:spPr>
      </p:pic>
      <p:pic>
        <p:nvPicPr>
          <p:cNvPr id="7" name="6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857238"/>
            <a:ext cx="1857877" cy="1785950"/>
          </a:xfrm>
          <a:prstGeom prst="rect">
            <a:avLst/>
          </a:prstGeom>
        </p:spPr>
      </p:pic>
      <p:pic>
        <p:nvPicPr>
          <p:cNvPr id="8" name="7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857238"/>
            <a:ext cx="1714480" cy="1785950"/>
          </a:xfrm>
          <a:prstGeom prst="rect">
            <a:avLst/>
          </a:prstGeom>
        </p:spPr>
      </p:pic>
      <p:pic>
        <p:nvPicPr>
          <p:cNvPr id="9" name="8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0" y="2571750"/>
            <a:ext cx="1857877" cy="1785950"/>
          </a:xfrm>
          <a:prstGeom prst="rect">
            <a:avLst/>
          </a:prstGeom>
        </p:spPr>
      </p:pic>
      <p:pic>
        <p:nvPicPr>
          <p:cNvPr id="10" name="9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1500166" y="2571750"/>
            <a:ext cx="1857877" cy="1785950"/>
          </a:xfrm>
          <a:prstGeom prst="rect">
            <a:avLst/>
          </a:prstGeom>
        </p:spPr>
      </p:pic>
      <p:pic>
        <p:nvPicPr>
          <p:cNvPr id="11" name="10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3000364" y="2571750"/>
            <a:ext cx="1857877" cy="1785950"/>
          </a:xfrm>
          <a:prstGeom prst="rect">
            <a:avLst/>
          </a:prstGeom>
        </p:spPr>
      </p:pic>
      <p:pic>
        <p:nvPicPr>
          <p:cNvPr id="12" name="11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4500562" y="2500312"/>
            <a:ext cx="1857877" cy="1785950"/>
          </a:xfrm>
          <a:prstGeom prst="rect">
            <a:avLst/>
          </a:prstGeom>
        </p:spPr>
      </p:pic>
      <p:pic>
        <p:nvPicPr>
          <p:cNvPr id="13" name="12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5929322" y="2571750"/>
            <a:ext cx="1857877" cy="1785950"/>
          </a:xfrm>
          <a:prstGeom prst="rect">
            <a:avLst/>
          </a:prstGeom>
        </p:spPr>
      </p:pic>
      <p:pic>
        <p:nvPicPr>
          <p:cNvPr id="14" name="13 Imagen" descr="Drawing (3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2621" t="12490" r="37217" b="24265"/>
          <a:stretch>
            <a:fillRect/>
          </a:stretch>
        </p:blipFill>
        <p:spPr>
          <a:xfrm>
            <a:off x="7429520" y="2571750"/>
            <a:ext cx="1714480" cy="17859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2F1D13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71480" y="-4286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214422" y="78580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857364" y="185737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8" y="292894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86116" y="40005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929454" y="-42862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286512" y="64294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572132" y="1571642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072066" y="278612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4000510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14346" y="-428646"/>
            <a:ext cx="9501254" cy="7143800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857356" y="0"/>
            <a:ext cx="5429288" cy="5264727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14678" y="1357304"/>
            <a:ext cx="2760421" cy="275154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142894"/>
            <a:ext cx="9501254" cy="578647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4" y="628748"/>
            <a:ext cx="4572150" cy="4314634"/>
          </a:xfrm>
          <a:prstGeom prst="frame">
            <a:avLst>
              <a:gd name="adj1" fmla="val 3761"/>
            </a:avLst>
          </a:prstGeom>
          <a:gradFill flip="none" rotWithShape="1">
            <a:gsLst>
              <a:gs pos="55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3" y="896698"/>
            <a:ext cx="3837556" cy="3635856"/>
          </a:xfrm>
          <a:prstGeom prst="frame">
            <a:avLst>
              <a:gd name="adj1" fmla="val 3782"/>
            </a:avLst>
          </a:prstGeom>
          <a:gradFill flip="none" rotWithShape="1">
            <a:gsLst>
              <a:gs pos="55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2" y="1168720"/>
            <a:ext cx="3172257" cy="3091812"/>
          </a:xfrm>
          <a:prstGeom prst="frame">
            <a:avLst>
              <a:gd name="adj1" fmla="val 5132"/>
            </a:avLst>
          </a:prstGeom>
          <a:gradFill flip="none" rotWithShape="1">
            <a:gsLst>
              <a:gs pos="55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0" y="1462717"/>
            <a:ext cx="2564839" cy="2490854"/>
          </a:xfrm>
          <a:prstGeom prst="frame">
            <a:avLst>
              <a:gd name="adj1" fmla="val 6383"/>
            </a:avLst>
          </a:prstGeom>
          <a:gradFill flip="none" rotWithShape="1">
            <a:gsLst>
              <a:gs pos="55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3" y="1770652"/>
            <a:ext cx="1889302" cy="1745074"/>
          </a:xfrm>
          <a:prstGeom prst="frame">
            <a:avLst>
              <a:gd name="adj1" fmla="val 7623"/>
            </a:avLst>
          </a:prstGeom>
          <a:gradFill flip="none" rotWithShape="1">
            <a:gsLst>
              <a:gs pos="55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5" y="2086445"/>
            <a:ext cx="1081584" cy="1042050"/>
          </a:xfrm>
          <a:prstGeom prst="frame">
            <a:avLst>
              <a:gd name="adj1" fmla="val 12086"/>
            </a:avLst>
          </a:prstGeom>
          <a:gradFill flip="none" rotWithShape="1">
            <a:gsLst>
              <a:gs pos="55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46"/>
            <a:ext cx="9501254" cy="6429420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3C0A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1571618"/>
            <a:ext cx="1071570" cy="1071570"/>
          </a:xfrm>
          <a:prstGeom prst="rect">
            <a:avLst/>
          </a:prstGeom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257175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071538" y="1571618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071538" y="257175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71702" y="1571618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071702" y="257175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143240" y="1571618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143240" y="257175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071966" y="1571618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071966" y="257175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143504" y="1571618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143504" y="257175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143668" y="1571618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6143668" y="257175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215206" y="1571618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7215206" y="257175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072430" y="1571618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8072430" y="2571750"/>
            <a:ext cx="1071570" cy="107157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586949">
            <a:off x="7127063" y="-218048"/>
            <a:ext cx="1536171" cy="2857500"/>
          </a:xfrm>
          <a:prstGeom prst="rect">
            <a:avLst/>
          </a:prstGeom>
        </p:spPr>
      </p:pic>
      <p:pic>
        <p:nvPicPr>
          <p:cNvPr id="5" name="4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3705179">
            <a:off x="530911" y="2580352"/>
            <a:ext cx="1498803" cy="2857500"/>
          </a:xfrm>
          <a:prstGeom prst="rect">
            <a:avLst/>
          </a:prstGeom>
        </p:spPr>
      </p:pic>
      <p:pic>
        <p:nvPicPr>
          <p:cNvPr id="6" name="5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516700" y="1054886"/>
            <a:ext cx="1538284" cy="2857500"/>
          </a:xfrm>
          <a:prstGeom prst="rect">
            <a:avLst/>
          </a:prstGeom>
        </p:spPr>
      </p:pic>
      <p:pic>
        <p:nvPicPr>
          <p:cNvPr id="7" name="6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8629777">
            <a:off x="397148" y="-247517"/>
            <a:ext cx="1487058" cy="2857500"/>
          </a:xfrm>
          <a:prstGeom prst="rect">
            <a:avLst/>
          </a:prstGeom>
        </p:spPr>
      </p:pic>
      <p:pic>
        <p:nvPicPr>
          <p:cNvPr id="8" name="7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7000869" y="1071563"/>
            <a:ext cx="1428761" cy="2857500"/>
          </a:xfrm>
          <a:prstGeom prst="rect">
            <a:avLst/>
          </a:prstGeom>
        </p:spPr>
      </p:pic>
      <p:pic>
        <p:nvPicPr>
          <p:cNvPr id="9" name="8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502660">
            <a:off x="7254264" y="2774878"/>
            <a:ext cx="1284273" cy="2857500"/>
          </a:xfrm>
          <a:prstGeom prst="rect">
            <a:avLst/>
          </a:prstGeom>
        </p:spPr>
      </p:pic>
      <p:pic>
        <p:nvPicPr>
          <p:cNvPr id="10" name="9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3929058" y="2857484"/>
            <a:ext cx="1442500" cy="2286016"/>
          </a:xfrm>
          <a:prstGeom prst="rect">
            <a:avLst/>
          </a:prstGeom>
        </p:spPr>
      </p:pic>
      <p:pic>
        <p:nvPicPr>
          <p:cNvPr id="11" name="10 Imagen" descr="spiral-199x3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9058" y="0"/>
            <a:ext cx="1428760" cy="242889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J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857356" y="0"/>
            <a:ext cx="5429288" cy="5264727"/>
          </a:xfrm>
          <a:prstGeom prst="donu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3214678" y="1357304"/>
            <a:ext cx="2760421" cy="2751545"/>
          </a:xfrm>
          <a:prstGeom prst="rect">
            <a:avLst/>
          </a:prstGeom>
        </p:spPr>
      </p:pic>
      <p:pic>
        <p:nvPicPr>
          <p:cNvPr id="5" name="4 Imagen" descr="g-gif-update (1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71743">
            <a:off x="616580" y="3336890"/>
            <a:ext cx="1651888" cy="71657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142894"/>
            <a:ext cx="9501254" cy="5429288"/>
          </a:xfrm>
          <a:prstGeom prst="rect">
            <a:avLst/>
          </a:prstGeom>
          <a:gradFill flip="none" rotWithShape="1">
            <a:gsLst>
              <a:gs pos="2800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EL HELADO Y SU HISTORI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-EL HELADO Y SU HISTORIA-</Template>
  <TotalTime>0</TotalTime>
  <Words>272</Words>
  <Application>Microsoft Office PowerPoint</Application>
  <PresentationFormat>Presentación en pantalla (16:9)</PresentationFormat>
  <Paragraphs>23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-EL HELADO Y SU HISTORIA-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2017-02-23T21:53:00Z</dcterms:created>
  <dcterms:modified xsi:type="dcterms:W3CDTF">2017-02-23T21:53:45Z</dcterms:modified>
</cp:coreProperties>
</file>