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96" r:id="rId4"/>
    <p:sldId id="269" r:id="rId5"/>
    <p:sldId id="287" r:id="rId6"/>
    <p:sldId id="285" r:id="rId7"/>
    <p:sldId id="289" r:id="rId8"/>
    <p:sldId id="286" r:id="rId9"/>
    <p:sldId id="283" r:id="rId10"/>
    <p:sldId id="276" r:id="rId11"/>
    <p:sldId id="290" r:id="rId12"/>
    <p:sldId id="272" r:id="rId13"/>
    <p:sldId id="264" r:id="rId14"/>
    <p:sldId id="281" r:id="rId15"/>
    <p:sldId id="277" r:id="rId16"/>
    <p:sldId id="292" r:id="rId17"/>
    <p:sldId id="284" r:id="rId18"/>
    <p:sldId id="266" r:id="rId19"/>
    <p:sldId id="267" r:id="rId20"/>
    <p:sldId id="293" r:id="rId21"/>
    <p:sldId id="257" r:id="rId22"/>
    <p:sldId id="258" r:id="rId23"/>
    <p:sldId id="259" r:id="rId24"/>
    <p:sldId id="294" r:id="rId25"/>
    <p:sldId id="260" r:id="rId26"/>
    <p:sldId id="262" r:id="rId27"/>
    <p:sldId id="263" r:id="rId28"/>
    <p:sldId id="295" r:id="rId29"/>
    <p:sldId id="265" r:id="rId30"/>
    <p:sldId id="268" r:id="rId31"/>
    <p:sldId id="270" r:id="rId32"/>
    <p:sldId id="297" r:id="rId33"/>
    <p:sldId id="271" r:id="rId34"/>
    <p:sldId id="273" r:id="rId35"/>
    <p:sldId id="274" r:id="rId36"/>
    <p:sldId id="298" r:id="rId37"/>
    <p:sldId id="275" r:id="rId38"/>
    <p:sldId id="278" r:id="rId39"/>
    <p:sldId id="288" r:id="rId40"/>
    <p:sldId id="280" r:id="rId41"/>
    <p:sldId id="299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89RsY460xOKytN+ERIUbQ" hashData="iagIpFLzsyQ1qzvDKOcIbmSePr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153" autoAdjust="0"/>
    <p:restoredTop sz="94660"/>
  </p:normalViewPr>
  <p:slideViewPr>
    <p:cSldViewPr>
      <p:cViewPr>
        <p:scale>
          <a:sx n="400" d="100"/>
          <a:sy n="400" d="100"/>
        </p:scale>
        <p:origin x="495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E6471-A53E-4170-9C18-2748B28EE11F}" type="datetimeFigureOut">
              <a:rPr lang="es-PE" smtClean="0"/>
              <a:pPr/>
              <a:t>8/02/2018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6300B-685A-4386-BBF4-E72C93A088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7" Type="http://schemas.openxmlformats.org/officeDocument/2006/relationships/image" Target="../media/image112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20.png"/><Relationship Id="rId4" Type="http://schemas.openxmlformats.org/officeDocument/2006/relationships/image" Target="../media/image11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6.png"/><Relationship Id="rId18" Type="http://schemas.openxmlformats.org/officeDocument/2006/relationships/image" Target="../media/image1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2.png"/><Relationship Id="rId11" Type="http://schemas.openxmlformats.org/officeDocument/2006/relationships/image" Target="../media/image1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21.png"/><Relationship Id="rId9" Type="http://schemas.openxmlformats.org/officeDocument/2006/relationships/image" Target="../media/image1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1926560_original_b8849649z.1_20150122133556_000gdi811ms.10.iptcstrip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38 Imagen" descr="kupkatie-1-e135609418616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3357567"/>
            <a:ext cx="1571636" cy="1641877"/>
          </a:xfrm>
          <a:prstGeom prst="rect">
            <a:avLst/>
          </a:prstGeom>
        </p:spPr>
      </p:pic>
      <p:pic>
        <p:nvPicPr>
          <p:cNvPr id="40" name="39 Imagen" descr="strawberry_and_champagne_cupcake_peggy_porsch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1538" y="3000377"/>
            <a:ext cx="1500198" cy="2168253"/>
          </a:xfrm>
          <a:prstGeom prst="rect">
            <a:avLst/>
          </a:prstGeom>
        </p:spPr>
      </p:pic>
      <p:sp>
        <p:nvSpPr>
          <p:cNvPr id="42" name="41 Conector"/>
          <p:cNvSpPr/>
          <p:nvPr/>
        </p:nvSpPr>
        <p:spPr>
          <a:xfrm>
            <a:off x="-214346" y="1785932"/>
            <a:ext cx="1500166" cy="1500198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nector"/>
          <p:cNvSpPr/>
          <p:nvPr/>
        </p:nvSpPr>
        <p:spPr>
          <a:xfrm>
            <a:off x="3929058" y="-214332"/>
            <a:ext cx="1143008" cy="1071570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nector"/>
          <p:cNvSpPr/>
          <p:nvPr/>
        </p:nvSpPr>
        <p:spPr>
          <a:xfrm>
            <a:off x="3857620" y="4214824"/>
            <a:ext cx="1214446" cy="1143008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8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8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8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8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8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7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8" cstate="print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Conector"/>
          <p:cNvSpPr/>
          <p:nvPr/>
        </p:nvSpPr>
        <p:spPr>
          <a:xfrm>
            <a:off x="7643802" y="3571882"/>
            <a:ext cx="1500198" cy="1428736"/>
          </a:xfrm>
          <a:prstGeom prst="flowChartConnector">
            <a:avLst/>
          </a:prstGeom>
          <a:blipFill>
            <a:blip r:embed="rId6">
              <a:grayscl/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2" name="71 Imagen" descr="cooltext275321179518829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2643188"/>
            <a:ext cx="979721" cy="857256"/>
          </a:xfrm>
          <a:prstGeom prst="rect">
            <a:avLst/>
          </a:prstGeom>
        </p:spPr>
      </p:pic>
      <p:pic>
        <p:nvPicPr>
          <p:cNvPr id="73" name="72 Imagen" descr="cooltext275321133886252.png"/>
          <p:cNvPicPr>
            <a:picLocks noChangeAspect="1"/>
          </p:cNvPicPr>
          <p:nvPr/>
        </p:nvPicPr>
        <p:blipFill>
          <a:blip r:embed="rId10">
            <a:lum/>
          </a:blip>
          <a:stretch>
            <a:fillRect/>
          </a:stretch>
        </p:blipFill>
        <p:spPr>
          <a:xfrm>
            <a:off x="928662" y="1142990"/>
            <a:ext cx="1892871" cy="781359"/>
          </a:xfrm>
          <a:prstGeom prst="rect">
            <a:avLst/>
          </a:prstGeom>
        </p:spPr>
      </p:pic>
      <p:pic>
        <p:nvPicPr>
          <p:cNvPr id="74" name="73 Imagen" descr="cooltext275321200032816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0232" y="2643188"/>
            <a:ext cx="949188" cy="794669"/>
          </a:xfrm>
          <a:prstGeom prst="rect">
            <a:avLst/>
          </a:prstGeom>
        </p:spPr>
      </p:pic>
      <p:pic>
        <p:nvPicPr>
          <p:cNvPr id="75" name="74 Imagen" descr="cooltext275321221614612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5008" y="2643188"/>
            <a:ext cx="3214710" cy="803678"/>
          </a:xfrm>
          <a:prstGeom prst="rect">
            <a:avLst/>
          </a:prstGeom>
        </p:spPr>
      </p:pic>
      <p:pic>
        <p:nvPicPr>
          <p:cNvPr id="76" name="75 Imagen" descr="cooltext275321164092704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86446" y="1071552"/>
            <a:ext cx="2998385" cy="948106"/>
          </a:xfrm>
          <a:prstGeom prst="rect">
            <a:avLst/>
          </a:prstGeom>
        </p:spPr>
      </p:pic>
      <p:pic>
        <p:nvPicPr>
          <p:cNvPr id="77" name="Picture 2" descr="Rendered Image"/>
          <p:cNvPicPr>
            <a:picLocks noChangeAspect="1" noChangeArrowheads="1"/>
          </p:cNvPicPr>
          <p:nvPr/>
        </p:nvPicPr>
        <p:blipFill>
          <a:blip r:embed="rId14">
            <a:lum bright="40000" contrast="40000"/>
          </a:blip>
          <a:srcRect/>
          <a:stretch>
            <a:fillRect/>
          </a:stretch>
        </p:blipFill>
        <p:spPr bwMode="auto">
          <a:xfrm rot="20787315">
            <a:off x="5236392" y="4018070"/>
            <a:ext cx="1043611" cy="484973"/>
          </a:xfrm>
          <a:prstGeom prst="rect">
            <a:avLst/>
          </a:prstGeom>
          <a:noFill/>
        </p:spPr>
      </p:pic>
      <p:pic>
        <p:nvPicPr>
          <p:cNvPr id="41" name="40 Imagen" descr="1421926560_original_b8849649z.1_20150122133556_000gdi811ms.10.iptcstrip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214346" y="-285770"/>
            <a:ext cx="9501254" cy="55721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0000">
    <p:sndAc>
      <p:stSnd loop="1">
        <p:snd r:embed="rId2" name="Sugar_Honey_Honey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4000"/>
                            </p:stCondLst>
                            <p:childTnLst>
                              <p:par>
                                <p:cTn id="37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8" y="1142990"/>
            <a:ext cx="307183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cap="all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DULCE HISTORIA DE LA PASTELERÍA</a:t>
            </a:r>
            <a:endParaRPr lang="es-PE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endParaRPr lang="es-PE" sz="16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La palabra pastel deriva del griego ‘pasté’, que define una mezcla de harina y salsa. El diccionario de la Real Academia Española define ‘pastelería’ como el arte de trabajar pasteles o pastas, y ‘repostería’ como oficio del repostero, persona que tiene por oficio hacer pastas, dulces y algunas bebidas.</a:t>
            </a:r>
          </a:p>
          <a:p>
            <a:endParaRPr lang="es-PE" dirty="0"/>
          </a:p>
        </p:txBody>
      </p:sp>
      <p:pic>
        <p:nvPicPr>
          <p:cNvPr id="5" name="4 Imagen" descr="HR_torta_PANNA-CIOCC-2010-2_piccola_NOOMB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7" y="642924"/>
            <a:ext cx="3116595" cy="1928826"/>
          </a:xfrm>
          <a:prstGeom prst="rect">
            <a:avLst/>
          </a:prstGeom>
        </p:spPr>
      </p:pic>
      <p:pic>
        <p:nvPicPr>
          <p:cNvPr id="6" name="5 Imagen" descr="imagen1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3378" y="2643188"/>
            <a:ext cx="2740622" cy="1797023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714412" y="-428646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kol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1571604" y="350044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o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96" y="857238"/>
            <a:ext cx="27860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El Hotel Ritz en Madrid ha querido profundizar en la dulce historia de la pastelería y la repostería, un repaso a estas especialidades culinarias a través de las diferentes civilizaciones y culturas.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primeros registros de recetas dulces simples se remontan a 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Mesopotamia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y al 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Antiguo Egipto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hace más de siete mil años, dónde se preparaban panes de miel redondos espolvoreados con ajonjolí. </a:t>
            </a:r>
            <a:endParaRPr lang="es-PE" sz="16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3 Imagen" descr="img_pastel-de-manzana-light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571486"/>
            <a:ext cx="2297849" cy="1968179"/>
          </a:xfrm>
          <a:prstGeom prst="rect">
            <a:avLst/>
          </a:prstGeom>
        </p:spPr>
      </p:pic>
      <p:pic>
        <p:nvPicPr>
          <p:cNvPr id="5" name="4 Imagen" descr="mango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3305" y="2786064"/>
            <a:ext cx="2800695" cy="164307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30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3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kj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96" y="1000114"/>
            <a:ext cx="27860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 la Antigua Grecia, los nacimientos se celebraban con pasteles. Los fabricados en Atenas tenían fama, eran elaborados con harina, queso y aceite. </a:t>
            </a:r>
          </a:p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Fue en el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Imperio Romano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hacia el siglo IV a.C. cuando se distinguió por primera vez la diferencia entre el panadero y pastelero; introduciendo el oficio de los ‘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pastillariorum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’.</a:t>
            </a: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3 Imagen" descr="3d13d4_88d9141d5ab04db8a4fe28874662cfee.png"/>
          <p:cNvPicPr>
            <a:picLocks noChangeAspect="1"/>
          </p:cNvPicPr>
          <p:nvPr/>
        </p:nvPicPr>
        <p:blipFill>
          <a:blip r:embed="rId3"/>
          <a:srcRect l="4931" r="7707"/>
          <a:stretch>
            <a:fillRect/>
          </a:stretch>
        </p:blipFill>
        <p:spPr>
          <a:xfrm>
            <a:off x="6500826" y="500048"/>
            <a:ext cx="2428892" cy="2000264"/>
          </a:xfrm>
          <a:prstGeom prst="rect">
            <a:avLst/>
          </a:prstGeom>
        </p:spPr>
      </p:pic>
      <p:pic>
        <p:nvPicPr>
          <p:cNvPr id="5" name="4 Imagen" descr="pastel-de-mok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2428874"/>
            <a:ext cx="2118589" cy="200026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h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571604" y="350044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-Gourmet-Reposter%C3%ADa-con-Anna-Olson-4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i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28934" y="785800"/>
            <a:ext cx="292895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Los árabes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al conquistar España, plantaron árboles de cítricos y almendras de Persia. Estos alimentos entraron en el intercambio comercial, imponiéndose en Roma y en el resto de Europa —a través de las Cruzadas— sabores del Medio Oriente como el mazapán, el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nougat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y el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baklava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endulzados con miel. Es en esta época cuando la historia de la pastelería establece, además, una estrecha relación con la religión, marcando el tipo de postres y pasteles elaborados durante el año litúrgico.</a:t>
            </a: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3 Imagen" descr="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0399" y="2357436"/>
            <a:ext cx="3133601" cy="2571768"/>
          </a:xfrm>
          <a:prstGeom prst="rect">
            <a:avLst/>
          </a:prstGeom>
        </p:spPr>
      </p:pic>
      <p:pic>
        <p:nvPicPr>
          <p:cNvPr id="5" name="4 Imagen" descr="tres-leches-cubierta-de-chocola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0"/>
            <a:ext cx="2714626" cy="271462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3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ty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t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571604" y="350044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1500180"/>
            <a:ext cx="292895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Un toque francés</a:t>
            </a:r>
          </a:p>
          <a:p>
            <a:endParaRPr lang="es-PE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Al igual que en la antigua Roma, 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los panaderos franceses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también preparaban tortas y productos de pastelería, hasta que en 1440 una sociedad llamada ‘Cooperativa de Pasteleros’ decidió separarse de los panaderos.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3 Imagen" descr="6ad1f8_41c9abcc9d574dde8a92741e30326c37~mv2.png_srz_306_303_85_22_0.50_1.20_0.00_png_srz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8351" y="714362"/>
            <a:ext cx="3385649" cy="400052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14332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bc44ec54489.ima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1LaReposteriaDeAnnaOlsonT3AnnaOls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lum brigh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01DulcesConAlmaT2AlmaObregon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8" y="857238"/>
            <a:ext cx="292895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 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Aún así el conflicto entre ambos gremios continuó hasta que en 1700 llevaron el caso a la Corte, donde se decretó que “solamente los pasteleros pueden usar manteca, huevos y azúcar para hacer tortas y ser vendidas”.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España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a través del descubrimiento de América en el siglo XV, supuso la introducción del chocolate en pequeñas cantidades. Y junto con el azúcar se fue combinando y reemplazando a la miel como endulzante por su excelente combinación.</a:t>
            </a:r>
          </a:p>
          <a:p>
            <a:endParaRPr lang="es-PE" sz="16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Arial Narrow" pitchFamily="34" charset="0"/>
            </a:endParaRP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Arial Narrow" pitchFamily="34" charset="0"/>
            </a:endParaRPr>
          </a:p>
        </p:txBody>
      </p:sp>
      <p:pic>
        <p:nvPicPr>
          <p:cNvPr id="4" name="3 Imagen" descr="bc_tortachoco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500048"/>
            <a:ext cx="3000364" cy="1894967"/>
          </a:xfrm>
          <a:prstGeom prst="rect">
            <a:avLst/>
          </a:prstGeom>
        </p:spPr>
      </p:pic>
      <p:pic>
        <p:nvPicPr>
          <p:cNvPr id="5" name="4 Imagen" descr="tvm2171_051607_strawberryto_x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2357436"/>
            <a:ext cx="2118778" cy="25366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33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0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-exigente-pasion-imche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28934" y="1000114"/>
            <a:ext cx="285752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Uno de los momentos claves de la historia de la pastelería fue la llegada a Francia de Catalina de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Médici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desde Italia, en 1553. Con ella trajo a sus cocineros y pasteleros, quienes introdujeron muchas recetas, entre ellas el </a:t>
            </a:r>
            <a:r>
              <a:rPr lang="es-PE" sz="1600" i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frangipane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o ‘franchipán’ en español, una crema compuesta de crema de almendra y crema pastelera.</a:t>
            </a: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3 Imagen" descr="pastelmok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57172"/>
            <a:ext cx="2928926" cy="2143140"/>
          </a:xfrm>
          <a:prstGeom prst="rect">
            <a:avLst/>
          </a:prstGeom>
        </p:spPr>
      </p:pic>
      <p:pic>
        <p:nvPicPr>
          <p:cNvPr id="6" name="5 Imagen" descr="lineas_web_durazn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285998"/>
            <a:ext cx="2928926" cy="264320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ecutive-pastry-chef-cher-harris-hotel-hershey-1ad617640150232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389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14620" y="785800"/>
            <a:ext cx="31432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 el 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siglo XVIII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se inició en Francia el desarrollo del hojaldre, marcando el comienzo de la pastelería moderna. A finales de este siglo se desplegó la línea bollería vienesa, más tarde María Antonieta popularizó el croissant.  No fue hasta este siglo y los dos siguientes cuando comenzó a existir verdaderamente el arte de la pastelería: en 1863 se crearon las tartaletas de almendras de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Ragueneau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; en 1740 se introdujo en Francia el </a:t>
            </a:r>
            <a:r>
              <a:rPr lang="es-PE" sz="1600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Baba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por medio del rey polaco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Stanislas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Leszczynsky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; y en 1805,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Lorsa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pastelero bordelés, creó la decoración con cornetes.</a:t>
            </a: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3 Imagen" descr="3650b7_06e9d3e0a38048b5a252636c37fd834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286512" y="428610"/>
            <a:ext cx="2857488" cy="2071684"/>
          </a:xfrm>
          <a:prstGeom prst="rect">
            <a:avLst/>
          </a:prstGeom>
        </p:spPr>
      </p:pic>
      <p:pic>
        <p:nvPicPr>
          <p:cNvPr id="5" name="4 Imagen" descr="Pastel_chocolate_transparente.png"/>
          <p:cNvPicPr>
            <a:picLocks noChangeAspect="1"/>
          </p:cNvPicPr>
          <p:nvPr/>
        </p:nvPicPr>
        <p:blipFill>
          <a:blip r:embed="rId4"/>
          <a:srcRect l="12500" t="9934" r="7143" b="8187"/>
          <a:stretch>
            <a:fillRect/>
          </a:stretch>
        </p:blipFill>
        <p:spPr>
          <a:xfrm>
            <a:off x="6286512" y="2428874"/>
            <a:ext cx="2857488" cy="214314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9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iopñ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uuh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96" y="1000114"/>
            <a:ext cx="292895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El mayor innovador, sin duda, fue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Antoine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de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Carêm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quien a principios del 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siglo XIX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publicó el libro El Pastelero Real, una obra considerada como la primera descripción de la repostería moderna, con un importante repertorio de recetas. Además se le atribuyó la 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croquembouche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el merengue, el 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vent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y el perfeccionamiento de la masa hojaldre.</a:t>
            </a:r>
          </a:p>
          <a:p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6" name="5 Imagen" descr="marily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42" y="0"/>
            <a:ext cx="2928958" cy="2928958"/>
          </a:xfrm>
          <a:prstGeom prst="rect">
            <a:avLst/>
          </a:prstGeom>
        </p:spPr>
      </p:pic>
      <p:pic>
        <p:nvPicPr>
          <p:cNvPr id="7" name="6 Imagen" descr="lineas_web_nube_bomb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5074" y="2666282"/>
            <a:ext cx="2928926" cy="233436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ndit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ki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hth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643702" y="2071684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5857884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pl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0" y="1785932"/>
            <a:ext cx="1500166" cy="1500198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nector"/>
          <p:cNvSpPr/>
          <p:nvPr/>
        </p:nvSpPr>
        <p:spPr>
          <a:xfrm>
            <a:off x="3857620" y="-50008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3714744" y="421482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1571604" y="214312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4071934" y="92867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4071934" y="328613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6643702" y="221456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2571736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4143372" y="192880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5929322" y="228599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4143372" y="264318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350043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5286380" y="235743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6643702" y="214296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6000760" y="100011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5286380" y="1643056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5214942" y="3286130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6643702" y="4000510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5857884" y="350044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1571604" y="71436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2500298" y="1357304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3500430" y="1785932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0" y="385763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1428728" y="3571882"/>
            <a:ext cx="928694" cy="928694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2571736" y="3357568"/>
            <a:ext cx="642942" cy="642942"/>
          </a:xfrm>
          <a:prstGeom prst="flowChartConnector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3500430" y="3000378"/>
            <a:ext cx="500066" cy="500066"/>
          </a:xfrm>
          <a:prstGeom prst="flowChartConnector">
            <a:avLst/>
          </a:prstGeom>
          <a:blipFill>
            <a:blip r:embed="rId5" cstate="print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7786710" y="185737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7643802" y="0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7643802" y="3714764"/>
            <a:ext cx="1500198" cy="1428736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787315">
            <a:off x="5072066" y="3786196"/>
            <a:ext cx="1619250" cy="752476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-714412" y="-500084"/>
            <a:ext cx="10429948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4000"/>
                            </p:stCondLst>
                            <p:childTnLst>
                              <p:par>
                                <p:cTn id="37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oK</Template>
  <TotalTime>0</TotalTime>
  <Words>363</Words>
  <Application>Microsoft Office PowerPoint</Application>
  <PresentationFormat>Presentación en pantalla (16:9)</PresentationFormat>
  <Paragraphs>18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Presentación1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2018-02-08T17:14:27Z</dcterms:created>
  <dcterms:modified xsi:type="dcterms:W3CDTF">2018-02-08T17:15:22Z</dcterms:modified>
</cp:coreProperties>
</file>