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3" r:id="rId2"/>
  </p:sldMasterIdLst>
  <p:notesMasterIdLst>
    <p:notesMasterId r:id="rId31"/>
  </p:notesMasterIdLst>
  <p:sldIdLst>
    <p:sldId id="319" r:id="rId3"/>
    <p:sldId id="341" r:id="rId4"/>
    <p:sldId id="342" r:id="rId5"/>
    <p:sldId id="344" r:id="rId6"/>
    <p:sldId id="353" r:id="rId7"/>
    <p:sldId id="354" r:id="rId8"/>
    <p:sldId id="361" r:id="rId9"/>
    <p:sldId id="362" r:id="rId10"/>
    <p:sldId id="345" r:id="rId11"/>
    <p:sldId id="346" r:id="rId12"/>
    <p:sldId id="359" r:id="rId13"/>
    <p:sldId id="360" r:id="rId14"/>
    <p:sldId id="357" r:id="rId15"/>
    <p:sldId id="358" r:id="rId16"/>
    <p:sldId id="347" r:id="rId17"/>
    <p:sldId id="348" r:id="rId18"/>
    <p:sldId id="349" r:id="rId19"/>
    <p:sldId id="350" r:id="rId20"/>
    <p:sldId id="351" r:id="rId21"/>
    <p:sldId id="352" r:id="rId22"/>
    <p:sldId id="355" r:id="rId23"/>
    <p:sldId id="356" r:id="rId24"/>
    <p:sldId id="363" r:id="rId25"/>
    <p:sldId id="364" r:id="rId26"/>
    <p:sldId id="365" r:id="rId27"/>
    <p:sldId id="366" r:id="rId28"/>
    <p:sldId id="320" r:id="rId29"/>
    <p:sldId id="367" r:id="rId3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v0KqXvI9A5TOqc4q8+kew" hashData="6KiD6H8tFwA7gbopcCYscDyok5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CCFF99"/>
    <a:srgbClr val="CC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fld id="{B5796ADA-934D-441F-93A9-9C3D74A5D97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988BA-5472-4A4E-AC4A-02D7B4AA2F94}" type="datetime1">
              <a:rPr lang="es-ES" smtClean="0"/>
              <a:pPr/>
              <a:t>22/10/2016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F28B4-0B65-4E41-9D64-A70FEF7F6C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17B4E-7A15-4094-B97F-4E4251EB6D9E}" type="datetime1">
              <a:rPr lang="es-ES" smtClean="0"/>
              <a:pPr/>
              <a:t>22/10/2016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059E0-73EF-43E1-8348-9AABDB6B74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FE319-FCA6-41E0-9E56-ED65C33152D8}" type="datetime1">
              <a:rPr lang="es-ES" smtClean="0"/>
              <a:pPr/>
              <a:t>22/10/2016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EF8B0-8C33-4B43-AC4E-B4E1136FB1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FAB2C-0AA8-4CBE-B7C7-0E753423ECA4}" type="datetime1">
              <a:rPr lang="es-ES" smtClean="0"/>
              <a:pPr/>
              <a:t>22/10/2016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B5D24-73DF-431F-8954-796E1413D0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51608-16E3-4D89-9FE4-FBA061E0C5D2}" type="datetime1">
              <a:rPr lang="es-ES" smtClean="0"/>
              <a:pPr/>
              <a:t>22/10/2016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62EA-0A9B-45F7-9F40-1B09B7E73B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EA48A-E071-4401-99C6-3A29312AC32A}" type="datetime1">
              <a:rPr lang="es-ES" smtClean="0"/>
              <a:pPr/>
              <a:t>22/10/2016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C6BD-B842-4ED3-816B-3D4FC52FA7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22/10/2016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91198-67A4-4509-BB79-E4A14F4B7A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FFE8A-132E-4811-A3B0-01B2F44BA2EC}" type="datetime1">
              <a:rPr lang="es-ES" smtClean="0"/>
              <a:pPr/>
              <a:t>22/10/2016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27BB3-92B8-4195-A74F-970BD5CC50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5B643-524F-4488-81FA-2BDB9928C939}" type="datetime1">
              <a:rPr lang="es-ES" smtClean="0"/>
              <a:pPr/>
              <a:t>22/10/2016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63C00-D429-42F3-9692-7C05804982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235E3-929E-4DD6-8DF5-B020421874B8}" type="datetime1">
              <a:rPr lang="es-ES" smtClean="0"/>
              <a:pPr/>
              <a:t>22/10/2016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38FF0-49F3-460A-95D2-D52BBA7DEC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3D34E-15A8-4CC6-8722-F9B380540D42}" type="datetime1">
              <a:rPr lang="es-ES" smtClean="0"/>
              <a:pPr/>
              <a:t>22/10/2016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EDC9A-4891-4E92-AC02-D400206032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74E897-1C79-4510-B0B2-9A465E8D5702}" type="datetime1">
              <a:rPr lang="es-ES" smtClean="0"/>
              <a:pPr/>
              <a:t>22/10/2016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520F95-7CC2-480E-95A3-0960308D8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 spd="slow">
    <p:random/>
  </p:transition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41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7.png"/><Relationship Id="rId18" Type="http://schemas.openxmlformats.org/officeDocument/2006/relationships/image" Target="../media/image5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3.png"/><Relationship Id="rId11" Type="http://schemas.openxmlformats.org/officeDocument/2006/relationships/image" Target="../media/image4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2.png"/><Relationship Id="rId9" Type="http://schemas.openxmlformats.org/officeDocument/2006/relationships/image" Target="../media/image4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4198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80198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60" y="5857896"/>
            <a:ext cx="125920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57160" y="5715019"/>
            <a:ext cx="699094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4" y="4572013"/>
            <a:ext cx="269222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071538" y="928670"/>
            <a:ext cx="7215238" cy="428628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¿CUANTO  </a:t>
            </a:r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CREES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QUE  SABES </a:t>
            </a:r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DE  INTERNET?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268081" y="5611366"/>
            <a:ext cx="2008836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random/>
    <p:sndAc>
      <p:stSnd loop="1">
        <p:snd r:embed="rId2" name="fausto papetti - popurri de julio iglesi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22/10/2016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1285852" y="785794"/>
            <a:ext cx="6931706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4400" b="1" dirty="0" smtClean="0">
                <a:solidFill>
                  <a:srgbClr val="FFFF00"/>
                </a:solidFill>
                <a:latin typeface="Segoe Print" pitchFamily="2" charset="0"/>
              </a:rPr>
              <a:t>¿Cuánto </a:t>
            </a:r>
            <a:r>
              <a:rPr lang="es-ES" sz="4400" b="1" dirty="0" smtClean="0">
                <a:solidFill>
                  <a:srgbClr val="FFFF00"/>
                </a:solidFill>
                <a:latin typeface="Segoe Print" pitchFamily="2" charset="0"/>
              </a:rPr>
              <a:t>crees que sabes</a:t>
            </a:r>
          </a:p>
          <a:p>
            <a:pPr algn="ctr"/>
            <a:r>
              <a:rPr lang="es-ES" sz="4400" b="1" dirty="0" smtClean="0">
                <a:solidFill>
                  <a:srgbClr val="FFFF00"/>
                </a:solidFill>
                <a:latin typeface="Segoe Print" pitchFamily="2" charset="0"/>
              </a:rPr>
              <a:t> </a:t>
            </a:r>
            <a:r>
              <a:rPr lang="es-ES" sz="4400" b="1" dirty="0" smtClean="0">
                <a:solidFill>
                  <a:srgbClr val="FFFF00"/>
                </a:solidFill>
                <a:latin typeface="Segoe Print" pitchFamily="2" charset="0"/>
              </a:rPr>
              <a:t>sobre internet?</a:t>
            </a:r>
            <a:endParaRPr lang="es-ES" sz="4400" b="1" dirty="0">
              <a:solidFill>
                <a:srgbClr val="FFFF00"/>
              </a:solidFill>
              <a:latin typeface="Segoe Print" pitchFamily="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285984" y="3429000"/>
            <a:ext cx="514352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latin typeface="Segoe Print" pitchFamily="2" charset="0"/>
              </a:rPr>
              <a:t>Ahora es difícil imaginarse un mundo sin la Red. </a:t>
            </a:r>
            <a:endParaRPr lang="es-ES" sz="2800" b="1" dirty="0" smtClean="0">
              <a:solidFill>
                <a:srgbClr val="FFFF00"/>
              </a:solidFill>
              <a:latin typeface="Segoe Print" pitchFamily="2" charset="0"/>
            </a:endParaRPr>
          </a:p>
          <a:p>
            <a:pPr algn="ctr"/>
            <a:r>
              <a:rPr lang="es-ES" sz="2800" b="1" dirty="0" smtClean="0">
                <a:solidFill>
                  <a:srgbClr val="FFFF00"/>
                </a:solidFill>
                <a:latin typeface="Segoe Print" pitchFamily="2" charset="0"/>
              </a:rPr>
              <a:t>Tan </a:t>
            </a:r>
            <a:r>
              <a:rPr lang="es-ES" sz="2800" b="1" dirty="0" smtClean="0">
                <a:solidFill>
                  <a:srgbClr val="FFFF00"/>
                </a:solidFill>
                <a:latin typeface="Segoe Print" pitchFamily="2" charset="0"/>
              </a:rPr>
              <a:t>inmersa en nuestras vidas, ¿te atreves a averiguar cuánto sabes sobre su historia?</a:t>
            </a:r>
            <a:endParaRPr lang="es-ES" sz="2800" b="1" dirty="0">
              <a:solidFill>
                <a:srgbClr val="FFFF00"/>
              </a:solidFill>
              <a:latin typeface="Segoe Print" pitchFamily="2" charset="0"/>
            </a:endParaRPr>
          </a:p>
        </p:txBody>
      </p:sp>
      <p:pic>
        <p:nvPicPr>
          <p:cNvPr id="6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72" y="5500702"/>
            <a:ext cx="1096048" cy="89562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22/10/2016</a:t>
            </a:fld>
            <a:endParaRPr lang="es-ES"/>
          </a:p>
        </p:txBody>
      </p:sp>
      <p:pic>
        <p:nvPicPr>
          <p:cNvPr id="1026" name="Picture 2" descr="i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500298" y="285728"/>
            <a:ext cx="423866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400" b="1" dirty="0" smtClean="0">
                <a:latin typeface="Segoe Print" pitchFamily="2" charset="0"/>
              </a:rPr>
              <a:t> ¿A quién se </a:t>
            </a:r>
            <a:r>
              <a:rPr lang="es-ES" sz="2400" b="1" dirty="0" smtClean="0">
                <a:latin typeface="Segoe Print" pitchFamily="2" charset="0"/>
              </a:rPr>
              <a:t>consideras </a:t>
            </a:r>
            <a:r>
              <a:rPr lang="es-ES" sz="2400" b="1" dirty="0" smtClean="0">
                <a:latin typeface="Segoe Print" pitchFamily="2" charset="0"/>
              </a:rPr>
              <a:t>el </a:t>
            </a:r>
            <a:endParaRPr lang="es-ES" sz="2400" b="1" dirty="0" smtClean="0">
              <a:latin typeface="Segoe Print" pitchFamily="2" charset="0"/>
            </a:endParaRPr>
          </a:p>
          <a:p>
            <a:pPr algn="ctr"/>
            <a:r>
              <a:rPr lang="es-ES" sz="2400" b="1" dirty="0" smtClean="0">
                <a:latin typeface="Segoe Print" pitchFamily="2" charset="0"/>
              </a:rPr>
              <a:t>'padre </a:t>
            </a:r>
            <a:r>
              <a:rPr lang="es-ES" sz="2400" b="1" dirty="0" smtClean="0">
                <a:latin typeface="Segoe Print" pitchFamily="2" charset="0"/>
              </a:rPr>
              <a:t>de internet'?</a:t>
            </a:r>
            <a:endParaRPr lang="es-ES" sz="2400" b="1" dirty="0">
              <a:latin typeface="Segoe Prin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00430" y="5000636"/>
            <a:ext cx="20002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Tim </a:t>
            </a:r>
            <a:r>
              <a:rPr lang="es-ES" b="1" dirty="0" err="1" smtClean="0"/>
              <a:t>Berners</a:t>
            </a:r>
            <a:r>
              <a:rPr lang="es-ES" b="1" dirty="0" smtClean="0"/>
              <a:t>-Lee</a:t>
            </a:r>
          </a:p>
          <a:p>
            <a:r>
              <a:rPr lang="es-ES" b="1" dirty="0" err="1" smtClean="0"/>
              <a:t>Vinton</a:t>
            </a:r>
            <a:r>
              <a:rPr lang="es-ES" b="1" dirty="0" smtClean="0"/>
              <a:t> </a:t>
            </a:r>
            <a:r>
              <a:rPr lang="es-ES" b="1" dirty="0" err="1" smtClean="0"/>
              <a:t>Cerf</a:t>
            </a:r>
            <a:endParaRPr lang="es-ES" b="1" dirty="0" smtClean="0"/>
          </a:p>
          <a:p>
            <a:r>
              <a:rPr lang="es-ES" b="1" dirty="0" err="1" smtClean="0"/>
              <a:t>Linus</a:t>
            </a:r>
            <a:r>
              <a:rPr lang="es-ES" b="1" dirty="0" smtClean="0"/>
              <a:t> </a:t>
            </a:r>
            <a:r>
              <a:rPr lang="es-ES" b="1" dirty="0" err="1" smtClean="0"/>
              <a:t>Torvalds</a:t>
            </a:r>
            <a:endParaRPr lang="es-ES" b="1" dirty="0" smtClean="0"/>
          </a:p>
          <a:p>
            <a:r>
              <a:rPr lang="es-ES" b="1" dirty="0" smtClean="0"/>
              <a:t>Bill Gates</a:t>
            </a:r>
          </a:p>
        </p:txBody>
      </p:sp>
      <p:pic>
        <p:nvPicPr>
          <p:cNvPr id="7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7000" contrast="73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8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15338" y="5857892"/>
            <a:ext cx="874240" cy="71438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22/10/2016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3286116" y="0"/>
            <a:ext cx="2071702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dirty="0" smtClean="0"/>
          </a:p>
          <a:p>
            <a:pPr algn="ctr"/>
            <a:endParaRPr lang="es-ES" b="1" dirty="0" smtClean="0">
              <a:solidFill>
                <a:srgbClr val="FF0000"/>
              </a:solidFill>
            </a:endParaRPr>
          </a:p>
          <a:p>
            <a:pPr algn="ctr"/>
            <a:r>
              <a:rPr lang="es-ES" b="1" dirty="0" err="1" smtClean="0">
                <a:solidFill>
                  <a:srgbClr val="FF0000"/>
                </a:solidFill>
                <a:latin typeface="Agency FB" pitchFamily="34" charset="0"/>
              </a:rPr>
              <a:t>Vinton</a:t>
            </a:r>
            <a:r>
              <a:rPr lang="es-ES" b="1" dirty="0" smtClean="0">
                <a:solidFill>
                  <a:srgbClr val="FF0000"/>
                </a:solidFill>
                <a:latin typeface="Agency FB" pitchFamily="34" charset="0"/>
              </a:rPr>
              <a:t> </a:t>
            </a:r>
            <a:r>
              <a:rPr lang="es-ES" b="1" dirty="0" err="1" smtClean="0">
                <a:solidFill>
                  <a:srgbClr val="FF0000"/>
                </a:solidFill>
                <a:latin typeface="Agency FB" pitchFamily="34" charset="0"/>
              </a:rPr>
              <a:t>Cerf</a:t>
            </a:r>
            <a:r>
              <a:rPr lang="es-ES" b="1" dirty="0" smtClean="0">
                <a:solidFill>
                  <a:srgbClr val="FF0000"/>
                </a:solidFill>
                <a:latin typeface="Agency FB" pitchFamily="34" charset="0"/>
              </a:rPr>
              <a:t> </a:t>
            </a:r>
            <a:r>
              <a:rPr lang="es-ES" dirty="0" smtClean="0">
                <a:latin typeface="Agency FB" pitchFamily="34" charset="0"/>
              </a:rPr>
              <a:t>es el científico estadounidense considerado uno de los 'padres' de Internet junto a Bob </a:t>
            </a:r>
            <a:r>
              <a:rPr lang="es-ES" dirty="0" err="1" smtClean="0">
                <a:latin typeface="Agency FB" pitchFamily="34" charset="0"/>
              </a:rPr>
              <a:t>Kahn</a:t>
            </a:r>
            <a:r>
              <a:rPr lang="es-ES" dirty="0" smtClean="0">
                <a:latin typeface="Agency FB" pitchFamily="34" charset="0"/>
              </a:rPr>
              <a:t>. Maestro y doctor en ciencias por la UCLA, fue </a:t>
            </a:r>
            <a:r>
              <a:rPr lang="es-ES" dirty="0" err="1" smtClean="0">
                <a:latin typeface="Agency FB" pitchFamily="34" charset="0"/>
              </a:rPr>
              <a:t>co</a:t>
            </a:r>
            <a:r>
              <a:rPr lang="es-ES" dirty="0" smtClean="0">
                <a:latin typeface="Agency FB" pitchFamily="34" charset="0"/>
              </a:rPr>
              <a:t>-diseñador del </a:t>
            </a:r>
            <a:r>
              <a:rPr lang="es-ES" dirty="0" err="1" smtClean="0">
                <a:latin typeface="Agency FB" pitchFamily="34" charset="0"/>
              </a:rPr>
              <a:t>protocoloTCP</a:t>
            </a:r>
            <a:r>
              <a:rPr lang="es-ES" dirty="0" smtClean="0">
                <a:latin typeface="Agency FB" pitchFamily="34" charset="0"/>
              </a:rPr>
              <a:t>/IP. Ha recibido innumerables premios y condecoraciones como el Premio </a:t>
            </a:r>
            <a:r>
              <a:rPr lang="es-ES" dirty="0" err="1" smtClean="0">
                <a:latin typeface="Agency FB" pitchFamily="34" charset="0"/>
              </a:rPr>
              <a:t>Turing</a:t>
            </a:r>
            <a:r>
              <a:rPr lang="es-ES" dirty="0" smtClean="0">
                <a:latin typeface="Agency FB" pitchFamily="34" charset="0"/>
              </a:rPr>
              <a:t> (compartido con Robert </a:t>
            </a:r>
            <a:r>
              <a:rPr lang="es-ES" dirty="0" err="1" smtClean="0">
                <a:latin typeface="Agency FB" pitchFamily="34" charset="0"/>
              </a:rPr>
              <a:t>Kahn</a:t>
            </a:r>
            <a:r>
              <a:rPr lang="es-ES" dirty="0" smtClean="0">
                <a:latin typeface="Agency FB" pitchFamily="34" charset="0"/>
              </a:rPr>
              <a:t>) en 2004 o el Premio Príncipe de Asturias de Investigación Científica y Técnica (compartido con Lawrence Roberts, Robert </a:t>
            </a:r>
            <a:r>
              <a:rPr lang="es-ES" dirty="0" err="1" smtClean="0">
                <a:latin typeface="Agency FB" pitchFamily="34" charset="0"/>
              </a:rPr>
              <a:t>Kahn</a:t>
            </a:r>
            <a:r>
              <a:rPr lang="es-ES" dirty="0" smtClean="0">
                <a:latin typeface="Agency FB" pitchFamily="34" charset="0"/>
              </a:rPr>
              <a:t> y Tim </a:t>
            </a:r>
            <a:r>
              <a:rPr lang="es-ES" dirty="0" err="1" smtClean="0">
                <a:latin typeface="Agency FB" pitchFamily="34" charset="0"/>
              </a:rPr>
              <a:t>Berners</a:t>
            </a:r>
            <a:r>
              <a:rPr lang="es-ES" dirty="0" smtClean="0">
                <a:latin typeface="Agency FB" pitchFamily="34" charset="0"/>
              </a:rPr>
              <a:t>-Lee) en 2002</a:t>
            </a:r>
            <a:r>
              <a:rPr lang="es-ES" dirty="0" smtClean="0"/>
              <a:t>.</a:t>
            </a:r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285720" y="42860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Tim </a:t>
            </a:r>
            <a:r>
              <a:rPr lang="es-ES" b="1" dirty="0" err="1" smtClean="0"/>
              <a:t>Berners</a:t>
            </a:r>
            <a:r>
              <a:rPr lang="es-ES" b="1" dirty="0" smtClean="0"/>
              <a:t>-Lee</a:t>
            </a:r>
          </a:p>
          <a:p>
            <a:r>
              <a:rPr lang="es-ES" b="1" dirty="0" smtClean="0">
                <a:solidFill>
                  <a:srgbClr val="FF0000"/>
                </a:solidFill>
              </a:rPr>
              <a:t>*</a:t>
            </a:r>
            <a:r>
              <a:rPr lang="es-ES" b="1" dirty="0" err="1" smtClean="0">
                <a:solidFill>
                  <a:srgbClr val="FF0000"/>
                </a:solidFill>
              </a:rPr>
              <a:t>Vinton</a:t>
            </a:r>
            <a:r>
              <a:rPr lang="es-ES" b="1" dirty="0" smtClean="0">
                <a:solidFill>
                  <a:srgbClr val="FF0000"/>
                </a:solidFill>
              </a:rPr>
              <a:t> </a:t>
            </a:r>
            <a:r>
              <a:rPr lang="es-ES" b="1" dirty="0" err="1" smtClean="0">
                <a:solidFill>
                  <a:srgbClr val="FF0000"/>
                </a:solidFill>
              </a:rPr>
              <a:t>Cerf</a:t>
            </a:r>
            <a:endParaRPr lang="es-ES" b="1" dirty="0" smtClean="0">
              <a:solidFill>
                <a:srgbClr val="FF0000"/>
              </a:solidFill>
            </a:endParaRPr>
          </a:p>
          <a:p>
            <a:r>
              <a:rPr lang="es-ES" b="1" dirty="0" err="1" smtClean="0"/>
              <a:t>Linus</a:t>
            </a:r>
            <a:r>
              <a:rPr lang="es-ES" b="1" dirty="0" smtClean="0"/>
              <a:t> </a:t>
            </a:r>
            <a:r>
              <a:rPr lang="es-ES" b="1" dirty="0" err="1" smtClean="0"/>
              <a:t>Torvalds</a:t>
            </a:r>
            <a:endParaRPr lang="es-ES" b="1" dirty="0" smtClean="0"/>
          </a:p>
          <a:p>
            <a:r>
              <a:rPr lang="es-ES" b="1" dirty="0" smtClean="0"/>
              <a:t>Bill Gates</a:t>
            </a:r>
          </a:p>
        </p:txBody>
      </p:sp>
      <p:pic>
        <p:nvPicPr>
          <p:cNvPr id="6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15338" y="5857892"/>
            <a:ext cx="874240" cy="71438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i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22/10/2016</a:t>
            </a:fld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500034" y="642918"/>
            <a:ext cx="321471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latin typeface="Segoe Print" pitchFamily="2" charset="0"/>
              </a:rPr>
              <a:t>¿Cuál es el apodo del hacker más famoso de la historia?</a:t>
            </a:r>
            <a:endParaRPr lang="es-ES" sz="2400" b="1" dirty="0">
              <a:solidFill>
                <a:srgbClr val="FFFF00"/>
              </a:solidFill>
              <a:latin typeface="Segoe Print" pitchFamily="2" charset="0"/>
            </a:endParaRPr>
          </a:p>
        </p:txBody>
      </p:sp>
      <p:sp>
        <p:nvSpPr>
          <p:cNvPr id="75779" name="Rectangle 3"/>
          <p:cNvSpPr>
            <a:spLocks noChangeArrowheads="1"/>
          </p:cNvSpPr>
          <p:nvPr/>
        </p:nvSpPr>
        <p:spPr bwMode="auto">
          <a:xfrm>
            <a:off x="428596" y="4857760"/>
            <a:ext cx="871540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Lato"/>
                <a:cs typeface="Arial" pitchFamily="34" charset="0"/>
              </a:rPr>
              <a:t>"RTM“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Lato"/>
                <a:cs typeface="Arial" pitchFamily="34" charset="0"/>
              </a:rPr>
              <a:t>“</a:t>
            </a:r>
            <a:r>
              <a:rPr kumimoji="0" lang="es-ES" sz="16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Lato"/>
                <a:cs typeface="Arial" pitchFamily="34" charset="0"/>
              </a:rPr>
              <a:t>Mafiaboy</a:t>
            </a: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Lato"/>
                <a:cs typeface="Arial" pitchFamily="34" charset="0"/>
              </a:rPr>
              <a:t>”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Lato"/>
                <a:cs typeface="Arial" pitchFamily="34" charset="0"/>
              </a:rPr>
              <a:t>“El Cóndor”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Lato"/>
                <a:cs typeface="Arial" pitchFamily="34" charset="0"/>
              </a:rPr>
              <a:t>"El Mentor"</a:t>
            </a: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7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5000" contrast="51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6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9586" y="5715016"/>
            <a:ext cx="921200" cy="75275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i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22/10/2016</a:t>
            </a:fld>
            <a:endParaRPr lang="es-ES"/>
          </a:p>
        </p:txBody>
      </p:sp>
      <p:sp>
        <p:nvSpPr>
          <p:cNvPr id="75779" name="Rectangle 3"/>
          <p:cNvSpPr>
            <a:spLocks noChangeArrowheads="1"/>
          </p:cNvSpPr>
          <p:nvPr/>
        </p:nvSpPr>
        <p:spPr bwMode="auto">
          <a:xfrm>
            <a:off x="428596" y="4857760"/>
            <a:ext cx="871540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Lato"/>
                <a:cs typeface="Arial" pitchFamily="34" charset="0"/>
              </a:rPr>
              <a:t>"RTM“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Lato"/>
                <a:cs typeface="Arial" pitchFamily="34" charset="0"/>
              </a:rPr>
              <a:t>“</a:t>
            </a:r>
            <a:r>
              <a:rPr kumimoji="0" lang="es-ES" sz="16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Lato"/>
                <a:cs typeface="Arial" pitchFamily="34" charset="0"/>
              </a:rPr>
              <a:t>Mafiaboy</a:t>
            </a: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Lato"/>
                <a:cs typeface="Arial" pitchFamily="34" charset="0"/>
              </a:rPr>
              <a:t>”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Lato"/>
                <a:cs typeface="Arial" pitchFamily="34" charset="0"/>
              </a:rPr>
              <a:t>**“El Cóndor”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Lato"/>
                <a:cs typeface="Arial" pitchFamily="34" charset="0"/>
              </a:rPr>
              <a:t>"El Mentor"</a:t>
            </a: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500034" y="428604"/>
            <a:ext cx="285750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b="1" dirty="0" smtClean="0">
                <a:solidFill>
                  <a:srgbClr val="FF0000"/>
                </a:solidFill>
                <a:latin typeface="Agency FB" pitchFamily="34" charset="0"/>
              </a:rPr>
              <a:t>Kevin </a:t>
            </a:r>
            <a:r>
              <a:rPr lang="es-ES" sz="1600" b="1" dirty="0" err="1" smtClean="0">
                <a:solidFill>
                  <a:srgbClr val="FF0000"/>
                </a:solidFill>
                <a:latin typeface="Agency FB" pitchFamily="34" charset="0"/>
              </a:rPr>
              <a:t>Mitnick</a:t>
            </a:r>
            <a:r>
              <a:rPr lang="es-ES" sz="1600" b="1" dirty="0" smtClean="0">
                <a:solidFill>
                  <a:srgbClr val="FF0000"/>
                </a:solidFill>
                <a:latin typeface="Agency FB" pitchFamily="34" charset="0"/>
              </a:rPr>
              <a:t> </a:t>
            </a:r>
            <a:r>
              <a:rPr lang="es-ES" sz="1600" dirty="0" smtClean="0">
                <a:solidFill>
                  <a:srgbClr val="FFFF00"/>
                </a:solidFill>
                <a:latin typeface="Agency FB" pitchFamily="34" charset="0"/>
              </a:rPr>
              <a:t>es uno de los hackers estadounidense más famosos de la historia, sino el que más. Su alias es “el cóndor”. Este “fantasma de los cables” comenzó su carrera como hacker a los 16 años, rompiendo la seguridad del sistema administrativo de su colegio. Con una historia que saltó a la gran pantalla, </a:t>
            </a:r>
            <a:r>
              <a:rPr lang="es-ES" sz="1600" dirty="0" err="1" smtClean="0">
                <a:solidFill>
                  <a:srgbClr val="FFFF00"/>
                </a:solidFill>
                <a:latin typeface="Agency FB" pitchFamily="34" charset="0"/>
              </a:rPr>
              <a:t>Mitnick</a:t>
            </a:r>
            <a:r>
              <a:rPr lang="es-ES" sz="1600" dirty="0" smtClean="0">
                <a:solidFill>
                  <a:srgbClr val="FFFF00"/>
                </a:solidFill>
                <a:latin typeface="Agency FB" pitchFamily="34" charset="0"/>
              </a:rPr>
              <a:t> fue considerado por el Departamento de Justicia de Estados Unidos como “el criminal informático más buscado de la historia de los EEUU”.</a:t>
            </a:r>
            <a:endParaRPr lang="es-ES" sz="1600" dirty="0">
              <a:solidFill>
                <a:srgbClr val="FFFF00"/>
              </a:solidFill>
              <a:latin typeface="Agency FB" pitchFamily="34" charset="0"/>
            </a:endParaRPr>
          </a:p>
        </p:txBody>
      </p:sp>
      <p:pic>
        <p:nvPicPr>
          <p:cNvPr id="7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53066" y="5643578"/>
            <a:ext cx="833776" cy="68131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22/10/2016</a:t>
            </a:fld>
            <a:endParaRPr lang="es-ES"/>
          </a:p>
        </p:txBody>
      </p:sp>
      <p:pic>
        <p:nvPicPr>
          <p:cNvPr id="84994" name="Picture 2" descr="i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785786" y="357166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 smtClean="0">
                <a:latin typeface="Segoe Print" pitchFamily="2" charset="0"/>
              </a:rPr>
              <a:t> ¿Qué país del mundo tiene la suerte de contar con la mayor velocidad de media de conexión a internet?</a:t>
            </a:r>
            <a:endParaRPr lang="es-ES" sz="2400" b="1" dirty="0">
              <a:latin typeface="Segoe Print" pitchFamily="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57158" y="542926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España</a:t>
            </a:r>
          </a:p>
          <a:p>
            <a:r>
              <a:rPr lang="es-ES" b="1" dirty="0" smtClean="0"/>
              <a:t>Alemania</a:t>
            </a:r>
          </a:p>
          <a:p>
            <a:r>
              <a:rPr lang="es-ES" b="1" dirty="0" smtClean="0"/>
              <a:t>Corea del Sur</a:t>
            </a:r>
          </a:p>
          <a:p>
            <a:r>
              <a:rPr lang="es-ES" b="1" dirty="0" smtClean="0"/>
              <a:t>Noruega</a:t>
            </a:r>
            <a:endParaRPr lang="es-ES" b="1" dirty="0"/>
          </a:p>
        </p:txBody>
      </p:sp>
      <p:pic>
        <p:nvPicPr>
          <p:cNvPr id="7" name="Picture 2" descr="http://4.bp.blogspot.com/-czzofHQHmaU/TzMs61v6NcI/AAAAAAAACV0/uS27Hg0W_l0/s1600/0k0289_gif-sicodelicos-17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2000" contrast="100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6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3066" y="5643578"/>
            <a:ext cx="833776" cy="68131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22/10/2016</a:t>
            </a:fld>
            <a:endParaRPr lang="es-ES"/>
          </a:p>
        </p:txBody>
      </p:sp>
      <p:pic>
        <p:nvPicPr>
          <p:cNvPr id="84994" name="Picture 2" descr="i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42844" y="542926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España</a:t>
            </a:r>
          </a:p>
          <a:p>
            <a:r>
              <a:rPr lang="es-ES" b="1" dirty="0" smtClean="0"/>
              <a:t>Alemania</a:t>
            </a:r>
          </a:p>
          <a:p>
            <a:r>
              <a:rPr lang="es-ES" b="1" dirty="0" smtClean="0">
                <a:solidFill>
                  <a:srgbClr val="FF0000"/>
                </a:solidFill>
              </a:rPr>
              <a:t>**Corea del </a:t>
            </a:r>
            <a:r>
              <a:rPr lang="es-ES" b="1" dirty="0" smtClean="0">
                <a:solidFill>
                  <a:srgbClr val="FF0000"/>
                </a:solidFill>
              </a:rPr>
              <a:t>Sur**</a:t>
            </a:r>
            <a:endParaRPr lang="es-ES" b="1" dirty="0" smtClean="0">
              <a:solidFill>
                <a:srgbClr val="FF0000"/>
              </a:solidFill>
            </a:endParaRPr>
          </a:p>
          <a:p>
            <a:r>
              <a:rPr lang="es-ES" b="1" dirty="0" smtClean="0"/>
              <a:t>Noruega</a:t>
            </a:r>
            <a:endParaRPr lang="es-ES" b="1" dirty="0"/>
          </a:p>
        </p:txBody>
      </p:sp>
      <p:sp>
        <p:nvSpPr>
          <p:cNvPr id="6" name="5 Rectángulo"/>
          <p:cNvSpPr/>
          <p:nvPr/>
        </p:nvSpPr>
        <p:spPr>
          <a:xfrm>
            <a:off x="4929190" y="4143380"/>
            <a:ext cx="392909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b="1" dirty="0" smtClean="0">
                <a:latin typeface="Agency FB" pitchFamily="34" charset="0"/>
              </a:rPr>
              <a:t>Sin duda en la primera posición se encuentra </a:t>
            </a:r>
            <a:r>
              <a:rPr lang="es-ES" b="1" dirty="0" smtClean="0">
                <a:solidFill>
                  <a:srgbClr val="FF0000"/>
                </a:solidFill>
                <a:latin typeface="Agency FB" pitchFamily="34" charset="0"/>
              </a:rPr>
              <a:t>Corea del Sur. </a:t>
            </a:r>
            <a:r>
              <a:rPr lang="es-ES" b="1" dirty="0" smtClean="0">
                <a:latin typeface="Agency FB" pitchFamily="34" charset="0"/>
              </a:rPr>
              <a:t>Gracias a los datos recopilados por </a:t>
            </a:r>
            <a:r>
              <a:rPr lang="es-ES" b="1" dirty="0" err="1" smtClean="0">
                <a:latin typeface="Agency FB" pitchFamily="34" charset="0"/>
              </a:rPr>
              <a:t>Akamai</a:t>
            </a:r>
            <a:r>
              <a:rPr lang="es-ES" b="1" dirty="0" smtClean="0">
                <a:latin typeface="Agency FB" pitchFamily="34" charset="0"/>
              </a:rPr>
              <a:t> en su “</a:t>
            </a:r>
            <a:r>
              <a:rPr lang="es-ES" b="1" dirty="0" err="1" smtClean="0">
                <a:latin typeface="Agency FB" pitchFamily="34" charset="0"/>
              </a:rPr>
              <a:t>State</a:t>
            </a:r>
            <a:r>
              <a:rPr lang="es-ES" b="1" dirty="0" smtClean="0">
                <a:latin typeface="Agency FB" pitchFamily="34" charset="0"/>
              </a:rPr>
              <a:t> of </a:t>
            </a:r>
            <a:r>
              <a:rPr lang="es-ES" b="1" dirty="0" err="1" smtClean="0">
                <a:latin typeface="Agency FB" pitchFamily="34" charset="0"/>
              </a:rPr>
              <a:t>the</a:t>
            </a:r>
            <a:r>
              <a:rPr lang="es-ES" b="1" dirty="0" smtClean="0">
                <a:latin typeface="Agency FB" pitchFamily="34" charset="0"/>
              </a:rPr>
              <a:t> Internet” concluimos que Corea del Sur, es el único que supera los 20 Mbps de velocidad media de acceso, seguido de Suecia, Noruega, Suiza, Hong Kong, Holanda o Japón. Libia, Afganistán, Venezuela o Cuba se encuentran a la cola</a:t>
            </a:r>
            <a:r>
              <a:rPr lang="es-ES" b="1" dirty="0" smtClean="0"/>
              <a:t>.</a:t>
            </a:r>
            <a:endParaRPr lang="es-ES" b="1" dirty="0"/>
          </a:p>
        </p:txBody>
      </p:sp>
      <p:pic>
        <p:nvPicPr>
          <p:cNvPr id="8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6000768"/>
            <a:ext cx="786816" cy="64294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22/10/2016</a:t>
            </a:fld>
            <a:endParaRPr lang="es-ES"/>
          </a:p>
        </p:txBody>
      </p:sp>
      <p:pic>
        <p:nvPicPr>
          <p:cNvPr id="67586" name="Picture 2" descr="i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57158" y="357166"/>
            <a:ext cx="78422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>
                <a:latin typeface="Segoe Print" pitchFamily="2" charset="0"/>
              </a:rPr>
              <a:t>¿Y el padre de la </a:t>
            </a:r>
            <a:r>
              <a:rPr lang="es-ES" sz="2800" b="1" dirty="0" err="1" smtClean="0">
                <a:latin typeface="Segoe Print" pitchFamily="2" charset="0"/>
              </a:rPr>
              <a:t>World</a:t>
            </a:r>
            <a:r>
              <a:rPr lang="es-ES" sz="2800" b="1" dirty="0" smtClean="0">
                <a:latin typeface="Segoe Print" pitchFamily="2" charset="0"/>
              </a:rPr>
              <a:t> </a:t>
            </a:r>
            <a:r>
              <a:rPr lang="es-ES" sz="2800" b="1" dirty="0" err="1" smtClean="0">
                <a:latin typeface="Segoe Print" pitchFamily="2" charset="0"/>
              </a:rPr>
              <a:t>Wide</a:t>
            </a:r>
            <a:r>
              <a:rPr lang="es-ES" sz="2800" b="1" dirty="0" smtClean="0">
                <a:latin typeface="Segoe Print" pitchFamily="2" charset="0"/>
              </a:rPr>
              <a:t> Web o Web?</a:t>
            </a:r>
            <a:endParaRPr lang="es-ES" sz="2800" b="1" dirty="0">
              <a:latin typeface="Segoe Print" pitchFamily="2" charset="0"/>
            </a:endParaRPr>
          </a:p>
        </p:txBody>
      </p:sp>
      <p:sp>
        <p:nvSpPr>
          <p:cNvPr id="67587" name="Rectangle 3"/>
          <p:cNvSpPr>
            <a:spLocks noChangeArrowheads="1"/>
          </p:cNvSpPr>
          <p:nvPr/>
        </p:nvSpPr>
        <p:spPr bwMode="auto">
          <a:xfrm>
            <a:off x="285720" y="5429264"/>
            <a:ext cx="2069797" cy="1200329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b="0" i="0" u="none" strike="noStrike" cap="none" normalizeH="0" baseline="0" dirty="0" smtClean="0">
                <a:ln>
                  <a:noFill/>
                </a:ln>
                <a:effectLst/>
                <a:latin typeface="Lato"/>
                <a:cs typeface="Arial" pitchFamily="34" charset="0"/>
              </a:rPr>
              <a:t>Richard </a:t>
            </a:r>
            <a:r>
              <a:rPr kumimoji="0" lang="es-ES" b="0" i="0" u="none" strike="noStrike" cap="none" normalizeH="0" baseline="0" dirty="0" err="1" smtClean="0">
                <a:ln>
                  <a:noFill/>
                </a:ln>
                <a:effectLst/>
                <a:latin typeface="Lato"/>
                <a:cs typeface="Arial" pitchFamily="34" charset="0"/>
              </a:rPr>
              <a:t>Stallmann</a:t>
            </a:r>
            <a:endParaRPr kumimoji="0" lang="es-ES" b="0" i="0" u="none" strike="noStrike" cap="none" normalizeH="0" baseline="0" dirty="0" smtClean="0">
              <a:ln>
                <a:noFill/>
              </a:ln>
              <a:effectLst/>
              <a:latin typeface="Lato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b="0" i="0" u="none" strike="noStrike" cap="none" normalizeH="0" baseline="0" dirty="0" smtClean="0">
                <a:ln>
                  <a:noFill/>
                </a:ln>
                <a:effectLst/>
                <a:latin typeface="Lato"/>
                <a:cs typeface="Arial" pitchFamily="34" charset="0"/>
              </a:rPr>
              <a:t>Steve </a:t>
            </a:r>
            <a:r>
              <a:rPr kumimoji="0" lang="es-ES" b="0" i="0" u="none" strike="noStrike" cap="none" normalizeH="0" baseline="0" dirty="0" err="1" smtClean="0">
                <a:ln>
                  <a:noFill/>
                </a:ln>
                <a:effectLst/>
                <a:latin typeface="Lato"/>
                <a:cs typeface="Arial" pitchFamily="34" charset="0"/>
              </a:rPr>
              <a:t>Jobs</a:t>
            </a:r>
            <a:endParaRPr kumimoji="0" lang="es-ES" b="0" i="0" u="none" strike="noStrike" cap="none" normalizeH="0" baseline="0" dirty="0" smtClean="0">
              <a:ln>
                <a:noFill/>
              </a:ln>
              <a:effectLst/>
              <a:latin typeface="Lato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b="0" i="0" u="none" strike="noStrike" cap="none" normalizeH="0" baseline="0" dirty="0" smtClean="0">
                <a:ln>
                  <a:noFill/>
                </a:ln>
                <a:effectLst/>
                <a:latin typeface="Lato"/>
                <a:cs typeface="Arial" pitchFamily="34" charset="0"/>
              </a:rPr>
              <a:t>Stephen </a:t>
            </a:r>
            <a:r>
              <a:rPr kumimoji="0" lang="es-ES" b="0" i="0" u="none" strike="noStrike" cap="none" normalizeH="0" baseline="0" dirty="0" err="1" smtClean="0">
                <a:ln>
                  <a:noFill/>
                </a:ln>
                <a:effectLst/>
                <a:latin typeface="Lato"/>
                <a:cs typeface="Arial" pitchFamily="34" charset="0"/>
              </a:rPr>
              <a:t>Wozniak</a:t>
            </a:r>
            <a:endParaRPr kumimoji="0" lang="es-ES" b="0" i="0" u="none" strike="noStrike" cap="none" normalizeH="0" baseline="0" dirty="0" smtClean="0">
              <a:ln>
                <a:noFill/>
              </a:ln>
              <a:effectLst/>
              <a:latin typeface="Lato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b="0" i="0" u="none" strike="noStrike" cap="none" normalizeH="0" baseline="0" dirty="0" smtClean="0">
                <a:ln>
                  <a:noFill/>
                </a:ln>
                <a:effectLst/>
                <a:latin typeface="Lato"/>
                <a:cs typeface="Arial" pitchFamily="34" charset="0"/>
              </a:rPr>
              <a:t>Tim </a:t>
            </a:r>
            <a:r>
              <a:rPr kumimoji="0" lang="es-ES" b="0" i="0" u="none" strike="noStrike" cap="none" normalizeH="0" baseline="0" dirty="0" err="1" smtClean="0">
                <a:ln>
                  <a:noFill/>
                </a:ln>
                <a:effectLst/>
                <a:latin typeface="Lato"/>
                <a:cs typeface="Arial" pitchFamily="34" charset="0"/>
              </a:rPr>
              <a:t>Berners</a:t>
            </a:r>
            <a:r>
              <a:rPr kumimoji="0" lang="es-ES" b="0" i="0" u="none" strike="noStrike" cap="none" normalizeH="0" baseline="0" dirty="0" smtClean="0">
                <a:ln>
                  <a:noFill/>
                </a:ln>
                <a:effectLst/>
                <a:latin typeface="Lato"/>
                <a:cs typeface="Arial" pitchFamily="34" charset="0"/>
              </a:rPr>
              <a:t>-Lee</a:t>
            </a:r>
            <a:r>
              <a:rPr kumimoji="0" lang="es-ES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7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37754" y="5857892"/>
            <a:ext cx="1049088" cy="85725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i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569A2-305C-4872-A543-6D5009ED8B6D}" type="datetime8">
              <a:rPr lang="es-ES" smtClean="0">
                <a:solidFill>
                  <a:schemeClr val="tx1"/>
                </a:solidFill>
              </a:rPr>
              <a:t>22/10/2016 17:04</a:t>
            </a:fld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214282" y="285728"/>
            <a:ext cx="835821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Richard </a:t>
            </a:r>
            <a:r>
              <a:rPr lang="es-ES" dirty="0" err="1" smtClean="0"/>
              <a:t>Stallmann</a:t>
            </a:r>
            <a:endParaRPr lang="es-ES" dirty="0" smtClean="0"/>
          </a:p>
          <a:p>
            <a:r>
              <a:rPr lang="es-ES" dirty="0" smtClean="0"/>
              <a:t>Steve </a:t>
            </a:r>
            <a:r>
              <a:rPr lang="es-ES" dirty="0" err="1" smtClean="0"/>
              <a:t>Jobs</a:t>
            </a:r>
            <a:endParaRPr lang="es-ES" dirty="0" smtClean="0"/>
          </a:p>
          <a:p>
            <a:r>
              <a:rPr lang="es-ES" dirty="0" smtClean="0"/>
              <a:t>Stephen </a:t>
            </a:r>
            <a:r>
              <a:rPr lang="es-ES" dirty="0" err="1" smtClean="0"/>
              <a:t>Wozniak</a:t>
            </a:r>
            <a:endParaRPr lang="es-ES" dirty="0" smtClean="0"/>
          </a:p>
          <a:p>
            <a:r>
              <a:rPr lang="es-ES" dirty="0" smtClean="0">
                <a:solidFill>
                  <a:srgbClr val="FF0000"/>
                </a:solidFill>
              </a:rPr>
              <a:t>*Tim </a:t>
            </a:r>
            <a:r>
              <a:rPr lang="es-ES" dirty="0" err="1" smtClean="0">
                <a:solidFill>
                  <a:srgbClr val="FF0000"/>
                </a:solidFill>
              </a:rPr>
              <a:t>Berners</a:t>
            </a:r>
            <a:r>
              <a:rPr lang="es-ES" dirty="0" smtClean="0">
                <a:solidFill>
                  <a:srgbClr val="FF0000"/>
                </a:solidFill>
              </a:rPr>
              <a:t>-Lee</a:t>
            </a:r>
          </a:p>
          <a:p>
            <a:endParaRPr lang="es-ES" dirty="0" smtClean="0"/>
          </a:p>
          <a:p>
            <a:endParaRPr lang="es-ES" dirty="0" smtClean="0"/>
          </a:p>
          <a:p>
            <a:endParaRPr lang="es-ES" dirty="0" smtClean="0"/>
          </a:p>
          <a:p>
            <a:endParaRPr lang="es-ES" dirty="0" smtClean="0"/>
          </a:p>
          <a:p>
            <a:endParaRPr lang="es-ES" dirty="0" smtClean="0"/>
          </a:p>
          <a:p>
            <a:endParaRPr lang="es-ES" dirty="0" smtClean="0"/>
          </a:p>
          <a:p>
            <a:endParaRPr lang="es-ES" dirty="0" smtClean="0"/>
          </a:p>
          <a:p>
            <a:endParaRPr lang="es-ES" dirty="0" smtClean="0"/>
          </a:p>
          <a:p>
            <a:endParaRPr lang="es-ES" dirty="0" smtClean="0"/>
          </a:p>
          <a:p>
            <a:endParaRPr lang="es-ES" dirty="0" smtClean="0"/>
          </a:p>
        </p:txBody>
      </p:sp>
      <p:sp>
        <p:nvSpPr>
          <p:cNvPr id="5" name="4 Rectángulo"/>
          <p:cNvSpPr/>
          <p:nvPr/>
        </p:nvSpPr>
        <p:spPr>
          <a:xfrm>
            <a:off x="7072330" y="571480"/>
            <a:ext cx="192879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endParaRPr lang="es-ES" dirty="0" smtClean="0">
              <a:latin typeface="Agency FB" pitchFamily="34" charset="0"/>
            </a:endParaRPr>
          </a:p>
          <a:p>
            <a:pPr algn="r"/>
            <a:r>
              <a:rPr lang="es-ES" dirty="0" smtClean="0">
                <a:latin typeface="Agency FB" pitchFamily="34" charset="0"/>
              </a:rPr>
              <a:t>El padre de la Web es </a:t>
            </a:r>
            <a:r>
              <a:rPr lang="es-ES" b="1" dirty="0" smtClean="0">
                <a:solidFill>
                  <a:srgbClr val="FF0000"/>
                </a:solidFill>
                <a:latin typeface="Agency FB" pitchFamily="34" charset="0"/>
              </a:rPr>
              <a:t>Tim </a:t>
            </a:r>
            <a:r>
              <a:rPr lang="es-ES" b="1" dirty="0" err="1" smtClean="0">
                <a:solidFill>
                  <a:srgbClr val="FF0000"/>
                </a:solidFill>
                <a:latin typeface="Agency FB" pitchFamily="34" charset="0"/>
              </a:rPr>
              <a:t>Berners</a:t>
            </a:r>
            <a:r>
              <a:rPr lang="es-ES" b="1" dirty="0" smtClean="0">
                <a:solidFill>
                  <a:srgbClr val="FF0000"/>
                </a:solidFill>
                <a:latin typeface="Agency FB" pitchFamily="34" charset="0"/>
              </a:rPr>
              <a:t>-Lee. </a:t>
            </a:r>
            <a:r>
              <a:rPr lang="es-ES" dirty="0" smtClean="0">
                <a:latin typeface="Agency FB" pitchFamily="34" charset="0"/>
              </a:rPr>
              <a:t>Caballero Comandante de </a:t>
            </a:r>
            <a:r>
              <a:rPr lang="es-ES" dirty="0" err="1" smtClean="0">
                <a:latin typeface="Agency FB" pitchFamily="34" charset="0"/>
              </a:rPr>
              <a:t>laOrden</a:t>
            </a:r>
            <a:r>
              <a:rPr lang="es-ES" dirty="0" smtClean="0">
                <a:latin typeface="Agency FB" pitchFamily="34" charset="0"/>
              </a:rPr>
              <a:t> Imperial Británica desde 1997, este científico inglés estableció la primera comunicación entre un cliente y un servidor usando el protocolo HTTP. Corría el año 1989. En 1994 fundó el Consorcio de la </a:t>
            </a:r>
            <a:r>
              <a:rPr lang="es-ES" dirty="0" err="1" smtClean="0">
                <a:latin typeface="Agency FB" pitchFamily="34" charset="0"/>
              </a:rPr>
              <a:t>World</a:t>
            </a:r>
            <a:r>
              <a:rPr lang="es-ES" dirty="0" smtClean="0">
                <a:latin typeface="Agency FB" pitchFamily="34" charset="0"/>
              </a:rPr>
              <a:t> </a:t>
            </a:r>
            <a:r>
              <a:rPr lang="es-ES" dirty="0" err="1" smtClean="0">
                <a:latin typeface="Agency FB" pitchFamily="34" charset="0"/>
              </a:rPr>
              <a:t>Wide</a:t>
            </a:r>
            <a:r>
              <a:rPr lang="es-ES" dirty="0" smtClean="0">
                <a:latin typeface="Agency FB" pitchFamily="34" charset="0"/>
              </a:rPr>
              <a:t> Web (W3C) para supervisar y homogeneizar el desarrollo de las tecnologías en las que se basa la Web.</a:t>
            </a:r>
            <a:endParaRPr lang="es-ES" dirty="0">
              <a:latin typeface="Agency FB" pitchFamily="34" charset="0"/>
            </a:endParaRPr>
          </a:p>
        </p:txBody>
      </p:sp>
      <p:pic>
        <p:nvPicPr>
          <p:cNvPr id="6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8148" y="6215082"/>
            <a:ext cx="786787" cy="64291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22/10/2016</a:t>
            </a:fld>
            <a:endParaRPr lang="es-ES"/>
          </a:p>
        </p:txBody>
      </p:sp>
      <p:pic>
        <p:nvPicPr>
          <p:cNvPr id="82946" name="Picture 2" descr="i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500298" y="3429000"/>
            <a:ext cx="535785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atin typeface="Segoe Print" pitchFamily="2" charset="0"/>
              </a:rPr>
              <a:t>No tienen por qué ser reales, más bien todo lo contrario. Se caracterizan por su toque humorístico y por ser tremendamente virales. ¿De qué hablamos?</a:t>
            </a:r>
            <a:endParaRPr lang="es-ES" sz="2400" b="1" dirty="0">
              <a:latin typeface="Segoe Print" pitchFamily="2" charset="0"/>
            </a:endParaRPr>
          </a:p>
        </p:txBody>
      </p:sp>
      <p:sp>
        <p:nvSpPr>
          <p:cNvPr id="82947" name="Rectangle 3"/>
          <p:cNvSpPr>
            <a:spLocks noChangeArrowheads="1"/>
          </p:cNvSpPr>
          <p:nvPr/>
        </p:nvSpPr>
        <p:spPr bwMode="auto">
          <a:xfrm>
            <a:off x="214282" y="5286388"/>
            <a:ext cx="383149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000" b="1" i="0" u="none" strike="noStrike" cap="none" normalizeH="0" baseline="0" dirty="0" smtClean="0">
                <a:ln>
                  <a:noFill/>
                </a:ln>
                <a:effectLst/>
                <a:latin typeface="Lato"/>
                <a:cs typeface="Arial" pitchFamily="34" charset="0"/>
              </a:rPr>
              <a:t>De un meme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000" b="1" i="0" u="none" strike="noStrike" cap="none" normalizeH="0" baseline="0" dirty="0" smtClean="0">
                <a:ln>
                  <a:noFill/>
                </a:ln>
                <a:effectLst/>
                <a:latin typeface="Lato"/>
                <a:cs typeface="Arial" pitchFamily="34" charset="0"/>
              </a:rPr>
              <a:t>De la nube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000" b="1" i="0" u="none" strike="noStrike" cap="none" normalizeH="0" baseline="0" dirty="0" smtClean="0">
                <a:ln>
                  <a:noFill/>
                </a:ln>
                <a:effectLst/>
                <a:latin typeface="Lato"/>
                <a:cs typeface="Arial" pitchFamily="34" charset="0"/>
              </a:rPr>
              <a:t>De un </a:t>
            </a:r>
            <a:r>
              <a:rPr kumimoji="0" lang="es-ES" sz="2000" b="1" i="0" u="none" strike="noStrike" cap="none" normalizeH="0" baseline="0" dirty="0" err="1" smtClean="0">
                <a:ln>
                  <a:noFill/>
                </a:ln>
                <a:effectLst/>
                <a:latin typeface="Lato"/>
                <a:cs typeface="Arial" pitchFamily="34" charset="0"/>
              </a:rPr>
              <a:t>hoax</a:t>
            </a:r>
            <a:endParaRPr kumimoji="0" lang="es-ES" sz="2000" b="1" i="0" u="none" strike="noStrike" cap="none" normalizeH="0" baseline="0" dirty="0" smtClean="0">
              <a:ln>
                <a:noFill/>
              </a:ln>
              <a:effectLst/>
              <a:latin typeface="Lato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000" b="1" i="0" u="none" strike="noStrike" cap="none" normalizeH="0" baseline="0" dirty="0" smtClean="0">
                <a:ln>
                  <a:noFill/>
                </a:ln>
                <a:effectLst/>
                <a:latin typeface="Lato"/>
                <a:cs typeface="Arial" pitchFamily="34" charset="0"/>
              </a:rPr>
              <a:t>De un vídeo de gatos, seguro</a:t>
            </a:r>
            <a:r>
              <a:rPr kumimoji="0" lang="es-ES" sz="20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7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77000" contrast="90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pic>
        <p:nvPicPr>
          <p:cNvPr id="6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86710" y="5929330"/>
            <a:ext cx="961664" cy="78581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22/10/2016</a:t>
            </a:fld>
            <a:endParaRPr lang="es-ES"/>
          </a:p>
        </p:txBody>
      </p:sp>
      <p:pic>
        <p:nvPicPr>
          <p:cNvPr id="82946" name="Picture 2" descr="i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2947" name="Rectangle 3"/>
          <p:cNvSpPr>
            <a:spLocks noChangeArrowheads="1"/>
          </p:cNvSpPr>
          <p:nvPr/>
        </p:nvSpPr>
        <p:spPr bwMode="auto">
          <a:xfrm>
            <a:off x="142844" y="5357826"/>
            <a:ext cx="383149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000" b="1" dirty="0" smtClean="0">
                <a:solidFill>
                  <a:srgbClr val="FF0000"/>
                </a:solidFill>
                <a:latin typeface="Lato"/>
                <a:cs typeface="Arial" pitchFamily="34" charset="0"/>
              </a:rPr>
              <a:t>==</a:t>
            </a:r>
            <a:r>
              <a:rPr kumimoji="0" lang="es-ES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Lato"/>
                <a:cs typeface="Arial" pitchFamily="34" charset="0"/>
              </a:rPr>
              <a:t>De un meme**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000" b="1" i="0" u="none" strike="noStrike" cap="none" normalizeH="0" baseline="0" dirty="0" smtClean="0">
                <a:ln>
                  <a:noFill/>
                </a:ln>
                <a:effectLst/>
                <a:latin typeface="Lato"/>
                <a:cs typeface="Arial" pitchFamily="34" charset="0"/>
              </a:rPr>
              <a:t>De la nube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000" b="1" i="0" u="none" strike="noStrike" cap="none" normalizeH="0" baseline="0" dirty="0" smtClean="0">
                <a:ln>
                  <a:noFill/>
                </a:ln>
                <a:effectLst/>
                <a:latin typeface="Lato"/>
                <a:cs typeface="Arial" pitchFamily="34" charset="0"/>
              </a:rPr>
              <a:t>De un </a:t>
            </a:r>
            <a:r>
              <a:rPr kumimoji="0" lang="es-ES" sz="2000" b="1" i="0" u="none" strike="noStrike" cap="none" normalizeH="0" baseline="0" dirty="0" err="1" smtClean="0">
                <a:ln>
                  <a:noFill/>
                </a:ln>
                <a:effectLst/>
                <a:latin typeface="Lato"/>
                <a:cs typeface="Arial" pitchFamily="34" charset="0"/>
              </a:rPr>
              <a:t>hoax</a:t>
            </a:r>
            <a:endParaRPr kumimoji="0" lang="es-ES" sz="2000" b="1" i="0" u="none" strike="noStrike" cap="none" normalizeH="0" baseline="0" dirty="0" smtClean="0">
              <a:ln>
                <a:noFill/>
              </a:ln>
              <a:effectLst/>
              <a:latin typeface="Lato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000" b="1" i="0" u="none" strike="noStrike" cap="none" normalizeH="0" baseline="0" dirty="0" smtClean="0">
                <a:ln>
                  <a:noFill/>
                </a:ln>
                <a:effectLst/>
                <a:latin typeface="Lato"/>
                <a:cs typeface="Arial" pitchFamily="34" charset="0"/>
              </a:rPr>
              <a:t>De un vídeo de gatos, seguro</a:t>
            </a:r>
            <a:r>
              <a:rPr kumimoji="0" lang="es-ES" sz="20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572000" y="3286124"/>
            <a:ext cx="421481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>
                <a:latin typeface="Segoe Print" pitchFamily="2" charset="0"/>
              </a:rPr>
              <a:t>Los memes en internet sirven para describir una situación, idea o pensamiento realizado con textos, imágenes, vídeos o cualquier otro recurso multimedia que se suele replicar frecuentemente y, por ello, difundido masivamente. El objetivo del meme es fundamentalmente humorístico y actualmente tienen su hogar más multitudinario en las redes sociales.</a:t>
            </a:r>
            <a:endParaRPr lang="es-ES" b="1" dirty="0">
              <a:latin typeface="Segoe Print" pitchFamily="2" charset="0"/>
            </a:endParaRPr>
          </a:p>
        </p:txBody>
      </p:sp>
      <p:pic>
        <p:nvPicPr>
          <p:cNvPr id="7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58213" y="6215082"/>
            <a:ext cx="786787" cy="64291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i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906" y="-107180"/>
            <a:ext cx="9286906" cy="6965180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22/10/2016</a:t>
            </a:fld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214282" y="214290"/>
            <a:ext cx="82868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atin typeface="Segoe Print" pitchFamily="2" charset="0"/>
              </a:rPr>
              <a:t>¿En qué año situamos el nacimiento del </a:t>
            </a:r>
            <a:endParaRPr lang="es-ES" sz="2400" b="1" dirty="0" smtClean="0">
              <a:latin typeface="Segoe Print" pitchFamily="2" charset="0"/>
            </a:endParaRPr>
          </a:p>
          <a:p>
            <a:r>
              <a:rPr lang="es-ES" sz="2400" b="1" dirty="0" err="1" smtClean="0">
                <a:latin typeface="Segoe Print" pitchFamily="2" charset="0"/>
              </a:rPr>
              <a:t>Wi</a:t>
            </a:r>
            <a:r>
              <a:rPr lang="es-ES" sz="2400" b="1" dirty="0" smtClean="0">
                <a:latin typeface="Segoe Print" pitchFamily="2" charset="0"/>
              </a:rPr>
              <a:t>-Fi </a:t>
            </a:r>
            <a:r>
              <a:rPr lang="es-ES" sz="2400" b="1" dirty="0" smtClean="0">
                <a:latin typeface="Segoe Print" pitchFamily="2" charset="0"/>
              </a:rPr>
              <a:t>como estándar?</a:t>
            </a:r>
            <a:endParaRPr lang="es-ES" sz="2400" b="1" dirty="0">
              <a:latin typeface="Segoe Print" pitchFamily="2" charset="0"/>
            </a:endParaRPr>
          </a:p>
        </p:txBody>
      </p:sp>
      <p:sp>
        <p:nvSpPr>
          <p:cNvPr id="79875" name="Rectangle 3"/>
          <p:cNvSpPr>
            <a:spLocks noChangeArrowheads="1"/>
          </p:cNvSpPr>
          <p:nvPr/>
        </p:nvSpPr>
        <p:spPr bwMode="auto">
          <a:xfrm>
            <a:off x="500034" y="4929198"/>
            <a:ext cx="790601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000" b="0" i="0" u="none" strike="noStrike" cap="none" normalizeH="0" baseline="0" dirty="0" smtClean="0">
                <a:ln>
                  <a:noFill/>
                </a:ln>
                <a:effectLst/>
                <a:latin typeface="Lato"/>
                <a:cs typeface="Arial" pitchFamily="34" charset="0"/>
              </a:rPr>
              <a:t>1998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000" b="0" i="0" u="none" strike="noStrike" cap="none" normalizeH="0" baseline="0" dirty="0" smtClean="0">
                <a:ln>
                  <a:noFill/>
                </a:ln>
                <a:effectLst/>
                <a:latin typeface="Lato"/>
                <a:cs typeface="Arial" pitchFamily="34" charset="0"/>
              </a:rPr>
              <a:t>1999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000" b="0" i="0" u="none" strike="noStrike" cap="none" normalizeH="0" baseline="0" dirty="0" smtClean="0">
                <a:ln>
                  <a:noFill/>
                </a:ln>
                <a:effectLst/>
                <a:latin typeface="Lato"/>
                <a:cs typeface="Arial" pitchFamily="34" charset="0"/>
              </a:rPr>
              <a:t>2000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000" b="0" i="0" u="none" strike="noStrike" cap="none" normalizeH="0" baseline="0" dirty="0" smtClean="0">
                <a:ln>
                  <a:noFill/>
                </a:ln>
                <a:effectLst/>
                <a:latin typeface="Lato"/>
                <a:cs typeface="Arial" pitchFamily="34" charset="0"/>
              </a:rPr>
              <a:t>2001</a:t>
            </a: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2" descr="http://musicfromthesoul.net/images/espiral_ok.gif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39000" contrast="100000"/>
          </a:blip>
          <a:srcRect/>
          <a:stretch>
            <a:fillRect/>
          </a:stretch>
        </p:blipFill>
        <p:spPr bwMode="auto">
          <a:xfrm rot="5400000">
            <a:off x="955449" y="-1312692"/>
            <a:ext cx="7018760" cy="9358346"/>
          </a:xfrm>
          <a:prstGeom prst="rect">
            <a:avLst/>
          </a:prstGeom>
          <a:noFill/>
        </p:spPr>
      </p:pic>
      <p:pic>
        <p:nvPicPr>
          <p:cNvPr id="6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25178" y="5857892"/>
            <a:ext cx="961664" cy="78581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i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86906" cy="6965180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22/10/2016</a:t>
            </a:fld>
            <a:endParaRPr lang="es-ES" dirty="0"/>
          </a:p>
        </p:txBody>
      </p:sp>
      <p:sp>
        <p:nvSpPr>
          <p:cNvPr id="79875" name="Rectangle 3"/>
          <p:cNvSpPr>
            <a:spLocks noChangeArrowheads="1"/>
          </p:cNvSpPr>
          <p:nvPr/>
        </p:nvSpPr>
        <p:spPr bwMode="auto">
          <a:xfrm>
            <a:off x="500034" y="4929198"/>
            <a:ext cx="1857388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000" b="1" i="0" u="none" strike="noStrike" cap="none" normalizeH="0" baseline="0" dirty="0" smtClean="0">
                <a:ln>
                  <a:noFill/>
                </a:ln>
                <a:effectLst/>
                <a:latin typeface="Lato"/>
                <a:cs typeface="Arial" pitchFamily="34" charset="0"/>
              </a:rPr>
              <a:t>1998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Lato"/>
                <a:cs typeface="Arial" pitchFamily="34" charset="0"/>
              </a:rPr>
              <a:t>**1999^^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000" b="1" i="0" u="none" strike="noStrike" cap="none" normalizeH="0" baseline="0" dirty="0" smtClean="0">
                <a:ln>
                  <a:noFill/>
                </a:ln>
                <a:effectLst/>
                <a:latin typeface="Lato"/>
                <a:cs typeface="Arial" pitchFamily="34" charset="0"/>
              </a:rPr>
              <a:t>2000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000" b="1" i="0" u="none" strike="noStrike" cap="none" normalizeH="0" baseline="0" dirty="0" smtClean="0">
                <a:ln>
                  <a:noFill/>
                </a:ln>
                <a:effectLst/>
                <a:latin typeface="Lato"/>
                <a:cs typeface="Arial" pitchFamily="34" charset="0"/>
              </a:rPr>
              <a:t>2001</a:t>
            </a:r>
            <a:r>
              <a:rPr kumimoji="0" lang="es-ES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es-E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215074" y="3929066"/>
            <a:ext cx="292892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1600" b="1" dirty="0" smtClean="0">
                <a:latin typeface="Agency FB" pitchFamily="34" charset="0"/>
              </a:rPr>
              <a:t>El </a:t>
            </a:r>
            <a:r>
              <a:rPr lang="es-ES" sz="1600" b="1" dirty="0" err="1" smtClean="0">
                <a:latin typeface="Agency FB" pitchFamily="34" charset="0"/>
              </a:rPr>
              <a:t>Wi</a:t>
            </a:r>
            <a:r>
              <a:rPr lang="es-ES" sz="1600" b="1" dirty="0" smtClean="0">
                <a:latin typeface="Agency FB" pitchFamily="34" charset="0"/>
              </a:rPr>
              <a:t>-Fi nació de una alianza de grandes fabricantes como </a:t>
            </a:r>
            <a:r>
              <a:rPr lang="es-ES" sz="1600" b="1" dirty="0" err="1" smtClean="0">
                <a:latin typeface="Agency FB" pitchFamily="34" charset="0"/>
              </a:rPr>
              <a:t>Nolia</a:t>
            </a:r>
            <a:r>
              <a:rPr lang="es-ES" sz="1600" b="1" dirty="0" smtClean="0">
                <a:latin typeface="Agency FB" pitchFamily="34" charset="0"/>
              </a:rPr>
              <a:t> y </a:t>
            </a:r>
            <a:r>
              <a:rPr lang="es-ES" sz="1600" b="1" dirty="0" err="1" smtClean="0">
                <a:latin typeface="Agency FB" pitchFamily="34" charset="0"/>
              </a:rPr>
              <a:t>Lucent</a:t>
            </a:r>
            <a:r>
              <a:rPr lang="es-ES" sz="1600" b="1" dirty="0" smtClean="0">
                <a:latin typeface="Agency FB" pitchFamily="34" charset="0"/>
              </a:rPr>
              <a:t> quienes buscaban un estándar para evitar la coexistencia de distintos formatos de conexión inalámbrica. Así pues, hemos de situarnos en </a:t>
            </a:r>
            <a:r>
              <a:rPr lang="es-ES" sz="1600" b="1" dirty="0" smtClean="0">
                <a:solidFill>
                  <a:srgbClr val="FF0000"/>
                </a:solidFill>
                <a:latin typeface="Agency FB" pitchFamily="34" charset="0"/>
              </a:rPr>
              <a:t>1999</a:t>
            </a:r>
            <a:r>
              <a:rPr lang="es-ES" sz="1600" b="1" dirty="0" smtClean="0">
                <a:latin typeface="Agency FB" pitchFamily="34" charset="0"/>
              </a:rPr>
              <a:t> para presenciar este hecho. El </a:t>
            </a:r>
            <a:r>
              <a:rPr lang="es-ES" sz="1600" b="1" dirty="0" err="1" smtClean="0">
                <a:latin typeface="Agency FB" pitchFamily="34" charset="0"/>
              </a:rPr>
              <a:t>Wi</a:t>
            </a:r>
            <a:r>
              <a:rPr lang="es-ES" sz="1600" b="1" dirty="0" smtClean="0">
                <a:latin typeface="Agency FB" pitchFamily="34" charset="0"/>
              </a:rPr>
              <a:t>-Fi universal y compatible arrancó con el estándar 802.11b a una velocidad máxima 11 Mbps en la banda de 2,4 </a:t>
            </a:r>
            <a:r>
              <a:rPr lang="es-ES" sz="1600" b="1" dirty="0" err="1" smtClean="0">
                <a:latin typeface="Agency FB" pitchFamily="34" charset="0"/>
              </a:rPr>
              <a:t>Ghz</a:t>
            </a:r>
            <a:r>
              <a:rPr lang="es-ES" sz="1600" b="1" dirty="0" err="1" smtClean="0"/>
              <a:t>.</a:t>
            </a:r>
            <a:endParaRPr lang="es-ES" sz="1600" b="1" dirty="0"/>
          </a:p>
        </p:txBody>
      </p:sp>
      <p:pic>
        <p:nvPicPr>
          <p:cNvPr id="7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1" y="6215082"/>
            <a:ext cx="786787" cy="64291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i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22/10/2016</a:t>
            </a:fld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714348" y="857232"/>
            <a:ext cx="322876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Segoe Print" pitchFamily="2" charset="0"/>
              </a:rPr>
              <a:t>¿En qué año surgió </a:t>
            </a:r>
            <a:endParaRPr lang="es-ES" sz="2400" b="1" dirty="0" smtClean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Segoe Print" pitchFamily="2" charset="0"/>
            </a:endParaRPr>
          </a:p>
          <a:p>
            <a:r>
              <a:rPr lang="es-ES" sz="24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Segoe Print" pitchFamily="2" charset="0"/>
              </a:rPr>
              <a:t>la </a:t>
            </a:r>
            <a:r>
              <a:rPr lang="es-ES" sz="24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Segoe Print" pitchFamily="2" charset="0"/>
              </a:rPr>
              <a:t>palabra </a:t>
            </a:r>
            <a:r>
              <a:rPr lang="es-ES" sz="2400" b="1" dirty="0" err="1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Segoe Print" pitchFamily="2" charset="0"/>
              </a:rPr>
              <a:t>weblog</a:t>
            </a:r>
            <a:r>
              <a:rPr lang="es-ES" sz="24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Segoe Print" pitchFamily="2" charset="0"/>
              </a:rPr>
              <a:t>?</a:t>
            </a:r>
            <a:endParaRPr lang="es-ES" sz="2400" b="1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Segoe Print" pitchFamily="2" charset="0"/>
            </a:endParaRP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500034" y="5786454"/>
            <a:ext cx="761747" cy="923330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b="1" i="0" u="none" strike="noStrike" cap="none" normalizeH="0" baseline="0" dirty="0" smtClean="0">
                <a:ln>
                  <a:noFill/>
                </a:ln>
                <a:effectLst/>
                <a:latin typeface="Lato"/>
                <a:cs typeface="Arial" pitchFamily="34" charset="0"/>
              </a:rPr>
              <a:t>1997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b="1" i="0" u="none" strike="noStrike" cap="none" normalizeH="0" baseline="0" dirty="0" smtClean="0">
                <a:ln>
                  <a:noFill/>
                </a:ln>
                <a:effectLst/>
                <a:latin typeface="Lato"/>
                <a:cs typeface="Arial" pitchFamily="34" charset="0"/>
              </a:rPr>
              <a:t>2000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b="1" i="0" u="none" strike="noStrike" cap="none" normalizeH="0" baseline="0" dirty="0" smtClean="0">
                <a:ln>
                  <a:noFill/>
                </a:ln>
                <a:effectLst/>
                <a:latin typeface="Lato"/>
                <a:cs typeface="Arial" pitchFamily="34" charset="0"/>
              </a:rPr>
              <a:t>2009</a:t>
            </a:r>
            <a:r>
              <a:rPr kumimoji="0" lang="es-ES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7" name="Picture 2" descr="http://salonkritik.net/10-11/lumiere00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11000" contrast="5000"/>
          </a:blip>
          <a:srcRect/>
          <a:stretch>
            <a:fillRect/>
          </a:stretch>
        </p:blipFill>
        <p:spPr bwMode="auto">
          <a:xfrm>
            <a:off x="0" y="0"/>
            <a:ext cx="9144000" cy="7010400"/>
          </a:xfrm>
          <a:prstGeom prst="rect">
            <a:avLst/>
          </a:prstGeom>
          <a:noFill/>
        </p:spPr>
      </p:pic>
      <p:pic>
        <p:nvPicPr>
          <p:cNvPr id="6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9586" y="6072182"/>
            <a:ext cx="961664" cy="78581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22/10/2016</a:t>
            </a:fld>
            <a:endParaRPr lang="es-ES"/>
          </a:p>
        </p:txBody>
      </p:sp>
      <p:pic>
        <p:nvPicPr>
          <p:cNvPr id="3" name="Picture 2" descr="i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357950" y="285728"/>
            <a:ext cx="2500298" cy="2862322"/>
          </a:xfrm>
          <a:prstGeom prst="rect">
            <a:avLst/>
          </a:prstGeom>
          <a:solidFill>
            <a:srgbClr val="00B0F0">
              <a:alpha val="31000"/>
            </a:srgbClr>
          </a:solidFill>
        </p:spPr>
        <p:txBody>
          <a:bodyPr wrap="square">
            <a:spAutoFit/>
          </a:bodyPr>
          <a:lstStyle/>
          <a:p>
            <a:pPr algn="r"/>
            <a:r>
              <a:rPr lang="es-ES" b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La palabra </a:t>
            </a:r>
            <a:r>
              <a:rPr lang="es-ES" b="1" dirty="0" err="1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weblog</a:t>
            </a:r>
            <a:r>
              <a:rPr lang="es-ES" b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, actualmente simplemente “blog”, fue acuñada en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1997</a:t>
            </a:r>
            <a:r>
              <a:rPr lang="es-ES" b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 para definir el sitio en el que las personas escribían una especie de diario personal o bitácora. Pocos años más tarde, fue popularizado el término “blog”, mucho más cercano y escueto</a:t>
            </a:r>
            <a:endParaRPr lang="es-ES" b="1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Agency FB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42844" y="5143512"/>
            <a:ext cx="1071570" cy="923330"/>
          </a:xfrm>
          <a:prstGeom prst="rect">
            <a:avLst/>
          </a:prstGeom>
          <a:solidFill>
            <a:srgbClr val="00B0F0">
              <a:alpha val="63000"/>
            </a:srgbClr>
          </a:solidFill>
        </p:spPr>
        <p:txBody>
          <a:bodyPr wrap="square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*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1997*</a:t>
            </a:r>
            <a:endParaRPr lang="es-ES" b="1" dirty="0" smtClean="0"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Arial Black" pitchFamily="34" charset="0"/>
            </a:endParaRPr>
          </a:p>
          <a:p>
            <a:pPr algn="ctr"/>
            <a:r>
              <a:rPr lang="es-ES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2000</a:t>
            </a:r>
          </a:p>
          <a:p>
            <a:pPr algn="ctr"/>
            <a:r>
              <a:rPr lang="es-ES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2009</a:t>
            </a:r>
            <a:endParaRPr lang="es-ES" b="1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6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0026" y="5857892"/>
            <a:ext cx="786816" cy="64294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22/10/2016</a:t>
            </a:fld>
            <a:endParaRPr lang="es-ES"/>
          </a:p>
        </p:txBody>
      </p:sp>
      <p:pic>
        <p:nvPicPr>
          <p:cNvPr id="71682" name="Picture 2" descr="i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28596" y="500042"/>
            <a:ext cx="4052713" cy="830997"/>
          </a:xfrm>
          <a:prstGeom prst="rect">
            <a:avLst/>
          </a:prstGeom>
          <a:solidFill>
            <a:srgbClr val="00B0F0">
              <a:alpha val="25000"/>
            </a:srgbClr>
          </a:solidFill>
        </p:spPr>
        <p:txBody>
          <a:bodyPr wrap="none">
            <a:spAutoFit/>
          </a:bodyPr>
          <a:lstStyle/>
          <a:p>
            <a:r>
              <a:rPr lang="es-ES" sz="2400" b="1" dirty="0" smtClean="0">
                <a:latin typeface="Segoe Print" pitchFamily="2" charset="0"/>
              </a:rPr>
              <a:t>¿Un </a:t>
            </a:r>
            <a:r>
              <a:rPr lang="es-ES" sz="2400" b="1" dirty="0" err="1" smtClean="0">
                <a:latin typeface="Segoe Print" pitchFamily="2" charset="0"/>
              </a:rPr>
              <a:t>blogger</a:t>
            </a:r>
            <a:r>
              <a:rPr lang="es-ES" sz="2400" b="1" dirty="0" smtClean="0">
                <a:latin typeface="Segoe Print" pitchFamily="2" charset="0"/>
              </a:rPr>
              <a:t> es lo mismo </a:t>
            </a:r>
            <a:endParaRPr lang="es-ES" sz="2400" b="1" dirty="0" smtClean="0">
              <a:latin typeface="Segoe Print" pitchFamily="2" charset="0"/>
            </a:endParaRPr>
          </a:p>
          <a:p>
            <a:r>
              <a:rPr lang="es-ES" sz="2400" b="1" dirty="0" smtClean="0">
                <a:latin typeface="Segoe Print" pitchFamily="2" charset="0"/>
              </a:rPr>
              <a:t>que </a:t>
            </a:r>
            <a:r>
              <a:rPr lang="es-ES" sz="2400" b="1" dirty="0" smtClean="0">
                <a:latin typeface="Segoe Print" pitchFamily="2" charset="0"/>
              </a:rPr>
              <a:t>un </a:t>
            </a:r>
            <a:r>
              <a:rPr lang="es-ES" sz="2400" b="1" dirty="0" err="1" smtClean="0">
                <a:latin typeface="Segoe Print" pitchFamily="2" charset="0"/>
              </a:rPr>
              <a:t>vlogger</a:t>
            </a:r>
            <a:r>
              <a:rPr lang="es-ES" sz="2400" b="1" dirty="0" smtClean="0">
                <a:latin typeface="Segoe Print" pitchFamily="2" charset="0"/>
              </a:rPr>
              <a:t>?</a:t>
            </a:r>
            <a:endParaRPr lang="es-ES" sz="2400" b="1" dirty="0">
              <a:latin typeface="Segoe Print" pitchFamily="2" charset="0"/>
            </a:endParaRP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0" y="5572140"/>
            <a:ext cx="567334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b="1" i="0" u="none" strike="noStrike" cap="none" normalizeH="0" baseline="0" dirty="0" smtClean="0">
                <a:ln>
                  <a:noFill/>
                </a:ln>
                <a:effectLst/>
                <a:latin typeface="Lato"/>
                <a:cs typeface="Arial" pitchFamily="34" charset="0"/>
              </a:rPr>
              <a:t>Claro que si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b="1" i="0" u="none" strike="noStrike" cap="none" normalizeH="0" baseline="0" dirty="0" smtClean="0">
                <a:ln>
                  <a:noFill/>
                </a:ln>
                <a:effectLst/>
                <a:latin typeface="Lato"/>
                <a:cs typeface="Arial" pitchFamily="34" charset="0"/>
              </a:rPr>
              <a:t>Definitivamente no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b="1" i="0" u="none" strike="noStrike" cap="none" normalizeH="0" baseline="0" dirty="0" err="1" smtClean="0">
                <a:ln>
                  <a:noFill/>
                </a:ln>
                <a:effectLst/>
                <a:latin typeface="Lato"/>
                <a:cs typeface="Arial" pitchFamily="34" charset="0"/>
              </a:rPr>
              <a:t>Ebenezer</a:t>
            </a:r>
            <a:r>
              <a:rPr kumimoji="0" lang="es-ES" b="1" i="0" u="none" strike="noStrike" cap="none" normalizeH="0" baseline="0" dirty="0" smtClean="0">
                <a:ln>
                  <a:noFill/>
                </a:ln>
                <a:effectLst/>
                <a:latin typeface="Lato"/>
                <a:cs typeface="Arial" pitchFamily="34" charset="0"/>
              </a:rPr>
              <a:t> </a:t>
            </a:r>
            <a:r>
              <a:rPr kumimoji="0" lang="es-ES" b="1" i="0" u="none" strike="noStrike" cap="none" normalizeH="0" baseline="0" dirty="0" err="1" smtClean="0">
                <a:ln>
                  <a:noFill/>
                </a:ln>
                <a:effectLst/>
                <a:latin typeface="Lato"/>
                <a:cs typeface="Arial" pitchFamily="34" charset="0"/>
              </a:rPr>
              <a:t>Scrooge</a:t>
            </a:r>
            <a:r>
              <a:rPr kumimoji="0" lang="es-ES" b="1" i="0" u="none" strike="noStrike" cap="none" normalizeH="0" baseline="0" dirty="0" smtClean="0">
                <a:ln>
                  <a:noFill/>
                </a:ln>
                <a:effectLst/>
                <a:latin typeface="Lato"/>
                <a:cs typeface="Arial" pitchFamily="34" charset="0"/>
              </a:rPr>
              <a:t> lo tendría claro: ¡Paparruchas!</a:t>
            </a:r>
            <a:r>
              <a:rPr kumimoji="0" lang="es-ES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8" name="Picture 2" descr="https://lh6.googleusercontent.com/-FlXl8buKPr4/UzzVbTuPtgI/AAAAAAAATTY/jPvxxfhZudk/s500-no/2b3c2a6610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3000" contrast="100000"/>
          </a:blip>
          <a:srcRect/>
          <a:stretch>
            <a:fillRect/>
          </a:stretch>
        </p:blipFill>
        <p:spPr bwMode="auto">
          <a:xfrm>
            <a:off x="0" y="-214330"/>
            <a:ext cx="9144000" cy="7072330"/>
          </a:xfrm>
          <a:prstGeom prst="rect">
            <a:avLst/>
          </a:prstGeom>
          <a:noFill/>
        </p:spPr>
      </p:pic>
      <p:pic>
        <p:nvPicPr>
          <p:cNvPr id="6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25178" y="5857892"/>
            <a:ext cx="961664" cy="78581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22/10/2016</a:t>
            </a:fld>
            <a:endParaRPr lang="es-ES"/>
          </a:p>
        </p:txBody>
      </p:sp>
      <p:pic>
        <p:nvPicPr>
          <p:cNvPr id="3" name="Picture 2" descr="i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786578" y="3357562"/>
            <a:ext cx="214310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>
                <a:latin typeface="Agency FB" pitchFamily="34" charset="0"/>
              </a:rPr>
              <a:t>No es lo mismo. La diferencia reside en que los </a:t>
            </a:r>
            <a:r>
              <a:rPr lang="es-ES" b="1" dirty="0" err="1" smtClean="0">
                <a:latin typeface="Agency FB" pitchFamily="34" charset="0"/>
              </a:rPr>
              <a:t>bloggers</a:t>
            </a:r>
            <a:r>
              <a:rPr lang="es-ES" b="1" dirty="0" smtClean="0">
                <a:latin typeface="Agency FB" pitchFamily="34" charset="0"/>
              </a:rPr>
              <a:t> crean contenido escrito y los </a:t>
            </a:r>
            <a:r>
              <a:rPr lang="es-ES" b="1" dirty="0" err="1" smtClean="0">
                <a:latin typeface="Agency FB" pitchFamily="34" charset="0"/>
              </a:rPr>
              <a:t>vloggers</a:t>
            </a:r>
            <a:r>
              <a:rPr lang="es-ES" b="1" dirty="0" smtClean="0">
                <a:latin typeface="Agency FB" pitchFamily="34" charset="0"/>
              </a:rPr>
              <a:t> o </a:t>
            </a:r>
            <a:r>
              <a:rPr lang="es-ES" b="1" dirty="0" err="1" smtClean="0">
                <a:latin typeface="Agency FB" pitchFamily="34" charset="0"/>
              </a:rPr>
              <a:t>videobloggers</a:t>
            </a:r>
            <a:r>
              <a:rPr lang="es-ES" b="1" dirty="0" smtClean="0">
                <a:latin typeface="Agency FB" pitchFamily="34" charset="0"/>
              </a:rPr>
              <a:t> generan contenido en formato vídeo que suelen subir tanto a sus propias webs como a las plataformas de vídeo más populares como </a:t>
            </a:r>
            <a:r>
              <a:rPr lang="es-ES" b="1" dirty="0" err="1" smtClean="0">
                <a:latin typeface="Agency FB" pitchFamily="34" charset="0"/>
              </a:rPr>
              <a:t>Youtube</a:t>
            </a:r>
            <a:r>
              <a:rPr lang="es-ES" b="1" dirty="0" smtClean="0">
                <a:latin typeface="Agency FB" pitchFamily="34" charset="0"/>
              </a:rPr>
              <a:t>.</a:t>
            </a:r>
            <a:endParaRPr lang="es-ES" b="1" dirty="0">
              <a:latin typeface="Agency FB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28596" y="5500702"/>
            <a:ext cx="607223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kumimoji="0" lang="es-ES" b="1" dirty="0" smtClean="0">
                <a:latin typeface="Lato"/>
                <a:cs typeface="Arial" pitchFamily="34" charset="0"/>
              </a:rPr>
              <a:t>Claro que si</a:t>
            </a:r>
          </a:p>
          <a:p>
            <a:pPr lvl="0"/>
            <a:r>
              <a:rPr kumimoji="0" lang="es-ES" b="1" dirty="0" smtClean="0">
                <a:solidFill>
                  <a:srgbClr val="FF0000"/>
                </a:solidFill>
                <a:latin typeface="Lato"/>
                <a:cs typeface="Arial" pitchFamily="34" charset="0"/>
              </a:rPr>
              <a:t>**Definitivamente no</a:t>
            </a:r>
          </a:p>
          <a:p>
            <a:pPr lvl="0"/>
            <a:r>
              <a:rPr kumimoji="0" lang="es-ES" b="1" dirty="0" err="1" smtClean="0">
                <a:solidFill>
                  <a:srgbClr val="FF0000"/>
                </a:solidFill>
                <a:latin typeface="Lato"/>
                <a:cs typeface="Arial" pitchFamily="34" charset="0"/>
              </a:rPr>
              <a:t>Ebenezer</a:t>
            </a:r>
            <a:r>
              <a:rPr kumimoji="0" lang="es-ES" b="1" dirty="0" smtClean="0">
                <a:solidFill>
                  <a:srgbClr val="FF0000"/>
                </a:solidFill>
                <a:latin typeface="Lato"/>
                <a:cs typeface="Arial" pitchFamily="34" charset="0"/>
              </a:rPr>
              <a:t> </a:t>
            </a:r>
            <a:r>
              <a:rPr kumimoji="0" lang="es-ES" b="1" dirty="0" err="1" smtClean="0">
                <a:solidFill>
                  <a:srgbClr val="FF0000"/>
                </a:solidFill>
                <a:latin typeface="Lato"/>
                <a:cs typeface="Arial" pitchFamily="34" charset="0"/>
              </a:rPr>
              <a:t>Scrooge</a:t>
            </a:r>
            <a:r>
              <a:rPr kumimoji="0" lang="es-ES" b="1" dirty="0" smtClean="0">
                <a:solidFill>
                  <a:srgbClr val="FF0000"/>
                </a:solidFill>
                <a:latin typeface="Lato"/>
                <a:cs typeface="Arial" pitchFamily="34" charset="0"/>
              </a:rPr>
              <a:t> lo tendría claro: ¡Paparruchas!</a:t>
            </a:r>
            <a:r>
              <a:rPr kumimoji="0" lang="es-ES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6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38393" y="6390999"/>
            <a:ext cx="833805" cy="68133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22/10/2016</a:t>
            </a:fld>
            <a:endParaRPr lang="es-ES"/>
          </a:p>
        </p:txBody>
      </p:sp>
      <p:pic>
        <p:nvPicPr>
          <p:cNvPr id="73730" name="Picture 2" descr="i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28596" y="214290"/>
            <a:ext cx="376898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¿</a:t>
            </a:r>
            <a:r>
              <a:rPr lang="es-ES" sz="24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Segoe Print" pitchFamily="2" charset="0"/>
              </a:rPr>
              <a:t>A qué hace referencia </a:t>
            </a:r>
            <a:endParaRPr lang="es-ES" sz="2400" b="1" dirty="0" smtClean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Segoe Print" pitchFamily="2" charset="0"/>
            </a:endParaRPr>
          </a:p>
          <a:p>
            <a:r>
              <a:rPr lang="es-ES" sz="24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Segoe Print" pitchFamily="2" charset="0"/>
              </a:rPr>
              <a:t>un </a:t>
            </a:r>
            <a:r>
              <a:rPr lang="es-ES" sz="2400" b="1" dirty="0" err="1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Segoe Print" pitchFamily="2" charset="0"/>
              </a:rPr>
              <a:t>GreyHat</a:t>
            </a:r>
            <a:r>
              <a:rPr lang="es-ES" sz="24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Segoe Print" pitchFamily="2" charset="0"/>
              </a:rPr>
              <a:t> Hacker?</a:t>
            </a:r>
            <a:endParaRPr lang="es-ES" sz="2400" b="1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Segoe Print" pitchFamily="2" charset="0"/>
            </a:endParaRP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428596" y="5000636"/>
            <a:ext cx="8572528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Lato"/>
                <a:cs typeface="Arial" pitchFamily="34" charset="0"/>
              </a:rPr>
              <a:t>A un hacker que suele trabajar dentro del área de seguridad informática de las empresas para proteger su sistema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Lato"/>
                <a:cs typeface="Arial" pitchFamily="34" charset="0"/>
              </a:rPr>
              <a:t>A un hacker que se dedica a romper la seguridad de los sistemas, entrar en zonas restringidas y apoderarse de la red, ya sea para infectar una red o con otro motivo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Lato"/>
                <a:cs typeface="Arial" pitchFamily="34" charset="0"/>
              </a:rPr>
              <a:t>A un hacker que penetra en los sistemas de una empresa, localiza y soluciona los problemas de seguridad, cobrando por este servicio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Lato"/>
                <a:cs typeface="Arial" pitchFamily="34" charset="0"/>
              </a:rPr>
              <a:t>Ninguna de las </a:t>
            </a:r>
            <a:r>
              <a:rPr kumimoji="0" lang="es-ES" sz="1600" b="1" i="0" u="none" strike="noStrike" cap="none" normalizeH="0" baseline="0" dirty="0" err="1" smtClean="0">
                <a:ln>
                  <a:noFill/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Lato"/>
                <a:cs typeface="Arial" pitchFamily="34" charset="0"/>
              </a:rPr>
              <a:t>antreriores</a:t>
            </a:r>
            <a:r>
              <a:rPr kumimoji="0" lang="es-ES" sz="1600" b="1" i="0" u="none" strike="noStrike" cap="none" normalizeH="0" baseline="0" dirty="0" smtClean="0">
                <a:ln>
                  <a:noFill/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7" name="Picture 2" descr="https://agaudi.files.wordpress.com/2010/03/tumblr_ky4haxtzxa1qzt4vjo1_500.gif?w=500&amp;h=500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94941" y="6000768"/>
            <a:ext cx="1049059" cy="85723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22/10/2016</a:t>
            </a:fld>
            <a:endParaRPr lang="es-ES"/>
          </a:p>
        </p:txBody>
      </p:sp>
      <p:pic>
        <p:nvPicPr>
          <p:cNvPr id="73730" name="Picture 2" descr="i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285720" y="4429132"/>
            <a:ext cx="6072230" cy="1815882"/>
          </a:xfrm>
          <a:prstGeom prst="rect">
            <a:avLst/>
          </a:prstGeom>
          <a:solidFill>
            <a:srgbClr val="00B0F0">
              <a:alpha val="44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1" i="0" u="none" strike="noStrike" cap="none" normalizeH="0" baseline="0" dirty="0" smtClean="0">
                <a:ln>
                  <a:noFill/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Lato"/>
                <a:cs typeface="Arial" pitchFamily="34" charset="0"/>
              </a:rPr>
              <a:t>A un hacker que suele trabajar dentro del área de seguridad informática de las empresas para proteger su sistema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1" i="0" u="none" strike="noStrike" cap="none" normalizeH="0" baseline="0" dirty="0" smtClean="0">
                <a:ln>
                  <a:noFill/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Lato"/>
                <a:cs typeface="Arial" pitchFamily="34" charset="0"/>
              </a:rPr>
              <a:t>A un hacker que se dedica a romper la seguridad de los sistemas, entrar en zonas restringidas y apoderarse de la red, ya sea para infectar una red o con otro motivo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Lato"/>
                <a:cs typeface="Arial" pitchFamily="34" charset="0"/>
              </a:rPr>
              <a:t>***A un hacker que penetra en los sistemas de una empresa, localiza y soluciona los problemas de seguridad, cobrando por este servicio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1" i="0" u="none" strike="noStrike" cap="none" normalizeH="0" baseline="0" dirty="0" smtClean="0">
                <a:ln>
                  <a:noFill/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Lato"/>
                <a:cs typeface="Arial" pitchFamily="34" charset="0"/>
              </a:rPr>
              <a:t>Ninguna de las </a:t>
            </a:r>
            <a:r>
              <a:rPr kumimoji="0" lang="es-ES" sz="1400" b="1" i="0" u="none" strike="noStrike" cap="none" normalizeH="0" baseline="0" dirty="0" err="1" smtClean="0">
                <a:ln>
                  <a:noFill/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Lato"/>
                <a:cs typeface="Arial" pitchFamily="34" charset="0"/>
              </a:rPr>
              <a:t>antreriores</a:t>
            </a:r>
            <a:r>
              <a:rPr kumimoji="0" lang="es-ES" sz="1400" b="1" i="0" u="none" strike="noStrike" cap="none" normalizeH="0" baseline="0" dirty="0" smtClean="0">
                <a:ln>
                  <a:noFill/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000892" y="1214422"/>
            <a:ext cx="2000264" cy="5078313"/>
          </a:xfrm>
          <a:prstGeom prst="rect">
            <a:avLst/>
          </a:prstGeom>
          <a:solidFill>
            <a:srgbClr val="00B0F0">
              <a:alpha val="73000"/>
            </a:srgbClr>
          </a:solidFill>
        </p:spPr>
        <p:txBody>
          <a:bodyPr wrap="square">
            <a:spAutoFit/>
          </a:bodyPr>
          <a:lstStyle/>
          <a:p>
            <a:pPr algn="r"/>
            <a:r>
              <a:rPr lang="es-ES" b="1" dirty="0" smtClean="0">
                <a:latin typeface="Agency FB" pitchFamily="34" charset="0"/>
              </a:rPr>
              <a:t>Los hackers de sombrero gris, o </a:t>
            </a:r>
            <a:r>
              <a:rPr lang="es-ES" b="1" dirty="0" err="1" smtClean="0">
                <a:latin typeface="Agency FB" pitchFamily="34" charset="0"/>
              </a:rPr>
              <a:t>greyhat</a:t>
            </a:r>
            <a:r>
              <a:rPr lang="es-ES" b="1" dirty="0" smtClean="0">
                <a:latin typeface="Agency FB" pitchFamily="34" charset="0"/>
              </a:rPr>
              <a:t> hackers, se caracterizan por su interés lucrativo en la búsqueda de problemas de seguridad de una empresa. Penetran en sus sistemas, localizan las brechas de seguridad y solicitan una cantidad de dinero por reparar este daño. Esta figura está a caballo entre los </a:t>
            </a:r>
            <a:r>
              <a:rPr lang="es-ES" b="1" dirty="0" err="1" smtClean="0">
                <a:latin typeface="Agency FB" pitchFamily="34" charset="0"/>
              </a:rPr>
              <a:t>blackhats</a:t>
            </a:r>
            <a:r>
              <a:rPr lang="es-ES" b="1" dirty="0" smtClean="0">
                <a:latin typeface="Agency FB" pitchFamily="34" charset="0"/>
              </a:rPr>
              <a:t> y los </a:t>
            </a:r>
            <a:r>
              <a:rPr lang="es-ES" b="1" dirty="0" err="1" smtClean="0">
                <a:latin typeface="Agency FB" pitchFamily="34" charset="0"/>
              </a:rPr>
              <a:t>whitehats</a:t>
            </a:r>
            <a:r>
              <a:rPr lang="es-ES" b="1" dirty="0" smtClean="0">
                <a:latin typeface="Agency FB" pitchFamily="34" charset="0"/>
              </a:rPr>
              <a:t>.</a:t>
            </a:r>
            <a:endParaRPr lang="es-ES" b="1" dirty="0">
              <a:latin typeface="Agency FB" pitchFamily="34" charset="0"/>
            </a:endParaRPr>
          </a:p>
        </p:txBody>
      </p:sp>
      <p:pic>
        <p:nvPicPr>
          <p:cNvPr id="7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72462" y="6390999"/>
            <a:ext cx="714380" cy="58375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22/10/2016</a:t>
            </a:fld>
            <a:endParaRPr lang="es-ES"/>
          </a:p>
        </p:txBody>
      </p:sp>
      <p:pic>
        <p:nvPicPr>
          <p:cNvPr id="77826" name="Picture 2" descr="i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85720" y="14285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 smtClean="0">
                <a:latin typeface="Segoe Print" pitchFamily="2" charset="0"/>
              </a:rPr>
              <a:t>De las que te presento, </a:t>
            </a:r>
          </a:p>
          <a:p>
            <a:r>
              <a:rPr lang="es-ES" sz="2400" b="1" dirty="0" smtClean="0">
                <a:latin typeface="Segoe Print" pitchFamily="2" charset="0"/>
              </a:rPr>
              <a:t>¿qué red social nació primero?</a:t>
            </a:r>
            <a:endParaRPr lang="es-ES" sz="2400" b="1" dirty="0">
              <a:latin typeface="Segoe Print" pitchFamily="2" charset="0"/>
            </a:endParaRPr>
          </a:p>
        </p:txBody>
      </p:sp>
      <p:sp>
        <p:nvSpPr>
          <p:cNvPr id="77827" name="Rectangle 3"/>
          <p:cNvSpPr>
            <a:spLocks noChangeArrowheads="1"/>
          </p:cNvSpPr>
          <p:nvPr/>
        </p:nvSpPr>
        <p:spPr bwMode="auto">
          <a:xfrm>
            <a:off x="142844" y="5786454"/>
            <a:ext cx="864396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1" i="0" u="none" strike="noStrike" cap="none" normalizeH="0" baseline="0" dirty="0" err="1" smtClean="0">
                <a:ln>
                  <a:noFill/>
                </a:ln>
                <a:effectLst/>
                <a:latin typeface="Lato"/>
                <a:cs typeface="Arial" pitchFamily="34" charset="0"/>
              </a:rPr>
              <a:t>LinkedIn</a:t>
            </a:r>
            <a:endParaRPr kumimoji="0" lang="es-ES" sz="1400" b="1" dirty="0" smtClean="0">
              <a:latin typeface="Lato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1" i="0" u="none" strike="noStrike" cap="none" normalizeH="0" baseline="0" dirty="0" err="1" smtClean="0">
                <a:ln>
                  <a:noFill/>
                </a:ln>
                <a:effectLst/>
                <a:latin typeface="Lato"/>
                <a:cs typeface="Arial" pitchFamily="34" charset="0"/>
              </a:rPr>
              <a:t>Facebook</a:t>
            </a:r>
            <a:endParaRPr kumimoji="0" lang="es-ES" sz="1400" b="1" i="0" u="none" strike="noStrike" cap="none" normalizeH="0" baseline="0" dirty="0" smtClean="0">
              <a:ln>
                <a:noFill/>
              </a:ln>
              <a:effectLst/>
              <a:latin typeface="Lato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1" i="0" u="none" strike="noStrike" cap="none" normalizeH="0" baseline="0" dirty="0" err="1" smtClean="0">
                <a:ln>
                  <a:noFill/>
                </a:ln>
                <a:effectLst/>
                <a:latin typeface="Lato"/>
                <a:cs typeface="Arial" pitchFamily="34" charset="0"/>
              </a:rPr>
              <a:t>Twitter</a:t>
            </a:r>
            <a:endParaRPr kumimoji="0" lang="es-ES" sz="1400" b="1" i="0" u="none" strike="noStrike" cap="none" normalizeH="0" baseline="0" dirty="0" smtClean="0">
              <a:ln>
                <a:noFill/>
              </a:ln>
              <a:effectLst/>
              <a:latin typeface="Lato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1" i="0" u="none" strike="noStrike" cap="none" normalizeH="0" baseline="0" dirty="0" err="1" smtClean="0">
                <a:ln>
                  <a:noFill/>
                </a:ln>
                <a:effectLst/>
                <a:latin typeface="Lato"/>
                <a:cs typeface="Arial" pitchFamily="34" charset="0"/>
              </a:rPr>
              <a:t>Instagram</a:t>
            </a:r>
            <a:r>
              <a:rPr kumimoji="0" lang="es-ES" sz="14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8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7000" contrast="73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7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51357" y="5857892"/>
            <a:ext cx="1223907" cy="100010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22/10/2016</a:t>
            </a:fld>
            <a:endParaRPr lang="es-ES"/>
          </a:p>
        </p:txBody>
      </p:sp>
      <p:pic>
        <p:nvPicPr>
          <p:cNvPr id="77826" name="Picture 2" descr="i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7827" name="Rectangle 3"/>
          <p:cNvSpPr>
            <a:spLocks noChangeArrowheads="1"/>
          </p:cNvSpPr>
          <p:nvPr/>
        </p:nvSpPr>
        <p:spPr bwMode="auto">
          <a:xfrm>
            <a:off x="285720" y="5929330"/>
            <a:ext cx="864396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Lato"/>
                <a:cs typeface="Arial" pitchFamily="34" charset="0"/>
              </a:rPr>
              <a:t>**</a:t>
            </a:r>
            <a:r>
              <a:rPr kumimoji="0" lang="es-ES" sz="14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Lato"/>
                <a:cs typeface="Arial" pitchFamily="34" charset="0"/>
              </a:rPr>
              <a:t>LinkedIn</a:t>
            </a:r>
            <a:r>
              <a:rPr kumimoji="0" lang="es-ES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Lato"/>
                <a:cs typeface="Arial" pitchFamily="34" charset="0"/>
              </a:rPr>
              <a:t>**</a:t>
            </a:r>
            <a:endParaRPr kumimoji="0" lang="es-ES" sz="1400" b="1" dirty="0" smtClean="0">
              <a:solidFill>
                <a:srgbClr val="FF0000"/>
              </a:solidFill>
              <a:latin typeface="Lato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1" i="0" u="none" strike="noStrike" cap="none" normalizeH="0" baseline="0" dirty="0" err="1" smtClean="0">
                <a:ln>
                  <a:noFill/>
                </a:ln>
                <a:effectLst/>
                <a:latin typeface="Lato"/>
                <a:cs typeface="Arial" pitchFamily="34" charset="0"/>
              </a:rPr>
              <a:t>Facebook</a:t>
            </a:r>
            <a:endParaRPr kumimoji="0" lang="es-ES" sz="1400" b="1" i="0" u="none" strike="noStrike" cap="none" normalizeH="0" baseline="0" dirty="0" smtClean="0">
              <a:ln>
                <a:noFill/>
              </a:ln>
              <a:effectLst/>
              <a:latin typeface="Lato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1" i="0" u="none" strike="noStrike" cap="none" normalizeH="0" baseline="0" dirty="0" err="1" smtClean="0">
                <a:ln>
                  <a:noFill/>
                </a:ln>
                <a:effectLst/>
                <a:latin typeface="Lato"/>
                <a:cs typeface="Arial" pitchFamily="34" charset="0"/>
              </a:rPr>
              <a:t>Twitter</a:t>
            </a:r>
            <a:endParaRPr kumimoji="0" lang="es-ES" sz="1400" b="1" i="0" u="none" strike="noStrike" cap="none" normalizeH="0" baseline="0" dirty="0" smtClean="0">
              <a:ln>
                <a:noFill/>
              </a:ln>
              <a:effectLst/>
              <a:latin typeface="Lato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400" b="1" i="0" u="none" strike="noStrike" cap="none" normalizeH="0" baseline="0" dirty="0" err="1" smtClean="0">
                <a:ln>
                  <a:noFill/>
                </a:ln>
                <a:effectLst/>
                <a:latin typeface="Lato"/>
                <a:cs typeface="Arial" pitchFamily="34" charset="0"/>
              </a:rPr>
              <a:t>Instagram</a:t>
            </a:r>
            <a:r>
              <a:rPr kumimoji="0" lang="es-ES" sz="1400" b="1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143768" y="142852"/>
            <a:ext cx="1857356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s-ES" sz="1400" b="1" dirty="0" smtClean="0">
                <a:latin typeface="Agency FB" pitchFamily="34" charset="0"/>
              </a:rPr>
              <a:t>La más antigua de las presentes es </a:t>
            </a:r>
            <a:r>
              <a:rPr lang="es-ES" sz="1400" b="1" dirty="0" err="1" smtClean="0">
                <a:solidFill>
                  <a:srgbClr val="FF0000"/>
                </a:solidFill>
                <a:latin typeface="Agency FB" pitchFamily="34" charset="0"/>
              </a:rPr>
              <a:t>LinkedIn</a:t>
            </a:r>
            <a:r>
              <a:rPr lang="es-ES" sz="1400" b="1" dirty="0" smtClean="0">
                <a:solidFill>
                  <a:srgbClr val="FF0000"/>
                </a:solidFill>
                <a:latin typeface="Agency FB" pitchFamily="34" charset="0"/>
              </a:rPr>
              <a:t>. </a:t>
            </a:r>
            <a:r>
              <a:rPr lang="es-ES" sz="1400" b="1" dirty="0" smtClean="0">
                <a:latin typeface="Agency FB" pitchFamily="34" charset="0"/>
              </a:rPr>
              <a:t>Esta red social profesional fue fundada en diciembre de 2002 y lanzada al público en mayo de 2003. Su éxito fue meteórico. Salió rápido a Bolsa y en octubre de 2008 ya tenía más de 25 millones de usuarios registrados. Actualmente la cifra supera los 400 millones de </a:t>
            </a:r>
            <a:endParaRPr lang="es-ES" sz="1400" b="1" dirty="0" smtClean="0">
              <a:latin typeface="Agency FB" pitchFamily="34" charset="0"/>
            </a:endParaRPr>
          </a:p>
          <a:p>
            <a:pPr algn="r"/>
            <a:r>
              <a:rPr lang="es-ES" sz="1400" b="1" dirty="0" smtClean="0">
                <a:latin typeface="Agency FB" pitchFamily="34" charset="0"/>
              </a:rPr>
              <a:t>usuarios</a:t>
            </a:r>
            <a:r>
              <a:rPr lang="es-ES" sz="1400" dirty="0" smtClean="0"/>
              <a:t>.</a:t>
            </a:r>
            <a:endParaRPr lang="es-ES" sz="1400" dirty="0"/>
          </a:p>
        </p:txBody>
      </p:sp>
      <p:pic>
        <p:nvPicPr>
          <p:cNvPr id="7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1024" y="5857892"/>
            <a:ext cx="874240" cy="71438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22/10/2016</a:t>
            </a:fld>
            <a:endParaRPr lang="es-ES"/>
          </a:p>
        </p:txBody>
      </p:sp>
      <p:pic>
        <p:nvPicPr>
          <p:cNvPr id="87042" name="Picture 2" descr="i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142976" y="28572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Segoe Print" pitchFamily="2" charset="0"/>
              </a:rPr>
              <a:t>¿Recuerdas qué buscador era el más popular antes de la aparición de Google?</a:t>
            </a:r>
            <a:endParaRPr lang="es-ES" sz="2400" b="1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Segoe Prin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14282" y="550070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err="1" smtClean="0"/>
              <a:t>Bing</a:t>
            </a:r>
            <a:endParaRPr lang="es-ES" b="1" dirty="0" smtClean="0"/>
          </a:p>
          <a:p>
            <a:r>
              <a:rPr lang="es-ES" b="1" dirty="0" smtClean="0"/>
              <a:t>Yahoo!</a:t>
            </a:r>
          </a:p>
          <a:p>
            <a:r>
              <a:rPr lang="es-ES" b="1" dirty="0" smtClean="0"/>
              <a:t>Excite</a:t>
            </a:r>
          </a:p>
          <a:p>
            <a:r>
              <a:rPr lang="es-ES" b="1" dirty="0" err="1" smtClean="0"/>
              <a:t>Altavista</a:t>
            </a:r>
            <a:endParaRPr lang="es-ES" b="1" dirty="0"/>
          </a:p>
        </p:txBody>
      </p:sp>
      <p:pic>
        <p:nvPicPr>
          <p:cNvPr id="8" name="Picture 2" descr="http://2.bp.blogspot.com/-OuNlxd2xP7A/TzMtFVU87sI/AAAAAAAACWM/8CvMFtnmnDE/s1600/0k0289_gif-sicodelicos-20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bright="-52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7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25178" y="5857892"/>
            <a:ext cx="961664" cy="78581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22/10/2016</a:t>
            </a:fld>
            <a:endParaRPr lang="es-ES" dirty="0"/>
          </a:p>
        </p:txBody>
      </p:sp>
      <p:pic>
        <p:nvPicPr>
          <p:cNvPr id="87042" name="Picture 2" descr="i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929190" y="4071942"/>
            <a:ext cx="3929058" cy="2031325"/>
          </a:xfrm>
          <a:prstGeom prst="rect">
            <a:avLst/>
          </a:prstGeom>
          <a:solidFill>
            <a:srgbClr val="FFFF00">
              <a:alpha val="47000"/>
            </a:srgbClr>
          </a:solidFill>
        </p:spPr>
        <p:txBody>
          <a:bodyPr wrap="square">
            <a:spAutoFit/>
          </a:bodyPr>
          <a:lstStyle/>
          <a:p>
            <a:pPr algn="r"/>
            <a:r>
              <a:rPr lang="es-ES" b="1" dirty="0" smtClean="0">
                <a:latin typeface="Agency FB" pitchFamily="34" charset="0"/>
              </a:rPr>
              <a:t>Antes de la entrada en escena del gigante Google, el buscador más popular era </a:t>
            </a:r>
            <a:r>
              <a:rPr lang="es-ES" b="1" dirty="0" err="1" smtClean="0">
                <a:solidFill>
                  <a:srgbClr val="FF0000"/>
                </a:solidFill>
                <a:latin typeface="Agency FB" pitchFamily="34" charset="0"/>
              </a:rPr>
              <a:t>Altavista</a:t>
            </a:r>
            <a:r>
              <a:rPr lang="es-ES" b="1" dirty="0" smtClean="0">
                <a:latin typeface="Agency FB" pitchFamily="34" charset="0"/>
              </a:rPr>
              <a:t>. Lanzado a primeros de 1995, fue uno de los sitios más antiguos de la web y el primero como índice de búsquedas. En 2013, </a:t>
            </a:r>
            <a:r>
              <a:rPr lang="es-ES" b="1" dirty="0" err="1" smtClean="0">
                <a:latin typeface="Agency FB" pitchFamily="34" charset="0"/>
              </a:rPr>
              <a:t>Altavista</a:t>
            </a:r>
            <a:r>
              <a:rPr lang="es-ES" b="1" dirty="0" smtClean="0">
                <a:latin typeface="Agency FB" pitchFamily="34" charset="0"/>
              </a:rPr>
              <a:t>, comprada por Yahoo! Fue clausurada de cara a orientarse a otras facetas.</a:t>
            </a:r>
            <a:endParaRPr lang="es-ES" b="1" dirty="0">
              <a:latin typeface="Agency FB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42844" y="550070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err="1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Bing</a:t>
            </a:r>
            <a:endParaRPr lang="es-ES" b="1" dirty="0" smtClean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es-ES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Yahoo!</a:t>
            </a:r>
          </a:p>
          <a:p>
            <a:r>
              <a:rPr lang="es-ES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Excite</a:t>
            </a:r>
          </a:p>
          <a:p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**</a:t>
            </a:r>
            <a:r>
              <a:rPr lang="es-ES" b="1" dirty="0" err="1" smtClean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Altavista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**</a:t>
            </a:r>
            <a:endParaRPr lang="es-ES" b="1" dirty="0">
              <a:solidFill>
                <a:srgbClr val="FF00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7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9586" y="6040775"/>
            <a:ext cx="1000100" cy="8172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22/10/2016</a:t>
            </a:fld>
            <a:endParaRPr lang="es-ES"/>
          </a:p>
        </p:txBody>
      </p:sp>
      <p:pic>
        <p:nvPicPr>
          <p:cNvPr id="89090" name="Picture 2" descr="i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008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85720" y="428604"/>
            <a:ext cx="371477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latin typeface="Segoe Print" pitchFamily="2" charset="0"/>
              </a:rPr>
              <a:t>¿Qué famoso virus infectó a más de 60 millones de ordenadores </a:t>
            </a:r>
            <a:endParaRPr lang="es-ES" sz="2400" b="1" dirty="0" smtClean="0">
              <a:solidFill>
                <a:srgbClr val="FFFF00"/>
              </a:solidFill>
              <a:latin typeface="Segoe Print" pitchFamily="2" charset="0"/>
            </a:endParaRPr>
          </a:p>
          <a:p>
            <a:r>
              <a:rPr lang="es-ES" sz="2400" b="1" dirty="0" smtClean="0">
                <a:solidFill>
                  <a:srgbClr val="FFFF00"/>
                </a:solidFill>
                <a:latin typeface="Segoe Print" pitchFamily="2" charset="0"/>
              </a:rPr>
              <a:t>en </a:t>
            </a:r>
            <a:r>
              <a:rPr lang="es-ES" sz="2400" b="1" dirty="0" smtClean="0">
                <a:solidFill>
                  <a:srgbClr val="FFFF00"/>
                </a:solidFill>
                <a:latin typeface="Segoe Print" pitchFamily="2" charset="0"/>
              </a:rPr>
              <a:t>1998?</a:t>
            </a:r>
            <a:endParaRPr lang="es-ES" sz="2400" b="1" dirty="0">
              <a:solidFill>
                <a:srgbClr val="FFFF00"/>
              </a:solidFill>
              <a:latin typeface="Segoe Prin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28596" y="535782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</a:rPr>
              <a:t>Virus I </a:t>
            </a:r>
            <a:r>
              <a:rPr lang="es-ES" b="1" dirty="0" err="1" smtClean="0">
                <a:solidFill>
                  <a:srgbClr val="FFFF00"/>
                </a:solidFill>
              </a:rPr>
              <a:t>Love</a:t>
            </a:r>
            <a:r>
              <a:rPr lang="es-ES" b="1" dirty="0" smtClean="0">
                <a:solidFill>
                  <a:srgbClr val="FFFF00"/>
                </a:solidFill>
              </a:rPr>
              <a:t> </a:t>
            </a:r>
            <a:r>
              <a:rPr lang="es-ES" b="1" dirty="0" err="1" smtClean="0">
                <a:solidFill>
                  <a:srgbClr val="FFFF00"/>
                </a:solidFill>
              </a:rPr>
              <a:t>You</a:t>
            </a:r>
            <a:endParaRPr lang="es-ES" b="1" dirty="0" smtClean="0">
              <a:solidFill>
                <a:srgbClr val="FFFF00"/>
              </a:solidFill>
            </a:endParaRPr>
          </a:p>
          <a:p>
            <a:r>
              <a:rPr lang="es-ES" b="1" dirty="0" smtClean="0">
                <a:solidFill>
                  <a:srgbClr val="FFFF00"/>
                </a:solidFill>
              </a:rPr>
              <a:t>Virus </a:t>
            </a:r>
            <a:r>
              <a:rPr lang="es-ES" b="1" dirty="0" err="1" smtClean="0">
                <a:solidFill>
                  <a:srgbClr val="FFFF00"/>
                </a:solidFill>
              </a:rPr>
              <a:t>Chernobyl</a:t>
            </a:r>
            <a:endParaRPr lang="es-ES" b="1" dirty="0" smtClean="0">
              <a:solidFill>
                <a:srgbClr val="FFFF00"/>
              </a:solidFill>
            </a:endParaRPr>
          </a:p>
          <a:p>
            <a:r>
              <a:rPr lang="es-ES" b="1" dirty="0" smtClean="0">
                <a:solidFill>
                  <a:srgbClr val="FFFF00"/>
                </a:solidFill>
              </a:rPr>
              <a:t>Virus </a:t>
            </a:r>
            <a:r>
              <a:rPr lang="es-ES" b="1" dirty="0" err="1" smtClean="0">
                <a:solidFill>
                  <a:srgbClr val="FFFF00"/>
                </a:solidFill>
              </a:rPr>
              <a:t>Stuxnet</a:t>
            </a:r>
            <a:endParaRPr lang="es-ES" b="1" dirty="0" smtClean="0">
              <a:solidFill>
                <a:srgbClr val="FFFF00"/>
              </a:solidFill>
            </a:endParaRPr>
          </a:p>
          <a:p>
            <a:r>
              <a:rPr lang="es-ES" b="1" dirty="0" smtClean="0">
                <a:solidFill>
                  <a:srgbClr val="FFFF00"/>
                </a:solidFill>
              </a:rPr>
              <a:t>Virus </a:t>
            </a:r>
            <a:r>
              <a:rPr lang="es-ES" b="1" dirty="0" err="1" smtClean="0">
                <a:solidFill>
                  <a:srgbClr val="FFFF00"/>
                </a:solidFill>
              </a:rPr>
              <a:t>MyDoom</a:t>
            </a:r>
            <a:endParaRPr lang="es-ES" b="1" dirty="0">
              <a:solidFill>
                <a:srgbClr val="FFFF00"/>
              </a:solidFill>
            </a:endParaRPr>
          </a:p>
        </p:txBody>
      </p:sp>
      <p:pic>
        <p:nvPicPr>
          <p:cNvPr id="8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7000900"/>
          </a:xfrm>
          <a:prstGeom prst="rect">
            <a:avLst/>
          </a:prstGeom>
          <a:noFill/>
        </p:spPr>
      </p:pic>
      <p:pic>
        <p:nvPicPr>
          <p:cNvPr id="7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50359" y="5929330"/>
            <a:ext cx="1136483" cy="92867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22/10/2016</a:t>
            </a:fld>
            <a:endParaRPr lang="es-ES"/>
          </a:p>
        </p:txBody>
      </p:sp>
      <p:pic>
        <p:nvPicPr>
          <p:cNvPr id="89090" name="Picture 2" descr="i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0085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000892" y="714356"/>
            <a:ext cx="1928810" cy="5016758"/>
          </a:xfrm>
          <a:prstGeom prst="rect">
            <a:avLst/>
          </a:prstGeom>
          <a:solidFill>
            <a:schemeClr val="tx1">
              <a:alpha val="34000"/>
            </a:schemeClr>
          </a:solidFill>
        </p:spPr>
        <p:txBody>
          <a:bodyPr wrap="square">
            <a:spAutoFit/>
          </a:bodyPr>
          <a:lstStyle/>
          <a:p>
            <a:pPr algn="r"/>
            <a:r>
              <a:rPr lang="es-ES" sz="1600" b="1" dirty="0" smtClean="0">
                <a:solidFill>
                  <a:srgbClr val="FFFF00"/>
                </a:solidFill>
                <a:latin typeface="Agency FB" pitchFamily="34" charset="0"/>
              </a:rPr>
              <a:t>Aunque todos los nombrados forman parte de la lista de los virus más dañinos de la historia, al virus al que nos referimos es a </a:t>
            </a:r>
            <a:r>
              <a:rPr lang="es-ES" sz="1600" b="1" dirty="0" err="1" smtClean="0">
                <a:solidFill>
                  <a:srgbClr val="FF0000"/>
                </a:solidFill>
                <a:latin typeface="Agency FB" pitchFamily="34" charset="0"/>
              </a:rPr>
              <a:t>Chernobyl</a:t>
            </a:r>
            <a:r>
              <a:rPr lang="es-ES" sz="1600" b="1" dirty="0" smtClean="0">
                <a:solidFill>
                  <a:srgbClr val="FFFF00"/>
                </a:solidFill>
                <a:latin typeface="Agency FB" pitchFamily="34" charset="0"/>
              </a:rPr>
              <a:t> o CHI. Apareció en 1998 y su objetivo eran los sistemas equipados con Windows 95, 98 y Me. Fue considerado uno de los virus más peligrosos y destructivos y se estima que infectó a un total de 60 millones de equipos, provocando pérdidas de unos 1.000 millones de dólares. Su autor fue </a:t>
            </a:r>
            <a:r>
              <a:rPr lang="es-ES" sz="1600" b="1" dirty="0" err="1" smtClean="0">
                <a:solidFill>
                  <a:srgbClr val="FFFF00"/>
                </a:solidFill>
                <a:latin typeface="Agency FB" pitchFamily="34" charset="0"/>
              </a:rPr>
              <a:t>Chen</a:t>
            </a:r>
            <a:r>
              <a:rPr lang="es-ES" sz="1600" b="1" dirty="0" smtClean="0">
                <a:solidFill>
                  <a:srgbClr val="FFFF00"/>
                </a:solidFill>
                <a:latin typeface="Agency FB" pitchFamily="34" charset="0"/>
              </a:rPr>
              <a:t> </a:t>
            </a:r>
            <a:r>
              <a:rPr lang="es-ES" sz="1600" b="1" dirty="0" err="1" smtClean="0">
                <a:solidFill>
                  <a:srgbClr val="FFFF00"/>
                </a:solidFill>
                <a:latin typeface="Agency FB" pitchFamily="34" charset="0"/>
              </a:rPr>
              <a:t>Ing</a:t>
            </a:r>
            <a:r>
              <a:rPr lang="es-ES" sz="1600" b="1" dirty="0" smtClean="0">
                <a:solidFill>
                  <a:srgbClr val="FFFF00"/>
                </a:solidFill>
                <a:latin typeface="Agency FB" pitchFamily="34" charset="0"/>
              </a:rPr>
              <a:t> </a:t>
            </a:r>
            <a:r>
              <a:rPr lang="es-ES" sz="1600" b="1" dirty="0" err="1" smtClean="0">
                <a:solidFill>
                  <a:srgbClr val="FFFF00"/>
                </a:solidFill>
                <a:latin typeface="Agency FB" pitchFamily="34" charset="0"/>
              </a:rPr>
              <a:t>Hau</a:t>
            </a:r>
            <a:r>
              <a:rPr lang="es-ES" sz="1600" b="1" dirty="0" smtClean="0">
                <a:solidFill>
                  <a:srgbClr val="FFFF00"/>
                </a:solidFill>
                <a:latin typeface="Agency FB" pitchFamily="34" charset="0"/>
              </a:rPr>
              <a:t>.</a:t>
            </a:r>
            <a:endParaRPr lang="es-ES" sz="1600" b="1" dirty="0">
              <a:solidFill>
                <a:srgbClr val="FFFF00"/>
              </a:solidFill>
              <a:latin typeface="Agency FB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28596" y="535782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</a:rPr>
              <a:t>Virus I </a:t>
            </a:r>
            <a:r>
              <a:rPr lang="es-ES" dirty="0" err="1" smtClean="0">
                <a:solidFill>
                  <a:srgbClr val="FFFF00"/>
                </a:solidFill>
              </a:rPr>
              <a:t>Love</a:t>
            </a:r>
            <a:r>
              <a:rPr lang="es-ES" dirty="0" smtClean="0">
                <a:solidFill>
                  <a:srgbClr val="FFFF00"/>
                </a:solidFill>
              </a:rPr>
              <a:t> </a:t>
            </a:r>
            <a:r>
              <a:rPr lang="es-ES" dirty="0" err="1" smtClean="0">
                <a:solidFill>
                  <a:srgbClr val="FFFF00"/>
                </a:solidFill>
              </a:rPr>
              <a:t>You</a:t>
            </a:r>
            <a:endParaRPr lang="es-ES" dirty="0" smtClean="0">
              <a:solidFill>
                <a:srgbClr val="FFFF00"/>
              </a:solidFill>
            </a:endParaRPr>
          </a:p>
          <a:p>
            <a:r>
              <a:rPr lang="es-ES" dirty="0" smtClean="0">
                <a:solidFill>
                  <a:srgbClr val="FF0000"/>
                </a:solidFill>
              </a:rPr>
              <a:t>**Virus </a:t>
            </a:r>
            <a:r>
              <a:rPr lang="es-ES" dirty="0" err="1" smtClean="0">
                <a:solidFill>
                  <a:srgbClr val="FF0000"/>
                </a:solidFill>
              </a:rPr>
              <a:t>Chernobyl</a:t>
            </a:r>
            <a:r>
              <a:rPr lang="es-ES" dirty="0" smtClean="0">
                <a:solidFill>
                  <a:srgbClr val="FF0000"/>
                </a:solidFill>
              </a:rPr>
              <a:t>**</a:t>
            </a:r>
            <a:endParaRPr lang="es-ES" dirty="0" smtClean="0">
              <a:solidFill>
                <a:srgbClr val="FF0000"/>
              </a:solidFill>
            </a:endParaRPr>
          </a:p>
          <a:p>
            <a:r>
              <a:rPr lang="es-ES" dirty="0" smtClean="0">
                <a:solidFill>
                  <a:srgbClr val="FFFF00"/>
                </a:solidFill>
              </a:rPr>
              <a:t>Virus </a:t>
            </a:r>
            <a:r>
              <a:rPr lang="es-ES" dirty="0" err="1" smtClean="0">
                <a:solidFill>
                  <a:srgbClr val="FFFF00"/>
                </a:solidFill>
              </a:rPr>
              <a:t>Stuxnet</a:t>
            </a:r>
            <a:endParaRPr lang="es-ES" dirty="0" smtClean="0">
              <a:solidFill>
                <a:srgbClr val="FFFF00"/>
              </a:solidFill>
            </a:endParaRPr>
          </a:p>
          <a:p>
            <a:r>
              <a:rPr lang="es-ES" dirty="0" smtClean="0">
                <a:solidFill>
                  <a:srgbClr val="FFFF00"/>
                </a:solidFill>
              </a:rPr>
              <a:t>Virus </a:t>
            </a:r>
            <a:r>
              <a:rPr lang="es-ES" dirty="0" err="1" smtClean="0">
                <a:solidFill>
                  <a:srgbClr val="FFFF00"/>
                </a:solidFill>
              </a:rPr>
              <a:t>MyDoom</a:t>
            </a:r>
            <a:endParaRPr lang="es-ES" dirty="0">
              <a:solidFill>
                <a:srgbClr val="FFFF00"/>
              </a:solidFill>
            </a:endParaRPr>
          </a:p>
        </p:txBody>
      </p:sp>
      <p:pic>
        <p:nvPicPr>
          <p:cNvPr id="7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00958" y="5923998"/>
            <a:ext cx="1143008" cy="93400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4.bp.blogspot.com/-rPJvqCTk3JI/TzMsSFSj3KI/AAAAAAAACUE/9saZA5p-qJM/s1600/0k0289_gif-sicodelicos-03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53000" contrast="59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197" y="3394207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199" y="3394207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6783316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49602" y="5803929"/>
            <a:ext cx="602553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6" y="4572019"/>
            <a:ext cx="2692223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644211" y="501226"/>
            <a:ext cx="3999227" cy="4285096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325526" y="1"/>
            <a:ext cx="3498198" cy="593066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sábado, 22 de octubre de 2016</a:t>
            </a:fld>
            <a:endParaRPr lang="es-ES" sz="3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16:59</a:t>
            </a:fld>
            <a:r>
              <a:rPr lang="fr-FR" sz="3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3">
                <a:tint val="45000"/>
                <a:satMod val="400000"/>
              </a:schemeClr>
            </a:duotone>
            <a:lum bright="21000" contrast="52000"/>
          </a:blip>
          <a:srcRect/>
          <a:stretch>
            <a:fillRect/>
          </a:stretch>
        </p:blipFill>
        <p:spPr bwMode="auto">
          <a:xfrm>
            <a:off x="1268081" y="5611366"/>
            <a:ext cx="2008836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UANTO SABES DE INTERNE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CUANTO SABES DE INTERNET</Template>
  <TotalTime>126</TotalTime>
  <Words>1416</Words>
  <Application>Microsoft PowerPoint</Application>
  <PresentationFormat>Presentación en pantalla (4:3)</PresentationFormat>
  <Paragraphs>178</Paragraphs>
  <Slides>28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0" baseType="lpstr">
      <vt:lpstr>CUANTO SABES DE INTERNET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dc:description>Dios, los bendiga, hoy, mañana y siempre.</dc:description>
  <cp:lastModifiedBy>Jose Luis</cp:lastModifiedBy>
  <cp:revision>114</cp:revision>
  <dcterms:created xsi:type="dcterms:W3CDTF">2016-10-22T13:03:59Z</dcterms:created>
  <dcterms:modified xsi:type="dcterms:W3CDTF">2016-10-22T15:10:40Z</dcterms:modified>
</cp:coreProperties>
</file>