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90"/>
  </p:notesMasterIdLst>
  <p:sldIdLst>
    <p:sldId id="345" r:id="rId3"/>
    <p:sldId id="342" r:id="rId4"/>
    <p:sldId id="285" r:id="rId5"/>
    <p:sldId id="291" r:id="rId6"/>
    <p:sldId id="269" r:id="rId7"/>
    <p:sldId id="261" r:id="rId8"/>
    <p:sldId id="260" r:id="rId9"/>
    <p:sldId id="284" r:id="rId10"/>
    <p:sldId id="343" r:id="rId11"/>
    <p:sldId id="256" r:id="rId12"/>
    <p:sldId id="282" r:id="rId13"/>
    <p:sldId id="346" r:id="rId14"/>
    <p:sldId id="281" r:id="rId15"/>
    <p:sldId id="280" r:id="rId16"/>
    <p:sldId id="344" r:id="rId17"/>
    <p:sldId id="279" r:id="rId18"/>
    <p:sldId id="299" r:id="rId19"/>
    <p:sldId id="278" r:id="rId20"/>
    <p:sldId id="277" r:id="rId21"/>
    <p:sldId id="276" r:id="rId22"/>
    <p:sldId id="325" r:id="rId23"/>
    <p:sldId id="275" r:id="rId24"/>
    <p:sldId id="274" r:id="rId25"/>
    <p:sldId id="273" r:id="rId26"/>
    <p:sldId id="272" r:id="rId27"/>
    <p:sldId id="271" r:id="rId28"/>
    <p:sldId id="295" r:id="rId29"/>
    <p:sldId id="270" r:id="rId30"/>
    <p:sldId id="283" r:id="rId31"/>
    <p:sldId id="268" r:id="rId32"/>
    <p:sldId id="267" r:id="rId33"/>
    <p:sldId id="266" r:id="rId34"/>
    <p:sldId id="265" r:id="rId35"/>
    <p:sldId id="294" r:id="rId36"/>
    <p:sldId id="264" r:id="rId37"/>
    <p:sldId id="263" r:id="rId38"/>
    <p:sldId id="307" r:id="rId39"/>
    <p:sldId id="306" r:id="rId40"/>
    <p:sldId id="305" r:id="rId41"/>
    <p:sldId id="304" r:id="rId42"/>
    <p:sldId id="303" r:id="rId43"/>
    <p:sldId id="292" r:id="rId44"/>
    <p:sldId id="302" r:id="rId45"/>
    <p:sldId id="301" r:id="rId46"/>
    <p:sldId id="300" r:id="rId47"/>
    <p:sldId id="298" r:id="rId48"/>
    <p:sldId id="296" r:id="rId49"/>
    <p:sldId id="293" r:id="rId50"/>
    <p:sldId id="290" r:id="rId51"/>
    <p:sldId id="289" r:id="rId52"/>
    <p:sldId id="287" r:id="rId53"/>
    <p:sldId id="288" r:id="rId54"/>
    <p:sldId id="286" r:id="rId55"/>
    <p:sldId id="262" r:id="rId56"/>
    <p:sldId id="324" r:id="rId57"/>
    <p:sldId id="323" r:id="rId58"/>
    <p:sldId id="322" r:id="rId59"/>
    <p:sldId id="321" r:id="rId60"/>
    <p:sldId id="320" r:id="rId61"/>
    <p:sldId id="318" r:id="rId62"/>
    <p:sldId id="317" r:id="rId63"/>
    <p:sldId id="316" r:id="rId64"/>
    <p:sldId id="315" r:id="rId65"/>
    <p:sldId id="312" r:id="rId66"/>
    <p:sldId id="313" r:id="rId67"/>
    <p:sldId id="311" r:id="rId68"/>
    <p:sldId id="310" r:id="rId69"/>
    <p:sldId id="319" r:id="rId70"/>
    <p:sldId id="309" r:id="rId71"/>
    <p:sldId id="308" r:id="rId72"/>
    <p:sldId id="334" r:id="rId73"/>
    <p:sldId id="333" r:id="rId74"/>
    <p:sldId id="332" r:id="rId75"/>
    <p:sldId id="331" r:id="rId76"/>
    <p:sldId id="330" r:id="rId77"/>
    <p:sldId id="335" r:id="rId78"/>
    <p:sldId id="329" r:id="rId79"/>
    <p:sldId id="328" r:id="rId80"/>
    <p:sldId id="327" r:id="rId81"/>
    <p:sldId id="259" r:id="rId82"/>
    <p:sldId id="339" r:id="rId83"/>
    <p:sldId id="337" r:id="rId84"/>
    <p:sldId id="336" r:id="rId85"/>
    <p:sldId id="326" r:id="rId86"/>
    <p:sldId id="340" r:id="rId87"/>
    <p:sldId id="338" r:id="rId88"/>
    <p:sldId id="341" r:id="rId8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gSTtJx373O+I7E18feXJA" hashData="3lwHCj8wWW48CAcMqat59Lgq3s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9F9F9"/>
    <a:srgbClr val="EEEEE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810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41962-1E79-443E-A894-04638E72C960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66526-D5C7-4A13-965A-5E9A5481E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66526-D5C7-4A13-965A-5E9A5481E6A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AED9F6-5875-4B73-ACB8-B8AD45E73E6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7B309-9FDB-457E-8EF5-CB0FC5D183A6}" type="datetimeFigureOut">
              <a:rPr lang="es-ES" smtClean="0"/>
              <a:pPr/>
              <a:t>12/11/2013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B853E-807C-41C5-8D1C-9322BDFBA6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624F604-5B30-4550-AC02-73829039BCD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9.png"/><Relationship Id="rId7" Type="http://schemas.openxmlformats.org/officeDocument/2006/relationships/image" Target="../media/image10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0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993983350_953e8e3e6b_o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357290" y="0"/>
            <a:ext cx="6643734" cy="6858000"/>
          </a:xfr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Franja diagonal"/>
          <p:cNvSpPr/>
          <p:nvPr/>
        </p:nvSpPr>
        <p:spPr>
          <a:xfrm flipH="1">
            <a:off x="0" y="0"/>
            <a:ext cx="1357354" cy="857280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642918"/>
            <a:ext cx="1357354" cy="857280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0" y="1285860"/>
            <a:ext cx="1357354" cy="857280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1928778"/>
            <a:ext cx="1357354" cy="857280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0" y="2500354"/>
            <a:ext cx="1357354" cy="857280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3143272"/>
            <a:ext cx="1357354" cy="857280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0" y="3786214"/>
            <a:ext cx="1357354" cy="857280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0" y="4429132"/>
            <a:ext cx="1357354" cy="857280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0" y="5143500"/>
            <a:ext cx="1357354" cy="857280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0" y="5786418"/>
            <a:ext cx="1357354" cy="857280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>
            <a:off x="8001024" y="571480"/>
            <a:ext cx="1142976" cy="1071594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8001024" y="0"/>
            <a:ext cx="1142976" cy="1071594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8001024" y="1214422"/>
            <a:ext cx="1142976" cy="1071594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8001024" y="1857364"/>
            <a:ext cx="1142976" cy="1071594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8001024" y="3071810"/>
            <a:ext cx="1142976" cy="1071594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8001024" y="2500330"/>
            <a:ext cx="1142976" cy="1071594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>
            <a:off x="8001024" y="3714752"/>
            <a:ext cx="1142976" cy="1071594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8001024" y="4357694"/>
            <a:ext cx="1142976" cy="1071594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>
            <a:off x="8001024" y="5572116"/>
            <a:ext cx="1142976" cy="1071594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>
            <a:off x="8001024" y="5000636"/>
            <a:ext cx="1142976" cy="1071594"/>
          </a:xfrm>
          <a:prstGeom prst="diagStripe">
            <a:avLst>
              <a:gd name="adj" fmla="val 66842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8070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500166" y="285728"/>
            <a:ext cx="657225" cy="800100"/>
          </a:xfrm>
          <a:prstGeom prst="rect">
            <a:avLst/>
          </a:prstGeom>
          <a:noFill/>
        </p:spPr>
      </p:pic>
      <p:pic>
        <p:nvPicPr>
          <p:cNvPr id="88072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643042" y="1000108"/>
            <a:ext cx="676275" cy="800100"/>
          </a:xfrm>
          <a:prstGeom prst="rect">
            <a:avLst/>
          </a:prstGeom>
          <a:noFill/>
        </p:spPr>
      </p:pic>
      <p:pic>
        <p:nvPicPr>
          <p:cNvPr id="88074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000232" y="1857364"/>
            <a:ext cx="485775" cy="800100"/>
          </a:xfrm>
          <a:prstGeom prst="rect">
            <a:avLst/>
          </a:prstGeom>
          <a:noFill/>
        </p:spPr>
      </p:pic>
      <p:pic>
        <p:nvPicPr>
          <p:cNvPr id="88076" name="Picture 12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143108" y="2643182"/>
            <a:ext cx="685800" cy="800100"/>
          </a:xfrm>
          <a:prstGeom prst="rect">
            <a:avLst/>
          </a:prstGeom>
          <a:noFill/>
        </p:spPr>
      </p:pic>
      <p:pic>
        <p:nvPicPr>
          <p:cNvPr id="88078" name="Picture 14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2357422" y="3429000"/>
            <a:ext cx="609600" cy="800100"/>
          </a:xfrm>
          <a:prstGeom prst="rect">
            <a:avLst/>
          </a:prstGeom>
          <a:noFill/>
        </p:spPr>
      </p:pic>
      <p:pic>
        <p:nvPicPr>
          <p:cNvPr id="88080" name="Picture 16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2428860" y="4143380"/>
            <a:ext cx="676275" cy="800100"/>
          </a:xfrm>
          <a:prstGeom prst="rect">
            <a:avLst/>
          </a:prstGeom>
          <a:noFill/>
        </p:spPr>
      </p:pic>
      <p:pic>
        <p:nvPicPr>
          <p:cNvPr id="88082" name="Picture 18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2714612" y="4786322"/>
            <a:ext cx="619125" cy="800100"/>
          </a:xfrm>
          <a:prstGeom prst="rect">
            <a:avLst/>
          </a:prstGeom>
          <a:noFill/>
        </p:spPr>
      </p:pic>
      <p:pic>
        <p:nvPicPr>
          <p:cNvPr id="88084" name="Picture 20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3857620" y="5643578"/>
            <a:ext cx="676275" cy="800100"/>
          </a:xfrm>
          <a:prstGeom prst="rect">
            <a:avLst/>
          </a:prstGeom>
          <a:noFill/>
        </p:spPr>
      </p:pic>
      <p:pic>
        <p:nvPicPr>
          <p:cNvPr id="88086" name="Picture 22" descr="Rendered Image"/>
          <p:cNvPicPr>
            <a:picLocks noChangeAspect="1" noChangeArrowheads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4429124" y="5643578"/>
            <a:ext cx="666750" cy="800100"/>
          </a:xfrm>
          <a:prstGeom prst="rect">
            <a:avLst/>
          </a:prstGeom>
          <a:noFill/>
        </p:spPr>
      </p:pic>
      <p:pic>
        <p:nvPicPr>
          <p:cNvPr id="88088" name="Picture 24" descr="Rendered Image"/>
          <p:cNvPicPr>
            <a:picLocks noChangeAspect="1" noChangeArrowheads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6858016" y="500042"/>
            <a:ext cx="876300" cy="800100"/>
          </a:xfrm>
          <a:prstGeom prst="rect">
            <a:avLst/>
          </a:prstGeom>
          <a:noFill/>
        </p:spPr>
      </p:pic>
      <p:pic>
        <p:nvPicPr>
          <p:cNvPr id="88090" name="Picture 26" descr="Rendered Image"/>
          <p:cNvPicPr>
            <a:picLocks noChangeAspect="1" noChangeArrowheads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6715140" y="1428736"/>
            <a:ext cx="666750" cy="800100"/>
          </a:xfrm>
          <a:prstGeom prst="rect">
            <a:avLst/>
          </a:prstGeom>
          <a:noFill/>
        </p:spPr>
      </p:pic>
      <p:pic>
        <p:nvPicPr>
          <p:cNvPr id="88092" name="Picture 28" descr="Rendered Image"/>
          <p:cNvPicPr>
            <a:picLocks noChangeAspect="1" noChangeArrowheads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6500826" y="2285992"/>
            <a:ext cx="676275" cy="800100"/>
          </a:xfrm>
          <a:prstGeom prst="rect">
            <a:avLst/>
          </a:prstGeom>
          <a:noFill/>
        </p:spPr>
      </p:pic>
      <p:pic>
        <p:nvPicPr>
          <p:cNvPr id="44" name="Picture 16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6357950" y="3071810"/>
            <a:ext cx="676275" cy="800100"/>
          </a:xfrm>
          <a:prstGeom prst="rect">
            <a:avLst/>
          </a:prstGeom>
          <a:noFill/>
        </p:spPr>
      </p:pic>
      <p:pic>
        <p:nvPicPr>
          <p:cNvPr id="88094" name="Picture 30" descr="Rendered Image"/>
          <p:cNvPicPr>
            <a:picLocks noChangeAspect="1" noChangeArrowheads="1"/>
          </p:cNvPicPr>
          <p:nvPr/>
        </p:nvPicPr>
        <p:blipFill>
          <a:blip r:embed="rId17">
            <a:lum contrast="20000"/>
          </a:blip>
          <a:srcRect/>
          <a:stretch>
            <a:fillRect/>
          </a:stretch>
        </p:blipFill>
        <p:spPr bwMode="auto">
          <a:xfrm>
            <a:off x="6143636" y="3929066"/>
            <a:ext cx="676275" cy="800100"/>
          </a:xfrm>
          <a:prstGeom prst="rect">
            <a:avLst/>
          </a:prstGeom>
          <a:noFill/>
        </p:spPr>
      </p:pic>
      <p:pic>
        <p:nvPicPr>
          <p:cNvPr id="88096" name="Picture 32" descr="Rendered Image"/>
          <p:cNvPicPr>
            <a:picLocks noChangeAspect="1" noChangeArrowheads="1"/>
          </p:cNvPicPr>
          <p:nvPr/>
        </p:nvPicPr>
        <p:blipFill>
          <a:blip r:embed="rId18">
            <a:lum contrast="20000"/>
          </a:blip>
          <a:srcRect/>
          <a:stretch>
            <a:fillRect/>
          </a:stretch>
        </p:blipFill>
        <p:spPr bwMode="auto">
          <a:xfrm>
            <a:off x="6000760" y="4714884"/>
            <a:ext cx="657225" cy="800100"/>
          </a:xfrm>
          <a:prstGeom prst="rect">
            <a:avLst/>
          </a:prstGeom>
          <a:noFill/>
        </p:spPr>
      </p:pic>
      <p:sp>
        <p:nvSpPr>
          <p:cNvPr id="39" name="38 CuadroTexto"/>
          <p:cNvSpPr txBox="1"/>
          <p:nvPr/>
        </p:nvSpPr>
        <p:spPr>
          <a:xfrm>
            <a:off x="1357290" y="6334780"/>
            <a:ext cx="26512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100" b="1" dirty="0" smtClean="0">
                <a:solidFill>
                  <a:srgbClr val="FFFF00"/>
                </a:solidFill>
                <a:latin typeface="Agency FB" pitchFamily="34" charset="0"/>
              </a:rPr>
              <a:t>Esta es una creación de Raquel</a:t>
            </a:r>
            <a:endParaRPr lang="es-ES" sz="11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7000">
    <p:sndAc>
      <p:stSnd loop="1">
        <p:snd r:embed="rId3" name="Burano, Venice 2004 (HD 1080p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000"/>
                            </p:stCondLst>
                            <p:childTnLst>
                              <p:par>
                                <p:cTn id="19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88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88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88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88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88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88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88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88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88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88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8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88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88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88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88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88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88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88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88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88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6000"/>
                            </p:stCondLst>
                            <p:childTnLst>
                              <p:par>
                                <p:cTn id="25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8" dur="2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2285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928662" y="928670"/>
            <a:ext cx="7286676" cy="500066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214414" y="1428736"/>
            <a:ext cx="68580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chemeClr val="bg1"/>
                </a:solidFill>
              </a:rPr>
              <a:t>Murano</a:t>
            </a:r>
            <a:r>
              <a:rPr lang="es-ES" sz="2000" b="1" dirty="0" smtClean="0">
                <a:solidFill>
                  <a:schemeClr val="bg1"/>
                </a:solidFill>
              </a:rPr>
              <a:t> (en veneciano Muran, ocasionalmente </a:t>
            </a:r>
            <a:r>
              <a:rPr lang="es-ES" sz="2000" b="1" dirty="0" err="1" smtClean="0">
                <a:solidFill>
                  <a:schemeClr val="bg1"/>
                </a:solidFill>
              </a:rPr>
              <a:t>Murano</a:t>
            </a:r>
            <a:r>
              <a:rPr lang="es-ES" sz="2000" b="1" dirty="0" smtClean="0">
                <a:solidFill>
                  <a:schemeClr val="bg1"/>
                </a:solidFill>
              </a:rPr>
              <a:t>) es una isla de la Laguna véneta, en el noreste de Italia, en la región del Véneto. Se encuentra aproximadamente a 1 kilómetro de la ciudad de Venecia y es famosa por su artesanía del vidrio, particularmente por sus lámparas, vasos, copas y adornos. Alberga 6.000 habitantes aproximadamente.</a:t>
            </a:r>
          </a:p>
          <a:p>
            <a:r>
              <a:rPr lang="es-ES" sz="2000" b="1" dirty="0" smtClean="0">
                <a:solidFill>
                  <a:schemeClr val="bg1"/>
                </a:solidFill>
              </a:rPr>
              <a:t>Está compuesta por siete islas más pequeñas divididas por canales y ríos, pero comunicadas entre sí mediante puentes. Se la conoce en todo el mundo por la citada producción de vidrio artístico artesanal (soplado). Gracias a la artesanía de la isla, esta goza de un gran flujo turístico. El vidrio </a:t>
            </a:r>
            <a:r>
              <a:rPr lang="es-ES" sz="2000" b="1" dirty="0" err="1" smtClean="0">
                <a:solidFill>
                  <a:schemeClr val="bg1"/>
                </a:solidFill>
              </a:rPr>
              <a:t>muranés</a:t>
            </a:r>
            <a:r>
              <a:rPr lang="es-ES" sz="2000" b="1" dirty="0" smtClean="0">
                <a:solidFill>
                  <a:schemeClr val="bg1"/>
                </a:solidFill>
              </a:rPr>
              <a:t> es habitualmente objeto de imitación, pero la calidad de la misma es en comparación escasa</a:t>
            </a:r>
          </a:p>
          <a:p>
            <a:endParaRPr lang="es-ES" sz="2000" dirty="0"/>
          </a:p>
        </p:txBody>
      </p:sp>
    </p:spTree>
  </p:cSld>
  <p:clrMapOvr>
    <a:masterClrMapping/>
  </p:clrMapOvr>
  <p:transition spd="slow" advTm="4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95934994_077c0ceab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g_Cavalli.jpg"/>
          <p:cNvPicPr>
            <a:picLocks noChangeAspect="1"/>
          </p:cNvPicPr>
          <p:nvPr/>
        </p:nvPicPr>
        <p:blipFill>
          <a:blip r:embed="rId2"/>
          <a:srcRect t="5885"/>
          <a:stretch>
            <a:fillRect/>
          </a:stretch>
        </p:blipFill>
        <p:spPr>
          <a:xfrm>
            <a:off x="0" y="0"/>
            <a:ext cx="9144000" cy="685465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5434891_ad29b44dc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20537285_c22db2a4f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98445240_852354655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2285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928662" y="928670"/>
            <a:ext cx="7286676" cy="500066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214414" y="1357298"/>
            <a:ext cx="67151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Las técnicas que son usadas para verificar una pieza de cristal como el de </a:t>
            </a:r>
            <a:r>
              <a:rPr lang="es-ES" b="1" dirty="0" err="1" smtClean="0">
                <a:solidFill>
                  <a:schemeClr val="bg1"/>
                </a:solidFill>
              </a:rPr>
              <a:t>murano</a:t>
            </a:r>
            <a:r>
              <a:rPr lang="es-ES" b="1" dirty="0" smtClean="0">
                <a:solidFill>
                  <a:schemeClr val="bg1"/>
                </a:solidFill>
              </a:rPr>
              <a:t>. Por ejemplo, una técnica se llama "A </a:t>
            </a:r>
            <a:r>
              <a:rPr lang="es-ES" b="1" dirty="0" err="1" smtClean="0">
                <a:solidFill>
                  <a:schemeClr val="bg1"/>
                </a:solidFill>
              </a:rPr>
              <a:t>ghiaccio</a:t>
            </a:r>
            <a:r>
              <a:rPr lang="es-ES" b="1" dirty="0" smtClean="0">
                <a:solidFill>
                  <a:schemeClr val="bg1"/>
                </a:solidFill>
              </a:rPr>
              <a:t>", que significa hielo. El vidrio caliente se sumerge en agua fría, lo que produce una superficie de vidrio finamente craquelada. Otras técnicas son la </a:t>
            </a:r>
            <a:r>
              <a:rPr lang="es-ES" b="1" dirty="0" err="1" smtClean="0">
                <a:solidFill>
                  <a:schemeClr val="bg1"/>
                </a:solidFill>
              </a:rPr>
              <a:t>filigra</a:t>
            </a:r>
            <a:r>
              <a:rPr lang="es-ES" b="1" dirty="0" smtClean="0">
                <a:solidFill>
                  <a:schemeClr val="bg1"/>
                </a:solidFill>
              </a:rPr>
              <a:t>, pasta </a:t>
            </a:r>
            <a:r>
              <a:rPr lang="es-ES" b="1" dirty="0" err="1" smtClean="0">
                <a:solidFill>
                  <a:schemeClr val="bg1"/>
                </a:solidFill>
              </a:rPr>
              <a:t>vitrea</a:t>
            </a:r>
            <a:r>
              <a:rPr lang="es-ES" b="1" dirty="0" smtClean="0">
                <a:solidFill>
                  <a:schemeClr val="bg1"/>
                </a:solidFill>
              </a:rPr>
              <a:t>, </a:t>
            </a:r>
            <a:r>
              <a:rPr lang="es-ES" b="1" dirty="0" err="1" smtClean="0">
                <a:solidFill>
                  <a:schemeClr val="bg1"/>
                </a:solidFill>
              </a:rPr>
              <a:t>sommerso</a:t>
            </a:r>
            <a:r>
              <a:rPr lang="es-ES" b="1" dirty="0" smtClean="0">
                <a:solidFill>
                  <a:schemeClr val="bg1"/>
                </a:solidFill>
              </a:rPr>
              <a:t> y </a:t>
            </a:r>
            <a:r>
              <a:rPr lang="es-ES" b="1" dirty="0" err="1" smtClean="0">
                <a:solidFill>
                  <a:schemeClr val="bg1"/>
                </a:solidFill>
              </a:rPr>
              <a:t>millefiori</a:t>
            </a:r>
            <a:r>
              <a:rPr lang="es-ES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Atribuye el cristal de </a:t>
            </a:r>
            <a:r>
              <a:rPr lang="es-ES" b="1" dirty="0" err="1" smtClean="0">
                <a:solidFill>
                  <a:schemeClr val="bg1"/>
                </a:solidFill>
              </a:rPr>
              <a:t>murano</a:t>
            </a:r>
            <a:r>
              <a:rPr lang="es-ES" b="1" dirty="0" smtClean="0">
                <a:solidFill>
                  <a:schemeClr val="bg1"/>
                </a:solidFill>
              </a:rPr>
              <a:t> a un horno específico. Las etiquetas holográficas en el vidrio identifican el horno en el que fue producida la pieza, con el objetivo de reducir la cantidad de piezas de </a:t>
            </a:r>
            <a:r>
              <a:rPr lang="es-ES" b="1" dirty="0" err="1" smtClean="0">
                <a:solidFill>
                  <a:schemeClr val="bg1"/>
                </a:solidFill>
              </a:rPr>
              <a:t>murano</a:t>
            </a:r>
            <a:r>
              <a:rPr lang="es-ES" b="1" dirty="0" smtClean="0">
                <a:solidFill>
                  <a:schemeClr val="bg1"/>
                </a:solidFill>
              </a:rPr>
              <a:t> falsas. Cada horno tiene asignado un número particular. El sitio web del consorcio de sopladores de vidrio de </a:t>
            </a:r>
            <a:r>
              <a:rPr lang="es-ES" b="1" dirty="0" err="1" smtClean="0">
                <a:solidFill>
                  <a:schemeClr val="bg1"/>
                </a:solidFill>
              </a:rPr>
              <a:t>venecia</a:t>
            </a:r>
            <a:r>
              <a:rPr lang="es-ES" b="1" dirty="0" smtClean="0">
                <a:solidFill>
                  <a:schemeClr val="bg1"/>
                </a:solidFill>
              </a:rPr>
              <a:t>, </a:t>
            </a:r>
            <a:r>
              <a:rPr lang="es-ES" b="1" dirty="0" err="1" smtClean="0">
                <a:solidFill>
                  <a:schemeClr val="bg1"/>
                </a:solidFill>
              </a:rPr>
              <a:t>promovetro.Com</a:t>
            </a:r>
            <a:r>
              <a:rPr lang="es-ES" b="1" dirty="0" smtClean="0">
                <a:solidFill>
                  <a:schemeClr val="bg1"/>
                </a:solidFill>
              </a:rPr>
              <a:t>, confirma los números asignados a una lista de compañías que son miembros auténticos, que coinciden con su número de identificación. No solo asegura la autenticidad pero provee el nombre del maestro o la familia italiana que produjo el cristal.</a:t>
            </a:r>
          </a:p>
        </p:txBody>
      </p:sp>
    </p:spTree>
  </p:cSld>
  <p:clrMapOvr>
    <a:masterClrMapping/>
  </p:clrMapOvr>
  <p:transition spd="slow" advTm="4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2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2946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1609239_177a272d1f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8285_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0"/>
            <a:ext cx="7715272" cy="6858000"/>
          </a:xfrm>
          <a:effectLst>
            <a:softEdge rad="6350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824490751_8b8b24328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auphin-verre-Mura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2285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00100" y="928670"/>
            <a:ext cx="7143800" cy="4929222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500166" y="1928802"/>
            <a:ext cx="62865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Se certifica el origen de piezas más antiguas por la marca del fabricante, que puede estar estampada en una lámina de aluminio, pulida en arena o grabada. Este método se emplea para identificar el horno o el maestro que produjo la pieza. Busca la marca sobre la base de la figura. Puede tener una apariencia esmerilada o impresa a presión.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Pide un certificado de autenticidad antes de comprar vidrio de </a:t>
            </a:r>
            <a:r>
              <a:rPr lang="es-ES" b="1" dirty="0" err="1" smtClean="0">
                <a:solidFill>
                  <a:schemeClr val="bg1"/>
                </a:solidFill>
              </a:rPr>
              <a:t>Murano</a:t>
            </a:r>
            <a:r>
              <a:rPr lang="es-ES" b="1" dirty="0" smtClean="0">
                <a:solidFill>
                  <a:schemeClr val="bg1"/>
                </a:solidFill>
              </a:rPr>
              <a:t>. El certificado debe mostrar la fecha de elaboración y la información del maestro o artista. Si el cristal no tiene una etiqueta, marca grabada o certificado, puede ser falso.</a:t>
            </a:r>
          </a:p>
          <a:p>
            <a:endParaRPr lang="es-ES" b="1" dirty="0" smtClean="0">
              <a:solidFill>
                <a:schemeClr val="bg1"/>
              </a:solidFill>
            </a:endParaRPr>
          </a:p>
          <a:p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3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64997320_a4a588343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ll_media_432_13039860945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32115966_71f82e4a7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entro-de-mesa-en-cristal-murano-ambar-italiano-4621-MEC4925600332_082013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74334002_e3e161e86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G_23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SCN39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sc_0076_copy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orno-pez-de-cristal-de-murano-tricolorexcelente-diseno_MLA-F-4700965795_07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ana-lampara-colgante-cristal-murano-modelo-capelina-barata_MLA-F-5048692555_09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8022fb752ed54a9106a82da30fbf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65146043_6cce0aaef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rd-Venice-Murano-glass-eag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icero-vintage-cristal-soplado-murano_MLA-F-5066459474_09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ristal-centromesamuranoIMG_75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rano-Cendrier-Verre-Am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o-mesa-de-murano-anos-60_iZ223XvZxXpZ1XfZ47331960-144593099-1.jpgXsZ47331960xI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785113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ass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rano-cristal-poisson-turquo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istal de murano, rastro de madrid, años 50, 60. odalisca madrid, art decó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istal-de-murano-bello-adorno-pisapapeles-hecho-a-mano_MLA-F-4483702844_06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aso-em-cristal-de-murano-altura-28-cm_MLB-F-3340456278_10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x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efante-de-cristal-de-murano-1757-MLU3613573652_012013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ctacular-cisne-en-cristal-de-murano_MLA-F-3251116879_10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ro-de-cristal-murano-anos-1950-929-MLC2430028993_022012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ocolora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9515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rmoso-centro-de-mesa-en-cristal-de-murano-oportunidad_MLA-F-3209972134_09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96"/>
            <a:ext cx="9144000" cy="682680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916927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986" y="0"/>
            <a:ext cx="5108028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ristal-murano-canard-am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89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89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magine 1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ron 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0"/>
            <a:ext cx="4786314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mpara-capelina-colgante-de-cristal-blanco-y-caramelo_MLA-F-4016403271_03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t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1205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rano-cristal-poisson-ble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_Venezia.in.vetro.di.Murano.cava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sce_vetro_murano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929454" cy="690249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z-en-cristal-murano-sp0-3578-MLM4417338919_062013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odotti-69139-vrelad9052d9768d4b84991ba4756928e2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ltime-rifiniture-coppa-vetro-mura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so-oro_4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vv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791027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643570" y="357166"/>
            <a:ext cx="31432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siguiente diapositiva  verás  un vídeo de como se trabaja el cristal de </a:t>
            </a:r>
            <a:r>
              <a:rPr lang="es-ES_tradnl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Murano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pPr>
              <a:buNone/>
            </a:pPr>
            <a:r>
              <a:rPr lang="es-ES_tradnl" smtClean="0"/>
              <a:t>                  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928662" y="214290"/>
            <a:ext cx="7331944" cy="3693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este vídeo  vas a ver como se hace un caballito de </a:t>
            </a:r>
            <a:r>
              <a:rPr lang="es-ES_tradnl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Murano</a:t>
            </a: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3 minutos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ontrols>
      <p:control spid="1029" name="ShockwaveFlash1" r:id="rId2" imgW="8228160" imgH="6172200"/>
    </p:controls>
  </p:cSld>
  <p:clrMapOvr>
    <a:masterClrMapping/>
  </p:clrMapOvr>
  <p:transition spd="slow" advTm="19700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M_0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1210612">
            <a:off x="5290930" y="498437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</Template>
  <TotalTime>0</TotalTime>
  <Words>495</Words>
  <Application>Microsoft Office PowerPoint</Application>
  <PresentationFormat>Presentación en pantalla (4:3)</PresentationFormat>
  <Paragraphs>26</Paragraphs>
  <Slides>87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89" baseType="lpstr">
      <vt:lpstr>Presentación1ok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2013-11-12T16:16:59Z</dcterms:created>
  <dcterms:modified xsi:type="dcterms:W3CDTF">2013-11-12T16:19:15Z</dcterms:modified>
</cp:coreProperties>
</file>