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34" r:id="rId3"/>
    <p:sldId id="280" r:id="rId4"/>
    <p:sldId id="336" r:id="rId5"/>
    <p:sldId id="342" r:id="rId6"/>
    <p:sldId id="345" r:id="rId7"/>
    <p:sldId id="344" r:id="rId8"/>
    <p:sldId id="347" r:id="rId9"/>
    <p:sldId id="285" r:id="rId10"/>
    <p:sldId id="289" r:id="rId11"/>
    <p:sldId id="288" r:id="rId12"/>
    <p:sldId id="343" r:id="rId13"/>
    <p:sldId id="340" r:id="rId14"/>
    <p:sldId id="284" r:id="rId15"/>
    <p:sldId id="291" r:id="rId16"/>
    <p:sldId id="287" r:id="rId17"/>
    <p:sldId id="339" r:id="rId18"/>
    <p:sldId id="332" r:id="rId19"/>
    <p:sldId id="290" r:id="rId20"/>
    <p:sldId id="286" r:id="rId21"/>
    <p:sldId id="338" r:id="rId22"/>
    <p:sldId id="281" r:id="rId23"/>
    <p:sldId id="282" r:id="rId24"/>
    <p:sldId id="317" r:id="rId25"/>
    <p:sldId id="341" r:id="rId26"/>
    <p:sldId id="278" r:id="rId27"/>
    <p:sldId id="333" r:id="rId28"/>
    <p:sldId id="279" r:id="rId29"/>
    <p:sldId id="277" r:id="rId30"/>
    <p:sldId id="276" r:id="rId31"/>
    <p:sldId id="273" r:id="rId32"/>
    <p:sldId id="275" r:id="rId33"/>
    <p:sldId id="272" r:id="rId34"/>
    <p:sldId id="318" r:id="rId35"/>
    <p:sldId id="274" r:id="rId36"/>
    <p:sldId id="271" r:id="rId37"/>
    <p:sldId id="265" r:id="rId38"/>
    <p:sldId id="270" r:id="rId39"/>
    <p:sldId id="269" r:id="rId40"/>
    <p:sldId id="266" r:id="rId41"/>
    <p:sldId id="268" r:id="rId42"/>
    <p:sldId id="267" r:id="rId43"/>
    <p:sldId id="264" r:id="rId44"/>
    <p:sldId id="263" r:id="rId45"/>
    <p:sldId id="261" r:id="rId46"/>
    <p:sldId id="262" r:id="rId47"/>
    <p:sldId id="260" r:id="rId48"/>
    <p:sldId id="313" r:id="rId49"/>
    <p:sldId id="259" r:id="rId50"/>
    <p:sldId id="309" r:id="rId51"/>
    <p:sldId id="305" r:id="rId52"/>
    <p:sldId id="314" r:id="rId53"/>
    <p:sldId id="315" r:id="rId54"/>
    <p:sldId id="303" r:id="rId55"/>
    <p:sldId id="312" r:id="rId56"/>
    <p:sldId id="311" r:id="rId57"/>
    <p:sldId id="301" r:id="rId58"/>
    <p:sldId id="310" r:id="rId59"/>
    <p:sldId id="308" r:id="rId60"/>
    <p:sldId id="300" r:id="rId61"/>
    <p:sldId id="306" r:id="rId62"/>
    <p:sldId id="258" r:id="rId63"/>
    <p:sldId id="328" r:id="rId64"/>
    <p:sldId id="304" r:id="rId65"/>
    <p:sldId id="302" r:id="rId66"/>
    <p:sldId id="327" r:id="rId67"/>
    <p:sldId id="299" r:id="rId68"/>
    <p:sldId id="298" r:id="rId69"/>
    <p:sldId id="326" r:id="rId70"/>
    <p:sldId id="297" r:id="rId71"/>
    <p:sldId id="296" r:id="rId72"/>
    <p:sldId id="324" r:id="rId73"/>
    <p:sldId id="295" r:id="rId74"/>
    <p:sldId id="329" r:id="rId75"/>
    <p:sldId id="320" r:id="rId76"/>
    <p:sldId id="325" r:id="rId77"/>
    <p:sldId id="323" r:id="rId78"/>
    <p:sldId id="319" r:id="rId79"/>
    <p:sldId id="321" r:id="rId80"/>
    <p:sldId id="322" r:id="rId81"/>
    <p:sldId id="335" r:id="rId8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gFkcRqKz7b1MyNRKqc2Vg" hashData="qUHw3cXE+gZHPS7HTDSAtZLVAm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0000"/>
    <a:srgbClr val="680068"/>
    <a:srgbClr val="000099"/>
    <a:srgbClr val="C35213"/>
    <a:srgbClr val="996600"/>
    <a:srgbClr val="420042"/>
    <a:srgbClr val="660066"/>
    <a:srgbClr val="3A1953"/>
    <a:srgbClr val="7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852"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4CE94D-27D6-425E-8001-BB3A6730C322}" type="slidenum">
              <a:rPr lang="es-ES" smtClean="0"/>
              <a:pPr/>
              <a:t>‹Nº›</a:t>
            </a:fld>
            <a:endParaRPr lang="es-ES"/>
          </a:p>
        </p:txBody>
      </p:sp>
    </p:spTree>
  </p:cSld>
  <p:clrMapOvr>
    <a:masterClrMapping/>
  </p:clrMapOvr>
  <p:transition spd="slow" advTm="10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570FD18-13CD-4919-82A1-9AA93FFC8608}" type="slidenum">
              <a:rPr lang="es-ES_tradnl"/>
              <a:pPr/>
              <a:t>‹Nº›</a:t>
            </a:fld>
            <a:endParaRPr lang="es-ES_tradnl"/>
          </a:p>
        </p:txBody>
      </p:sp>
    </p:spTree>
  </p:cSld>
  <p:clrMapOvr>
    <a:masterClrMapping/>
  </p:clrMapOvr>
  <p:transition spd="slow" advTm="10000">
    <p:comb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F23486-27CE-4D13-B98E-DE3F3E12D3C3}" type="datetimeFigureOut">
              <a:rPr lang="es-ES" smtClean="0"/>
              <a:pPr/>
              <a:t>20/06/2014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4CE94D-27D6-425E-8001-BB3A6730C32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F70119E-7090-42BF-8892-F4FCDCCCFBF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comb dir="ver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8.png"/><Relationship Id="rId7" Type="http://schemas.openxmlformats.org/officeDocument/2006/relationships/image" Target="../media/image9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a:scene3d>
            <a:camera prst="orthographicFront"/>
            <a:lightRig rig="threePt" dir="t"/>
          </a:scene3d>
          <a:sp3d>
            <a:bevelT prst="convex"/>
          </a:sp3d>
        </p:spPr>
        <p:txBody>
          <a:bodyPr/>
          <a:lstStyle/>
          <a:p>
            <a:endParaRPr lang="es-ES" dirty="0"/>
          </a:p>
        </p:txBody>
      </p:sp>
      <p:pic>
        <p:nvPicPr>
          <p:cNvPr id="4" name="3 Imagen" descr="@MAINIMAGE.png"/>
          <p:cNvPicPr>
            <a:picLocks noChangeAspect="1"/>
          </p:cNvPicPr>
          <p:nvPr/>
        </p:nvPicPr>
        <p:blipFill>
          <a:blip r:embed="rId4"/>
          <a:stretch>
            <a:fillRect/>
          </a:stretch>
        </p:blipFill>
        <p:spPr>
          <a:xfrm>
            <a:off x="3643306" y="-428652"/>
            <a:ext cx="1940187" cy="2906647"/>
          </a:xfrm>
          <a:prstGeom prst="rect">
            <a:avLst/>
          </a:prstGeom>
        </p:spPr>
      </p:pic>
      <p:pic>
        <p:nvPicPr>
          <p:cNvPr id="5" name="4 Imagen" descr="@MAINIMAGE7.png"/>
          <p:cNvPicPr>
            <a:picLocks noChangeAspect="1"/>
          </p:cNvPicPr>
          <p:nvPr/>
        </p:nvPicPr>
        <p:blipFill>
          <a:blip r:embed="rId5" cstate="print"/>
          <a:stretch>
            <a:fillRect/>
          </a:stretch>
        </p:blipFill>
        <p:spPr>
          <a:xfrm>
            <a:off x="5857883" y="-357214"/>
            <a:ext cx="2579115" cy="3143296"/>
          </a:xfrm>
          <a:prstGeom prst="rect">
            <a:avLst/>
          </a:prstGeom>
        </p:spPr>
      </p:pic>
      <p:pic>
        <p:nvPicPr>
          <p:cNvPr id="6" name="5 Imagen" descr="@MAINIMAGE8i.png"/>
          <p:cNvPicPr>
            <a:picLocks noChangeAspect="1"/>
          </p:cNvPicPr>
          <p:nvPr/>
        </p:nvPicPr>
        <p:blipFill>
          <a:blip r:embed="rId6"/>
          <a:stretch>
            <a:fillRect/>
          </a:stretch>
        </p:blipFill>
        <p:spPr>
          <a:xfrm>
            <a:off x="-285784" y="1214422"/>
            <a:ext cx="2506645" cy="3976636"/>
          </a:xfrm>
          <a:prstGeom prst="rect">
            <a:avLst/>
          </a:prstGeom>
        </p:spPr>
      </p:pic>
      <p:pic>
        <p:nvPicPr>
          <p:cNvPr id="7" name="6 Imagen" descr="@MAINIMAGE8i6.png"/>
          <p:cNvPicPr>
            <a:picLocks noChangeAspect="1"/>
          </p:cNvPicPr>
          <p:nvPr/>
        </p:nvPicPr>
        <p:blipFill>
          <a:blip r:embed="rId7" cstate="print"/>
          <a:stretch>
            <a:fillRect/>
          </a:stretch>
        </p:blipFill>
        <p:spPr>
          <a:xfrm>
            <a:off x="3786182" y="3641145"/>
            <a:ext cx="2143229" cy="3216855"/>
          </a:xfrm>
          <a:prstGeom prst="rect">
            <a:avLst/>
          </a:prstGeom>
        </p:spPr>
      </p:pic>
      <p:pic>
        <p:nvPicPr>
          <p:cNvPr id="8" name="7 Imagen" descr="@MAINIMAGEe.png"/>
          <p:cNvPicPr>
            <a:picLocks noChangeAspect="1"/>
          </p:cNvPicPr>
          <p:nvPr/>
        </p:nvPicPr>
        <p:blipFill>
          <a:blip r:embed="rId8"/>
          <a:stretch>
            <a:fillRect/>
          </a:stretch>
        </p:blipFill>
        <p:spPr>
          <a:xfrm>
            <a:off x="5572132" y="3000372"/>
            <a:ext cx="2071702" cy="3857628"/>
          </a:xfrm>
          <a:prstGeom prst="rect">
            <a:avLst/>
          </a:prstGeom>
        </p:spPr>
      </p:pic>
      <p:pic>
        <p:nvPicPr>
          <p:cNvPr id="9" name="8 Imagen" descr="@MAINIMAGEi.png"/>
          <p:cNvPicPr>
            <a:picLocks noChangeAspect="1"/>
          </p:cNvPicPr>
          <p:nvPr/>
        </p:nvPicPr>
        <p:blipFill>
          <a:blip r:embed="rId9"/>
          <a:stretch>
            <a:fillRect/>
          </a:stretch>
        </p:blipFill>
        <p:spPr>
          <a:xfrm>
            <a:off x="7000892" y="1357298"/>
            <a:ext cx="2625753" cy="3941094"/>
          </a:xfrm>
          <a:prstGeom prst="rect">
            <a:avLst/>
          </a:prstGeom>
        </p:spPr>
      </p:pic>
      <p:pic>
        <p:nvPicPr>
          <p:cNvPr id="10" name="9 Imagen" descr="@MAINIMAGE8ii.png"/>
          <p:cNvPicPr>
            <a:picLocks noChangeAspect="1"/>
          </p:cNvPicPr>
          <p:nvPr/>
        </p:nvPicPr>
        <p:blipFill>
          <a:blip r:embed="rId10">
            <a:lum contrast="10000"/>
          </a:blip>
          <a:stretch>
            <a:fillRect/>
          </a:stretch>
        </p:blipFill>
        <p:spPr>
          <a:xfrm>
            <a:off x="1142976" y="-357214"/>
            <a:ext cx="2286016" cy="3431168"/>
          </a:xfrm>
          <a:prstGeom prst="rect">
            <a:avLst/>
          </a:prstGeom>
        </p:spPr>
      </p:pic>
      <p:pic>
        <p:nvPicPr>
          <p:cNvPr id="11" name="10 Imagen" descr="@MAINIMAGE'.png"/>
          <p:cNvPicPr>
            <a:picLocks noChangeAspect="1"/>
          </p:cNvPicPr>
          <p:nvPr/>
        </p:nvPicPr>
        <p:blipFill>
          <a:blip r:embed="rId11" cstate="print"/>
          <a:srcRect l="16677" t="12500" r="16614"/>
          <a:stretch>
            <a:fillRect/>
          </a:stretch>
        </p:blipFill>
        <p:spPr>
          <a:xfrm>
            <a:off x="1428728" y="3857628"/>
            <a:ext cx="1643074" cy="3000372"/>
          </a:xfrm>
          <a:prstGeom prst="rect">
            <a:avLst/>
          </a:prstGeom>
        </p:spPr>
      </p:pic>
      <p:pic>
        <p:nvPicPr>
          <p:cNvPr id="70660" name="Picture 4" descr="Rendered Image"/>
          <p:cNvPicPr>
            <a:picLocks noChangeAspect="1" noChangeArrowheads="1"/>
          </p:cNvPicPr>
          <p:nvPr/>
        </p:nvPicPr>
        <p:blipFill>
          <a:blip r:embed="rId12">
            <a:lum contrast="20000"/>
          </a:blip>
          <a:srcRect/>
          <a:stretch>
            <a:fillRect/>
          </a:stretch>
        </p:blipFill>
        <p:spPr bwMode="auto">
          <a:xfrm>
            <a:off x="3643306" y="2285992"/>
            <a:ext cx="2124075" cy="762000"/>
          </a:xfrm>
          <a:prstGeom prst="rect">
            <a:avLst/>
          </a:prstGeom>
          <a:noFill/>
        </p:spPr>
      </p:pic>
      <p:pic>
        <p:nvPicPr>
          <p:cNvPr id="70664" name="Picture 8" descr="Rendered Image"/>
          <p:cNvPicPr>
            <a:picLocks noChangeAspect="1" noChangeArrowheads="1"/>
          </p:cNvPicPr>
          <p:nvPr/>
        </p:nvPicPr>
        <p:blipFill>
          <a:blip r:embed="rId13">
            <a:lum contrast="20000"/>
          </a:blip>
          <a:srcRect/>
          <a:stretch>
            <a:fillRect/>
          </a:stretch>
        </p:blipFill>
        <p:spPr bwMode="auto">
          <a:xfrm>
            <a:off x="3214678" y="2928934"/>
            <a:ext cx="4124325" cy="895351"/>
          </a:xfrm>
          <a:prstGeom prst="rect">
            <a:avLst/>
          </a:prstGeom>
          <a:noFill/>
        </p:spPr>
      </p:pic>
      <p:pic>
        <p:nvPicPr>
          <p:cNvPr id="16" name="15 Imagen" descr="logo_caesar.png"/>
          <p:cNvPicPr>
            <a:picLocks noChangeAspect="1"/>
          </p:cNvPicPr>
          <p:nvPr/>
        </p:nvPicPr>
        <p:blipFill>
          <a:blip r:embed="rId14">
            <a:lum contrast="40000"/>
          </a:blip>
          <a:stretch>
            <a:fillRect/>
          </a:stretch>
        </p:blipFill>
        <p:spPr>
          <a:xfrm>
            <a:off x="5857884" y="2285992"/>
            <a:ext cx="934900" cy="1194594"/>
          </a:xfrm>
          <a:prstGeom prst="rect">
            <a:avLst/>
          </a:prstGeom>
        </p:spPr>
      </p:pic>
      <p:sp>
        <p:nvSpPr>
          <p:cNvPr id="15" name="14 CuadroTexto"/>
          <p:cNvSpPr txBox="1"/>
          <p:nvPr/>
        </p:nvSpPr>
        <p:spPr>
          <a:xfrm>
            <a:off x="7429520" y="5929330"/>
            <a:ext cx="1241045" cy="307777"/>
          </a:xfrm>
          <a:prstGeom prst="rect">
            <a:avLst/>
          </a:prstGeom>
          <a:noFill/>
        </p:spPr>
        <p:txBody>
          <a:bodyPr wrap="none" rtlCol="0">
            <a:spAutoFit/>
          </a:bodyPr>
          <a:lstStyle/>
          <a:p>
            <a:r>
              <a:rPr lang="es-ES_tradnl" sz="1400" dirty="0" smtClean="0">
                <a:solidFill>
                  <a:schemeClr val="bg1"/>
                </a:solidFill>
                <a:effectLst>
                  <a:outerShdw blurRad="38100" dist="38100" dir="2700000" algn="tl">
                    <a:srgbClr val="000000">
                      <a:alpha val="43137"/>
                    </a:srgbClr>
                  </a:outerShdw>
                </a:effectLst>
                <a:latin typeface="Pristina" pitchFamily="66" charset="0"/>
              </a:rPr>
              <a:t>Diseño </a:t>
            </a:r>
            <a:r>
              <a:rPr lang="es-ES_tradnl" sz="1400" dirty="0" err="1" smtClean="0">
                <a:solidFill>
                  <a:schemeClr val="bg1"/>
                </a:solidFill>
                <a:effectLst>
                  <a:outerShdw blurRad="38100" dist="38100" dir="2700000" algn="tl">
                    <a:srgbClr val="000000">
                      <a:alpha val="43137"/>
                    </a:srgbClr>
                  </a:outerShdw>
                </a:effectLst>
                <a:latin typeface="Pristina" pitchFamily="66" charset="0"/>
              </a:rPr>
              <a:t>pps</a:t>
            </a:r>
            <a:r>
              <a:rPr lang="es-ES_tradnl" sz="1400" dirty="0" smtClean="0">
                <a:solidFill>
                  <a:schemeClr val="bg1"/>
                </a:solidFill>
                <a:effectLst>
                  <a:outerShdw blurRad="38100" dist="38100" dir="2700000" algn="tl">
                    <a:srgbClr val="000000">
                      <a:alpha val="43137"/>
                    </a:srgbClr>
                  </a:outerShdw>
                </a:effectLst>
                <a:latin typeface="Pristina" pitchFamily="66" charset="0"/>
              </a:rPr>
              <a:t> Raquel</a:t>
            </a:r>
            <a:endParaRPr lang="es-ES" sz="1400" dirty="0">
              <a:solidFill>
                <a:schemeClr val="bg1"/>
              </a:solidFill>
              <a:effectLst>
                <a:outerShdw blurRad="38100" dist="38100" dir="2700000" algn="tl">
                  <a:srgbClr val="000000">
                    <a:alpha val="43137"/>
                  </a:srgbClr>
                </a:outerShdw>
              </a:effectLst>
              <a:latin typeface="Pristina" pitchFamily="66" charset="0"/>
            </a:endParaRPr>
          </a:p>
        </p:txBody>
      </p:sp>
      <p:pic>
        <p:nvPicPr>
          <p:cNvPr id="71682" name="Picture 2" descr="Rendered Image"/>
          <p:cNvPicPr>
            <a:picLocks noChangeAspect="1" noChangeArrowheads="1"/>
          </p:cNvPicPr>
          <p:nvPr/>
        </p:nvPicPr>
        <p:blipFill>
          <a:blip r:embed="rId15"/>
          <a:srcRect/>
          <a:stretch>
            <a:fillRect/>
          </a:stretch>
        </p:blipFill>
        <p:spPr bwMode="auto">
          <a:xfrm>
            <a:off x="1857356" y="3000372"/>
            <a:ext cx="1214444" cy="857256"/>
          </a:xfrm>
          <a:prstGeom prst="rect">
            <a:avLst/>
          </a:prstGeom>
          <a:noFill/>
        </p:spPr>
      </p:pic>
    </p:spTree>
  </p:cSld>
  <p:clrMapOvr>
    <a:masterClrMapping/>
  </p:clrMapOvr>
  <p:transition spd="slow" advTm="28000">
    <p:sndAc>
      <p:stSnd loop="1">
        <p:snd r:embed="rId2" name="(balalaik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2000" fill="hold"/>
                                        <p:tgtEl>
                                          <p:spTgt spid="3">
                                            <p:bg/>
                                          </p:spTgt>
                                        </p:tgtEl>
                                        <p:attrNameLst>
                                          <p:attrName>ppt_w</p:attrName>
                                        </p:attrNameLst>
                                      </p:cBhvr>
                                      <p:tavLst>
                                        <p:tav tm="0">
                                          <p:val>
                                            <p:strVal val="4/3*#ppt_w"/>
                                          </p:val>
                                        </p:tav>
                                        <p:tav tm="100000">
                                          <p:val>
                                            <p:strVal val="#ppt_w"/>
                                          </p:val>
                                        </p:tav>
                                      </p:tavLst>
                                    </p:anim>
                                    <p:anim calcmode="lin" valueType="num">
                                      <p:cBhvr>
                                        <p:cTn id="8" dur="2000" fill="hold"/>
                                        <p:tgtEl>
                                          <p:spTgt spid="3">
                                            <p:bg/>
                                          </p:spTgt>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nodePh="1">
                                  <p:stCondLst>
                                    <p:cond delay="0"/>
                                  </p:stCondLst>
                                  <p:endCondLst>
                                    <p:cond evt="begin" delay="0">
                                      <p:tn val="9"/>
                                    </p:cond>
                                  </p:end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2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2" dur="2000" fill="hold"/>
                                        <p:tgtEl>
                                          <p:spTgt spid="3">
                                            <p:txEl>
                                              <p:pRg st="0" end="0"/>
                                            </p:txEl>
                                          </p:spTgt>
                                        </p:tgtEl>
                                        <p:attrNameLst>
                                          <p:attrName>ppt_h</p:attrName>
                                        </p:attrNameLst>
                                      </p:cBhvr>
                                      <p:tavLst>
                                        <p:tav tm="0">
                                          <p:val>
                                            <p:strVal val="4/3*#ppt_h"/>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2000"/>
                            </p:stCondLst>
                            <p:childTnLst>
                              <p:par>
                                <p:cTn id="18" presetID="2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4000"/>
                            </p:stCondLst>
                            <p:childTnLst>
                              <p:par>
                                <p:cTn id="23" presetID="23" presetClass="entr" presetSubtype="16"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childTnLst>
                          </p:cTn>
                        </p:par>
                        <p:par>
                          <p:cTn id="27" fill="hold">
                            <p:stCondLst>
                              <p:cond delay="6000"/>
                            </p:stCondLst>
                            <p:childTnLst>
                              <p:par>
                                <p:cTn id="28" presetID="23" presetClass="entr" presetSubtype="16"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fltVal val="0"/>
                                          </p:val>
                                        </p:tav>
                                        <p:tav tm="100000">
                                          <p:val>
                                            <p:strVal val="#ppt_h"/>
                                          </p:val>
                                        </p:tav>
                                      </p:tavLst>
                                    </p:anim>
                                  </p:childTnLst>
                                </p:cTn>
                              </p:par>
                            </p:childTnLst>
                          </p:cTn>
                        </p:par>
                        <p:par>
                          <p:cTn id="32" fill="hold">
                            <p:stCondLst>
                              <p:cond delay="8000"/>
                            </p:stCondLst>
                            <p:childTnLst>
                              <p:par>
                                <p:cTn id="33" presetID="2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childTnLst>
                          </p:cTn>
                        </p:par>
                        <p:par>
                          <p:cTn id="37" fill="hold">
                            <p:stCondLst>
                              <p:cond delay="10000"/>
                            </p:stCondLst>
                            <p:childTnLst>
                              <p:par>
                                <p:cTn id="38" presetID="23" presetClass="entr" presetSubtype="16"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childTnLst>
                                </p:cTn>
                              </p:par>
                            </p:childTnLst>
                          </p:cTn>
                        </p:par>
                        <p:par>
                          <p:cTn id="42" fill="hold">
                            <p:stCondLst>
                              <p:cond delay="12000"/>
                            </p:stCondLst>
                            <p:childTnLst>
                              <p:par>
                                <p:cTn id="43" presetID="23" presetClass="entr" presetSubtype="16"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2000" fill="hold"/>
                                        <p:tgtEl>
                                          <p:spTgt spid="6"/>
                                        </p:tgtEl>
                                        <p:attrNameLst>
                                          <p:attrName>ppt_w</p:attrName>
                                        </p:attrNameLst>
                                      </p:cBhvr>
                                      <p:tavLst>
                                        <p:tav tm="0">
                                          <p:val>
                                            <p:fltVal val="0"/>
                                          </p:val>
                                        </p:tav>
                                        <p:tav tm="100000">
                                          <p:val>
                                            <p:strVal val="#ppt_w"/>
                                          </p:val>
                                        </p:tav>
                                      </p:tavLst>
                                    </p:anim>
                                    <p:anim calcmode="lin" valueType="num">
                                      <p:cBhvr>
                                        <p:cTn id="46" dur="2000" fill="hold"/>
                                        <p:tgtEl>
                                          <p:spTgt spid="6"/>
                                        </p:tgtEl>
                                        <p:attrNameLst>
                                          <p:attrName>ppt_h</p:attrName>
                                        </p:attrNameLst>
                                      </p:cBhvr>
                                      <p:tavLst>
                                        <p:tav tm="0">
                                          <p:val>
                                            <p:fltVal val="0"/>
                                          </p:val>
                                        </p:tav>
                                        <p:tav tm="100000">
                                          <p:val>
                                            <p:strVal val="#ppt_h"/>
                                          </p:val>
                                        </p:tav>
                                      </p:tavLst>
                                    </p:anim>
                                  </p:childTnLst>
                                </p:cTn>
                              </p:par>
                            </p:childTnLst>
                          </p:cTn>
                        </p:par>
                        <p:par>
                          <p:cTn id="47" fill="hold">
                            <p:stCondLst>
                              <p:cond delay="14000"/>
                            </p:stCondLst>
                            <p:childTnLst>
                              <p:par>
                                <p:cTn id="48" presetID="23" presetClass="entr" presetSubtype="16"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2000" fill="hold"/>
                                        <p:tgtEl>
                                          <p:spTgt spid="10"/>
                                        </p:tgtEl>
                                        <p:attrNameLst>
                                          <p:attrName>ppt_w</p:attrName>
                                        </p:attrNameLst>
                                      </p:cBhvr>
                                      <p:tavLst>
                                        <p:tav tm="0">
                                          <p:val>
                                            <p:fltVal val="0"/>
                                          </p:val>
                                        </p:tav>
                                        <p:tav tm="100000">
                                          <p:val>
                                            <p:strVal val="#ppt_w"/>
                                          </p:val>
                                        </p:tav>
                                      </p:tavLst>
                                    </p:anim>
                                    <p:anim calcmode="lin" valueType="num">
                                      <p:cBhvr>
                                        <p:cTn id="51" dur="2000" fill="hold"/>
                                        <p:tgtEl>
                                          <p:spTgt spid="10"/>
                                        </p:tgtEl>
                                        <p:attrNameLst>
                                          <p:attrName>ppt_h</p:attrName>
                                        </p:attrNameLst>
                                      </p:cBhvr>
                                      <p:tavLst>
                                        <p:tav tm="0">
                                          <p:val>
                                            <p:fltVal val="0"/>
                                          </p:val>
                                        </p:tav>
                                        <p:tav tm="100000">
                                          <p:val>
                                            <p:strVal val="#ppt_h"/>
                                          </p:val>
                                        </p:tav>
                                      </p:tavLst>
                                    </p:anim>
                                  </p:childTnLst>
                                </p:cTn>
                              </p:par>
                            </p:childTnLst>
                          </p:cTn>
                        </p:par>
                        <p:par>
                          <p:cTn id="52" fill="hold">
                            <p:stCondLst>
                              <p:cond delay="16000"/>
                            </p:stCondLst>
                            <p:childTnLst>
                              <p:par>
                                <p:cTn id="53" presetID="31" presetClass="entr" presetSubtype="0" fill="hold" nodeType="afterEffect">
                                  <p:stCondLst>
                                    <p:cond delay="1000"/>
                                  </p:stCondLst>
                                  <p:iterate type="lt">
                                    <p:tmPct val="5000"/>
                                  </p:iterate>
                                  <p:childTnLst>
                                    <p:set>
                                      <p:cBhvr>
                                        <p:cTn id="54" dur="1" fill="hold">
                                          <p:stCondLst>
                                            <p:cond delay="0"/>
                                          </p:stCondLst>
                                        </p:cTn>
                                        <p:tgtEl>
                                          <p:spTgt spid="70660"/>
                                        </p:tgtEl>
                                        <p:attrNameLst>
                                          <p:attrName>style.visibility</p:attrName>
                                        </p:attrNameLst>
                                      </p:cBhvr>
                                      <p:to>
                                        <p:strVal val="visible"/>
                                      </p:to>
                                    </p:set>
                                    <p:anim calcmode="lin" valueType="num">
                                      <p:cBhvr>
                                        <p:cTn id="55" dur="2000" fill="hold"/>
                                        <p:tgtEl>
                                          <p:spTgt spid="70660"/>
                                        </p:tgtEl>
                                        <p:attrNameLst>
                                          <p:attrName>ppt_w</p:attrName>
                                        </p:attrNameLst>
                                      </p:cBhvr>
                                      <p:tavLst>
                                        <p:tav tm="0">
                                          <p:val>
                                            <p:fltVal val="0"/>
                                          </p:val>
                                        </p:tav>
                                        <p:tav tm="100000">
                                          <p:val>
                                            <p:strVal val="#ppt_w"/>
                                          </p:val>
                                        </p:tav>
                                      </p:tavLst>
                                    </p:anim>
                                    <p:anim calcmode="lin" valueType="num">
                                      <p:cBhvr>
                                        <p:cTn id="56" dur="2000" fill="hold"/>
                                        <p:tgtEl>
                                          <p:spTgt spid="70660"/>
                                        </p:tgtEl>
                                        <p:attrNameLst>
                                          <p:attrName>ppt_h</p:attrName>
                                        </p:attrNameLst>
                                      </p:cBhvr>
                                      <p:tavLst>
                                        <p:tav tm="0">
                                          <p:val>
                                            <p:fltVal val="0"/>
                                          </p:val>
                                        </p:tav>
                                        <p:tav tm="100000">
                                          <p:val>
                                            <p:strVal val="#ppt_h"/>
                                          </p:val>
                                        </p:tav>
                                      </p:tavLst>
                                    </p:anim>
                                    <p:anim calcmode="lin" valueType="num">
                                      <p:cBhvr>
                                        <p:cTn id="57" dur="2000" fill="hold"/>
                                        <p:tgtEl>
                                          <p:spTgt spid="70660"/>
                                        </p:tgtEl>
                                        <p:attrNameLst>
                                          <p:attrName>style.rotation</p:attrName>
                                        </p:attrNameLst>
                                      </p:cBhvr>
                                      <p:tavLst>
                                        <p:tav tm="0">
                                          <p:val>
                                            <p:fltVal val="90"/>
                                          </p:val>
                                        </p:tav>
                                        <p:tav tm="100000">
                                          <p:val>
                                            <p:fltVal val="0"/>
                                          </p:val>
                                        </p:tav>
                                      </p:tavLst>
                                    </p:anim>
                                    <p:animEffect transition="in" filter="fade">
                                      <p:cBhvr>
                                        <p:cTn id="58" dur="2000"/>
                                        <p:tgtEl>
                                          <p:spTgt spid="70660"/>
                                        </p:tgtEl>
                                      </p:cBhvr>
                                    </p:animEffect>
                                  </p:childTnLst>
                                </p:cTn>
                              </p:par>
                              <p:par>
                                <p:cTn id="59" presetID="31" presetClass="entr" presetSubtype="0" fill="hold" nodeType="withEffect">
                                  <p:stCondLst>
                                    <p:cond delay="1000"/>
                                  </p:stCondLst>
                                  <p:iterate type="lt">
                                    <p:tmPct val="5000"/>
                                  </p:iterate>
                                  <p:childTnLst>
                                    <p:set>
                                      <p:cBhvr>
                                        <p:cTn id="60" dur="1" fill="hold">
                                          <p:stCondLst>
                                            <p:cond delay="0"/>
                                          </p:stCondLst>
                                        </p:cTn>
                                        <p:tgtEl>
                                          <p:spTgt spid="71682"/>
                                        </p:tgtEl>
                                        <p:attrNameLst>
                                          <p:attrName>style.visibility</p:attrName>
                                        </p:attrNameLst>
                                      </p:cBhvr>
                                      <p:to>
                                        <p:strVal val="visible"/>
                                      </p:to>
                                    </p:set>
                                    <p:anim calcmode="lin" valueType="num">
                                      <p:cBhvr>
                                        <p:cTn id="61" dur="2000" fill="hold"/>
                                        <p:tgtEl>
                                          <p:spTgt spid="71682"/>
                                        </p:tgtEl>
                                        <p:attrNameLst>
                                          <p:attrName>ppt_w</p:attrName>
                                        </p:attrNameLst>
                                      </p:cBhvr>
                                      <p:tavLst>
                                        <p:tav tm="0">
                                          <p:val>
                                            <p:fltVal val="0"/>
                                          </p:val>
                                        </p:tav>
                                        <p:tav tm="100000">
                                          <p:val>
                                            <p:strVal val="#ppt_w"/>
                                          </p:val>
                                        </p:tav>
                                      </p:tavLst>
                                    </p:anim>
                                    <p:anim calcmode="lin" valueType="num">
                                      <p:cBhvr>
                                        <p:cTn id="62" dur="2000" fill="hold"/>
                                        <p:tgtEl>
                                          <p:spTgt spid="71682"/>
                                        </p:tgtEl>
                                        <p:attrNameLst>
                                          <p:attrName>ppt_h</p:attrName>
                                        </p:attrNameLst>
                                      </p:cBhvr>
                                      <p:tavLst>
                                        <p:tav tm="0">
                                          <p:val>
                                            <p:fltVal val="0"/>
                                          </p:val>
                                        </p:tav>
                                        <p:tav tm="100000">
                                          <p:val>
                                            <p:strVal val="#ppt_h"/>
                                          </p:val>
                                        </p:tav>
                                      </p:tavLst>
                                    </p:anim>
                                    <p:anim calcmode="lin" valueType="num">
                                      <p:cBhvr>
                                        <p:cTn id="63" dur="2000" fill="hold"/>
                                        <p:tgtEl>
                                          <p:spTgt spid="71682"/>
                                        </p:tgtEl>
                                        <p:attrNameLst>
                                          <p:attrName>style.rotation</p:attrName>
                                        </p:attrNameLst>
                                      </p:cBhvr>
                                      <p:tavLst>
                                        <p:tav tm="0">
                                          <p:val>
                                            <p:fltVal val="90"/>
                                          </p:val>
                                        </p:tav>
                                        <p:tav tm="100000">
                                          <p:val>
                                            <p:fltVal val="0"/>
                                          </p:val>
                                        </p:tav>
                                      </p:tavLst>
                                    </p:anim>
                                    <p:animEffect transition="in" filter="fade">
                                      <p:cBhvr>
                                        <p:cTn id="64" dur="2000"/>
                                        <p:tgtEl>
                                          <p:spTgt spid="71682"/>
                                        </p:tgtEl>
                                      </p:cBhvr>
                                    </p:animEffect>
                                  </p:childTnLst>
                                </p:cTn>
                              </p:par>
                              <p:par>
                                <p:cTn id="65" presetID="31" presetClass="entr" presetSubtype="0" fill="hold" nodeType="withEffect">
                                  <p:stCondLst>
                                    <p:cond delay="1000"/>
                                  </p:stCondLst>
                                  <p:iterate type="lt">
                                    <p:tmPct val="5000"/>
                                  </p:iterate>
                                  <p:childTnLst>
                                    <p:set>
                                      <p:cBhvr>
                                        <p:cTn id="66" dur="1" fill="hold">
                                          <p:stCondLst>
                                            <p:cond delay="0"/>
                                          </p:stCondLst>
                                        </p:cTn>
                                        <p:tgtEl>
                                          <p:spTgt spid="70664"/>
                                        </p:tgtEl>
                                        <p:attrNameLst>
                                          <p:attrName>style.visibility</p:attrName>
                                        </p:attrNameLst>
                                      </p:cBhvr>
                                      <p:to>
                                        <p:strVal val="visible"/>
                                      </p:to>
                                    </p:set>
                                    <p:anim calcmode="lin" valueType="num">
                                      <p:cBhvr>
                                        <p:cTn id="67" dur="2000" fill="hold"/>
                                        <p:tgtEl>
                                          <p:spTgt spid="70664"/>
                                        </p:tgtEl>
                                        <p:attrNameLst>
                                          <p:attrName>ppt_w</p:attrName>
                                        </p:attrNameLst>
                                      </p:cBhvr>
                                      <p:tavLst>
                                        <p:tav tm="0">
                                          <p:val>
                                            <p:fltVal val="0"/>
                                          </p:val>
                                        </p:tav>
                                        <p:tav tm="100000">
                                          <p:val>
                                            <p:strVal val="#ppt_w"/>
                                          </p:val>
                                        </p:tav>
                                      </p:tavLst>
                                    </p:anim>
                                    <p:anim calcmode="lin" valueType="num">
                                      <p:cBhvr>
                                        <p:cTn id="68" dur="2000" fill="hold"/>
                                        <p:tgtEl>
                                          <p:spTgt spid="70664"/>
                                        </p:tgtEl>
                                        <p:attrNameLst>
                                          <p:attrName>ppt_h</p:attrName>
                                        </p:attrNameLst>
                                      </p:cBhvr>
                                      <p:tavLst>
                                        <p:tav tm="0">
                                          <p:val>
                                            <p:fltVal val="0"/>
                                          </p:val>
                                        </p:tav>
                                        <p:tav tm="100000">
                                          <p:val>
                                            <p:strVal val="#ppt_h"/>
                                          </p:val>
                                        </p:tav>
                                      </p:tavLst>
                                    </p:anim>
                                    <p:anim calcmode="lin" valueType="num">
                                      <p:cBhvr>
                                        <p:cTn id="69" dur="2000" fill="hold"/>
                                        <p:tgtEl>
                                          <p:spTgt spid="70664"/>
                                        </p:tgtEl>
                                        <p:attrNameLst>
                                          <p:attrName>style.rotation</p:attrName>
                                        </p:attrNameLst>
                                      </p:cBhvr>
                                      <p:tavLst>
                                        <p:tav tm="0">
                                          <p:val>
                                            <p:fltVal val="90"/>
                                          </p:val>
                                        </p:tav>
                                        <p:tav tm="100000">
                                          <p:val>
                                            <p:fltVal val="0"/>
                                          </p:val>
                                        </p:tav>
                                      </p:tavLst>
                                    </p:anim>
                                    <p:animEffect transition="in" filter="fade">
                                      <p:cBhvr>
                                        <p:cTn id="70" dur="2000"/>
                                        <p:tgtEl>
                                          <p:spTgt spid="70664"/>
                                        </p:tgtEl>
                                      </p:cBhvr>
                                    </p:animEffect>
                                  </p:childTnLst>
                                </p:cTn>
                              </p:par>
                            </p:childTnLst>
                          </p:cTn>
                        </p:par>
                        <p:par>
                          <p:cTn id="71" fill="hold">
                            <p:stCondLst>
                              <p:cond delay="19000"/>
                            </p:stCondLst>
                            <p:childTnLst>
                              <p:par>
                                <p:cTn id="72" presetID="31" presetClass="entr" presetSubtype="0" fill="hold" nodeType="afterEffect">
                                  <p:stCondLst>
                                    <p:cond delay="0"/>
                                  </p:stCondLst>
                                  <p:iterate type="lt">
                                    <p:tmPct val="5000"/>
                                  </p:iterate>
                                  <p:childTnLst>
                                    <p:set>
                                      <p:cBhvr>
                                        <p:cTn id="73" dur="1" fill="hold">
                                          <p:stCondLst>
                                            <p:cond delay="0"/>
                                          </p:stCondLst>
                                        </p:cTn>
                                        <p:tgtEl>
                                          <p:spTgt spid="16"/>
                                        </p:tgtEl>
                                        <p:attrNameLst>
                                          <p:attrName>style.visibility</p:attrName>
                                        </p:attrNameLst>
                                      </p:cBhvr>
                                      <p:to>
                                        <p:strVal val="visible"/>
                                      </p:to>
                                    </p:set>
                                    <p:anim calcmode="lin" valueType="num">
                                      <p:cBhvr>
                                        <p:cTn id="74" dur="2000" fill="hold"/>
                                        <p:tgtEl>
                                          <p:spTgt spid="16"/>
                                        </p:tgtEl>
                                        <p:attrNameLst>
                                          <p:attrName>ppt_w</p:attrName>
                                        </p:attrNameLst>
                                      </p:cBhvr>
                                      <p:tavLst>
                                        <p:tav tm="0">
                                          <p:val>
                                            <p:fltVal val="0"/>
                                          </p:val>
                                        </p:tav>
                                        <p:tav tm="100000">
                                          <p:val>
                                            <p:strVal val="#ppt_w"/>
                                          </p:val>
                                        </p:tav>
                                      </p:tavLst>
                                    </p:anim>
                                    <p:anim calcmode="lin" valueType="num">
                                      <p:cBhvr>
                                        <p:cTn id="75" dur="2000" fill="hold"/>
                                        <p:tgtEl>
                                          <p:spTgt spid="16"/>
                                        </p:tgtEl>
                                        <p:attrNameLst>
                                          <p:attrName>ppt_h</p:attrName>
                                        </p:attrNameLst>
                                      </p:cBhvr>
                                      <p:tavLst>
                                        <p:tav tm="0">
                                          <p:val>
                                            <p:fltVal val="0"/>
                                          </p:val>
                                        </p:tav>
                                        <p:tav tm="100000">
                                          <p:val>
                                            <p:strVal val="#ppt_h"/>
                                          </p:val>
                                        </p:tav>
                                      </p:tavLst>
                                    </p:anim>
                                    <p:anim calcmode="lin" valueType="num">
                                      <p:cBhvr>
                                        <p:cTn id="76" dur="2000" fill="hold"/>
                                        <p:tgtEl>
                                          <p:spTgt spid="16"/>
                                        </p:tgtEl>
                                        <p:attrNameLst>
                                          <p:attrName>style.rotation</p:attrName>
                                        </p:attrNameLst>
                                      </p:cBhvr>
                                      <p:tavLst>
                                        <p:tav tm="0">
                                          <p:val>
                                            <p:fltVal val="90"/>
                                          </p:val>
                                        </p:tav>
                                        <p:tav tm="100000">
                                          <p:val>
                                            <p:fltVal val="0"/>
                                          </p:val>
                                        </p:tav>
                                      </p:tavLst>
                                    </p:anim>
                                    <p:animEffect transition="in" filter="fade">
                                      <p:cBhvr>
                                        <p:cTn id="77" dur="2000"/>
                                        <p:tgtEl>
                                          <p:spTgt spid="16"/>
                                        </p:tgtEl>
                                      </p:cBhvr>
                                    </p:animEffect>
                                  </p:childTnLst>
                                </p:cTn>
                              </p:par>
                            </p:childTnLst>
                          </p:cTn>
                        </p:par>
                        <p:par>
                          <p:cTn id="78" fill="hold">
                            <p:stCondLst>
                              <p:cond delay="21000"/>
                            </p:stCondLst>
                            <p:childTnLst>
                              <p:par>
                                <p:cTn id="79" presetID="29" presetClass="entr" presetSubtype="0" fill="hold" nodeType="afterEffect">
                                  <p:stCondLst>
                                    <p:cond delay="0"/>
                                  </p:stCondLst>
                                  <p:childTnLst>
                                    <p:set>
                                      <p:cBhvr>
                                        <p:cTn id="80" dur="1" fill="hold">
                                          <p:stCondLst>
                                            <p:cond delay="0"/>
                                          </p:stCondLst>
                                        </p:cTn>
                                        <p:tgtEl>
                                          <p:spTgt spid="15">
                                            <p:txEl>
                                              <p:pRg st="0" end="0"/>
                                            </p:txEl>
                                          </p:spTgt>
                                        </p:tgtEl>
                                        <p:attrNameLst>
                                          <p:attrName>style.visibility</p:attrName>
                                        </p:attrNameLst>
                                      </p:cBhvr>
                                      <p:to>
                                        <p:strVal val="visible"/>
                                      </p:to>
                                    </p:set>
                                    <p:anim calcmode="lin" valueType="num">
                                      <p:cBhvr>
                                        <p:cTn id="81" dur="2000" fill="hold"/>
                                        <p:tgtEl>
                                          <p:spTgt spid="15">
                                            <p:txEl>
                                              <p:pRg st="0" end="0"/>
                                            </p:txEl>
                                          </p:spTgt>
                                        </p:tgtEl>
                                        <p:attrNameLst>
                                          <p:attrName>ppt_x</p:attrName>
                                        </p:attrNameLst>
                                      </p:cBhvr>
                                      <p:tavLst>
                                        <p:tav tm="0">
                                          <p:val>
                                            <p:strVal val="#ppt_x-.2"/>
                                          </p:val>
                                        </p:tav>
                                        <p:tav tm="100000">
                                          <p:val>
                                            <p:strVal val="#ppt_x"/>
                                          </p:val>
                                        </p:tav>
                                      </p:tavLst>
                                    </p:anim>
                                    <p:anim calcmode="lin" valueType="num">
                                      <p:cBhvr>
                                        <p:cTn id="82" dur="2000" fill="hold"/>
                                        <p:tgtEl>
                                          <p:spTgt spid="15">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83" dur="2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4" name="3 Imagen" descr="GLASS_BOWL_FRONT.jpg"/>
          <p:cNvPicPr>
            <a:picLocks noChangeAspect="1"/>
          </p:cNvPicPr>
          <p:nvPr/>
        </p:nvPicPr>
        <p:blipFill>
          <a:blip r:embed="rId3"/>
          <a:stretch>
            <a:fillRect/>
          </a:stretch>
        </p:blipFill>
        <p:spPr>
          <a:xfrm>
            <a:off x="1143000" y="0"/>
            <a:ext cx="6858000" cy="6858000"/>
          </a:xfrm>
          <a:prstGeom prst="ellipse">
            <a:avLst/>
          </a:prstGeom>
          <a:effectLst>
            <a:softEdge rad="127000"/>
          </a:effectLst>
        </p:spPr>
      </p:pic>
      <p:pic>
        <p:nvPicPr>
          <p:cNvPr id="5" name="4 Imagen" descr="GLASS_BOWL_FRONT.jpg"/>
          <p:cNvPicPr>
            <a:picLocks noChangeAspect="1"/>
          </p:cNvPicPr>
          <p:nvPr/>
        </p:nvPicPr>
        <p:blipFill>
          <a:blip r:embed="rId3"/>
          <a:stretch>
            <a:fillRect/>
          </a:stretch>
        </p:blipFill>
        <p:spPr>
          <a:xfrm>
            <a:off x="1071538" y="0"/>
            <a:ext cx="6858000" cy="6858000"/>
          </a:xfrm>
          <a:prstGeom prst="donut">
            <a:avLst/>
          </a:prstGeom>
          <a:effectLst>
            <a:softEdge rad="127000"/>
          </a:effectLst>
        </p:spPr>
      </p:pic>
      <p:pic>
        <p:nvPicPr>
          <p:cNvPr id="6" name="5 Imagen" descr="GLASS_BOWL_FRONT.jpg"/>
          <p:cNvPicPr>
            <a:picLocks noChangeAspect="1"/>
          </p:cNvPicPr>
          <p:nvPr/>
        </p:nvPicPr>
        <p:blipFill>
          <a:blip r:embed="rId3"/>
          <a:stretch>
            <a:fillRect/>
          </a:stretch>
        </p:blipFill>
        <p:spPr>
          <a:xfrm>
            <a:off x="1071538" y="0"/>
            <a:ext cx="6858000" cy="6858000"/>
          </a:xfrm>
          <a:prstGeom prst="donut">
            <a:avLst/>
          </a:prstGeom>
          <a:effectLst>
            <a:softEdge rad="127000"/>
          </a:effectLst>
        </p:spPr>
      </p:pic>
      <p:sp>
        <p:nvSpPr>
          <p:cNvPr id="7" name="6 Rectángulo"/>
          <p:cNvSpPr/>
          <p:nvPr/>
        </p:nvSpPr>
        <p:spPr>
          <a:xfrm>
            <a:off x="7286644" y="5786454"/>
            <a:ext cx="1241045" cy="307777"/>
          </a:xfrm>
          <a:prstGeom prst="rect">
            <a:avLst/>
          </a:prstGeom>
        </p:spPr>
        <p:txBody>
          <a:bodyPr wrap="none">
            <a:spAutoFit/>
          </a:bodyPr>
          <a:lstStyle/>
          <a:p>
            <a:r>
              <a:rPr lang="es-ES_tradnl" sz="1400" dirty="0" smtClean="0">
                <a:solidFill>
                  <a:schemeClr val="tx1">
                    <a:lumMod val="75000"/>
                  </a:schemeClr>
                </a:solidFill>
                <a:effectLst>
                  <a:outerShdw blurRad="38100" dist="38100" dir="2700000" algn="tl">
                    <a:srgbClr val="000000">
                      <a:alpha val="43137"/>
                    </a:srgbClr>
                  </a:outerShdw>
                </a:effectLst>
                <a:latin typeface="Pristina" pitchFamily="66" charset="0"/>
              </a:rPr>
              <a:t>Diseño </a:t>
            </a:r>
            <a:r>
              <a:rPr lang="es-ES_tradnl" sz="1400" dirty="0" err="1" smtClean="0">
                <a:solidFill>
                  <a:schemeClr val="tx1">
                    <a:lumMod val="75000"/>
                  </a:schemeClr>
                </a:solidFill>
                <a:effectLst>
                  <a:outerShdw blurRad="38100" dist="38100" dir="2700000" algn="tl">
                    <a:srgbClr val="000000">
                      <a:alpha val="43137"/>
                    </a:srgbClr>
                  </a:outerShdw>
                </a:effectLst>
                <a:latin typeface="Pristina" pitchFamily="66" charset="0"/>
              </a:rPr>
              <a:t>pps</a:t>
            </a:r>
            <a:r>
              <a:rPr lang="es-ES_tradnl" sz="1400" dirty="0" smtClean="0">
                <a:solidFill>
                  <a:schemeClr val="tx1">
                    <a:lumMod val="75000"/>
                  </a:schemeClr>
                </a:solidFill>
                <a:effectLst>
                  <a:outerShdw blurRad="38100" dist="38100" dir="2700000" algn="tl">
                    <a:srgbClr val="000000">
                      <a:alpha val="43137"/>
                    </a:srgbClr>
                  </a:outerShdw>
                </a:effectLst>
                <a:latin typeface="Pristina" pitchFamily="66" charset="0"/>
              </a:rPr>
              <a:t> Raquel</a:t>
            </a:r>
            <a:endParaRPr lang="es-ES" sz="1400" dirty="0">
              <a:solidFill>
                <a:schemeClr val="tx1">
                  <a:lumMod val="75000"/>
                </a:schemeClr>
              </a:solidFill>
              <a:effectLst>
                <a:outerShdw blurRad="38100" dist="38100" dir="2700000" algn="tl">
                  <a:srgbClr val="000000">
                    <a:alpha val="43137"/>
                  </a:srgbClr>
                </a:outerShdw>
              </a:effectLst>
              <a:latin typeface="Pristina" pitchFamily="66"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3000" fill="hold"/>
                                        <p:tgtEl>
                                          <p:spTgt spid="5"/>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6"/>
                                        </p:tgtEl>
                                        <p:attrNameLst>
                                          <p:attrName>r</p:attrName>
                                        </p:attrNameLst>
                                      </p:cBhvr>
                                    </p:animRo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mph" presetSubtype="0" fill="hold" nodeType="withEffect">
                                  <p:stCondLst>
                                    <p:cond delay="0"/>
                                  </p:stCondLst>
                                  <p:childTnLst>
                                    <p:animRot by="21600000">
                                      <p:cBhvr>
                                        <p:cTn id="22" dur="3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8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71472" y="571480"/>
            <a:ext cx="8001056" cy="5715040"/>
          </a:xfrm>
          <a:prstGeom prst="rect">
            <a:avLst/>
          </a:prstGeom>
          <a:blipFill>
            <a:blip r:embed="rId3">
              <a:duotone>
                <a:prstClr val="black"/>
                <a:schemeClr val="accent5">
                  <a:tint val="45000"/>
                  <a:satMod val="400000"/>
                </a:schemeClr>
              </a:duotone>
              <a:lum bright="-20000"/>
            </a:blip>
            <a:stretch>
              <a:fillRect/>
            </a:stretch>
          </a:blipFill>
          <a:ln>
            <a:noFill/>
          </a:ln>
          <a:scene3d>
            <a:camera prst="orthographicFront"/>
            <a:lightRig rig="threePt" dir="t"/>
          </a:scene3d>
          <a:sp3d>
            <a:bevelT w="146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outerShdw blurRad="38100" dist="38100" dir="2700000" algn="tl">
                  <a:srgbClr val="000000">
                    <a:alpha val="43137"/>
                  </a:srgbClr>
                </a:outerShdw>
              </a:effectLst>
            </a:endParaRPr>
          </a:p>
        </p:txBody>
      </p:sp>
      <p:sp>
        <p:nvSpPr>
          <p:cNvPr id="11" name="10 CuadroTexto"/>
          <p:cNvSpPr txBox="1"/>
          <p:nvPr/>
        </p:nvSpPr>
        <p:spPr>
          <a:xfrm>
            <a:off x="1000100" y="1500174"/>
            <a:ext cx="7286676" cy="4893647"/>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Se llama cristal de Bohemia al vidrio fabricado en las regiones de Bohemia y Silesia, en territorio de los que son hoy en día la República Checa y Polonia. El cristal de Bohemia se empezó a fabricar a finales del siglo XIII pero no obtuvo gran resonancia hasta finales del siglo XVI. Durante los dos siglos siguientes Bohemia gozó de la completa hegemonía europea en esta clase de industrias. Es especialmente notable el corte y los grabados durante el Barroco (período que va desde 1685 hasta 1750). A comienzos del siglo XVII el cortador de gemas </a:t>
            </a:r>
            <a:r>
              <a:rPr lang="es-ES" sz="2400" dirty="0" err="1" smtClean="0">
                <a:effectLst>
                  <a:outerShdw blurRad="38100" dist="38100" dir="2700000" algn="tl">
                    <a:srgbClr val="000000">
                      <a:alpha val="43137"/>
                    </a:srgbClr>
                  </a:outerShdw>
                </a:effectLst>
                <a:latin typeface="Agency FB" pitchFamily="34" charset="0"/>
              </a:rPr>
              <a:t>Caspar</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Lehmann</a:t>
            </a:r>
            <a:r>
              <a:rPr lang="es-ES" sz="2400" dirty="0" smtClean="0">
                <a:effectLst>
                  <a:outerShdw blurRad="38100" dist="38100" dir="2700000" algn="tl">
                    <a:srgbClr val="000000">
                      <a:alpha val="43137"/>
                    </a:srgbClr>
                  </a:outerShdw>
                </a:effectLst>
                <a:latin typeface="Agency FB" pitchFamily="34" charset="0"/>
              </a:rPr>
              <a:t> adscrito como protegido del Emperador Rodolfo II de Habsburgo en Praga, adoptó la técnica de vidriar y grabar típica que mezcla cobre y bronce con el vidrio, en una técnica que se conoce hoy en día como "</a:t>
            </a:r>
            <a:r>
              <a:rPr lang="es-ES" sz="2400" dirty="0" err="1" smtClean="0">
                <a:effectLst>
                  <a:outerShdw blurRad="38100" dist="38100" dir="2700000" algn="tl">
                    <a:srgbClr val="000000">
                      <a:alpha val="43137"/>
                    </a:srgbClr>
                  </a:outerShdw>
                </a:effectLst>
                <a:latin typeface="Agency FB" pitchFamily="34" charset="0"/>
              </a:rPr>
              <a:t>Tiefschnitt</a:t>
            </a:r>
            <a:r>
              <a:rPr lang="es-ES" sz="2400" dirty="0" smtClean="0">
                <a:effectLst>
                  <a:outerShdw blurRad="38100" dist="38100" dir="2700000" algn="tl">
                    <a:srgbClr val="000000">
                      <a:alpha val="43137"/>
                    </a:srgbClr>
                  </a:outerShdw>
                </a:effectLst>
                <a:latin typeface="Agency FB" pitchFamily="34" charset="0"/>
              </a:rPr>
              <a:t>" (“corte profundo”)</a:t>
            </a:r>
          </a:p>
          <a:p>
            <a:endParaRPr lang="es-ES" sz="2400" dirty="0">
              <a:latin typeface="Agency FB" pitchFamily="34" charset="0"/>
            </a:endParaRPr>
          </a:p>
        </p:txBody>
      </p:sp>
    </p:spTree>
  </p:cSld>
  <p:clrMapOvr>
    <a:masterClrMapping/>
  </p:clrMapOvr>
  <p:transition spd="slow" advTm="38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92.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1594473_a663f3507a_o.jpg"/>
          <p:cNvPicPr>
            <a:picLocks noGrp="1" noChangeAspect="1"/>
          </p:cNvPicPr>
          <p:nvPr>
            <p:ph idx="1"/>
          </p:nvPr>
        </p:nvPicPr>
        <p:blipFill>
          <a:blip r:embed="rId2"/>
          <a:stretch>
            <a:fillRect/>
          </a:stretch>
        </p:blipFill>
        <p:spPr>
          <a:xfrm>
            <a:off x="0" y="0"/>
            <a:ext cx="9152930" cy="6858000"/>
          </a:xfrm>
        </p:spPr>
      </p:pic>
    </p:spTree>
  </p:cSld>
  <p:clrMapOvr>
    <a:masterClrMapping/>
  </p:clrMapOvr>
  <p:transition spd="slow" advTm="10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643010399_4181533e0c_o.jpg"/>
          <p:cNvPicPr>
            <a:picLocks noGrp="1" noChangeAspect="1"/>
          </p:cNvPicPr>
          <p:nvPr>
            <p:ph idx="1"/>
          </p:nvPr>
        </p:nvPicPr>
        <p:blipFill>
          <a:blip r:embed="rId2"/>
          <a:stretch>
            <a:fillRect/>
          </a:stretch>
        </p:blipFill>
        <p:spPr>
          <a:xfrm>
            <a:off x="0" y="0"/>
            <a:ext cx="9188648" cy="6858000"/>
          </a:xfrm>
        </p:spPr>
      </p:pic>
    </p:spTree>
  </p:cSld>
  <p:clrMapOvr>
    <a:masterClrMapping/>
  </p:clrMapOvr>
  <p:transition spd="slow" advTm="10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ristal_bohemia.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h.jpg"/>
          <p:cNvPicPr>
            <a:picLocks noChangeAspect="1"/>
          </p:cNvPicPr>
          <p:nvPr/>
        </p:nvPicPr>
        <p:blipFill>
          <a:blip r:embed="rId2"/>
          <a:stretch>
            <a:fillRect/>
          </a:stretch>
        </p:blipFill>
        <p:spPr>
          <a:xfrm>
            <a:off x="2285984" y="0"/>
            <a:ext cx="4857784" cy="6858000"/>
          </a:xfrm>
          <a:prstGeom prst="rect">
            <a:avLst/>
          </a:prstGeom>
        </p:spPr>
      </p:pic>
      <p:sp>
        <p:nvSpPr>
          <p:cNvPr id="5" name="4 Rectángulo"/>
          <p:cNvSpPr/>
          <p:nvPr/>
        </p:nvSpPr>
        <p:spPr>
          <a:xfrm>
            <a:off x="0" y="0"/>
            <a:ext cx="2357422" cy="6858000"/>
          </a:xfrm>
          <a:prstGeom prst="rect">
            <a:avLst/>
          </a:prstGeom>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143768" y="0"/>
            <a:ext cx="2000232" cy="6858000"/>
          </a:xfrm>
          <a:prstGeom prst="rect">
            <a:avLst/>
          </a:prstGeom>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3"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2000"/>
                                        <p:tgtEl>
                                          <p:spTgt spid="5"/>
                                        </p:tgtEl>
                                      </p:cBhvr>
                                    </p:animEffect>
                                  </p:childTnLst>
                                </p:cTn>
                              </p:par>
                              <p:par>
                                <p:cTn id="12" presetID="17"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hn.jpg"/>
          <p:cNvPicPr>
            <a:picLocks noChangeAspect="1"/>
          </p:cNvPicPr>
          <p:nvPr/>
        </p:nvPicPr>
        <p:blipFill>
          <a:blip r:embed="rId2"/>
          <a:stretch>
            <a:fillRect/>
          </a:stretch>
        </p:blipFill>
        <p:spPr>
          <a:xfrm>
            <a:off x="428596" y="0"/>
            <a:ext cx="8358214"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hraz.jpg"/>
          <p:cNvPicPr>
            <a:picLocks noChangeAspect="1"/>
          </p:cNvPicPr>
          <p:nvPr/>
        </p:nvPicPr>
        <p:blipFill>
          <a:blip r:embed="rId2"/>
          <a:stretch>
            <a:fillRect/>
          </a:stretch>
        </p:blipFill>
        <p:spPr>
          <a:xfrm>
            <a:off x="500034" y="0"/>
            <a:ext cx="8215338"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775169539_8490e24ed1_b.jpg"/>
          <p:cNvPicPr>
            <a:picLocks noGrp="1" noChangeAspect="1"/>
          </p:cNvPicPr>
          <p:nvPr>
            <p:ph idx="1"/>
          </p:nvPr>
        </p:nvPicPr>
        <p:blipFill>
          <a:blip r:embed="rId2"/>
          <a:stretch>
            <a:fillRect/>
          </a:stretch>
        </p:blipFill>
        <p:spPr>
          <a:xfrm>
            <a:off x="0" y="3345"/>
            <a:ext cx="9144000" cy="6851309"/>
          </a:xfrm>
        </p:spPr>
      </p:pic>
    </p:spTree>
  </p:cSld>
  <p:clrMapOvr>
    <a:masterClrMapping/>
  </p:clrMapOvr>
  <p:transition spd="slow" advTm="10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8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71480"/>
            <a:ext cx="8001056" cy="5715040"/>
          </a:xfrm>
          <a:prstGeom prst="rect">
            <a:avLst/>
          </a:prstGeom>
          <a:blipFill>
            <a:blip r:embed="rId3">
              <a:duotone>
                <a:prstClr val="black"/>
                <a:schemeClr val="accent5">
                  <a:tint val="45000"/>
                  <a:satMod val="400000"/>
                </a:schemeClr>
              </a:duotone>
              <a:lum bright="-20000"/>
            </a:blip>
            <a:stretch>
              <a:fillRect/>
            </a:stretch>
          </a:blipFill>
          <a:ln>
            <a:noFill/>
          </a:ln>
          <a:scene3d>
            <a:camera prst="orthographicFront"/>
            <a:lightRig rig="threePt" dir="t"/>
          </a:scene3d>
          <a:sp3d>
            <a:bevelT w="146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1142984"/>
            <a:ext cx="7429552" cy="4893647"/>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La historia del cristal europeo del este comienza en las montañas de la medieval Bohemia, en las montañas de </a:t>
            </a:r>
            <a:r>
              <a:rPr lang="es-ES" sz="2400" dirty="0" err="1" smtClean="0">
                <a:effectLst>
                  <a:outerShdw blurRad="38100" dist="38100" dir="2700000" algn="tl">
                    <a:srgbClr val="000000">
                      <a:alpha val="43137"/>
                    </a:srgbClr>
                  </a:outerShdw>
                </a:effectLst>
                <a:latin typeface="Agency FB" pitchFamily="34" charset="0"/>
              </a:rPr>
              <a:t>Lusatia</a:t>
            </a:r>
            <a:r>
              <a:rPr lang="es-ES" sz="2400" dirty="0" smtClean="0">
                <a:effectLst>
                  <a:outerShdw blurRad="38100" dist="38100" dir="2700000" algn="tl">
                    <a:srgbClr val="000000">
                      <a:alpha val="43137"/>
                    </a:srgbClr>
                  </a:outerShdw>
                </a:effectLst>
                <a:latin typeface="Agency FB" pitchFamily="34" charset="0"/>
              </a:rPr>
              <a:t> donde crecen bosques que proporcionan la madera que se emplea como combustible de los hornos vidrieros. Los primeros habitantes pudieron tener una fuente inagotable de energía en los bosques de esta zona. En los montes de </a:t>
            </a:r>
            <a:r>
              <a:rPr lang="es-ES" sz="2400" dirty="0" err="1" smtClean="0">
                <a:effectLst>
                  <a:outerShdw blurRad="38100" dist="38100" dir="2700000" algn="tl">
                    <a:srgbClr val="000000">
                      <a:alpha val="43137"/>
                    </a:srgbClr>
                  </a:outerShdw>
                </a:effectLst>
                <a:latin typeface="Agency FB" pitchFamily="34" charset="0"/>
              </a:rPr>
              <a:t>Lusatia</a:t>
            </a:r>
            <a:r>
              <a:rPr lang="es-ES" sz="2400" dirty="0" smtClean="0">
                <a:effectLst>
                  <a:outerShdw blurRad="38100" dist="38100" dir="2700000" algn="tl">
                    <a:srgbClr val="000000">
                      <a:alpha val="43137"/>
                    </a:srgbClr>
                  </a:outerShdw>
                </a:effectLst>
                <a:latin typeface="Agency FB" pitchFamily="34" charset="0"/>
              </a:rPr>
              <a:t> existen además </a:t>
            </a:r>
            <a:r>
              <a:rPr lang="es-ES" sz="2400" dirty="0" err="1" smtClean="0">
                <a:effectLst>
                  <a:outerShdw blurRad="38100" dist="38100" dir="2700000" algn="tl">
                    <a:srgbClr val="000000">
                      <a:alpha val="43137"/>
                    </a:srgbClr>
                  </a:outerShdw>
                </a:effectLst>
                <a:latin typeface="Agency FB" pitchFamily="34" charset="0"/>
              </a:rPr>
              <a:t>afloraciones</a:t>
            </a:r>
            <a:r>
              <a:rPr lang="es-ES" sz="2400" dirty="0" smtClean="0">
                <a:effectLst>
                  <a:outerShdw blurRad="38100" dist="38100" dir="2700000" algn="tl">
                    <a:srgbClr val="000000">
                      <a:alpha val="43137"/>
                    </a:srgbClr>
                  </a:outerShdw>
                </a:effectLst>
                <a:latin typeface="Agency FB" pitchFamily="34" charset="0"/>
              </a:rPr>
              <a:t> de cuarzo que pueden emplearse en la fundición del mismo y su posterior elaboración en vidrio. De esta forma se trabajaba el vidrio en las zonas de la Edad Media. Poco a poco se fueron acabando las fuentes de energía y los pobladores especializados tuvieron que migrar a otras zonas, esto hacía que los trabajadores medievales tuvieran que cambiar de zona varias veces durante su vida. Esta migración continuada hizo que hubiera muchos pueblos creados por aquella época a la luz de los ingresos que proporcionaban los trabajos de vidriero</a:t>
            </a:r>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hr.jpg"/>
          <p:cNvPicPr>
            <a:picLocks noChangeAspect="1"/>
          </p:cNvPicPr>
          <p:nvPr/>
        </p:nvPicPr>
        <p:blipFill>
          <a:blip r:embed="rId2"/>
          <a:stretch>
            <a:fillRect/>
          </a:stretch>
        </p:blipFill>
        <p:spPr>
          <a:xfrm>
            <a:off x="2143108" y="0"/>
            <a:ext cx="4801842"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7A0000">
                  <a:shade val="67500"/>
                  <a:satMod val="115000"/>
                </a:srgbClr>
              </a:gs>
              <a:gs pos="100000">
                <a:srgbClr val="7A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6929454" y="0"/>
            <a:ext cx="2214546" cy="6858000"/>
          </a:xfrm>
          <a:prstGeom prst="rect">
            <a:avLst/>
          </a:prstGeom>
          <a:gradFill flip="none" rotWithShape="1">
            <a:gsLst>
              <a:gs pos="0">
                <a:schemeClr val="bg1"/>
              </a:gs>
              <a:gs pos="50000">
                <a:srgbClr val="7A0000">
                  <a:shade val="67500"/>
                  <a:satMod val="115000"/>
                </a:srgbClr>
              </a:gs>
              <a:gs pos="100000">
                <a:srgbClr val="7A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16"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par>
                                <p:cTn id="12" presetID="17"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4" presetClass="entr" presetSubtype="16"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3000"/>
                                        <p:tgtEl>
                                          <p:spTgt spid="6"/>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jpg"/>
          <p:cNvPicPr>
            <a:picLocks noChangeAspect="1"/>
          </p:cNvPicPr>
          <p:nvPr/>
        </p:nvPicPr>
        <p:blipFill>
          <a:blip r:embed="rId2"/>
          <a:stretch>
            <a:fillRect/>
          </a:stretch>
        </p:blipFill>
        <p:spPr>
          <a:xfrm>
            <a:off x="500034" y="0"/>
            <a:ext cx="814393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b.jpg"/>
          <p:cNvPicPr>
            <a:picLocks noChangeAspect="1"/>
          </p:cNvPicPr>
          <p:nvPr/>
        </p:nvPicPr>
        <p:blipFill>
          <a:blip r:embed="rId2"/>
          <a:stretch>
            <a:fillRect/>
          </a:stretch>
        </p:blipFill>
        <p:spPr>
          <a:xfrm>
            <a:off x="571472" y="0"/>
            <a:ext cx="8001056"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8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71472" y="571480"/>
            <a:ext cx="8001056" cy="5715040"/>
          </a:xfrm>
          <a:prstGeom prst="rect">
            <a:avLst/>
          </a:prstGeom>
          <a:blipFill>
            <a:blip r:embed="rId3">
              <a:duotone>
                <a:prstClr val="black"/>
                <a:schemeClr val="accent5">
                  <a:tint val="45000"/>
                  <a:satMod val="400000"/>
                </a:schemeClr>
              </a:duotone>
              <a:lum bright="-20000"/>
            </a:blip>
            <a:stretch>
              <a:fillRect/>
            </a:stretch>
          </a:blipFill>
          <a:ln>
            <a:noFill/>
          </a:ln>
          <a:scene3d>
            <a:camera prst="orthographicFront"/>
            <a:lightRig rig="threePt" dir="t"/>
          </a:scene3d>
          <a:sp3d>
            <a:bevelT w="146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928662" y="928670"/>
            <a:ext cx="7215237" cy="5262979"/>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Los trabajadores medievales se asociaban en torno a las áreas bajo el protectorado de las leyes de la casa de </a:t>
            </a:r>
            <a:r>
              <a:rPr lang="es-ES" sz="2400" dirty="0" err="1" smtClean="0">
                <a:effectLst>
                  <a:outerShdw blurRad="38100" dist="38100" dir="2700000" algn="tl">
                    <a:srgbClr val="000000">
                      <a:alpha val="43137"/>
                    </a:srgbClr>
                  </a:outerShdw>
                </a:effectLst>
                <a:latin typeface="Agency FB" pitchFamily="34" charset="0"/>
              </a:rPr>
              <a:t>Ronovec</a:t>
            </a:r>
            <a:r>
              <a:rPr lang="es-ES" sz="2400" dirty="0" smtClean="0">
                <a:effectLst>
                  <a:outerShdw blurRad="38100" dist="38100" dir="2700000" algn="tl">
                    <a:srgbClr val="000000">
                      <a:alpha val="43137"/>
                    </a:srgbClr>
                  </a:outerShdw>
                </a:effectLst>
                <a:latin typeface="Agency FB" pitchFamily="34" charset="0"/>
              </a:rPr>
              <a:t>, y que después fuera el nombre de un linaje conocido como el </a:t>
            </a:r>
            <a:r>
              <a:rPr lang="es-ES" sz="2400" dirty="0" err="1" smtClean="0">
                <a:effectLst>
                  <a:outerShdw blurRad="38100" dist="38100" dir="2700000" algn="tl">
                    <a:srgbClr val="000000">
                      <a:alpha val="43137"/>
                    </a:srgbClr>
                  </a:outerShdw>
                </a:effectLst>
                <a:latin typeface="Agency FB" pitchFamily="34" charset="0"/>
              </a:rPr>
              <a:t>Berks</a:t>
            </a:r>
            <a:r>
              <a:rPr lang="es-ES" sz="2400" dirty="0" smtClean="0">
                <a:effectLst>
                  <a:outerShdw blurRad="38100" dist="38100" dir="2700000" algn="tl">
                    <a:srgbClr val="000000">
                      <a:alpha val="43137"/>
                    </a:srgbClr>
                  </a:outerShdw>
                </a:effectLst>
                <a:latin typeface="Agency FB" pitchFamily="34" charset="0"/>
              </a:rPr>
              <a:t> de </a:t>
            </a:r>
            <a:r>
              <a:rPr lang="es-ES" sz="2400" dirty="0" err="1" smtClean="0">
                <a:effectLst>
                  <a:outerShdw blurRad="38100" dist="38100" dir="2700000" algn="tl">
                    <a:srgbClr val="000000">
                      <a:alpha val="43137"/>
                    </a:srgbClr>
                  </a:outerShdw>
                </a:effectLst>
                <a:latin typeface="Agency FB" pitchFamily="34" charset="0"/>
              </a:rPr>
              <a:t>Lipá</a:t>
            </a:r>
            <a:r>
              <a:rPr lang="es-ES" sz="2400" dirty="0" smtClean="0">
                <a:effectLst>
                  <a:outerShdw blurRad="38100" dist="38100" dir="2700000" algn="tl">
                    <a:srgbClr val="000000">
                      <a:alpha val="43137"/>
                    </a:srgbClr>
                  </a:outerShdw>
                </a:effectLst>
                <a:latin typeface="Agency FB" pitchFamily="34" charset="0"/>
              </a:rPr>
              <a:t> (de </a:t>
            </a:r>
            <a:r>
              <a:rPr lang="es-ES" sz="2400" dirty="0" err="1" smtClean="0">
                <a:effectLst>
                  <a:outerShdw blurRad="38100" dist="38100" dir="2700000" algn="tl">
                    <a:srgbClr val="000000">
                      <a:alpha val="43137"/>
                    </a:srgbClr>
                  </a:outerShdw>
                </a:effectLst>
                <a:latin typeface="Agency FB" pitchFamily="34" charset="0"/>
              </a:rPr>
              <a:t>Dubá</a:t>
            </a:r>
            <a:r>
              <a:rPr lang="es-ES" sz="2400" dirty="0" smtClean="0">
                <a:effectLst>
                  <a:outerShdw blurRad="38100" dist="38100" dir="2700000" algn="tl">
                    <a:srgbClr val="000000">
                      <a:alpha val="43137"/>
                    </a:srgbClr>
                  </a:outerShdw>
                </a:effectLst>
                <a:latin typeface="Agency FB" pitchFamily="34" charset="0"/>
              </a:rPr>
              <a:t>). Esto implica una conexión ya desde sus comienzos con las nobles familias de la dinastía bohemia. En este tiempo la casa de </a:t>
            </a:r>
            <a:r>
              <a:rPr lang="es-ES" sz="2400" dirty="0" err="1" smtClean="0">
                <a:effectLst>
                  <a:outerShdw blurRad="38100" dist="38100" dir="2700000" algn="tl">
                    <a:srgbClr val="000000">
                      <a:alpha val="43137"/>
                    </a:srgbClr>
                  </a:outerShdw>
                </a:effectLst>
                <a:latin typeface="Agency FB" pitchFamily="34" charset="0"/>
              </a:rPr>
              <a:t>Ronovec</a:t>
            </a:r>
            <a:r>
              <a:rPr lang="es-ES" sz="2400" dirty="0" smtClean="0">
                <a:effectLst>
                  <a:outerShdw blurRad="38100" dist="38100" dir="2700000" algn="tl">
                    <a:srgbClr val="000000">
                      <a:alpha val="43137"/>
                    </a:srgbClr>
                  </a:outerShdw>
                </a:effectLst>
                <a:latin typeface="Agency FB" pitchFamily="34" charset="0"/>
              </a:rPr>
              <a:t> tenía en propiedad vastos territorios que se extendía al norte de Bohemia incluyendo áreas de lo que hoy sería territorio de Alemania. Las dos factorías vidrieras se encontraron en los montes </a:t>
            </a:r>
            <a:r>
              <a:rPr lang="es-ES" sz="2400" dirty="0" err="1" smtClean="0">
                <a:effectLst>
                  <a:outerShdw blurRad="38100" dist="38100" dir="2700000" algn="tl">
                    <a:srgbClr val="000000">
                      <a:alpha val="43137"/>
                    </a:srgbClr>
                  </a:outerShdw>
                </a:effectLst>
                <a:latin typeface="Agency FB" pitchFamily="34" charset="0"/>
              </a:rPr>
              <a:t>lusatianos</a:t>
            </a:r>
            <a:r>
              <a:rPr lang="es-ES" sz="2400" dirty="0" smtClean="0">
                <a:effectLst>
                  <a:outerShdw blurRad="38100" dist="38100" dir="2700000" algn="tl">
                    <a:srgbClr val="000000">
                      <a:alpha val="43137"/>
                    </a:srgbClr>
                  </a:outerShdw>
                </a:effectLst>
                <a:latin typeface="Agency FB" pitchFamily="34" charset="0"/>
              </a:rPr>
              <a:t> y en el sur de </a:t>
            </a:r>
            <a:r>
              <a:rPr lang="es-ES" sz="2400" dirty="0" err="1" smtClean="0">
                <a:effectLst>
                  <a:outerShdw blurRad="38100" dist="38100" dir="2700000" algn="tl">
                    <a:srgbClr val="000000">
                      <a:alpha val="43137"/>
                    </a:srgbClr>
                  </a:outerShdw>
                </a:effectLst>
                <a:latin typeface="Agency FB" pitchFamily="34" charset="0"/>
              </a:rPr>
              <a:t>Bouřný</a:t>
            </a:r>
            <a:r>
              <a:rPr lang="es-ES" sz="2400" dirty="0" smtClean="0">
                <a:effectLst>
                  <a:outerShdw blurRad="38100" dist="38100" dir="2700000" algn="tl">
                    <a:srgbClr val="000000">
                      <a:alpha val="43137"/>
                    </a:srgbClr>
                  </a:outerShdw>
                </a:effectLst>
                <a:latin typeface="Agency FB" pitchFamily="34" charset="0"/>
              </a:rPr>
              <a:t> (703 metros sobre el nivel del mar), el siguiente fue en </a:t>
            </a:r>
            <a:r>
              <a:rPr lang="es-ES" sz="2400" dirty="0" err="1" smtClean="0">
                <a:effectLst>
                  <a:outerShdw blurRad="38100" dist="38100" dir="2700000" algn="tl">
                    <a:srgbClr val="000000">
                      <a:alpha val="43137"/>
                    </a:srgbClr>
                  </a:outerShdw>
                </a:effectLst>
                <a:latin typeface="Agency FB" pitchFamily="34" charset="0"/>
              </a:rPr>
              <a:t>Nová</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Huť</a:t>
            </a:r>
            <a:r>
              <a:rPr lang="es-ES" sz="2400" dirty="0" smtClean="0">
                <a:effectLst>
                  <a:outerShdw blurRad="38100" dist="38100" dir="2700000" algn="tl">
                    <a:srgbClr val="000000">
                      <a:alpha val="43137"/>
                    </a:srgbClr>
                  </a:outerShdw>
                </a:effectLst>
                <a:latin typeface="Agency FB" pitchFamily="34" charset="0"/>
              </a:rPr>
              <a:t>, al norte del poblado de </a:t>
            </a:r>
            <a:r>
              <a:rPr lang="es-ES" sz="2400" dirty="0" err="1" smtClean="0">
                <a:effectLst>
                  <a:outerShdw blurRad="38100" dist="38100" dir="2700000" algn="tl">
                    <a:srgbClr val="000000">
                      <a:alpha val="43137"/>
                    </a:srgbClr>
                  </a:outerShdw>
                </a:effectLst>
                <a:latin typeface="Agency FB" pitchFamily="34" charset="0"/>
              </a:rPr>
              <a:t>Svor</a:t>
            </a:r>
            <a:r>
              <a:rPr lang="es-ES" sz="2400" dirty="0" smtClean="0">
                <a:effectLst>
                  <a:outerShdw blurRad="38100" dist="38100" dir="2700000" algn="tl">
                    <a:srgbClr val="000000">
                      <a:alpha val="43137"/>
                    </a:srgbClr>
                  </a:outerShdw>
                </a:effectLst>
                <a:latin typeface="Agency FB" pitchFamily="34" charset="0"/>
              </a:rPr>
              <a:t>. La historia data del año 1250. En la actualidad estos son los centros más antiguos considerados en Bohemia. Otros asentamientos medievales en las laderas de los montes </a:t>
            </a:r>
            <a:r>
              <a:rPr lang="es-ES" sz="2400" dirty="0" err="1" smtClean="0">
                <a:effectLst>
                  <a:outerShdw blurRad="38100" dist="38100" dir="2700000" algn="tl">
                    <a:srgbClr val="000000">
                      <a:alpha val="43137"/>
                    </a:srgbClr>
                  </a:outerShdw>
                </a:effectLst>
                <a:latin typeface="Agency FB" pitchFamily="34" charset="0"/>
              </a:rPr>
              <a:t>lusatios</a:t>
            </a:r>
            <a:r>
              <a:rPr lang="es-ES" sz="2400" dirty="0" smtClean="0">
                <a:effectLst>
                  <a:outerShdw blurRad="38100" dist="38100" dir="2700000" algn="tl">
                    <a:srgbClr val="000000">
                      <a:alpha val="43137"/>
                    </a:srgbClr>
                  </a:outerShdw>
                </a:effectLst>
                <a:latin typeface="Agency FB" pitchFamily="34" charset="0"/>
              </a:rPr>
              <a:t> datan del siglo XIII y se encuentran en las cercanías de </a:t>
            </a:r>
            <a:r>
              <a:rPr lang="es-ES" sz="2400" dirty="0" err="1" smtClean="0">
                <a:effectLst>
                  <a:outerShdw blurRad="38100" dist="38100" dir="2700000" algn="tl">
                    <a:srgbClr val="000000">
                      <a:alpha val="43137"/>
                    </a:srgbClr>
                  </a:outerShdw>
                </a:effectLst>
                <a:latin typeface="Agency FB" pitchFamily="34" charset="0"/>
              </a:rPr>
              <a:t>Lesná</a:t>
            </a:r>
            <a:r>
              <a:rPr lang="es-ES" sz="2400" dirty="0" smtClean="0">
                <a:effectLst>
                  <a:outerShdw blurRad="38100" dist="38100" dir="2700000" algn="tl">
                    <a:srgbClr val="000000">
                      <a:alpha val="43137"/>
                    </a:srgbClr>
                  </a:outerShdw>
                </a:effectLst>
                <a:latin typeface="Agency FB" pitchFamily="34" charset="0"/>
              </a:rPr>
              <a:t> o de las ciudades de </a:t>
            </a:r>
            <a:r>
              <a:rPr lang="es-ES" sz="2400" dirty="0" err="1" smtClean="0">
                <a:effectLst>
                  <a:outerShdw blurRad="38100" dist="38100" dir="2700000" algn="tl">
                    <a:srgbClr val="000000">
                      <a:alpha val="43137"/>
                    </a:srgbClr>
                  </a:outerShdw>
                </a:effectLst>
                <a:latin typeface="Agency FB" pitchFamily="34" charset="0"/>
              </a:rPr>
              <a:t>Dolní</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Světlá</a:t>
            </a:r>
            <a:r>
              <a:rPr lang="es-ES" sz="2400" dirty="0" smtClean="0">
                <a:effectLst>
                  <a:outerShdw blurRad="38100" dist="38100" dir="2700000" algn="tl">
                    <a:srgbClr val="000000">
                      <a:alpha val="43137"/>
                    </a:srgbClr>
                  </a:outerShdw>
                </a:effectLst>
                <a:latin typeface="Agency FB" pitchFamily="34" charset="0"/>
              </a:rPr>
              <a:t> y </a:t>
            </a:r>
            <a:r>
              <a:rPr lang="es-ES" sz="2400" dirty="0" err="1" smtClean="0">
                <a:effectLst>
                  <a:outerShdw blurRad="38100" dist="38100" dir="2700000" algn="tl">
                    <a:srgbClr val="000000">
                      <a:alpha val="43137"/>
                    </a:srgbClr>
                  </a:outerShdw>
                </a:effectLst>
                <a:latin typeface="Agency FB" pitchFamily="34" charset="0"/>
              </a:rPr>
              <a:t>Horní</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Světlá</a:t>
            </a:r>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5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k7i.jpg"/>
          <p:cNvPicPr>
            <a:picLocks noChangeAspect="1"/>
          </p:cNvPicPr>
          <p:nvPr/>
        </p:nvPicPr>
        <p:blipFill>
          <a:blip r:embed="rId2"/>
          <a:stretch>
            <a:fillRect/>
          </a:stretch>
        </p:blipFill>
        <p:spPr>
          <a:xfrm>
            <a:off x="2143108" y="0"/>
            <a:ext cx="4857784"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in)">
                                      <p:cBhvr>
                                        <p:cTn id="19" dur="3000"/>
                                        <p:tgtEl>
                                          <p:spTgt spid="5"/>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0"/>
            <a:ext cx="8286775" cy="6857999"/>
          </a:xfrm>
        </p:spPr>
        <p:txBody>
          <a:bodyPr/>
          <a:lstStyle/>
          <a:p>
            <a:endParaRPr lang="es-ES" dirty="0"/>
          </a:p>
        </p:txBody>
      </p:sp>
      <p:sp>
        <p:nvSpPr>
          <p:cNvPr id="3" name="2 Subtítulo"/>
          <p:cNvSpPr>
            <a:spLocks noGrp="1"/>
          </p:cNvSpPr>
          <p:nvPr>
            <p:ph type="subTitle" idx="1"/>
          </p:nvPr>
        </p:nvSpPr>
        <p:spPr>
          <a:xfrm>
            <a:off x="428596" y="0"/>
            <a:ext cx="8286775" cy="6858000"/>
          </a:xfrm>
        </p:spPr>
        <p:txBody>
          <a:bodyPr/>
          <a:lstStyle/>
          <a:p>
            <a:endParaRPr lang="es-ES" dirty="0"/>
          </a:p>
        </p:txBody>
      </p:sp>
      <p:pic>
        <p:nvPicPr>
          <p:cNvPr id="4" name="3 Imagen" descr="@MAgnrf.jpg"/>
          <p:cNvPicPr>
            <a:picLocks noChangeAspect="1"/>
          </p:cNvPicPr>
          <p:nvPr/>
        </p:nvPicPr>
        <p:blipFill>
          <a:blip r:embed="rId2"/>
          <a:stretch>
            <a:fillRect/>
          </a:stretch>
        </p:blipFill>
        <p:spPr>
          <a:xfrm>
            <a:off x="428596" y="0"/>
            <a:ext cx="8286776"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ppt_x</p:attrName>
                                        </p:attrNameLst>
                                      </p:cBhvr>
                                      <p:tavLst>
                                        <p:tav tm="0">
                                          <p:val>
                                            <p:strVal val="#ppt_x-.2"/>
                                          </p:val>
                                        </p:tav>
                                        <p:tav tm="100000">
                                          <p:val>
                                            <p:strVal val="#ppt_x"/>
                                          </p:val>
                                        </p:tav>
                                      </p:tavLst>
                                    </p:anim>
                                    <p:anim calcmode="lin" valueType="num">
                                      <p:cBhvr>
                                        <p:cTn id="12"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Ek.jpg"/>
          <p:cNvPicPr>
            <a:picLocks noChangeAspect="1"/>
          </p:cNvPicPr>
          <p:nvPr/>
        </p:nvPicPr>
        <p:blipFill>
          <a:blip r:embed="rId2"/>
          <a:stretch>
            <a:fillRect/>
          </a:stretch>
        </p:blipFill>
        <p:spPr>
          <a:xfrm>
            <a:off x="428596" y="0"/>
            <a:ext cx="8358214"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8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71472" y="571480"/>
            <a:ext cx="8001056" cy="5715040"/>
          </a:xfrm>
          <a:prstGeom prst="rect">
            <a:avLst/>
          </a:prstGeom>
          <a:blipFill>
            <a:blip r:embed="rId3">
              <a:duotone>
                <a:prstClr val="black"/>
                <a:schemeClr val="accent5">
                  <a:tint val="45000"/>
                  <a:satMod val="400000"/>
                </a:schemeClr>
              </a:duotone>
              <a:lum bright="-20000"/>
            </a:blip>
            <a:stretch>
              <a:fillRect/>
            </a:stretch>
          </a:blipFill>
          <a:ln>
            <a:noFill/>
          </a:ln>
          <a:scene3d>
            <a:camera prst="orthographicFront"/>
            <a:lightRig rig="threePt" dir="t"/>
          </a:scene3d>
          <a:sp3d>
            <a:bevelT w="146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785794"/>
            <a:ext cx="7429552" cy="5632311"/>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En los años 1870 la región tuvo la oportunidad de recibir los avances de ferrocarril y con ello se pudieron emplear carbón en los hornos vidrieros, las nuevas tecnologías aplicadas a la generación de los vidrios y a las nuevas técnicas de grabado hicieron que pronto volviera a establecerse el cristal de bohemia como uno de los más destacados de Europa. Estas mejoras hicieron que la demanda creciera y se inició una gran expansión que se vio interrumpida en la crisis que sobrevino a la zona en la década de los años 1930 seguida de la segunda guerra mundial, tras el conflicto armado muchas de las factorías no fueron reabiertas. No obstante su prestigio sobreviviría con las exposiciones internacionales: la exposición de Milán; la exposición de 1958 en Bruselas; las exhibiciones de Sao Paolo, Brasil, Delhi, India, New York y Corning, </a:t>
            </a:r>
            <a:r>
              <a:rPr lang="es-ES" sz="2400" dirty="0" err="1" smtClean="0">
                <a:effectLst>
                  <a:outerShdw blurRad="38100" dist="38100" dir="2700000" algn="tl">
                    <a:srgbClr val="000000">
                      <a:alpha val="43137"/>
                    </a:srgbClr>
                  </a:outerShdw>
                </a:effectLst>
                <a:latin typeface="Agency FB" pitchFamily="34" charset="0"/>
              </a:rPr>
              <a:t>America</a:t>
            </a:r>
            <a:r>
              <a:rPr lang="es-ES" sz="2400" dirty="0" smtClean="0">
                <a:effectLst>
                  <a:outerShdw blurRad="38100" dist="38100" dir="2700000" algn="tl">
                    <a:srgbClr val="000000">
                      <a:alpha val="43137"/>
                    </a:srgbClr>
                  </a:outerShdw>
                </a:effectLst>
                <a:latin typeface="Agency FB" pitchFamily="34" charset="0"/>
              </a:rPr>
              <a:t>; la Expo 1967 en Montreal; y la Expo 1970 en Osaka. Cada una de ellas dio una fama creciente a la cristalería presentada y lanzó a la fama a diseñadores como </a:t>
            </a:r>
            <a:r>
              <a:rPr lang="es-ES" sz="2400" dirty="0" err="1" smtClean="0">
                <a:effectLst>
                  <a:outerShdw blurRad="38100" dist="38100" dir="2700000" algn="tl">
                    <a:srgbClr val="000000">
                      <a:alpha val="43137"/>
                    </a:srgbClr>
                  </a:outerShdw>
                </a:effectLst>
                <a:latin typeface="Agency FB" pitchFamily="34" charset="0"/>
              </a:rPr>
              <a:t>Nový</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Bor</a:t>
            </a:r>
            <a:r>
              <a:rPr lang="es-ES" sz="2400" dirty="0" smtClean="0">
                <a:effectLst>
                  <a:outerShdw blurRad="38100" dist="38100" dir="2700000" algn="tl">
                    <a:srgbClr val="000000">
                      <a:alpha val="43137"/>
                    </a:srgbClr>
                  </a:outerShdw>
                </a:effectLst>
                <a:latin typeface="Agency FB" pitchFamily="34" charset="0"/>
              </a:rPr>
              <a:t>.</a:t>
            </a:r>
          </a:p>
          <a:p>
            <a:endParaRPr lang="es-ES" sz="2400"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46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MAGE.jpg"/>
          <p:cNvPicPr>
            <a:picLocks noChangeAspect="1"/>
          </p:cNvPicPr>
          <p:nvPr/>
        </p:nvPicPr>
        <p:blipFill>
          <a:blip r:embed="rId2"/>
          <a:stretch>
            <a:fillRect/>
          </a:stretch>
        </p:blipFill>
        <p:spPr>
          <a:xfrm>
            <a:off x="2143108" y="0"/>
            <a:ext cx="5000660"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143768" y="0"/>
            <a:ext cx="2000232"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ppt_w/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ppt_w/2"/>
                                          </p:val>
                                        </p:tav>
                                        <p:tav tm="100000">
                                          <p:val>
                                            <p:strVal val="#ppt_x"/>
                                          </p:val>
                                        </p:tav>
                                      </p:tavLst>
                                    </p:anim>
                                    <p:anim calcmode="lin" valueType="num">
                                      <p:cBhvr>
                                        <p:cTn id="14" dur="2000" fill="hold"/>
                                        <p:tgtEl>
                                          <p:spTgt spid="6"/>
                                        </p:tgtEl>
                                        <p:attrNameLst>
                                          <p:attrName>ppt_y</p:attrName>
                                        </p:attrNameLst>
                                      </p:cBhvr>
                                      <p:tavLst>
                                        <p:tav tm="0">
                                          <p:val>
                                            <p:strVal val="#ppt_y"/>
                                          </p:val>
                                        </p:tav>
                                        <p:tav tm="100000">
                                          <p:val>
                                            <p:strVal val="#ppt_y"/>
                                          </p:val>
                                        </p:tav>
                                      </p:tavLst>
                                    </p:anim>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par>
                                <p:cTn id="17" presetID="3" presetClass="entr" presetSubtype="10"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horizontal)">
                                      <p:cBhvr>
                                        <p:cTn id="19" dur="2000"/>
                                        <p:tgtEl>
                                          <p:spTgt spid="5"/>
                                        </p:tgtEl>
                                      </p:cBhvr>
                                    </p:animEffect>
                                  </p:childTnLst>
                                </p:cTn>
                              </p:par>
                              <p:par>
                                <p:cTn id="20" presetID="3"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2000"/>
                                        <p:tgtEl>
                                          <p:spTgt spid="6"/>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strVal val="2/3*#ppt_w"/>
                                          </p:val>
                                        </p:tav>
                                        <p:tav tm="100000">
                                          <p:val>
                                            <p:strVal val="#ppt_w"/>
                                          </p:val>
                                        </p:tav>
                                      </p:tavLst>
                                    </p:anim>
                                    <p:anim calcmode="lin" valueType="num">
                                      <p:cBhvr>
                                        <p:cTn id="26" dur="2000" fill="hold"/>
                                        <p:tgtEl>
                                          <p:spTgt spid="4"/>
                                        </p:tgtEl>
                                        <p:attrNameLst>
                                          <p:attrName>ppt_h</p:attrName>
                                        </p:attrNameLst>
                                      </p:cBhvr>
                                      <p:tavLst>
                                        <p:tav tm="0">
                                          <p:val>
                                            <p:strVal val="2/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ht.jpg"/>
          <p:cNvPicPr>
            <a:picLocks noChangeAspect="1"/>
          </p:cNvPicPr>
          <p:nvPr/>
        </p:nvPicPr>
        <p:blipFill>
          <a:blip r:embed="rId2"/>
          <a:stretch>
            <a:fillRect/>
          </a:stretch>
        </p:blipFill>
        <p:spPr>
          <a:xfrm>
            <a:off x="714348" y="0"/>
            <a:ext cx="8001056"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6INIMAGE.jpg"/>
          <p:cNvPicPr>
            <a:picLocks noChangeAspect="1"/>
          </p:cNvPicPr>
          <p:nvPr/>
        </p:nvPicPr>
        <p:blipFill>
          <a:blip r:embed="rId2"/>
          <a:stretch>
            <a:fillRect/>
          </a:stretch>
        </p:blipFill>
        <p:spPr>
          <a:xfrm>
            <a:off x="500034" y="0"/>
            <a:ext cx="821537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7588"/>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71472" y="571480"/>
            <a:ext cx="8001056" cy="5715040"/>
          </a:xfrm>
          <a:prstGeom prst="rect">
            <a:avLst/>
          </a:prstGeom>
          <a:blipFill>
            <a:blip r:embed="rId3">
              <a:duotone>
                <a:prstClr val="black"/>
                <a:schemeClr val="accent5">
                  <a:tint val="45000"/>
                  <a:satMod val="400000"/>
                </a:schemeClr>
              </a:duotone>
              <a:lum bright="-20000"/>
            </a:blip>
            <a:stretch>
              <a:fillRect/>
            </a:stretch>
          </a:blipFill>
          <a:ln>
            <a:noFill/>
          </a:ln>
          <a:scene3d>
            <a:camera prst="orthographicFront"/>
            <a:lightRig rig="threePt" dir="t"/>
          </a:scene3d>
          <a:sp3d>
            <a:bevelT w="146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642910" y="1142984"/>
            <a:ext cx="7715304" cy="5170646"/>
          </a:xfrm>
          <a:prstGeom prst="rect">
            <a:avLst/>
          </a:prstGeom>
          <a:noFill/>
        </p:spPr>
        <p:txBody>
          <a:bodyPr wrap="square" rtlCol="0">
            <a:spAutoFit/>
          </a:bodyPr>
          <a:lstStyle/>
          <a:p>
            <a:r>
              <a:rPr lang="es-ES" b="1" dirty="0" smtClean="0"/>
              <a:t> </a:t>
            </a:r>
            <a:endParaRPr lang="es-ES" dirty="0" smtClean="0"/>
          </a:p>
          <a:p>
            <a:r>
              <a:rPr lang="es-ES" sz="2400" dirty="0" smtClean="0">
                <a:effectLst>
                  <a:outerShdw blurRad="38100" dist="38100" dir="2700000" algn="tl">
                    <a:srgbClr val="000000">
                      <a:alpha val="43137"/>
                    </a:srgbClr>
                  </a:outerShdw>
                </a:effectLst>
                <a:latin typeface="Agency FB" pitchFamily="34" charset="0"/>
              </a:rPr>
              <a:t>Su especialidad consiste en la suma transparencia del vidrio imitando el cristal de roca y en el grabado o tallado profundo y perfecto que en hueco o en relieve se aplica a las mejores piezas. A finales del siglo XVII abandonó Bohemia su estilo especial adoptando la coloración de los vidrios de Venecia. Sus más notables producciones consistieron en copas elegantes, grabadas y cortadas en facetas pero sin adiciones de apéndices fantásticos y sin la ligereza de las venecianas.</a:t>
            </a:r>
          </a:p>
          <a:p>
            <a:r>
              <a:rPr lang="es-ES" sz="2400" dirty="0" smtClean="0">
                <a:effectLst>
                  <a:outerShdw blurRad="38100" dist="38100" dir="2700000" algn="tl">
                    <a:srgbClr val="000000">
                      <a:alpha val="43137"/>
                    </a:srgbClr>
                  </a:outerShdw>
                </a:effectLst>
                <a:latin typeface="Agency FB" pitchFamily="34" charset="0"/>
              </a:rPr>
              <a:t>Los colores empleados en la coloración inicial de los vidrios eran [azul turquesa], amarillo, y rosado (el rosado no fue producido hasta el año 1840). a mediados del siglo XIX se empezó a trabajar con la opalina que le daría un éxito tremendo, muchos rivales de la industria vidriera de Europa intentaron copiar los vivos reflejos opalinos del cristal de bohemia sin éxito.</a:t>
            </a:r>
          </a:p>
          <a:p>
            <a:endParaRPr lang="es-ES" sz="24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3286116" y="571480"/>
            <a:ext cx="2916183" cy="984885"/>
          </a:xfrm>
          <a:prstGeom prst="rect">
            <a:avLst/>
          </a:prstGeom>
          <a:noFill/>
        </p:spPr>
        <p:txBody>
          <a:bodyPr wrap="none" rtlCol="0">
            <a:spAutoFit/>
          </a:bodyPr>
          <a:lstStyle/>
          <a:p>
            <a:r>
              <a:rPr lang="es-ES" sz="4000" b="1" dirty="0" smtClean="0">
                <a:latin typeface="Agency FB" pitchFamily="34" charset="0"/>
              </a:rPr>
              <a:t>Características</a:t>
            </a:r>
            <a:endParaRPr lang="es-ES" sz="4000" dirty="0" smtClean="0">
              <a:latin typeface="Agency FB" pitchFamily="34" charset="0"/>
            </a:endParaRPr>
          </a:p>
          <a:p>
            <a:endParaRPr lang="es-ES" dirty="0"/>
          </a:p>
        </p:txBody>
      </p:sp>
    </p:spTree>
  </p:cSld>
  <p:clrMapOvr>
    <a:masterClrMapping/>
  </p:clrMapOvr>
  <p:transition spd="slow" advTm="45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hi.jpg"/>
          <p:cNvPicPr>
            <a:picLocks noChangeAspect="1"/>
          </p:cNvPicPr>
          <p:nvPr/>
        </p:nvPicPr>
        <p:blipFill>
          <a:blip r:embed="rId2"/>
          <a:stretch>
            <a:fillRect/>
          </a:stretch>
        </p:blipFill>
        <p:spPr>
          <a:xfrm>
            <a:off x="2214546" y="0"/>
            <a:ext cx="4786346" cy="6858000"/>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5" presetClass="entr" presetSubtype="10"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across)">
                                      <p:cBhvr>
                                        <p:cTn id="23" dur="3000"/>
                                        <p:tgtEl>
                                          <p:spTgt spid="5"/>
                                        </p:tgtEl>
                                      </p:cBhvr>
                                    </p:animEffect>
                                  </p:childTnLst>
                                </p:cTn>
                              </p:par>
                              <p:par>
                                <p:cTn id="24" presetID="5"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across)">
                                      <p:cBhvr>
                                        <p:cTn id="26" dur="3000"/>
                                        <p:tgtEl>
                                          <p:spTgt spid="6"/>
                                        </p:tgtEl>
                                      </p:cBhvr>
                                    </p:animEffect>
                                  </p:childTnLst>
                                </p:cTn>
                              </p:par>
                              <p:par>
                                <p:cTn id="27" presetID="16" presetClass="entr" presetSubtype="37"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ht.jpg"/>
          <p:cNvPicPr>
            <a:picLocks noChangeAspect="1"/>
          </p:cNvPicPr>
          <p:nvPr/>
        </p:nvPicPr>
        <p:blipFill>
          <a:blip r:embed="rId2"/>
          <a:stretch>
            <a:fillRect/>
          </a:stretch>
        </p:blipFill>
        <p:spPr>
          <a:xfrm>
            <a:off x="571472" y="0"/>
            <a:ext cx="8072494"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gh45.jpg"/>
          <p:cNvPicPr>
            <a:picLocks noChangeAspect="1"/>
          </p:cNvPicPr>
          <p:nvPr/>
        </p:nvPicPr>
        <p:blipFill>
          <a:blip r:embed="rId2"/>
          <a:stretch>
            <a:fillRect/>
          </a:stretch>
        </p:blipFill>
        <p:spPr>
          <a:xfrm>
            <a:off x="357158" y="0"/>
            <a:ext cx="842965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iiyu.jpg"/>
          <p:cNvPicPr>
            <a:picLocks noChangeAspect="1"/>
          </p:cNvPicPr>
          <p:nvPr/>
        </p:nvPicPr>
        <p:blipFill>
          <a:blip r:embed="rId2"/>
          <a:stretch>
            <a:fillRect/>
          </a:stretch>
        </p:blipFill>
        <p:spPr>
          <a:xfrm>
            <a:off x="2214546" y="0"/>
            <a:ext cx="4786346" cy="6858000"/>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4" presetClass="entr" presetSubtype="16"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3000"/>
                                        <p:tgtEl>
                                          <p:spTgt spid="6"/>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ikio.jpg"/>
          <p:cNvPicPr>
            <a:picLocks noChangeAspect="1"/>
          </p:cNvPicPr>
          <p:nvPr/>
        </p:nvPicPr>
        <p:blipFill>
          <a:blip r:embed="rId2"/>
          <a:stretch>
            <a:fillRect/>
          </a:stretch>
        </p:blipFill>
        <p:spPr>
          <a:xfrm>
            <a:off x="428596" y="0"/>
            <a:ext cx="8286808"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8ol.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ikl.jpg"/>
          <p:cNvPicPr>
            <a:picLocks noChangeAspect="1"/>
          </p:cNvPicPr>
          <p:nvPr/>
        </p:nvPicPr>
        <p:blipFill>
          <a:blip r:embed="rId2"/>
          <a:stretch>
            <a:fillRect/>
          </a:stretch>
        </p:blipFill>
        <p:spPr>
          <a:xfrm>
            <a:off x="1928794" y="0"/>
            <a:ext cx="5357850" cy="6858000"/>
          </a:xfrm>
          <a:prstGeom prst="rect">
            <a:avLst/>
          </a:prstGeom>
        </p:spPr>
      </p:pic>
      <p:sp>
        <p:nvSpPr>
          <p:cNvPr id="5" name="4 Rectángulo"/>
          <p:cNvSpPr/>
          <p:nvPr/>
        </p:nvSpPr>
        <p:spPr>
          <a:xfrm>
            <a:off x="0" y="0"/>
            <a:ext cx="1928794"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44" y="0"/>
            <a:ext cx="1857356"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5"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3000"/>
                                        <p:tgtEl>
                                          <p:spTgt spid="6"/>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fg.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8klIMAGE.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ilp.jpg"/>
          <p:cNvPicPr>
            <a:picLocks noChangeAspect="1"/>
          </p:cNvPicPr>
          <p:nvPr/>
        </p:nvPicPr>
        <p:blipFill>
          <a:blip r:embed="rId2"/>
          <a:stretch>
            <a:fillRect/>
          </a:stretch>
        </p:blipFill>
        <p:spPr>
          <a:xfrm>
            <a:off x="2143108" y="0"/>
            <a:ext cx="4786346"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6929454" y="0"/>
            <a:ext cx="2214546"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fltVal val="0"/>
                                          </p:val>
                                        </p:tav>
                                        <p:tav tm="100000">
                                          <p:val>
                                            <p:strVal val="#ppt_w"/>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8" presetClass="entr" presetSubtype="16"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8" presetClass="entr" presetSubtype="1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7u.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o8.jpg"/>
          <p:cNvPicPr>
            <a:picLocks noChangeAspect="1"/>
          </p:cNvPicPr>
          <p:nvPr/>
        </p:nvPicPr>
        <p:blipFill>
          <a:blip r:embed="rId2"/>
          <a:stretch>
            <a:fillRect/>
          </a:stretch>
        </p:blipFill>
        <p:spPr>
          <a:xfrm>
            <a:off x="2214546" y="22132"/>
            <a:ext cx="4857784" cy="6835868"/>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ppt_w/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strVal val="#ppt_h"/>
                                          </p:val>
                                        </p:tav>
                                        <p:tav tm="100000">
                                          <p:val>
                                            <p:strVal val="#ppt_h"/>
                                          </p:val>
                                        </p:tav>
                                      </p:tavLst>
                                    </p:anim>
                                  </p:childTnLst>
                                </p:cTn>
                              </p:par>
                              <p:par>
                                <p:cTn id="11" presetID="5" presetClass="entr" presetSubtype="10"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2000"/>
                                        <p:tgtEl>
                                          <p:spTgt spid="5"/>
                                        </p:tgtEl>
                                      </p:cBhvr>
                                    </p:animEffect>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5"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2000"/>
                                        <p:tgtEl>
                                          <p:spTgt spid="6"/>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2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2/3*#ppt_w"/>
                                          </p:val>
                                        </p:tav>
                                        <p:tav tm="100000">
                                          <p:val>
                                            <p:strVal val="#ppt_w"/>
                                          </p:val>
                                        </p:tav>
                                      </p:tavLst>
                                    </p:anim>
                                    <p:anim calcmode="lin" valueType="num">
                                      <p:cBhvr>
                                        <p:cTn id="29"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7rty.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i.jpg"/>
          <p:cNvPicPr>
            <a:picLocks noChangeAspect="1"/>
          </p:cNvPicPr>
          <p:nvPr/>
        </p:nvPicPr>
        <p:blipFill>
          <a:blip r:embed="rId2"/>
          <a:stretch>
            <a:fillRect/>
          </a:stretch>
        </p:blipFill>
        <p:spPr>
          <a:xfrm>
            <a:off x="2071670" y="0"/>
            <a:ext cx="5143536" cy="6858000"/>
          </a:xfrm>
          <a:prstGeom prst="rect">
            <a:avLst/>
          </a:prstGeom>
        </p:spPr>
      </p:pic>
      <p:sp>
        <p:nvSpPr>
          <p:cNvPr id="6" name="5 Rectángulo"/>
          <p:cNvSpPr/>
          <p:nvPr/>
        </p:nvSpPr>
        <p:spPr>
          <a:xfrm>
            <a:off x="0" y="0"/>
            <a:ext cx="2071670" cy="6858000"/>
          </a:xfrm>
          <a:prstGeom prst="rect">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7215206" y="0"/>
            <a:ext cx="1928794" cy="6858000"/>
          </a:xfrm>
          <a:prstGeom prst="rect">
            <a:avLst/>
          </a:prstGeom>
          <a:gradFill flip="none" rotWithShape="1">
            <a:gsLst>
              <a:gs pos="0">
                <a:schemeClr val="bg1"/>
              </a:gs>
              <a:gs pos="50000">
                <a:srgbClr val="996600">
                  <a:shade val="67500"/>
                  <a:satMod val="115000"/>
                </a:srgbClr>
              </a:gs>
              <a:gs pos="100000">
                <a:srgbClr val="99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ppt_x</p:attrName>
                                        </p:attrNameLst>
                                      </p:cBhvr>
                                      <p:tavLst>
                                        <p:tav tm="0">
                                          <p:val>
                                            <p:strVal val="#ppt_x-#ppt_w/2"/>
                                          </p:val>
                                        </p:tav>
                                        <p:tav tm="100000">
                                          <p:val>
                                            <p:strVal val="#ppt_x"/>
                                          </p:val>
                                        </p:tav>
                                      </p:tavLst>
                                    </p:anim>
                                    <p:anim calcmode="lin" valueType="num">
                                      <p:cBhvr>
                                        <p:cTn id="8" dur="2000" fill="hold"/>
                                        <p:tgtEl>
                                          <p:spTgt spid="6"/>
                                        </p:tgtEl>
                                        <p:attrNameLst>
                                          <p:attrName>ppt_y</p:attrName>
                                        </p:attrNameLst>
                                      </p:cBhvr>
                                      <p:tavLst>
                                        <p:tav tm="0">
                                          <p:val>
                                            <p:strVal val="#ppt_y"/>
                                          </p:val>
                                        </p:tav>
                                        <p:tav tm="100000">
                                          <p:val>
                                            <p:strVal val="#ppt_y"/>
                                          </p:val>
                                        </p:tav>
                                      </p:tavLst>
                                    </p:anim>
                                    <p:anim calcmode="lin" valueType="num">
                                      <p:cBhvr>
                                        <p:cTn id="9" dur="2000" fill="hold"/>
                                        <p:tgtEl>
                                          <p:spTgt spid="6"/>
                                        </p:tgtEl>
                                        <p:attrNameLst>
                                          <p:attrName>ppt_w</p:attrName>
                                        </p:attrNameLst>
                                      </p:cBhvr>
                                      <p:tavLst>
                                        <p:tav tm="0">
                                          <p:val>
                                            <p:fltVal val="0"/>
                                          </p:val>
                                        </p:tav>
                                        <p:tav tm="100000">
                                          <p:val>
                                            <p:strVal val="#ppt_w"/>
                                          </p:val>
                                        </p:tav>
                                      </p:tavLst>
                                    </p:anim>
                                    <p:anim calcmode="lin" valueType="num">
                                      <p:cBhvr>
                                        <p:cTn id="10" dur="2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ppt_x</p:attrName>
                                        </p:attrNameLst>
                                      </p:cBhvr>
                                      <p:tavLst>
                                        <p:tav tm="0">
                                          <p:val>
                                            <p:strVal val="#ppt_x+#ppt_w/2"/>
                                          </p:val>
                                        </p:tav>
                                        <p:tav tm="100000">
                                          <p:val>
                                            <p:strVal val="#ppt_x"/>
                                          </p:val>
                                        </p:tav>
                                      </p:tavLst>
                                    </p:anim>
                                    <p:anim calcmode="lin" valueType="num">
                                      <p:cBhvr>
                                        <p:cTn id="14" dur="2000" fill="hold"/>
                                        <p:tgtEl>
                                          <p:spTgt spid="7"/>
                                        </p:tgtEl>
                                        <p:attrNameLst>
                                          <p:attrName>ppt_y</p:attrName>
                                        </p:attrNameLst>
                                      </p:cBhvr>
                                      <p:tavLst>
                                        <p:tav tm="0">
                                          <p:val>
                                            <p:strVal val="#ppt_y"/>
                                          </p:val>
                                        </p:tav>
                                        <p:tav tm="100000">
                                          <p:val>
                                            <p:strVal val="#ppt_y"/>
                                          </p:val>
                                        </p:tav>
                                      </p:tavLst>
                                    </p:anim>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2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strVal val="2/3*#ppt_w"/>
                                          </p:val>
                                        </p:tav>
                                        <p:tav tm="100000">
                                          <p:val>
                                            <p:strVal val="#ppt_w"/>
                                          </p:val>
                                        </p:tav>
                                      </p:tavLst>
                                    </p:anim>
                                    <p:anim calcmode="lin" valueType="num">
                                      <p:cBhvr>
                                        <p:cTn id="23"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frr.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gn.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ol.jpg"/>
          <p:cNvPicPr>
            <a:picLocks noChangeAspect="1"/>
          </p:cNvPicPr>
          <p:nvPr/>
        </p:nvPicPr>
        <p:blipFill>
          <a:blip r:embed="rId2"/>
          <a:stretch>
            <a:fillRect/>
          </a:stretch>
        </p:blipFill>
        <p:spPr>
          <a:xfrm>
            <a:off x="2000232" y="0"/>
            <a:ext cx="5286412" cy="6858000"/>
          </a:xfrm>
          <a:prstGeom prst="rect">
            <a:avLst/>
          </a:prstGeom>
        </p:spPr>
      </p:pic>
      <p:sp>
        <p:nvSpPr>
          <p:cNvPr id="5" name="4 Rectángulo"/>
          <p:cNvSpPr/>
          <p:nvPr/>
        </p:nvSpPr>
        <p:spPr>
          <a:xfrm>
            <a:off x="0" y="0"/>
            <a:ext cx="2000232"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86612" y="0"/>
            <a:ext cx="185738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3"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2000"/>
                                        <p:tgtEl>
                                          <p:spTgt spid="5"/>
                                        </p:tgtEl>
                                      </p:cBhvr>
                                    </p:animEffect>
                                  </p:childTnLst>
                                </p:cTn>
                              </p:par>
                              <p:par>
                                <p:cTn id="12" presetID="17"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par>
                                <p:cTn id="16" presetID="3" presetClass="entr" presetSubtype="10" fill="hold" grpId="1"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Eppppp.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gw.jpg"/>
          <p:cNvPicPr>
            <a:picLocks noChangeAspect="1"/>
          </p:cNvPicPr>
          <p:nvPr/>
        </p:nvPicPr>
        <p:blipFill>
          <a:blip r:embed="rId2"/>
          <a:stretch>
            <a:fillRect/>
          </a:stretch>
        </p:blipFill>
        <p:spPr>
          <a:xfrm>
            <a:off x="2214546" y="0"/>
            <a:ext cx="4801842" cy="6858000"/>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rgbClr val="C35213">
                  <a:shade val="67500"/>
                  <a:satMod val="115000"/>
                </a:srgbClr>
              </a:gs>
              <a:gs pos="100000">
                <a:srgbClr val="C3521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rgbClr val="C35213">
                  <a:shade val="67500"/>
                  <a:satMod val="115000"/>
                </a:srgbClr>
              </a:gs>
              <a:gs pos="100000">
                <a:srgbClr val="C3521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4" presetClass="entr" presetSubtype="16"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2000"/>
                                        <p:tgtEl>
                                          <p:spTgt spid="6"/>
                                        </p:tgtEl>
                                      </p:cBhvr>
                                    </p:animEffect>
                                  </p:childTnLst>
                                </p:cTn>
                              </p:par>
                              <p:par>
                                <p:cTn id="16" presetID="4" presetClass="entr" presetSubtype="16"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2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geu45.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ii.jpg"/>
          <p:cNvPicPr>
            <a:picLocks noChangeAspect="1"/>
          </p:cNvPicPr>
          <p:nvPr/>
        </p:nvPicPr>
        <p:blipFill>
          <a:blip r:embed="rId2"/>
          <a:stretch>
            <a:fillRect/>
          </a:stretch>
        </p:blipFill>
        <p:spPr>
          <a:xfrm>
            <a:off x="285721"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if.jpg"/>
          <p:cNvPicPr>
            <a:picLocks noChangeAspect="1"/>
          </p:cNvPicPr>
          <p:nvPr/>
        </p:nvPicPr>
        <p:blipFill>
          <a:blip r:embed="rId2"/>
          <a:stretch>
            <a:fillRect/>
          </a:stretch>
        </p:blipFill>
        <p:spPr>
          <a:xfrm>
            <a:off x="2143108" y="0"/>
            <a:ext cx="4857784"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60" y="0"/>
            <a:ext cx="2143140"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
                                          </p:val>
                                        </p:tav>
                                        <p:tav tm="100000">
                                          <p:val>
                                            <p:strVal val="#ppt_x"/>
                                          </p:val>
                                        </p:tav>
                                      </p:tavLst>
                                    </p:anim>
                                    <p:anim calcmode="lin" valueType="num">
                                      <p:cBhvr>
                                        <p:cTn id="14" dur="3000" fill="hold"/>
                                        <p:tgtEl>
                                          <p:spTgt spid="6"/>
                                        </p:tgtEl>
                                        <p:attrNameLst>
                                          <p:attrName>ppt_y</p:attrName>
                                        </p:attrNameLst>
                                      </p:cBhvr>
                                      <p:tavLst>
                                        <p:tav tm="0">
                                          <p:val>
                                            <p:strVal val="#ppt_y+#ppt_h/2"/>
                                          </p:val>
                                        </p:tav>
                                        <p:tav tm="100000">
                                          <p:val>
                                            <p:strVal val="#ppt_y"/>
                                          </p:val>
                                        </p:tav>
                                      </p:tavLst>
                                    </p:anim>
                                    <p:anim calcmode="lin" valueType="num">
                                      <p:cBhvr>
                                        <p:cTn id="15" dur="3000" fill="hold"/>
                                        <p:tgtEl>
                                          <p:spTgt spid="6"/>
                                        </p:tgtEl>
                                        <p:attrNameLst>
                                          <p:attrName>ppt_w</p:attrName>
                                        </p:attrNameLst>
                                      </p:cBhvr>
                                      <p:tavLst>
                                        <p:tav tm="0">
                                          <p:val>
                                            <p:strVal val="#ppt_w"/>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childTnLst>
                                </p:cTn>
                              </p:par>
                              <p:par>
                                <p:cTn id="17" presetID="23" presetClass="entr" presetSubtype="3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6*min(max(#ppt_w*#ppt_h,.3),1)-7.4)/-.7*#ppt_w"/>
                                          </p:val>
                                        </p:tav>
                                        <p:tav tm="100000">
                                          <p:val>
                                            <p:strVal val="#ppt_w"/>
                                          </p:val>
                                        </p:tav>
                                      </p:tavLst>
                                    </p:anim>
                                    <p:anim calcmode="lin" valueType="num">
                                      <p:cBhvr>
                                        <p:cTn id="20" dur="3000" fill="hold"/>
                                        <p:tgtEl>
                                          <p:spTgt spid="4"/>
                                        </p:tgtEl>
                                        <p:attrNameLst>
                                          <p:attrName>ppt_h</p:attrName>
                                        </p:attrNameLst>
                                      </p:cBhvr>
                                      <p:tavLst>
                                        <p:tav tm="0">
                                          <p:val>
                                            <p:strVal val="(6*min(max(#ppt_w*#ppt_h,.3),1)-7.4)/-.7*#ppt_h"/>
                                          </p:val>
                                        </p:tav>
                                        <p:tav tm="100000">
                                          <p:val>
                                            <p:strVal val="#ppt_h"/>
                                          </p:val>
                                        </p:tav>
                                      </p:tavLst>
                                    </p:anim>
                                    <p:anim calcmode="lin" valueType="num">
                                      <p:cBhvr>
                                        <p:cTn id="21" dur="3000" fill="hold"/>
                                        <p:tgtEl>
                                          <p:spTgt spid="4"/>
                                        </p:tgtEl>
                                        <p:attrNameLst>
                                          <p:attrName>ppt_x</p:attrName>
                                        </p:attrNameLst>
                                      </p:cBhvr>
                                      <p:tavLst>
                                        <p:tav tm="0">
                                          <p:val>
                                            <p:fltVal val="0.5"/>
                                          </p:val>
                                        </p:tav>
                                        <p:tav tm="100000">
                                          <p:val>
                                            <p:strVal val="#ppt_x"/>
                                          </p:val>
                                        </p:tav>
                                      </p:tavLst>
                                    </p:anim>
                                    <p:anim calcmode="lin" valueType="num">
                                      <p:cBhvr>
                                        <p:cTn id="22"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Gjlt.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17"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ppt_w/2"/>
                                          </p:val>
                                        </p:tav>
                                        <p:tav tm="100000">
                                          <p:val>
                                            <p:strVal val="#ppt_x"/>
                                          </p:val>
                                        </p:tav>
                                      </p:tavLst>
                                    </p:anim>
                                    <p:anim calcmode="lin" valueType="num">
                                      <p:cBhvr>
                                        <p:cTn id="11" dur="3000" fill="hold"/>
                                        <p:tgtEl>
                                          <p:spTgt spid="4"/>
                                        </p:tgtEl>
                                        <p:attrNameLst>
                                          <p:attrName>ppt_y</p:attrName>
                                        </p:attrNameLst>
                                      </p:cBhvr>
                                      <p:tavLst>
                                        <p:tav tm="0">
                                          <p:val>
                                            <p:strVal val="#ppt_y"/>
                                          </p:val>
                                        </p:tav>
                                        <p:tav tm="100000">
                                          <p:val>
                                            <p:strVal val="#ppt_y"/>
                                          </p:val>
                                        </p:tav>
                                      </p:tavLst>
                                    </p:anim>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hn.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h.jpg"/>
          <p:cNvPicPr>
            <a:picLocks noChangeAspect="1"/>
          </p:cNvPicPr>
          <p:nvPr/>
        </p:nvPicPr>
        <p:blipFill>
          <a:blip r:embed="rId2"/>
          <a:stretch>
            <a:fillRect/>
          </a:stretch>
        </p:blipFill>
        <p:spPr>
          <a:xfrm>
            <a:off x="2214546" y="22132"/>
            <a:ext cx="4786346" cy="6835868"/>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60" y="0"/>
            <a:ext cx="2143140"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2/3*#ppt_w"/>
                                          </p:val>
                                        </p:tav>
                                        <p:tav tm="100000">
                                          <p:val>
                                            <p:strVal val="#ppt_w"/>
                                          </p:val>
                                        </p:tav>
                                      </p:tavLst>
                                    </p:anim>
                                    <p:anim calcmode="lin" valueType="num">
                                      <p:cBhvr>
                                        <p:cTn id="16"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i.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hnsr.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i5.jpg"/>
          <p:cNvPicPr>
            <a:picLocks noChangeAspect="1"/>
          </p:cNvPicPr>
          <p:nvPr/>
        </p:nvPicPr>
        <p:blipFill>
          <a:blip r:embed="rId2"/>
          <a:stretch>
            <a:fillRect/>
          </a:stretch>
        </p:blipFill>
        <p:spPr>
          <a:xfrm>
            <a:off x="2071670" y="0"/>
            <a:ext cx="4801842" cy="6858000"/>
          </a:xfrm>
          <a:prstGeom prst="rect">
            <a:avLst/>
          </a:prstGeom>
        </p:spPr>
      </p:pic>
      <p:sp>
        <p:nvSpPr>
          <p:cNvPr id="5" name="4 Rectángulo"/>
          <p:cNvSpPr/>
          <p:nvPr/>
        </p:nvSpPr>
        <p:spPr>
          <a:xfrm>
            <a:off x="0" y="0"/>
            <a:ext cx="2071670"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6858016" y="0"/>
            <a:ext cx="2285984"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2/3*#ppt_w"/>
                                          </p:val>
                                        </p:tav>
                                        <p:tav tm="100000">
                                          <p:val>
                                            <p:strVal val="#ppt_w"/>
                                          </p:val>
                                        </p:tav>
                                      </p:tavLst>
                                    </p:anim>
                                    <p:anim calcmode="lin" valueType="num">
                                      <p:cBhvr>
                                        <p:cTn id="16" dur="2000" fill="hold"/>
                                        <p:tgtEl>
                                          <p:spTgt spid="4"/>
                                        </p:tgtEl>
                                        <p:attrNameLst>
                                          <p:attrName>ppt_h</p:attrName>
                                        </p:attrNameLst>
                                      </p:cBhvr>
                                      <p:tavLst>
                                        <p:tav tm="0">
                                          <p:val>
                                            <p:strVal val="2/3*#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ik.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kkkkkky.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itt.jpg"/>
          <p:cNvPicPr>
            <a:picLocks noChangeAspect="1"/>
          </p:cNvPicPr>
          <p:nvPr/>
        </p:nvPicPr>
        <p:blipFill>
          <a:blip r:embed="rId2"/>
          <a:stretch>
            <a:fillRect/>
          </a:stretch>
        </p:blipFill>
        <p:spPr>
          <a:xfrm>
            <a:off x="2143108" y="22132"/>
            <a:ext cx="4857784" cy="6835868"/>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00892"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2/3*#ppt_w"/>
                                          </p:val>
                                        </p:tav>
                                        <p:tav tm="100000">
                                          <p:val>
                                            <p:strVal val="#ppt_w"/>
                                          </p:val>
                                        </p:tav>
                                      </p:tavLst>
                                    </p:anim>
                                    <p:anim calcmode="lin" valueType="num">
                                      <p:cBhvr>
                                        <p:cTn id="16" dur="2000" fill="hold"/>
                                        <p:tgtEl>
                                          <p:spTgt spid="4"/>
                                        </p:tgtEl>
                                        <p:attrNameLst>
                                          <p:attrName>ppt_h</p:attrName>
                                        </p:attrNameLst>
                                      </p:cBhvr>
                                      <p:tavLst>
                                        <p:tav tm="0">
                                          <p:val>
                                            <p:strVal val="2/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t7d.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Ay5r6.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ñlj.jpg"/>
          <p:cNvPicPr>
            <a:picLocks noChangeAspect="1"/>
          </p:cNvPicPr>
          <p:nvPr/>
        </p:nvPicPr>
        <p:blipFill>
          <a:blip r:embed="rId2"/>
          <a:stretch>
            <a:fillRect/>
          </a:stretch>
        </p:blipFill>
        <p:spPr>
          <a:xfrm>
            <a:off x="2000232" y="0"/>
            <a:ext cx="5214974" cy="6835868"/>
          </a:xfrm>
          <a:prstGeom prst="rect">
            <a:avLst/>
          </a:prstGeom>
        </p:spPr>
      </p:pic>
      <p:sp>
        <p:nvSpPr>
          <p:cNvPr id="5" name="4 Rectángulo"/>
          <p:cNvSpPr/>
          <p:nvPr/>
        </p:nvSpPr>
        <p:spPr>
          <a:xfrm>
            <a:off x="0" y="0"/>
            <a:ext cx="2000232"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15206" y="0"/>
            <a:ext cx="1928794" cy="6858000"/>
          </a:xfrm>
          <a:prstGeom prst="rect">
            <a:avLst/>
          </a:prstGeom>
          <a:gradFill flip="none" rotWithShape="1">
            <a:gsLst>
              <a:gs pos="0">
                <a:schemeClr val="bg1"/>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g.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d.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Horizontal)">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yu54.jpg"/>
          <p:cNvPicPr>
            <a:picLocks noChangeAspect="1"/>
          </p:cNvPicPr>
          <p:nvPr/>
        </p:nvPicPr>
        <p:blipFill>
          <a:blip r:embed="rId2"/>
          <a:stretch>
            <a:fillRect/>
          </a:stretch>
        </p:blipFill>
        <p:spPr>
          <a:xfrm>
            <a:off x="2143108" y="0"/>
            <a:ext cx="4929222"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330" y="0"/>
            <a:ext cx="2071670" cy="6858000"/>
          </a:xfrm>
          <a:prstGeom prst="rect">
            <a:avLst/>
          </a:prstGeom>
          <a:gradFill flip="none" rotWithShape="1">
            <a:gsLst>
              <a:gs pos="0">
                <a:schemeClr val="bg1"/>
              </a:gs>
              <a:gs pos="50000">
                <a:srgbClr val="000099">
                  <a:shade val="67500"/>
                  <a:satMod val="115000"/>
                </a:srgbClr>
              </a:gs>
              <a:gs pos="100000">
                <a:srgbClr val="00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par>
                                <p:cTn id="17" presetID="8" presetClass="entr" presetSubtype="16" fill="hold" grpId="1"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in)">
                                      <p:cBhvr>
                                        <p:cTn id="19" dur="2000"/>
                                        <p:tgtEl>
                                          <p:spTgt spid="5"/>
                                        </p:tgtEl>
                                      </p:cBhvr>
                                    </p:animEffect>
                                  </p:childTnLst>
                                </p:cTn>
                              </p:par>
                              <p:par>
                                <p:cTn id="20" presetID="8" presetClass="entr" presetSubtype="16"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i.jpg"/>
          <p:cNvPicPr>
            <a:picLocks noChangeAspect="1"/>
          </p:cNvPicPr>
          <p:nvPr/>
        </p:nvPicPr>
        <p:blipFill>
          <a:blip r:embed="rId2"/>
          <a:stretch>
            <a:fillRect/>
          </a:stretch>
        </p:blipFill>
        <p:spPr>
          <a:xfrm>
            <a:off x="357158" y="0"/>
            <a:ext cx="850112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ik.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anim calcmode="lin" valueType="num">
                                      <p:cBhvr>
                                        <p:cTn id="12" dur="2000" fill="hold"/>
                                        <p:tgtEl>
                                          <p:spTgt spid="4"/>
                                        </p:tgtEl>
                                        <p:attrNameLst>
                                          <p:attrName>ppt_x</p:attrName>
                                        </p:attrNameLst>
                                      </p:cBhvr>
                                      <p:tavLst>
                                        <p:tav tm="0">
                                          <p:val>
                                            <p:strVal val="#ppt_x"/>
                                          </p:val>
                                        </p:tav>
                                        <p:tav tm="100000">
                                          <p:val>
                                            <p:strVal val="#ppt_x"/>
                                          </p:val>
                                        </p:tav>
                                      </p:tavLst>
                                    </p:anim>
                                    <p:anim calcmode="lin" valueType="num">
                                      <p:cBhvr>
                                        <p:cTn id="13"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uiiiiii.jpg"/>
          <p:cNvPicPr>
            <a:picLocks noChangeAspect="1"/>
          </p:cNvPicPr>
          <p:nvPr/>
        </p:nvPicPr>
        <p:blipFill>
          <a:blip r:embed="rId2"/>
          <a:stretch>
            <a:fillRect/>
          </a:stretch>
        </p:blipFill>
        <p:spPr>
          <a:xfrm>
            <a:off x="2071670" y="0"/>
            <a:ext cx="5072098" cy="6835868"/>
          </a:xfrm>
          <a:prstGeom prst="rect">
            <a:avLst/>
          </a:prstGeom>
        </p:spPr>
      </p:pic>
      <p:sp>
        <p:nvSpPr>
          <p:cNvPr id="5" name="4 Rectángulo"/>
          <p:cNvSpPr/>
          <p:nvPr/>
        </p:nvSpPr>
        <p:spPr>
          <a:xfrm>
            <a:off x="0" y="0"/>
            <a:ext cx="2071670"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143768" y="0"/>
            <a:ext cx="2000232"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5"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vertical)">
                                      <p:cBhvr>
                                        <p:cTn id="15" dur="2000"/>
                                        <p:tgtEl>
                                          <p:spTgt spid="6"/>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2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o,u76.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Mpu.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2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anim calcmode="lin" valueType="num">
                                      <p:cBhvr>
                                        <p:cTn id="11" dur="2000" fill="hold"/>
                                        <p:tgtEl>
                                          <p:spTgt spid="4"/>
                                        </p:tgtEl>
                                        <p:attrNameLst>
                                          <p:attrName>ppt_x</p:attrName>
                                        </p:attrNameLst>
                                      </p:cBhvr>
                                      <p:tavLst>
                                        <p:tav tm="0">
                                          <p:val>
                                            <p:strVal val="#ppt_x"/>
                                          </p:val>
                                        </p:tav>
                                        <p:tav tm="100000">
                                          <p:val>
                                            <p:strVal val="#ppt_x"/>
                                          </p:val>
                                        </p:tav>
                                      </p:tavLst>
                                    </p:anim>
                                    <p:anim calcmode="lin" valueType="num">
                                      <p:cBhvr>
                                        <p:cTn id="12"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k.jpg"/>
          <p:cNvPicPr>
            <a:picLocks noChangeAspect="1"/>
          </p:cNvPicPr>
          <p:nvPr/>
        </p:nvPicPr>
        <p:blipFill>
          <a:blip r:embed="rId2"/>
          <a:stretch>
            <a:fillRect/>
          </a:stretch>
        </p:blipFill>
        <p:spPr>
          <a:xfrm>
            <a:off x="2214546" y="0"/>
            <a:ext cx="4857784" cy="6858000"/>
          </a:xfrm>
          <a:prstGeom prst="rect">
            <a:avLst/>
          </a:prstGeom>
        </p:spPr>
      </p:pic>
      <p:sp>
        <p:nvSpPr>
          <p:cNvPr id="5" name="4 Rectángulo"/>
          <p:cNvSpPr/>
          <p:nvPr/>
        </p:nvSpPr>
        <p:spPr>
          <a:xfrm>
            <a:off x="0" y="0"/>
            <a:ext cx="2214546" cy="68580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298" y="0"/>
            <a:ext cx="2071702" cy="68580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5"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2000"/>
                                        <p:tgtEl>
                                          <p:spTgt spid="6"/>
                                        </p:tgtEl>
                                      </p:cBhvr>
                                    </p:animEffect>
                                  </p:childTnLst>
                                </p:cTn>
                              </p:par>
                              <p:par>
                                <p:cTn id="16" presetID="5"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2000"/>
                                        <p:tgtEl>
                                          <p:spTgt spid="5"/>
                                        </p:tgtEl>
                                      </p:cBhvr>
                                    </p:animEffect>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2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strVal val="2/3*#ppt_w"/>
                                          </p:val>
                                        </p:tav>
                                        <p:tav tm="100000">
                                          <p:val>
                                            <p:strVal val="#ppt_w"/>
                                          </p:val>
                                        </p:tav>
                                      </p:tavLst>
                                    </p:anim>
                                    <p:anim calcmode="lin" valueType="num">
                                      <p:cBhvr>
                                        <p:cTn id="25"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Iyrhrhr.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jk.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gvfrAGE.jpg"/>
          <p:cNvPicPr>
            <a:picLocks noChangeAspect="1"/>
          </p:cNvPicPr>
          <p:nvPr/>
        </p:nvPicPr>
        <p:blipFill>
          <a:blip r:embed="rId2"/>
          <a:stretch>
            <a:fillRect/>
          </a:stretch>
        </p:blipFill>
        <p:spPr>
          <a:xfrm>
            <a:off x="2143108" y="0"/>
            <a:ext cx="5072098" cy="6835868"/>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215206" y="0"/>
            <a:ext cx="1928794" cy="6858000"/>
          </a:xfrm>
          <a:prstGeom prst="rect">
            <a:avLst/>
          </a:prstGeom>
          <a:gradFill flip="none" rotWithShape="1">
            <a:gsLst>
              <a:gs pos="0">
                <a:schemeClr val="bg1"/>
              </a:gs>
              <a:gs pos="50000">
                <a:srgbClr val="680068">
                  <a:shade val="67500"/>
                  <a:satMod val="115000"/>
                </a:srgbClr>
              </a:gs>
              <a:gs pos="100000">
                <a:srgbClr val="680068">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li7y8o.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INñ6.jpg"/>
          <p:cNvPicPr>
            <a:picLocks noChangeAspect="1"/>
          </p:cNvPicPr>
          <p:nvPr/>
        </p:nvPicPr>
        <p:blipFill>
          <a:blip r:embed="rId2"/>
          <a:stretch>
            <a:fillRect/>
          </a:stretch>
        </p:blipFill>
        <p:spPr>
          <a:xfrm>
            <a:off x="357158" y="0"/>
            <a:ext cx="850109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y7IMAGE.jpg"/>
          <p:cNvPicPr>
            <a:picLocks noChangeAspect="1"/>
          </p:cNvPicPr>
          <p:nvPr/>
        </p:nvPicPr>
        <p:blipFill>
          <a:blip r:embed="rId2"/>
          <a:stretch>
            <a:fillRect/>
          </a:stretch>
        </p:blipFill>
        <p:spPr>
          <a:xfrm>
            <a:off x="2143108" y="0"/>
            <a:ext cx="4944718" cy="6858000"/>
          </a:xfrm>
          <a:prstGeom prst="rect">
            <a:avLst/>
          </a:prstGeom>
        </p:spPr>
      </p:pic>
      <p:sp>
        <p:nvSpPr>
          <p:cNvPr id="5" name="4 Rectángulo"/>
          <p:cNvSpPr/>
          <p:nvPr/>
        </p:nvSpPr>
        <p:spPr>
          <a:xfrm>
            <a:off x="0" y="0"/>
            <a:ext cx="2143108" cy="68580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330" y="0"/>
            <a:ext cx="2071670" cy="6858000"/>
          </a:xfrm>
          <a:prstGeom prst="rect">
            <a:avLst/>
          </a:prstGeom>
          <a:gradFill flip="none" rotWithShape="1">
            <a:gsLst>
              <a:gs pos="0">
                <a:schemeClr val="bg1"/>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2/3*#ppt_w"/>
                                          </p:val>
                                        </p:tav>
                                        <p:tav tm="100000">
                                          <p:val>
                                            <p:strVal val="#ppt_w"/>
                                          </p:val>
                                        </p:tav>
                                      </p:tavLst>
                                    </p:anim>
                                    <p:anim calcmode="lin" valueType="num">
                                      <p:cBhvr>
                                        <p:cTn id="20" dur="2000" fill="hold"/>
                                        <p:tgtEl>
                                          <p:spTgt spid="4"/>
                                        </p:tgtEl>
                                        <p:attrNameLst>
                                          <p:attrName>ppt_h</p:attrName>
                                        </p:attrNameLst>
                                      </p:cBhvr>
                                      <p:tavLst>
                                        <p:tav tm="0">
                                          <p:val>
                                            <p:strVal val="2/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kytE.jpg"/>
          <p:cNvPicPr>
            <a:picLocks noChangeAspect="1"/>
          </p:cNvPicPr>
          <p:nvPr/>
        </p:nvPicPr>
        <p:blipFill>
          <a:blip r:embed="rId2"/>
          <a:stretch>
            <a:fillRect/>
          </a:stretch>
        </p:blipFill>
        <p:spPr>
          <a:xfrm>
            <a:off x="285720" y="0"/>
            <a:ext cx="857256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ns.jpg"/>
          <p:cNvPicPr>
            <a:picLocks noChangeAspect="1"/>
          </p:cNvPicPr>
          <p:nvPr/>
        </p:nvPicPr>
        <p:blipFill>
          <a:blip r:embed="rId2"/>
          <a:stretch>
            <a:fillRect/>
          </a:stretch>
        </p:blipFill>
        <p:spPr>
          <a:xfrm>
            <a:off x="272384" y="0"/>
            <a:ext cx="8585896"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7NIMAGE.jpg"/>
          <p:cNvPicPr>
            <a:picLocks noChangeAspect="1"/>
          </p:cNvPicPr>
          <p:nvPr/>
        </p:nvPicPr>
        <p:blipFill>
          <a:blip r:embed="rId2"/>
          <a:stretch>
            <a:fillRect/>
          </a:stretch>
        </p:blipFill>
        <p:spPr>
          <a:xfrm>
            <a:off x="2000232" y="0"/>
            <a:ext cx="5072098" cy="6858000"/>
          </a:xfrm>
          <a:prstGeom prst="rect">
            <a:avLst/>
          </a:prstGeom>
        </p:spPr>
      </p:pic>
      <p:sp>
        <p:nvSpPr>
          <p:cNvPr id="5" name="4 Rectángulo"/>
          <p:cNvSpPr/>
          <p:nvPr/>
        </p:nvSpPr>
        <p:spPr>
          <a:xfrm>
            <a:off x="0" y="0"/>
            <a:ext cx="2000232"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7072298" y="0"/>
            <a:ext cx="2071702" cy="68580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childTnLst>
                                </p:cTn>
                              </p:par>
                              <p:par>
                                <p:cTn id="13" presetID="3"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strVal val="2/3*#ppt_w"/>
                                          </p:val>
                                        </p:tav>
                                        <p:tav tm="100000">
                                          <p:val>
                                            <p:strVal val="#ppt_w"/>
                                          </p:val>
                                        </p:tav>
                                      </p:tavLst>
                                    </p:anim>
                                    <p:anim calcmode="lin" valueType="num">
                                      <p:cBhvr>
                                        <p:cTn id="22" dur="2000" fill="hold"/>
                                        <p:tgtEl>
                                          <p:spTgt spid="4"/>
                                        </p:tgtEl>
                                        <p:attrNameLst>
                                          <p:attrName>ppt_h</p:attrName>
                                        </p:attrNameLst>
                                      </p:cBhvr>
                                      <p:tavLst>
                                        <p:tav tm="0">
                                          <p:val>
                                            <p:strVal val="2/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k6.jpg"/>
          <p:cNvPicPr>
            <a:picLocks noChangeAspect="1"/>
          </p:cNvPicPr>
          <p:nvPr/>
        </p:nvPicPr>
        <p:blipFill>
          <a:blip r:embed="rId2"/>
          <a:stretch>
            <a:fillRect/>
          </a:stretch>
        </p:blipFill>
        <p:spPr>
          <a:xfrm>
            <a:off x="357158" y="0"/>
            <a:ext cx="8429684"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96MAGE.jpg"/>
          <p:cNvPicPr>
            <a:picLocks noChangeAspect="1"/>
          </p:cNvPicPr>
          <p:nvPr/>
        </p:nvPicPr>
        <p:blipFill>
          <a:blip r:embed="rId2"/>
          <a:stretch>
            <a:fillRect/>
          </a:stretch>
        </p:blipFill>
        <p:spPr>
          <a:xfrm>
            <a:off x="285720" y="0"/>
            <a:ext cx="8572560" cy="6858000"/>
          </a:xfrm>
          <a:prstGeom prst="rect">
            <a:avLst/>
          </a:prstGeom>
        </p:spPr>
      </p:pic>
      <p:pic>
        <p:nvPicPr>
          <p:cNvPr id="3074" name="Picture 2" descr="Rendered Image"/>
          <p:cNvPicPr>
            <a:picLocks noChangeAspect="1" noChangeArrowheads="1"/>
          </p:cNvPicPr>
          <p:nvPr/>
        </p:nvPicPr>
        <p:blipFill>
          <a:blip r:embed="rId3"/>
          <a:srcRect/>
          <a:stretch>
            <a:fillRect/>
          </a:stretch>
        </p:blipFill>
        <p:spPr bwMode="auto">
          <a:xfrm rot="20722320">
            <a:off x="1142976" y="4572008"/>
            <a:ext cx="2324100" cy="1476375"/>
          </a:xfrm>
          <a:prstGeom prst="rect">
            <a:avLst/>
          </a:prstGeom>
          <a:noFill/>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2000"/>
                                        <p:tgtEl>
                                          <p:spTgt spid="4"/>
                                        </p:tgtEl>
                                      </p:cBhvr>
                                    </p:animEffect>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3074"/>
                                        </p:tgtEl>
                                        <p:attrNameLst>
                                          <p:attrName>style.visibility</p:attrName>
                                        </p:attrNameLst>
                                      </p:cBhvr>
                                      <p:to>
                                        <p:strVal val="visible"/>
                                      </p:to>
                                    </p:set>
                                    <p:anim calcmode="lin" valueType="num">
                                      <p:cBhvr>
                                        <p:cTn id="17" dur="2000" fill="hold"/>
                                        <p:tgtEl>
                                          <p:spTgt spid="3074"/>
                                        </p:tgtEl>
                                        <p:attrNameLst>
                                          <p:attrName>ppt_w</p:attrName>
                                        </p:attrNameLst>
                                      </p:cBhvr>
                                      <p:tavLst>
                                        <p:tav tm="0">
                                          <p:val>
                                            <p:fltVal val="0"/>
                                          </p:val>
                                        </p:tav>
                                        <p:tav tm="100000">
                                          <p:val>
                                            <p:strVal val="#ppt_w"/>
                                          </p:val>
                                        </p:tav>
                                      </p:tavLst>
                                    </p:anim>
                                    <p:anim calcmode="lin" valueType="num">
                                      <p:cBhvr>
                                        <p:cTn id="18" dur="2000" fill="hold"/>
                                        <p:tgtEl>
                                          <p:spTgt spid="307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RISTAL DE BOHEM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--CRISTAL DE BOHEMIA--</Template>
  <TotalTime>0</TotalTime>
  <Words>724</Words>
  <Application>Microsoft Office PowerPoint</Application>
  <PresentationFormat>Presentación en pantalla (4:3)</PresentationFormat>
  <Paragraphs>25</Paragraphs>
  <Slides>80</Slides>
  <Notes>0</Notes>
  <HiddenSlides>0</HiddenSlides>
  <MMClips>1</MMClips>
  <ScaleCrop>false</ScaleCrop>
  <HeadingPairs>
    <vt:vector size="4" baseType="variant">
      <vt:variant>
        <vt:lpstr>Tema</vt:lpstr>
      </vt:variant>
      <vt:variant>
        <vt:i4>2</vt:i4>
      </vt:variant>
      <vt:variant>
        <vt:lpstr>Títulos de diapositiva</vt:lpstr>
      </vt:variant>
      <vt:variant>
        <vt:i4>80</vt:i4>
      </vt:variant>
    </vt:vector>
  </HeadingPairs>
  <TitlesOfParts>
    <vt:vector size="82" baseType="lpstr">
      <vt:lpstr>--CRISTAL DE BOHEMIA--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2014-06-20T20:05:03Z</dcterms:created>
  <dcterms:modified xsi:type="dcterms:W3CDTF">2014-06-20T20:18:41Z</dcterms:modified>
</cp:coreProperties>
</file>