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18" r:id="rId3"/>
    <p:sldId id="321" r:id="rId4"/>
    <p:sldId id="262" r:id="rId5"/>
    <p:sldId id="280" r:id="rId6"/>
    <p:sldId id="322" r:id="rId7"/>
    <p:sldId id="269" r:id="rId8"/>
    <p:sldId id="274" r:id="rId9"/>
    <p:sldId id="323" r:id="rId10"/>
    <p:sldId id="266" r:id="rId11"/>
    <p:sldId id="285" r:id="rId12"/>
    <p:sldId id="270" r:id="rId13"/>
    <p:sldId id="264" r:id="rId14"/>
    <p:sldId id="265" r:id="rId15"/>
    <p:sldId id="268" r:id="rId16"/>
    <p:sldId id="267" r:id="rId17"/>
    <p:sldId id="259" r:id="rId18"/>
    <p:sldId id="258" r:id="rId19"/>
    <p:sldId id="261" r:id="rId20"/>
    <p:sldId id="271" r:id="rId21"/>
    <p:sldId id="272" r:id="rId22"/>
    <p:sldId id="273" r:id="rId23"/>
    <p:sldId id="277" r:id="rId24"/>
    <p:sldId id="279" r:id="rId25"/>
    <p:sldId id="282" r:id="rId26"/>
    <p:sldId id="287" r:id="rId27"/>
    <p:sldId id="284" r:id="rId28"/>
    <p:sldId id="283" r:id="rId29"/>
    <p:sldId id="292" r:id="rId30"/>
    <p:sldId id="293" r:id="rId31"/>
    <p:sldId id="286" r:id="rId32"/>
    <p:sldId id="290" r:id="rId33"/>
    <p:sldId id="291" r:id="rId34"/>
    <p:sldId id="294" r:id="rId35"/>
    <p:sldId id="299" r:id="rId36"/>
    <p:sldId id="301" r:id="rId37"/>
    <p:sldId id="302" r:id="rId38"/>
    <p:sldId id="304" r:id="rId39"/>
    <p:sldId id="310" r:id="rId40"/>
    <p:sldId id="314" r:id="rId41"/>
    <p:sldId id="316" r:id="rId42"/>
    <p:sldId id="317" r:id="rId43"/>
    <p:sldId id="319" r:id="rId44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vgOI/d6cGZyOCSNC9289A" hashData="gTKFG1vaSMguwXuiXz8kLG0vAZ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00"/>
    <a:srgbClr val="006600"/>
    <a:srgbClr val="FF9900"/>
    <a:srgbClr val="0082B0"/>
    <a:srgbClr val="3366FF"/>
    <a:srgbClr val="0000FF"/>
    <a:srgbClr val="FF3300"/>
    <a:srgbClr val="FF6600"/>
    <a:srgbClr val="FA00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354" y="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A3600-ABDC-4B3F-AB2C-1BB898B44DD7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9CC18-A449-48BD-B593-C5524535CD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utterstock_107116208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meta-multi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642918"/>
            <a:ext cx="2128819" cy="2128819"/>
          </a:xfrm>
          <a:prstGeom prst="rect">
            <a:avLst/>
          </a:prstGeom>
        </p:spPr>
      </p:pic>
      <p:pic>
        <p:nvPicPr>
          <p:cNvPr id="4" name="3 Imagen" descr="cometa-naranja.gif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0" y="428604"/>
            <a:ext cx="2143140" cy="2571768"/>
          </a:xfrm>
          <a:prstGeom prst="rect">
            <a:avLst/>
          </a:prstGeom>
        </p:spPr>
      </p:pic>
      <p:pic>
        <p:nvPicPr>
          <p:cNvPr id="6" name="5 Imagen" descr="papalote_diamante.gif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6836529" y="2714620"/>
            <a:ext cx="2307471" cy="3143248"/>
          </a:xfrm>
          <a:prstGeom prst="rect">
            <a:avLst/>
          </a:prstGeom>
        </p:spPr>
      </p:pic>
      <p:pic>
        <p:nvPicPr>
          <p:cNvPr id="45060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786314" y="428604"/>
            <a:ext cx="4029075" cy="866776"/>
          </a:xfrm>
          <a:prstGeom prst="rect">
            <a:avLst/>
          </a:prstGeom>
          <a:noFill/>
        </p:spPr>
      </p:pic>
      <p:pic>
        <p:nvPicPr>
          <p:cNvPr id="45062" name="Picture 6" descr="Rendered Image"/>
          <p:cNvPicPr>
            <a:picLocks noChangeAspect="1" noChangeArrowheads="1"/>
          </p:cNvPicPr>
          <p:nvPr/>
        </p:nvPicPr>
        <p:blipFill>
          <a:blip r:embed="rId8">
            <a:lum bright="-30000" contrast="40000"/>
          </a:blip>
          <a:srcRect/>
          <a:stretch>
            <a:fillRect/>
          </a:stretch>
        </p:blipFill>
        <p:spPr bwMode="auto">
          <a:xfrm>
            <a:off x="4786314" y="1500174"/>
            <a:ext cx="4019550" cy="828676"/>
          </a:xfrm>
          <a:prstGeom prst="rect">
            <a:avLst/>
          </a:prstGeom>
          <a:noFill/>
        </p:spPr>
      </p:pic>
      <p:pic>
        <p:nvPicPr>
          <p:cNvPr id="45072" name="Picture 16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786446" y="2571744"/>
            <a:ext cx="1981200" cy="809626"/>
          </a:xfrm>
          <a:prstGeom prst="rect">
            <a:avLst/>
          </a:prstGeom>
          <a:noFill/>
        </p:spPr>
      </p:pic>
      <p:pic>
        <p:nvPicPr>
          <p:cNvPr id="45074" name="Picture 18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5715008" y="3643314"/>
            <a:ext cx="2190750" cy="809626"/>
          </a:xfrm>
          <a:prstGeom prst="rect">
            <a:avLst/>
          </a:prstGeom>
          <a:noFill/>
        </p:spPr>
      </p:pic>
      <p:pic>
        <p:nvPicPr>
          <p:cNvPr id="45082" name="Picture 26" descr="Rendered Image"/>
          <p:cNvPicPr>
            <a:picLocks noChangeAspect="1" noChangeArrowheads="1"/>
          </p:cNvPicPr>
          <p:nvPr/>
        </p:nvPicPr>
        <p:blipFill>
          <a:blip r:embed="rId11">
            <a:lum bright="-40000" contrast="40000"/>
          </a:blip>
          <a:srcRect/>
          <a:stretch>
            <a:fillRect/>
          </a:stretch>
        </p:blipFill>
        <p:spPr bwMode="auto">
          <a:xfrm>
            <a:off x="5724525" y="5500702"/>
            <a:ext cx="3419475" cy="552451"/>
          </a:xfrm>
          <a:prstGeom prst="rect">
            <a:avLst/>
          </a:prstGeom>
          <a:noFill/>
        </p:spPr>
      </p:pic>
    </p:spTree>
  </p:cSld>
  <p:clrMapOvr>
    <a:masterClrMapping/>
  </p:clrMapOvr>
  <p:transition advTm="40000">
    <p:sndAc>
      <p:stSnd loop="1">
        <p:snd r:embed="rId2" name="Chiquetete - Cometa Blanca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841 0.26042 C -0.15538 0.24606 -0.14236 0.23171 -0.12466 0.21968 C -0.10712 0.20787 -0.07639 0.20324 -0.06198 0.18889 C -0.04757 0.17454 -0.04063 0.15046 -0.0382 0.13356 C -0.03594 0.1169 -0.05226 0.11019 -0.04827 0.08819 C -0.04427 0.06644 -0.02257 0.01736 -0.01459 0.00231 C -0.0066 -0.01273 -0.0033 -0.00787 2.5E-6 -0.00255 " pathEditMode="relative" rAng="0" ptsTypes="aaaaaaA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" y="-13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712 0.1713 C -0.15746 0.1794 -0.15764 0.18773 -0.14774 0.16528 C -0.13767 0.14306 -0.11944 0.06366 -0.09687 0.03797 C -0.0743 0.01204 -0.02847 0.0169 -0.01232 0.01042 C 0.00399 0.00417 0.00191 0.00185 -1.38889E-6 -2.59259E-6 " pathEditMode="relative" rAng="0" ptsTypes="aaaaA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-7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5 0.16713 C -0.03281 0.17847 -0.00659 0.19005 0.00834 0.1713 C 0.0231 0.15278 0.02466 0.08681 0.03021 0.05509 C 0.0356 0.02384 0.04202 0.00278 0.04115 -0.01667 C 0.04028 -0.03611 0.03264 -0.04907 0.02518 -0.06204 " pathEditMode="relative" rAng="0" ptsTypes="aaaaA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" y="-1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5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20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00">
                  <a:shade val="30000"/>
                  <a:satMod val="115000"/>
                </a:srgbClr>
              </a:gs>
              <a:gs pos="50000">
                <a:srgbClr val="007000">
                  <a:shade val="67500"/>
                  <a:satMod val="115000"/>
                </a:srgbClr>
              </a:gs>
              <a:gs pos="100000">
                <a:srgbClr val="007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2 Marco"/>
          <p:cNvSpPr/>
          <p:nvPr/>
        </p:nvSpPr>
        <p:spPr>
          <a:xfrm>
            <a:off x="357158" y="357166"/>
            <a:ext cx="8501122" cy="6215106"/>
          </a:xfrm>
          <a:prstGeom prst="frame">
            <a:avLst>
              <a:gd name="adj1" fmla="val 1659"/>
            </a:avLst>
          </a:prstGeo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4 Imagen" descr="papalote_diamante.gif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857752" y="266700"/>
            <a:ext cx="4286248" cy="65913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928670"/>
            <a:ext cx="564360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cometa, es conocida por muchos otros nombres como,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Barrilete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(Argentina), Papelote (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México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Papagayo (Venezuela),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Volantín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(Chile), Chichiguas (Puerto Rico), Cometa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(Perú ,Colombia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España)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Kite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(Estados Unidos, Inglaterra),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Drachen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(Alemania)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Considerado como un juego infantil o deportivo, en su historia ha sido empleada para múltiples usos. </a:t>
            </a: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realizan competiciones, e incluso ha sido utilizado con fines militares o científicos por la sencillez de su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construcción.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cometa es un artefacto volador, más pesado que el aire, que vuela gracias a la fuerza del viento y a uno o varios hilos que la mantienen desde tierra en su postura correcta de vuelo.</a:t>
            </a:r>
          </a:p>
          <a:p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STI-Rene-Maier-03-1140x7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ARTISTI-Rene-Maier-03-1140x7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00">
                  <a:shade val="30000"/>
                  <a:satMod val="115000"/>
                </a:srgbClr>
              </a:gs>
              <a:gs pos="50000">
                <a:srgbClr val="007000">
                  <a:shade val="67500"/>
                  <a:satMod val="115000"/>
                </a:srgbClr>
              </a:gs>
              <a:gs pos="100000">
                <a:srgbClr val="007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o"/>
          <p:cNvSpPr/>
          <p:nvPr/>
        </p:nvSpPr>
        <p:spPr>
          <a:xfrm>
            <a:off x="357158" y="357166"/>
            <a:ext cx="8501122" cy="6215106"/>
          </a:xfrm>
          <a:prstGeom prst="frame">
            <a:avLst>
              <a:gd name="adj1" fmla="val 1659"/>
            </a:avLst>
          </a:prstGeo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4 Imagen" descr="papalote_diamante.gif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000628" y="266700"/>
            <a:ext cx="4143372" cy="65913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714356"/>
            <a:ext cx="535785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a su propia naturaleza, lo habitual es desplegar las cometas en lugares abiertos y ventosos, como descampados o playas, o lugares abiertos donde no haya árboles, caminos, cables de luz, edificios u obstrucciones para el viento. Si las condiciones son buenas, se pueden remontar las cometas en cualquier momento del año. Si tratan de hacerla volar sin viento, o durante períodos con condiciones de viento pesado o con ráfagas, se frustrarán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cometas nacieron en la antigua China. Se sabe que alrededor del año 1200 a. C. se utilizaban como dispositivo de señalización militar. Los movimientos y los colores de las cometas constituían mensajes que se comunicaban en la distancia entre destacamentos militares.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a4332b9e4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54a4332b9e4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16881_or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6316881_or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00">
                  <a:shade val="30000"/>
                  <a:satMod val="115000"/>
                </a:srgbClr>
              </a:gs>
              <a:gs pos="50000">
                <a:srgbClr val="007000">
                  <a:shade val="67500"/>
                  <a:satMod val="115000"/>
                </a:srgbClr>
              </a:gs>
              <a:gs pos="100000">
                <a:srgbClr val="007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o"/>
          <p:cNvSpPr/>
          <p:nvPr/>
        </p:nvSpPr>
        <p:spPr>
          <a:xfrm>
            <a:off x="357158" y="357166"/>
            <a:ext cx="8501122" cy="6215106"/>
          </a:xfrm>
          <a:prstGeom prst="frame">
            <a:avLst>
              <a:gd name="adj1" fmla="val 1659"/>
            </a:avLst>
          </a:prstGeo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4 Imagen" descr="papalote_diamante.gif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000628" y="266700"/>
            <a:ext cx="4143372" cy="616269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857232"/>
            <a:ext cx="52864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los niños aztecas se jugaba con los papalotes, un poco más toscos que las cometas chinas, pero igual de voladores. Y entre los niños del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Tíbet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existía esta afición. 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siglo XII, en Europa los niños ya jugaban con cometas a las que añadían cuerdas para hacerlas sonar. </a:t>
            </a: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destacar también la labor desempeñada por las cometas como equipos de medición atmosférica. El político e inventor estadounidense Benjamín Franklin utilizó una cometa para investigar los rayos e inventar el pararrayos. Hoy en día, la cometa mantiene su popularidad entre los niños de todas las culturas.</a:t>
            </a:r>
          </a:p>
          <a:p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-girl-flying-kite-on-makar-sankrant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cute-girl-flying-kite-on-makar-sankrant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5-photo-Michel-Johner-cop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285-photo-Michel-Johner-cop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out2013---crianca-empina-pipa-nesta-quinta-feira-3-em-chmnitz-na-alemanha-os-meteorologistas-preveem-uma-queda-na-temperatura-nos-proximos-dias-1380805852011_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3out2013---crianca-empina-pipa-nesta-quinta-feira-3-em-chmnitz-na-alemanha-os-meteorologistas-preveem-uma-queda-na-temperatura-nos-proximos-dias-1380805852011_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_iStock_00005562976Lar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30_iStock_00005562976Lar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637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F914B5-B224-4187-A08B-EFBC936B3F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8BF914B5-B224-4187-A08B-EFBC936B3F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d1aa_642e7509_XX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0_9d1aa_642e7509_XX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{f11317bb-090a-ad98-64b8-427f47ddd0a7}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{f11317bb-090a-ad98-64b8-427f47ddd0a7}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1113" y="0"/>
            <a:ext cx="91201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201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4-ic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344-ic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0px com by Gable Denim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500px com by Gable Denim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244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59244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71207437_2c06b7fb2d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5971207437_2c06b7fb2d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quilo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aquilo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rva-festival-dellaquilo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cerva-festival-dellaquilo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achen-steigen-lassen.a0f3f0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rachen-steigen-lassen.a0f3f0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637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o-hacer-una-com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A00A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como-hacer-una-com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tos-cropped-optimiz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Cheetos-cropped-optimiz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le00014216671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file00014216671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lia_31619383_Subscription_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Fotolia_31619383_Subscription_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achensteigen_lassen_kinder_istockphot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rachensteigen_lassen_kinder_istockphot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1be3df-007e-4a65-b7e8-a00f011c0d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f61be3df-007e-4a65-b7e8-a00f011c0d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1324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fg1324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ochi-sulla-spiaggia-gli-acquiloni-possono-essere-molto-divertent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giochi-sulla-spiaggia-gli-acquiloni-possono-essere-molto-divertent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6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IMG_46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gar-a-volar-una-cometa-con-los-ni--os-1092x7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Jugar-a-volar-una-cometa-con-los-ni--os-1092x7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n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jun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kind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Landkind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-aprovam-panfletos-contra-o-uso-de-cerol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Pais-aprovam-panfletos-contra-o-uso-de-cerol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rkanyereget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sarkanyereget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utterstock_1410082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shutterstock_1410082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utterstock_1940705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shutterstock_1940705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859865">
            <a:off x="4132540" y="4749076"/>
            <a:ext cx="2354528" cy="1081162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</Words>
  <Application>Microsoft Office PowerPoint</Application>
  <PresentationFormat>Presentación en pantalla (4:3)</PresentationFormat>
  <Paragraphs>15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72</cp:revision>
  <dcterms:created xsi:type="dcterms:W3CDTF">2016-03-31T20:52:42Z</dcterms:created>
  <dcterms:modified xsi:type="dcterms:W3CDTF">2016-04-01T20:45:52Z</dcterms:modified>
</cp:coreProperties>
</file>