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65" r:id="rId3"/>
    <p:sldId id="260" r:id="rId4"/>
    <p:sldId id="306" r:id="rId5"/>
    <p:sldId id="257" r:id="rId6"/>
    <p:sldId id="261" r:id="rId7"/>
    <p:sldId id="307" r:id="rId8"/>
    <p:sldId id="258" r:id="rId9"/>
    <p:sldId id="263" r:id="rId10"/>
    <p:sldId id="271" r:id="rId11"/>
    <p:sldId id="259" r:id="rId12"/>
    <p:sldId id="262" r:id="rId13"/>
    <p:sldId id="264" r:id="rId14"/>
    <p:sldId id="266" r:id="rId15"/>
    <p:sldId id="269" r:id="rId16"/>
    <p:sldId id="267" r:id="rId17"/>
    <p:sldId id="270" r:id="rId18"/>
    <p:sldId id="268" r:id="rId19"/>
    <p:sldId id="272" r:id="rId20"/>
    <p:sldId id="276" r:id="rId21"/>
    <p:sldId id="273" r:id="rId22"/>
    <p:sldId id="274" r:id="rId23"/>
    <p:sldId id="275" r:id="rId24"/>
    <p:sldId id="283" r:id="rId25"/>
    <p:sldId id="277" r:id="rId26"/>
    <p:sldId id="278" r:id="rId27"/>
    <p:sldId id="279" r:id="rId28"/>
    <p:sldId id="280" r:id="rId29"/>
    <p:sldId id="281" r:id="rId30"/>
    <p:sldId id="291" r:id="rId31"/>
    <p:sldId id="282" r:id="rId32"/>
    <p:sldId id="287" r:id="rId33"/>
    <p:sldId id="303" r:id="rId34"/>
    <p:sldId id="289" r:id="rId35"/>
    <p:sldId id="288" r:id="rId36"/>
    <p:sldId id="290" r:id="rId37"/>
    <p:sldId id="292" r:id="rId38"/>
    <p:sldId id="294" r:id="rId39"/>
    <p:sldId id="293" r:id="rId40"/>
    <p:sldId id="295" r:id="rId41"/>
    <p:sldId id="298" r:id="rId42"/>
    <p:sldId id="296" r:id="rId43"/>
    <p:sldId id="299" r:id="rId44"/>
    <p:sldId id="297" r:id="rId45"/>
    <p:sldId id="300" r:id="rId46"/>
    <p:sldId id="301" r:id="rId47"/>
    <p:sldId id="302" r:id="rId48"/>
    <p:sldId id="304" r:id="rId49"/>
    <p:sldId id="305" r:id="rId50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Ik0TqFXbzWEpjYiGbQRlVQ" hashData="OtVErYLh2/PPs72vmMsHPR/k5h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CC3399"/>
    <a:srgbClr val="E28AC5"/>
    <a:srgbClr val="800000"/>
    <a:srgbClr val="0000FF"/>
    <a:srgbClr val="00682F"/>
    <a:srgbClr val="004620"/>
    <a:srgbClr val="663300"/>
    <a:srgbClr val="003618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099" autoAdjust="0"/>
    <p:restoredTop sz="94660"/>
  </p:normalViewPr>
  <p:slideViewPr>
    <p:cSldViewPr>
      <p:cViewPr>
        <p:scale>
          <a:sx n="400" d="100"/>
          <a:sy n="400" d="100"/>
        </p:scale>
        <p:origin x="5826" y="391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1706E-4F83-4F3B-A62E-F919E4DE23BC}" type="datetimeFigureOut">
              <a:rPr lang="es-PE" smtClean="0"/>
              <a:pPr/>
              <a:t>18/06/2018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0CD646-8D9F-49FE-BA9F-8F6EDDD345A5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image" Target="../media/image57.png"/><Relationship Id="rId18" Type="http://schemas.openxmlformats.org/officeDocument/2006/relationships/image" Target="../media/image60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59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3.png"/><Relationship Id="rId11" Type="http://schemas.openxmlformats.org/officeDocument/2006/relationships/image" Target="../media/image56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58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2.png"/><Relationship Id="rId9" Type="http://schemas.openxmlformats.org/officeDocument/2006/relationships/image" Target="../media/image55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9945_grafika_fantasy_dziewczyna_motyl_motylek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228592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4571968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228595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457200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228595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457200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228595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457200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6" name="25 Imagen" descr="cooltext290338184715874.png"/>
          <p:cNvPicPr>
            <a:picLocks noChangeAspect="1"/>
          </p:cNvPicPr>
          <p:nvPr/>
        </p:nvPicPr>
        <p:blipFill>
          <a:blip r:embed="rId4">
            <a:lum bright="40000" contrast="40000"/>
          </a:blip>
          <a:stretch>
            <a:fillRect/>
          </a:stretch>
        </p:blipFill>
        <p:spPr>
          <a:xfrm>
            <a:off x="642910" y="4143386"/>
            <a:ext cx="2152476" cy="357190"/>
          </a:xfrm>
          <a:prstGeom prst="rect">
            <a:avLst/>
          </a:prstGeom>
        </p:spPr>
      </p:pic>
      <p:pic>
        <p:nvPicPr>
          <p:cNvPr id="27" name="26 Imagen" descr="cooltext290338503088739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CC3399">
                <a:tint val="45000"/>
                <a:satMod val="400000"/>
              </a:srgbClr>
            </a:duotone>
            <a:lum bright="-10000" contrast="30000"/>
          </a:blip>
          <a:stretch>
            <a:fillRect/>
          </a:stretch>
        </p:blipFill>
        <p:spPr>
          <a:xfrm>
            <a:off x="1285852" y="500048"/>
            <a:ext cx="2450718" cy="916445"/>
          </a:xfrm>
          <a:prstGeom prst="rect">
            <a:avLst/>
          </a:prstGeom>
        </p:spPr>
      </p:pic>
      <p:pic>
        <p:nvPicPr>
          <p:cNvPr id="28" name="27 Imagen" descr="cooltext290338517502633.png"/>
          <p:cNvPicPr>
            <a:picLocks noChangeAspect="1"/>
          </p:cNvPicPr>
          <p:nvPr/>
        </p:nvPicPr>
        <p:blipFill>
          <a:blip r:embed="rId6">
            <a:duotone>
              <a:prstClr val="black"/>
              <a:srgbClr val="CC3399">
                <a:tint val="45000"/>
                <a:satMod val="400000"/>
              </a:srgbClr>
            </a:duotone>
            <a:lum bright="-10000" contrast="30000"/>
          </a:blip>
          <a:stretch>
            <a:fillRect/>
          </a:stretch>
        </p:blipFill>
        <p:spPr>
          <a:xfrm>
            <a:off x="1285852" y="1857370"/>
            <a:ext cx="2191998" cy="899546"/>
          </a:xfrm>
          <a:prstGeom prst="rect">
            <a:avLst/>
          </a:prstGeom>
        </p:spPr>
      </p:pic>
      <p:pic>
        <p:nvPicPr>
          <p:cNvPr id="29" name="28 Imagen" descr="cooltext290338535138031.png"/>
          <p:cNvPicPr>
            <a:picLocks noChangeAspect="1"/>
          </p:cNvPicPr>
          <p:nvPr/>
        </p:nvPicPr>
        <p:blipFill>
          <a:blip r:embed="rId7">
            <a:duotone>
              <a:prstClr val="black"/>
              <a:srgbClr val="CC3399">
                <a:tint val="45000"/>
                <a:satMod val="400000"/>
              </a:srgbClr>
            </a:duotone>
            <a:lum bright="-10000" contrast="30000"/>
          </a:blip>
          <a:stretch>
            <a:fillRect/>
          </a:stretch>
        </p:blipFill>
        <p:spPr>
          <a:xfrm>
            <a:off x="928662" y="3071816"/>
            <a:ext cx="3031652" cy="894080"/>
          </a:xfrm>
          <a:prstGeom prst="rect">
            <a:avLst/>
          </a:prstGeom>
        </p:spPr>
      </p:pic>
      <p:pic>
        <p:nvPicPr>
          <p:cNvPr id="30" name="29 Imagen" descr="229945_grafika_fantasy_dziewczyna_motyl_motylek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19000">
    <p:sndAc>
      <p:stSnd loop="1">
        <p:snd r:embed="rId2" name="Taylor Swift - Shake It Off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3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68764_kobieta_biala_suknia_labedz_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CCFF"/>
              </a:gs>
              <a:gs pos="17999">
                <a:srgbClr val="99CCFF"/>
              </a:gs>
              <a:gs pos="36000">
                <a:srgbClr val="9966FF"/>
              </a:gs>
              <a:gs pos="61000">
                <a:srgbClr val="CC99FF"/>
              </a:gs>
              <a:gs pos="82001">
                <a:srgbClr val="99CCFF"/>
              </a:gs>
              <a:gs pos="100000">
                <a:srgbClr val="CCCCFF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1142976" y="714362"/>
            <a:ext cx="7143799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PE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arte digital</a:t>
            </a:r>
            <a:r>
              <a:rPr lang="es-PE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engloba una serie de disciplinas creativas en las que se utilizan tecnologías digitales en el proceso de producción o en su exhibición.  Computadoras  forman parte de la industria visual desde las últimas décadas del siglo XX ; el aumento de su capacidad para generar, reproducir y difundir imágenes ha llevado a una extensión de su uso en el cine, la televisión y la publicidad, y posteriormente en la industria de los videojuegos, que no deja de mejorar la calidad visual de sus productos; diseñadores gráficos y arquitectos utilizan cada vez más las computadoras en su trabajo .La misma Internet difunden las colecciones de museos y la obra de artistas de todos los estilos y épocas. La informática y los nuevos medios de producción, tratamiento y distribución digitales constituyen un campo fértil para el desarrollo de la expresión artística.</a:t>
            </a:r>
          </a:p>
          <a:p>
            <a:endParaRPr lang="es-PE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ransition advTm="38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0461_wrozka_twarz_skrzydl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</a:schemeClr>
              </a:gs>
              <a:gs pos="64999">
                <a:srgbClr val="F0EBD5"/>
              </a:gs>
              <a:gs pos="100000">
                <a:srgbClr val="D1C39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9896_fantasy_kobie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adre_pour_video_4_by_kidpaddleetcie-d97hdt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" y="0"/>
            <a:ext cx="9141767" cy="5143500"/>
          </a:xfrm>
          <a:prstGeom prst="rect">
            <a:avLst/>
          </a:prstGeom>
        </p:spPr>
      </p:pic>
      <p:sp>
        <p:nvSpPr>
          <p:cNvPr id="3" name="2 CuadroTexto"/>
          <p:cNvSpPr txBox="1"/>
          <p:nvPr/>
        </p:nvSpPr>
        <p:spPr>
          <a:xfrm>
            <a:off x="714348" y="1142990"/>
            <a:ext cx="764386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arte digital es una forma de expresión relativamente nueva y en gestación .</a:t>
            </a:r>
          </a:p>
          <a:p>
            <a:pPr algn="ctr"/>
            <a:r>
              <a:rPr lang="es-PE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novedad del medio se convierte en categoría estética, y los críticos de arte y escritores de la cultura digital, así como las empresas que publicitan novísimas tecnologías contribuyen a ello, siendo que el arte digital incorpora la tecnología informática y digital, se da la tentación de distinguir el arte tradicional del digital señalando que éste es tecnológico, y el resto no.</a:t>
            </a:r>
          </a:p>
          <a:p>
            <a:pPr algn="ctr"/>
            <a:r>
              <a:rPr lang="es-PE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tecnología consiste básicamente en un instrumento o procedimiento que posibilita una creación, y en ese sentido no existe diferencia entre un pincel y una paleta gráfica.</a:t>
            </a:r>
          </a:p>
          <a:p>
            <a:pPr algn="ctr"/>
            <a:endParaRPr lang="es-PE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advTm="38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391_dziecko_me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2654_tygrys_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6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2561_kobieta_morze_zachod_slonca_hustawka_rekin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6370_kobieta_pajeczyna_pazu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FF">
                  <a:shade val="67500"/>
                  <a:satMod val="115000"/>
                </a:srgbClr>
              </a:gs>
              <a:gs pos="100000">
                <a:srgbClr val="9966FF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7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6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0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8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1302_fantasy_kobieta_kwiaty_pta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66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6633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23375_fantasy_kobieta_kwiaty_moty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435_kobieta_elf_ptak_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8222_swiat_fantazji_dzieci_pocalun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488C4"/>
              </a:gs>
              <a:gs pos="53000">
                <a:srgbClr val="D4DEFF"/>
              </a:gs>
              <a:gs pos="83000">
                <a:srgbClr val="D4DEFF"/>
              </a:gs>
              <a:gs pos="100000">
                <a:srgbClr val="96AB94"/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8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2993_kobieta_suknia_kot_la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068_aniol_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50000"/>
                  <a:shade val="30000"/>
                  <a:satMod val="115000"/>
                </a:schemeClr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5792_planeta_ziemia_gwiazdy_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2597_kobieta_elf_skrzydla_miecz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2790_fantasy_elf_ptaszek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000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5488_anio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428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0029_lampa_alladyna_pustynia_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0634_lew_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0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1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jkl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bg2">
                  <a:lumMod val="40000"/>
                  <a:lumOff val="60000"/>
                  <a:shade val="67500"/>
                  <a:satMod val="115000"/>
                </a:schemeClr>
              </a:gs>
              <a:gs pos="100000">
                <a:schemeClr val="bg2">
                  <a:lumMod val="40000"/>
                  <a:lumOff val="6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4306_dziewczynka_lew_drzewko_chmu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64721_fantasy_kobieta_wianek_kwia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chemeClr val="accent4">
                  <a:lumMod val="75000"/>
                  <a:shade val="67500"/>
                  <a:satMod val="115000"/>
                </a:schemeClr>
              </a:gs>
              <a:gs pos="100000">
                <a:schemeClr val="accent4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1" presetClass="exit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1A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72884_drzewo_mielizn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tografia-digita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00" y="2643188"/>
            <a:ext cx="2286016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gk.b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6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gerbery-w-szklanym-wazon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3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jk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A603AB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chmury-utworzyly-na-niebie-postac-aniol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5E9EFF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8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petunie-fioletowe-w-grafi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0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>
                  <a:shade val="30000"/>
                  <a:satMod val="115000"/>
                </a:srgbClr>
              </a:gs>
              <a:gs pos="50000">
                <a:srgbClr val="CC3399">
                  <a:shade val="67500"/>
                  <a:satMod val="115000"/>
                </a:srgbClr>
              </a:gs>
              <a:gs pos="100000">
                <a:srgbClr val="CC3399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6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dziewczyna-elf-z-wiewiorka-na-plecach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0000">
                <a:srgbClr val="D49E6C"/>
              </a:gs>
              <a:gs pos="70000">
                <a:srgbClr val="A65528"/>
              </a:gs>
              <a:gs pos="100000">
                <a:srgbClr val="663012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czarno-bialy-kotek-zerkajacy-na-motyl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elf-w-wianku-wsrod-niebieskich-kwiatkow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00B0F0">
                  <a:shade val="67500"/>
                  <a:satMod val="115000"/>
                </a:srgbClr>
              </a:gs>
              <a:gs pos="100000">
                <a:srgbClr val="00B0F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6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graficzne-dwa-kwia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80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80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0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0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80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80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0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800000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elf-na-bialym-koniu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462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hibiskus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F00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elf-z-biala-sowa-i-berlem-w-grafice-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2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8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liber-i-kwiat-lili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682F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6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grajaca-na-skrzypcach-w-grafice-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35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1" animBg="1"/>
      <p:bldP spid="8" grpId="0" animBg="1"/>
      <p:bldP spid="9" grpId="0" animBg="1"/>
      <p:bldP spid="10" grpId="0" animBg="1"/>
      <p:bldP spid="11" grpId="1" animBg="1"/>
      <p:bldP spid="12" grpId="0" animBg="1"/>
      <p:bldP spid="13" grpId="0" animBg="1"/>
      <p:bldP spid="14" grpId="0" animBg="1"/>
      <p:bldP spid="15" grpId="1" animBg="1"/>
      <p:bldP spid="16" grpId="0" animBg="1"/>
      <p:bldP spid="17" grpId="0" animBg="1"/>
      <p:bldP spid="18" grpId="0" animBg="1"/>
      <p:bldP spid="19" grpId="1" animBg="1"/>
      <p:bldP spid="20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t-obserwuje-rybki-w-zarow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2060"/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81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obieta-i-motyle-w-grafice-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35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189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5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28AC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kwiat-bialej-chryzantem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6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7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6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8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4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0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9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niebieskowlosa-kobieta-z-aureola-nad-glow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chemeClr val="tx1"/>
              </a:gs>
              <a:gs pos="50000">
                <a:srgbClr val="CC6600">
                  <a:shade val="67500"/>
                  <a:satMod val="115000"/>
                </a:srgbClr>
              </a:gs>
              <a:gs pos="100000">
                <a:srgbClr val="CC6600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8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ognista-kobiet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CC3399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E28AC5"/>
              </a:gs>
              <a:gs pos="50000">
                <a:schemeClr val="tx1">
                  <a:lumMod val="65000"/>
                  <a:shade val="67500"/>
                  <a:satMod val="115000"/>
                </a:schemeClr>
              </a:gs>
              <a:gs pos="100000">
                <a:schemeClr val="tx1">
                  <a:lumMod val="65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4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5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00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a-twarz-w-grafice-fantas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-3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2285952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6857984" y="0"/>
            <a:ext cx="2286016" cy="135730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0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2285984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4572032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6858016" y="1357304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2285984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4572032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6858016" y="2643188"/>
            <a:ext cx="2285984" cy="1214428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0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285984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4572032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858016" y="3857616"/>
            <a:ext cx="2285984" cy="1285884"/>
          </a:xfrm>
          <a:prstGeom prst="rect">
            <a:avLst/>
          </a:prstGeom>
          <a:gradFill flip="none" rotWithShape="1">
            <a:gsLst>
              <a:gs pos="0">
                <a:srgbClr val="0070C0"/>
              </a:gs>
              <a:gs pos="50000">
                <a:srgbClr val="E28AC5">
                  <a:shade val="67500"/>
                  <a:satMod val="115000"/>
                </a:srgbClr>
              </a:gs>
              <a:gs pos="100000">
                <a:srgbClr val="E28AC5">
                  <a:shade val="100000"/>
                  <a:satMod val="115000"/>
                </a:srgb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1" name="20 Imagen" descr="cooltext290340013728826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662089">
            <a:off x="6855511" y="3498392"/>
            <a:ext cx="1677314" cy="741889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428660" y="-214332"/>
            <a:ext cx="10001320" cy="6000792"/>
          </a:xfrm>
          <a:prstGeom prst="rect">
            <a:avLst/>
          </a:prstGeom>
          <a:gradFill flip="none" rotWithShape="1">
            <a:gsLst>
              <a:gs pos="10000">
                <a:srgbClr val="FFFF00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29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3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41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4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0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5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3000"/>
                            </p:stCondLst>
                            <p:childTnLst>
                              <p:par>
                                <p:cTn id="6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2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291</Words>
  <Application>Microsoft Office PowerPoint</Application>
  <PresentationFormat>Presentación en pantalla (16:9)</PresentationFormat>
  <Paragraphs>7</Paragraphs>
  <Slides>48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48</vt:i4>
      </vt:variant>
    </vt:vector>
  </HeadingPairs>
  <TitlesOfParts>
    <vt:vector size="5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230</cp:revision>
  <dcterms:created xsi:type="dcterms:W3CDTF">2018-06-13T21:38:16Z</dcterms:created>
  <dcterms:modified xsi:type="dcterms:W3CDTF">2018-06-19T00:40:42Z</dcterms:modified>
</cp:coreProperties>
</file>