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0"/>
  </p:notesMasterIdLst>
  <p:sldIdLst>
    <p:sldId id="279" r:id="rId3"/>
    <p:sldId id="295" r:id="rId4"/>
    <p:sldId id="309" r:id="rId5"/>
    <p:sldId id="296" r:id="rId6"/>
    <p:sldId id="285" r:id="rId7"/>
    <p:sldId id="299" r:id="rId8"/>
    <p:sldId id="281" r:id="rId9"/>
    <p:sldId id="298" r:id="rId10"/>
    <p:sldId id="297" r:id="rId11"/>
    <p:sldId id="284" r:id="rId12"/>
    <p:sldId id="269" r:id="rId13"/>
    <p:sldId id="256" r:id="rId14"/>
    <p:sldId id="300" r:id="rId15"/>
    <p:sldId id="287" r:id="rId16"/>
    <p:sldId id="303" r:id="rId17"/>
    <p:sldId id="312" r:id="rId18"/>
    <p:sldId id="261" r:id="rId19"/>
    <p:sldId id="305" r:id="rId20"/>
    <p:sldId id="275" r:id="rId21"/>
    <p:sldId id="258" r:id="rId22"/>
    <p:sldId id="260" r:id="rId23"/>
    <p:sldId id="293" r:id="rId24"/>
    <p:sldId id="292" r:id="rId25"/>
    <p:sldId id="263" r:id="rId26"/>
    <p:sldId id="280" r:id="rId27"/>
    <p:sldId id="268" r:id="rId28"/>
    <p:sldId id="310" r:id="rId29"/>
    <p:sldId id="311" r:id="rId30"/>
    <p:sldId id="264" r:id="rId31"/>
    <p:sldId id="301" r:id="rId32"/>
    <p:sldId id="270" r:id="rId33"/>
    <p:sldId id="304" r:id="rId34"/>
    <p:sldId id="288" r:id="rId35"/>
    <p:sldId id="277" r:id="rId36"/>
    <p:sldId id="302" r:id="rId37"/>
    <p:sldId id="286" r:id="rId38"/>
    <p:sldId id="276" r:id="rId39"/>
    <p:sldId id="283" r:id="rId40"/>
    <p:sldId id="290" r:id="rId41"/>
    <p:sldId id="306" r:id="rId42"/>
    <p:sldId id="308" r:id="rId43"/>
    <p:sldId id="307" r:id="rId44"/>
    <p:sldId id="257" r:id="rId45"/>
    <p:sldId id="273" r:id="rId46"/>
    <p:sldId id="278" r:id="rId47"/>
    <p:sldId id="265" r:id="rId48"/>
    <p:sldId id="313" r:id="rId4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odqi1FjWmX+n33ZawvqnQ" hashData="SCf2kKsJTaz8u/e+m0S26j3GBP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00"/>
    <a:srgbClr val="5C0000"/>
    <a:srgbClr val="3A2700"/>
    <a:srgbClr val="CC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4533" autoAdjust="0"/>
  </p:normalViewPr>
  <p:slideViewPr>
    <p:cSldViewPr>
      <p:cViewPr>
        <p:scale>
          <a:sx n="50" d="100"/>
          <a:sy n="50" d="100"/>
        </p:scale>
        <p:origin x="-1002" y="-44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05C40D-59B3-457D-9C1A-9C332C5FDDD8}" type="datetimeFigureOut">
              <a:rPr lang="es-ES" smtClean="0"/>
              <a:pPr/>
              <a:t>07/10/2013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C6A990-B8AC-403B-8B4B-CA8C56A26F9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7C6A990-B8AC-403B-8B4B-CA8C56A26F91}"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022740A-06D0-4402-AB04-4C95B78F37D5}" type="datetimeFigureOut">
              <a:rPr lang="es-ES" smtClean="0"/>
              <a:pPr/>
              <a:t>07/10/2013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43BDE2-1DDE-44B1-BE4E-4849DDC86391}" type="slidenum">
              <a:rPr lang="es-ES" smtClean="0"/>
              <a:pPr/>
              <a:t>‹Nº›</a:t>
            </a:fld>
            <a:endParaRPr lang="es-ES"/>
          </a:p>
        </p:txBody>
      </p:sp>
    </p:spTree>
  </p:cSld>
  <p:clrMapOvr>
    <a:masterClrMapping/>
  </p:clrMapOvr>
  <p:transition spd="slow" advTm="2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022740A-06D0-4402-AB04-4C95B78F37D5}" type="datetimeFigureOut">
              <a:rPr lang="es-ES" smtClean="0"/>
              <a:pPr/>
              <a:t>07/10/2013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43BDE2-1DDE-44B1-BE4E-4849DDC86391}" type="slidenum">
              <a:rPr lang="es-ES" smtClean="0"/>
              <a:pPr/>
              <a:t>‹Nº›</a:t>
            </a:fld>
            <a:endParaRPr lang="es-ES"/>
          </a:p>
        </p:txBody>
      </p:sp>
    </p:spTree>
  </p:cSld>
  <p:clrMapOvr>
    <a:masterClrMapping/>
  </p:clrMapOvr>
  <p:transition spd="slow" advTm="2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022740A-06D0-4402-AB04-4C95B78F37D5}" type="datetimeFigureOut">
              <a:rPr lang="es-ES" smtClean="0"/>
              <a:pPr/>
              <a:t>07/10/2013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43BDE2-1DDE-44B1-BE4E-4849DDC86391}" type="slidenum">
              <a:rPr lang="es-ES" smtClean="0"/>
              <a:pPr/>
              <a:t>‹Nº›</a:t>
            </a:fld>
            <a:endParaRPr lang="es-ES"/>
          </a:p>
        </p:txBody>
      </p:sp>
    </p:spTree>
  </p:cSld>
  <p:clrMapOvr>
    <a:masterClrMapping/>
  </p:clrMapOvr>
  <p:transition spd="slow" advTm="2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022740A-06D0-4402-AB04-4C95B78F37D5}" type="datetimeFigureOut">
              <a:rPr lang="es-ES" smtClean="0"/>
              <a:pPr/>
              <a:t>07/10/2013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F43BDE2-1DDE-44B1-BE4E-4849DDC86391}" type="slidenum">
              <a:rPr lang="es-ES" smtClean="0"/>
              <a:pPr/>
              <a:t>‹Nº›</a:t>
            </a:fld>
            <a:endParaRPr lang="es-ES"/>
          </a:p>
        </p:txBody>
      </p:sp>
    </p:spTree>
  </p:cSld>
  <p:clrMapOvr>
    <a:masterClrMapping/>
  </p:clrMapOvr>
  <p:transition spd="slow" advTm="2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022740A-06D0-4402-AB04-4C95B78F37D5}" type="datetimeFigureOut">
              <a:rPr lang="es-ES" smtClean="0"/>
              <a:pPr/>
              <a:t>07/10/2013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F43BDE2-1DDE-44B1-BE4E-4849DDC86391}" type="slidenum">
              <a:rPr lang="es-ES" smtClean="0"/>
              <a:pPr/>
              <a:t>‹Nº›</a:t>
            </a:fld>
            <a:endParaRPr lang="es-ES"/>
          </a:p>
        </p:txBody>
      </p:sp>
    </p:spTree>
  </p:cSld>
  <p:clrMapOvr>
    <a:masterClrMapping/>
  </p:clrMapOvr>
  <p:transition spd="slow" advTm="2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022740A-06D0-4402-AB04-4C95B78F37D5}" type="datetimeFigureOut">
              <a:rPr lang="es-ES" smtClean="0"/>
              <a:pPr/>
              <a:t>07/10/2013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F43BDE2-1DDE-44B1-BE4E-4849DDC86391}" type="slidenum">
              <a:rPr lang="es-ES" smtClean="0"/>
              <a:pPr/>
              <a:t>‹Nº›</a:t>
            </a:fld>
            <a:endParaRPr lang="es-ES"/>
          </a:p>
        </p:txBody>
      </p:sp>
    </p:spTree>
  </p:cSld>
  <p:clrMapOvr>
    <a:masterClrMapping/>
  </p:clrMapOvr>
  <p:transition spd="slow" advTm="2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022740A-06D0-4402-AB04-4C95B78F37D5}" type="datetimeFigureOut">
              <a:rPr lang="es-ES" smtClean="0"/>
              <a:pPr/>
              <a:t>07/10/2013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F43BDE2-1DDE-44B1-BE4E-4849DDC86391}" type="slidenum">
              <a:rPr lang="es-ES" smtClean="0"/>
              <a:pPr/>
              <a:t>‹Nº›</a:t>
            </a:fld>
            <a:endParaRPr lang="es-ES"/>
          </a:p>
        </p:txBody>
      </p:sp>
    </p:spTree>
  </p:cSld>
  <p:clrMapOvr>
    <a:masterClrMapping/>
  </p:clrMapOvr>
  <p:transition spd="slow" advTm="2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022740A-06D0-4402-AB04-4C95B78F37D5}" type="datetimeFigureOut">
              <a:rPr lang="es-ES" smtClean="0"/>
              <a:pPr/>
              <a:t>07/10/2013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F43BDE2-1DDE-44B1-BE4E-4849DDC86391}" type="slidenum">
              <a:rPr lang="es-ES" smtClean="0"/>
              <a:pPr/>
              <a:t>‹Nº›</a:t>
            </a:fld>
            <a:endParaRPr lang="es-ES"/>
          </a:p>
        </p:txBody>
      </p:sp>
    </p:spTree>
  </p:cSld>
  <p:clrMapOvr>
    <a:masterClrMapping/>
  </p:clrMapOvr>
  <p:transition spd="slow" advTm="2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022740A-06D0-4402-AB04-4C95B78F37D5}" type="datetimeFigureOut">
              <a:rPr lang="es-ES" smtClean="0"/>
              <a:pPr/>
              <a:t>07/10/2013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F43BDE2-1DDE-44B1-BE4E-4849DDC86391}" type="slidenum">
              <a:rPr lang="es-ES" smtClean="0"/>
              <a:pPr/>
              <a:t>‹Nº›</a:t>
            </a:fld>
            <a:endParaRPr lang="es-ES"/>
          </a:p>
        </p:txBody>
      </p:sp>
    </p:spTree>
  </p:cSld>
  <p:clrMapOvr>
    <a:masterClrMapping/>
  </p:clrMapOvr>
  <p:transition spd="slow" advTm="2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022740A-06D0-4402-AB04-4C95B78F37D5}" type="datetimeFigureOut">
              <a:rPr lang="es-ES" smtClean="0"/>
              <a:pPr/>
              <a:t>07/10/2013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43BDE2-1DDE-44B1-BE4E-4849DDC86391}" type="slidenum">
              <a:rPr lang="es-ES" smtClean="0"/>
              <a:pPr/>
              <a:t>‹Nº›</a:t>
            </a:fld>
            <a:endParaRPr lang="es-ES"/>
          </a:p>
        </p:txBody>
      </p:sp>
    </p:spTree>
  </p:cSld>
  <p:clrMapOvr>
    <a:masterClrMapping/>
  </p:clrMapOvr>
  <p:transition spd="slow" advTm="2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022740A-06D0-4402-AB04-4C95B78F37D5}" type="datetimeFigureOut">
              <a:rPr lang="es-ES" smtClean="0"/>
              <a:pPr/>
              <a:t>07/10/2013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43BDE2-1DDE-44B1-BE4E-4849DDC86391}" type="slidenum">
              <a:rPr lang="es-ES" smtClean="0"/>
              <a:pPr/>
              <a:t>‹Nº›</a:t>
            </a:fld>
            <a:endParaRPr lang="es-ES"/>
          </a:p>
        </p:txBody>
      </p:sp>
    </p:spTree>
  </p:cSld>
  <p:clrMapOvr>
    <a:masterClrMapping/>
  </p:clrMapOvr>
  <p:transition spd="slow" advTm="20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AF04571-3266-4597-9FFF-A7DB0D3C330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22740A-06D0-4402-AB04-4C95B78F37D5}" type="datetimeFigureOut">
              <a:rPr lang="es-ES" smtClean="0"/>
              <a:pPr/>
              <a:t>07/10/2013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43BDE2-1DDE-44B1-BE4E-4849DDC86391}"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20000">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D4E6AEF-9EDB-43A8-B17B-96445A64FE4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audio" Target="../media/audio1.wav"/><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jpe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anafrankar.files.wordpress.com/2010/01/miep-gies-maart-2003-kantoorkeuken-foto-riekus-heller-afs.jpg" TargetMode="External"/><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52.jpeg"/></Relationships>
</file>

<file path=ppt/slides/_rels/slide4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9.png"/><Relationship Id="rId7" Type="http://schemas.openxmlformats.org/officeDocument/2006/relationships/image" Target="../media/image6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4" name="13 Imagen" descr="Anne Frank.JPG"/>
          <p:cNvPicPr>
            <a:picLocks noChangeAspect="1"/>
          </p:cNvPicPr>
          <p:nvPr/>
        </p:nvPicPr>
        <p:blipFill>
          <a:blip r:embed="rId4">
            <a:lum bright="-10000" contrast="10000"/>
          </a:blip>
          <a:stretch>
            <a:fillRect/>
          </a:stretch>
        </p:blipFill>
        <p:spPr>
          <a:xfrm>
            <a:off x="0" y="0"/>
            <a:ext cx="9108420" cy="6858000"/>
          </a:xfrm>
          <a:prstGeom prst="rect">
            <a:avLst/>
          </a:prstGeom>
          <a:scene3d>
            <a:camera prst="orthographicFront"/>
            <a:lightRig rig="threePt" dir="t"/>
          </a:scene3d>
          <a:sp3d>
            <a:bevelT w="152400" h="50800" prst="softRound"/>
          </a:sp3d>
        </p:spPr>
      </p:pic>
      <p:pic>
        <p:nvPicPr>
          <p:cNvPr id="31" name="30 Imagen" descr="AJ201203230008M.jpg"/>
          <p:cNvPicPr>
            <a:picLocks noChangeAspect="1"/>
          </p:cNvPicPr>
          <p:nvPr/>
        </p:nvPicPr>
        <p:blipFill>
          <a:blip r:embed="rId5">
            <a:lum bright="10000"/>
          </a:blip>
          <a:stretch>
            <a:fillRect/>
          </a:stretch>
        </p:blipFill>
        <p:spPr>
          <a:xfrm>
            <a:off x="4572000" y="0"/>
            <a:ext cx="4572000" cy="6858000"/>
          </a:xfrm>
          <a:prstGeom prst="flowChartDelay">
            <a:avLst/>
          </a:prstGeom>
          <a:scene3d>
            <a:camera prst="orthographicFront"/>
            <a:lightRig rig="threePt" dir="t"/>
          </a:scene3d>
          <a:sp3d>
            <a:bevelT w="152400" h="50800" prst="softRound"/>
          </a:sp3d>
        </p:spPr>
      </p:pic>
      <p:pic>
        <p:nvPicPr>
          <p:cNvPr id="32" name="31 Imagen" descr="AJ201203230008M.jpg"/>
          <p:cNvPicPr>
            <a:picLocks noChangeAspect="1"/>
          </p:cNvPicPr>
          <p:nvPr/>
        </p:nvPicPr>
        <p:blipFill>
          <a:blip r:embed="rId5">
            <a:lum bright="10000"/>
          </a:blip>
          <a:stretch>
            <a:fillRect/>
          </a:stretch>
        </p:blipFill>
        <p:spPr>
          <a:xfrm flipH="1">
            <a:off x="0" y="0"/>
            <a:ext cx="4643438" cy="6858000"/>
          </a:xfrm>
          <a:prstGeom prst="flowChartDelay">
            <a:avLst/>
          </a:prstGeom>
          <a:scene3d>
            <a:camera prst="orthographicFront"/>
            <a:lightRig rig="threePt" dir="t"/>
          </a:scene3d>
          <a:sp3d>
            <a:bevelT w="152400" h="50800" prst="softRound"/>
          </a:sp3d>
        </p:spPr>
      </p:pic>
      <p:sp>
        <p:nvSpPr>
          <p:cNvPr id="33" name="32 CuadroTexto"/>
          <p:cNvSpPr txBox="1"/>
          <p:nvPr/>
        </p:nvSpPr>
        <p:spPr>
          <a:xfrm>
            <a:off x="-3143304" y="-1500222"/>
            <a:ext cx="184731" cy="369332"/>
          </a:xfrm>
          <a:prstGeom prst="rect">
            <a:avLst/>
          </a:prstGeom>
          <a:noFill/>
        </p:spPr>
        <p:txBody>
          <a:bodyPr wrap="none" rtlCol="0">
            <a:spAutoFit/>
          </a:bodyPr>
          <a:lstStyle/>
          <a:p>
            <a:endParaRPr lang="es-ES" dirty="0"/>
          </a:p>
        </p:txBody>
      </p:sp>
      <p:pic>
        <p:nvPicPr>
          <p:cNvPr id="34" name="Picture 2" descr="Rendered Image"/>
          <p:cNvPicPr>
            <a:picLocks noChangeAspect="1" noChangeArrowheads="1"/>
          </p:cNvPicPr>
          <p:nvPr/>
        </p:nvPicPr>
        <p:blipFill>
          <a:blip r:embed="rId6">
            <a:lum contrast="20000"/>
          </a:blip>
          <a:srcRect/>
          <a:stretch>
            <a:fillRect/>
          </a:stretch>
        </p:blipFill>
        <p:spPr bwMode="auto">
          <a:xfrm>
            <a:off x="357158" y="1714488"/>
            <a:ext cx="3285156" cy="785818"/>
          </a:xfrm>
          <a:prstGeom prst="rect">
            <a:avLst/>
          </a:prstGeom>
          <a:noFill/>
        </p:spPr>
      </p:pic>
      <p:pic>
        <p:nvPicPr>
          <p:cNvPr id="35" name="Picture 4" descr="Rendered Image"/>
          <p:cNvPicPr>
            <a:picLocks noChangeAspect="1" noChangeArrowheads="1"/>
          </p:cNvPicPr>
          <p:nvPr/>
        </p:nvPicPr>
        <p:blipFill>
          <a:blip r:embed="rId7">
            <a:lum contrast="20000"/>
          </a:blip>
          <a:srcRect/>
          <a:stretch>
            <a:fillRect/>
          </a:stretch>
        </p:blipFill>
        <p:spPr bwMode="auto">
          <a:xfrm>
            <a:off x="857224" y="857232"/>
            <a:ext cx="1995489" cy="768317"/>
          </a:xfrm>
          <a:prstGeom prst="rect">
            <a:avLst/>
          </a:prstGeom>
          <a:noFill/>
        </p:spPr>
      </p:pic>
      <p:pic>
        <p:nvPicPr>
          <p:cNvPr id="36" name="Picture 6" descr="Rendered Image"/>
          <p:cNvPicPr>
            <a:picLocks noChangeAspect="1" noChangeArrowheads="1"/>
          </p:cNvPicPr>
          <p:nvPr/>
        </p:nvPicPr>
        <p:blipFill>
          <a:blip r:embed="rId8">
            <a:lum contrast="20000"/>
          </a:blip>
          <a:srcRect/>
          <a:stretch>
            <a:fillRect/>
          </a:stretch>
        </p:blipFill>
        <p:spPr bwMode="auto">
          <a:xfrm>
            <a:off x="1285852" y="2643182"/>
            <a:ext cx="1171575" cy="628651"/>
          </a:xfrm>
          <a:prstGeom prst="rect">
            <a:avLst/>
          </a:prstGeom>
          <a:noFill/>
        </p:spPr>
      </p:pic>
      <p:pic>
        <p:nvPicPr>
          <p:cNvPr id="37" name="Picture 8" descr="Rendered Image"/>
          <p:cNvPicPr>
            <a:picLocks noChangeAspect="1" noChangeArrowheads="1"/>
          </p:cNvPicPr>
          <p:nvPr/>
        </p:nvPicPr>
        <p:blipFill>
          <a:blip r:embed="rId9">
            <a:lum contrast="20000"/>
          </a:blip>
          <a:srcRect/>
          <a:stretch>
            <a:fillRect/>
          </a:stretch>
        </p:blipFill>
        <p:spPr bwMode="auto">
          <a:xfrm>
            <a:off x="500034" y="3357562"/>
            <a:ext cx="2714625" cy="638175"/>
          </a:xfrm>
          <a:prstGeom prst="rect">
            <a:avLst/>
          </a:prstGeom>
          <a:noFill/>
        </p:spPr>
      </p:pic>
      <p:pic>
        <p:nvPicPr>
          <p:cNvPr id="38" name="Picture 10" descr="Rendered Image"/>
          <p:cNvPicPr>
            <a:picLocks noChangeAspect="1" noChangeArrowheads="1"/>
          </p:cNvPicPr>
          <p:nvPr/>
        </p:nvPicPr>
        <p:blipFill>
          <a:blip r:embed="rId10">
            <a:lum contrast="20000"/>
          </a:blip>
          <a:srcRect/>
          <a:stretch>
            <a:fillRect/>
          </a:stretch>
        </p:blipFill>
        <p:spPr bwMode="auto">
          <a:xfrm>
            <a:off x="1000100" y="4071942"/>
            <a:ext cx="571500" cy="666751"/>
          </a:xfrm>
          <a:prstGeom prst="rect">
            <a:avLst/>
          </a:prstGeom>
          <a:noFill/>
        </p:spPr>
      </p:pic>
      <p:pic>
        <p:nvPicPr>
          <p:cNvPr id="39" name="Picture 12" descr="Rendered Image"/>
          <p:cNvPicPr>
            <a:picLocks noChangeAspect="1" noChangeArrowheads="1"/>
          </p:cNvPicPr>
          <p:nvPr/>
        </p:nvPicPr>
        <p:blipFill>
          <a:blip r:embed="rId11">
            <a:lum contrast="20000"/>
          </a:blip>
          <a:srcRect/>
          <a:stretch>
            <a:fillRect/>
          </a:stretch>
        </p:blipFill>
        <p:spPr bwMode="auto">
          <a:xfrm>
            <a:off x="1785918" y="4143380"/>
            <a:ext cx="942975" cy="628651"/>
          </a:xfrm>
          <a:prstGeom prst="rect">
            <a:avLst/>
          </a:prstGeom>
          <a:noFill/>
        </p:spPr>
      </p:pic>
      <p:pic>
        <p:nvPicPr>
          <p:cNvPr id="40" name="Picture 14" descr="Rendered Image"/>
          <p:cNvPicPr>
            <a:picLocks noChangeAspect="1" noChangeArrowheads="1"/>
          </p:cNvPicPr>
          <p:nvPr/>
        </p:nvPicPr>
        <p:blipFill>
          <a:blip r:embed="rId12">
            <a:lum contrast="20000"/>
          </a:blip>
          <a:srcRect/>
          <a:stretch>
            <a:fillRect/>
          </a:stretch>
        </p:blipFill>
        <p:spPr bwMode="auto">
          <a:xfrm>
            <a:off x="785786" y="4929198"/>
            <a:ext cx="2028825" cy="714375"/>
          </a:xfrm>
          <a:prstGeom prst="rect">
            <a:avLst/>
          </a:prstGeom>
          <a:noFill/>
        </p:spPr>
      </p:pic>
      <p:pic>
        <p:nvPicPr>
          <p:cNvPr id="48130" name="Picture 2" descr="Rendered Image"/>
          <p:cNvPicPr>
            <a:picLocks noChangeAspect="1" noChangeArrowheads="1"/>
          </p:cNvPicPr>
          <p:nvPr/>
        </p:nvPicPr>
        <p:blipFill>
          <a:blip r:embed="rId13">
            <a:duotone>
              <a:schemeClr val="accent2">
                <a:shade val="45000"/>
                <a:satMod val="135000"/>
              </a:schemeClr>
              <a:prstClr val="white"/>
            </a:duotone>
            <a:lum bright="-40000" contrast="40000"/>
          </a:blip>
          <a:srcRect/>
          <a:stretch>
            <a:fillRect/>
          </a:stretch>
        </p:blipFill>
        <p:spPr bwMode="auto">
          <a:xfrm>
            <a:off x="5857884" y="6143644"/>
            <a:ext cx="2571768" cy="458130"/>
          </a:xfrm>
          <a:prstGeom prst="rect">
            <a:avLst/>
          </a:prstGeom>
          <a:noFill/>
        </p:spPr>
      </p:pic>
    </p:spTree>
  </p:cSld>
  <p:clrMapOvr>
    <a:masterClrMapping/>
  </p:clrMapOvr>
  <p:transition spd="slow" advTm="20000">
    <p:split orient="vert"/>
    <p:sndAc>
      <p:stSnd loop="1">
        <p:snd r:embed="rId3" name="- ( El violinista en el Tejado )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3000"/>
                                        <p:tgtEl>
                                          <p:spTgt spid="32"/>
                                        </p:tgtEl>
                                        <p:attrNameLst>
                                          <p:attrName>ppt_x</p:attrName>
                                        </p:attrNameLst>
                                      </p:cBhvr>
                                      <p:tavLst>
                                        <p:tav tm="0">
                                          <p:val>
                                            <p:strVal val="ppt_x"/>
                                          </p:val>
                                        </p:tav>
                                        <p:tav tm="100000">
                                          <p:val>
                                            <p:strVal val="ppt_x-ppt_w/2"/>
                                          </p:val>
                                        </p:tav>
                                      </p:tavLst>
                                    </p:anim>
                                    <p:anim calcmode="lin" valueType="num">
                                      <p:cBhvr>
                                        <p:cTn id="7" dur="3000"/>
                                        <p:tgtEl>
                                          <p:spTgt spid="32"/>
                                        </p:tgtEl>
                                        <p:attrNameLst>
                                          <p:attrName>ppt_y</p:attrName>
                                        </p:attrNameLst>
                                      </p:cBhvr>
                                      <p:tavLst>
                                        <p:tav tm="0">
                                          <p:val>
                                            <p:strVal val="ppt_y"/>
                                          </p:val>
                                        </p:tav>
                                        <p:tav tm="100000">
                                          <p:val>
                                            <p:strVal val="ppt_y"/>
                                          </p:val>
                                        </p:tav>
                                      </p:tavLst>
                                    </p:anim>
                                    <p:anim calcmode="lin" valueType="num">
                                      <p:cBhvr>
                                        <p:cTn id="8" dur="3000"/>
                                        <p:tgtEl>
                                          <p:spTgt spid="32"/>
                                        </p:tgtEl>
                                        <p:attrNameLst>
                                          <p:attrName>ppt_w</p:attrName>
                                        </p:attrNameLst>
                                      </p:cBhvr>
                                      <p:tavLst>
                                        <p:tav tm="0">
                                          <p:val>
                                            <p:strVal val="ppt_w"/>
                                          </p:val>
                                        </p:tav>
                                        <p:tav tm="100000">
                                          <p:val>
                                            <p:fltVal val="0"/>
                                          </p:val>
                                        </p:tav>
                                      </p:tavLst>
                                    </p:anim>
                                    <p:anim calcmode="lin" valueType="num">
                                      <p:cBhvr>
                                        <p:cTn id="9" dur="3000"/>
                                        <p:tgtEl>
                                          <p:spTgt spid="32"/>
                                        </p:tgtEl>
                                        <p:attrNameLst>
                                          <p:attrName>ppt_h</p:attrName>
                                        </p:attrNameLst>
                                      </p:cBhvr>
                                      <p:tavLst>
                                        <p:tav tm="0">
                                          <p:val>
                                            <p:strVal val="ppt_h"/>
                                          </p:val>
                                        </p:tav>
                                        <p:tav tm="100000">
                                          <p:val>
                                            <p:strVal val="ppt_h"/>
                                          </p:val>
                                        </p:tav>
                                      </p:tavLst>
                                    </p:anim>
                                    <p:set>
                                      <p:cBhvr>
                                        <p:cTn id="10" dur="1" fill="hold">
                                          <p:stCondLst>
                                            <p:cond delay="2999"/>
                                          </p:stCondLst>
                                        </p:cTn>
                                        <p:tgtEl>
                                          <p:spTgt spid="32"/>
                                        </p:tgtEl>
                                        <p:attrNameLst>
                                          <p:attrName>style.visibility</p:attrName>
                                        </p:attrNameLst>
                                      </p:cBhvr>
                                      <p:to>
                                        <p:strVal val="hidden"/>
                                      </p:to>
                                    </p:set>
                                  </p:childTnLst>
                                </p:cTn>
                              </p:par>
                              <p:par>
                                <p:cTn id="11" presetID="17" presetClass="exit" presetSubtype="2" fill="hold" nodeType="withEffect">
                                  <p:stCondLst>
                                    <p:cond delay="1500"/>
                                  </p:stCondLst>
                                  <p:childTnLst>
                                    <p:anim calcmode="lin" valueType="num">
                                      <p:cBhvr>
                                        <p:cTn id="12" dur="3000"/>
                                        <p:tgtEl>
                                          <p:spTgt spid="31"/>
                                        </p:tgtEl>
                                        <p:attrNameLst>
                                          <p:attrName>ppt_x</p:attrName>
                                        </p:attrNameLst>
                                      </p:cBhvr>
                                      <p:tavLst>
                                        <p:tav tm="0">
                                          <p:val>
                                            <p:strVal val="ppt_x"/>
                                          </p:val>
                                        </p:tav>
                                        <p:tav tm="100000">
                                          <p:val>
                                            <p:strVal val="ppt_x+ppt_w/2"/>
                                          </p:val>
                                        </p:tav>
                                      </p:tavLst>
                                    </p:anim>
                                    <p:anim calcmode="lin" valueType="num">
                                      <p:cBhvr>
                                        <p:cTn id="13" dur="3000"/>
                                        <p:tgtEl>
                                          <p:spTgt spid="31"/>
                                        </p:tgtEl>
                                        <p:attrNameLst>
                                          <p:attrName>ppt_y</p:attrName>
                                        </p:attrNameLst>
                                      </p:cBhvr>
                                      <p:tavLst>
                                        <p:tav tm="0">
                                          <p:val>
                                            <p:strVal val="ppt_y"/>
                                          </p:val>
                                        </p:tav>
                                        <p:tav tm="100000">
                                          <p:val>
                                            <p:strVal val="ppt_y"/>
                                          </p:val>
                                        </p:tav>
                                      </p:tavLst>
                                    </p:anim>
                                    <p:anim calcmode="lin" valueType="num">
                                      <p:cBhvr>
                                        <p:cTn id="14" dur="3000"/>
                                        <p:tgtEl>
                                          <p:spTgt spid="31"/>
                                        </p:tgtEl>
                                        <p:attrNameLst>
                                          <p:attrName>ppt_w</p:attrName>
                                        </p:attrNameLst>
                                      </p:cBhvr>
                                      <p:tavLst>
                                        <p:tav tm="0">
                                          <p:val>
                                            <p:strVal val="ppt_w"/>
                                          </p:val>
                                        </p:tav>
                                        <p:tav tm="100000">
                                          <p:val>
                                            <p:fltVal val="0"/>
                                          </p:val>
                                        </p:tav>
                                      </p:tavLst>
                                    </p:anim>
                                    <p:anim calcmode="lin" valueType="num">
                                      <p:cBhvr>
                                        <p:cTn id="15" dur="3000"/>
                                        <p:tgtEl>
                                          <p:spTgt spid="31"/>
                                        </p:tgtEl>
                                        <p:attrNameLst>
                                          <p:attrName>ppt_h</p:attrName>
                                        </p:attrNameLst>
                                      </p:cBhvr>
                                      <p:tavLst>
                                        <p:tav tm="0">
                                          <p:val>
                                            <p:strVal val="ppt_h"/>
                                          </p:val>
                                        </p:tav>
                                        <p:tav tm="100000">
                                          <p:val>
                                            <p:strVal val="ppt_h"/>
                                          </p:val>
                                        </p:tav>
                                      </p:tavLst>
                                    </p:anim>
                                    <p:set>
                                      <p:cBhvr>
                                        <p:cTn id="16" dur="1" fill="hold">
                                          <p:stCondLst>
                                            <p:cond delay="2999"/>
                                          </p:stCondLst>
                                        </p:cTn>
                                        <p:tgtEl>
                                          <p:spTgt spid="31"/>
                                        </p:tgtEl>
                                        <p:attrNameLst>
                                          <p:attrName>style.visibility</p:attrName>
                                        </p:attrNameLst>
                                      </p:cBhvr>
                                      <p:to>
                                        <p:strVal val="hidden"/>
                                      </p:to>
                                    </p:set>
                                  </p:childTnLst>
                                </p:cTn>
                              </p:par>
                              <p:par>
                                <p:cTn id="17" presetID="17" presetClass="entr" presetSubtype="10" fill="hold" nodeType="withEffect">
                                  <p:stCondLst>
                                    <p:cond delay="15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3000" fill="hold"/>
                                        <p:tgtEl>
                                          <p:spTgt spid="14"/>
                                        </p:tgtEl>
                                        <p:attrNameLst>
                                          <p:attrName>ppt_w</p:attrName>
                                        </p:attrNameLst>
                                      </p:cBhvr>
                                      <p:tavLst>
                                        <p:tav tm="0">
                                          <p:val>
                                            <p:fltVal val="0"/>
                                          </p:val>
                                        </p:tav>
                                        <p:tav tm="100000">
                                          <p:val>
                                            <p:strVal val="#ppt_w"/>
                                          </p:val>
                                        </p:tav>
                                      </p:tavLst>
                                    </p:anim>
                                    <p:anim calcmode="lin" valueType="num">
                                      <p:cBhvr>
                                        <p:cTn id="20" dur="3000" fill="hold"/>
                                        <p:tgtEl>
                                          <p:spTgt spid="14"/>
                                        </p:tgtEl>
                                        <p:attrNameLst>
                                          <p:attrName>ppt_h</p:attrName>
                                        </p:attrNameLst>
                                      </p:cBhvr>
                                      <p:tavLst>
                                        <p:tav tm="0">
                                          <p:val>
                                            <p:strVal val="#ppt_h"/>
                                          </p:val>
                                        </p:tav>
                                        <p:tav tm="100000">
                                          <p:val>
                                            <p:strVal val="#ppt_h"/>
                                          </p:val>
                                        </p:tav>
                                      </p:tavLst>
                                    </p:anim>
                                  </p:childTnLst>
                                </p:cTn>
                              </p:par>
                            </p:childTnLst>
                          </p:cTn>
                        </p:par>
                        <p:par>
                          <p:cTn id="21" fill="hold">
                            <p:stCondLst>
                              <p:cond delay="4500"/>
                            </p:stCondLst>
                            <p:childTnLst>
                              <p:par>
                                <p:cTn id="22" presetID="23" presetClass="entr" presetSubtype="16"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p:cTn id="24" dur="1000" fill="hold"/>
                                        <p:tgtEl>
                                          <p:spTgt spid="35"/>
                                        </p:tgtEl>
                                        <p:attrNameLst>
                                          <p:attrName>ppt_w</p:attrName>
                                        </p:attrNameLst>
                                      </p:cBhvr>
                                      <p:tavLst>
                                        <p:tav tm="0">
                                          <p:val>
                                            <p:fltVal val="0"/>
                                          </p:val>
                                        </p:tav>
                                        <p:tav tm="100000">
                                          <p:val>
                                            <p:strVal val="#ppt_w"/>
                                          </p:val>
                                        </p:tav>
                                      </p:tavLst>
                                    </p:anim>
                                    <p:anim calcmode="lin" valueType="num">
                                      <p:cBhvr>
                                        <p:cTn id="25" dur="1000" fill="hold"/>
                                        <p:tgtEl>
                                          <p:spTgt spid="35"/>
                                        </p:tgtEl>
                                        <p:attrNameLst>
                                          <p:attrName>ppt_h</p:attrName>
                                        </p:attrNameLst>
                                      </p:cBhvr>
                                      <p:tavLst>
                                        <p:tav tm="0">
                                          <p:val>
                                            <p:fltVal val="0"/>
                                          </p:val>
                                        </p:tav>
                                        <p:tav tm="100000">
                                          <p:val>
                                            <p:strVal val="#ppt_h"/>
                                          </p:val>
                                        </p:tav>
                                      </p:tavLst>
                                    </p:anim>
                                  </p:childTnLst>
                                </p:cTn>
                              </p:par>
                            </p:childTnLst>
                          </p:cTn>
                        </p:par>
                        <p:par>
                          <p:cTn id="26" fill="hold">
                            <p:stCondLst>
                              <p:cond delay="5500"/>
                            </p:stCondLst>
                            <p:childTnLst>
                              <p:par>
                                <p:cTn id="27" presetID="23" presetClass="entr" presetSubtype="16" fill="hold" nodeType="afterEffect">
                                  <p:stCondLst>
                                    <p:cond delay="0"/>
                                  </p:stCondLst>
                                  <p:childTnLst>
                                    <p:set>
                                      <p:cBhvr>
                                        <p:cTn id="28" dur="1" fill="hold">
                                          <p:stCondLst>
                                            <p:cond delay="0"/>
                                          </p:stCondLst>
                                        </p:cTn>
                                        <p:tgtEl>
                                          <p:spTgt spid="34"/>
                                        </p:tgtEl>
                                        <p:attrNameLst>
                                          <p:attrName>style.visibility</p:attrName>
                                        </p:attrNameLst>
                                      </p:cBhvr>
                                      <p:to>
                                        <p:strVal val="visible"/>
                                      </p:to>
                                    </p:set>
                                    <p:anim calcmode="lin" valueType="num">
                                      <p:cBhvr>
                                        <p:cTn id="29" dur="1000" fill="hold"/>
                                        <p:tgtEl>
                                          <p:spTgt spid="34"/>
                                        </p:tgtEl>
                                        <p:attrNameLst>
                                          <p:attrName>ppt_w</p:attrName>
                                        </p:attrNameLst>
                                      </p:cBhvr>
                                      <p:tavLst>
                                        <p:tav tm="0">
                                          <p:val>
                                            <p:fltVal val="0"/>
                                          </p:val>
                                        </p:tav>
                                        <p:tav tm="100000">
                                          <p:val>
                                            <p:strVal val="#ppt_w"/>
                                          </p:val>
                                        </p:tav>
                                      </p:tavLst>
                                    </p:anim>
                                    <p:anim calcmode="lin" valueType="num">
                                      <p:cBhvr>
                                        <p:cTn id="30" dur="1000" fill="hold"/>
                                        <p:tgtEl>
                                          <p:spTgt spid="34"/>
                                        </p:tgtEl>
                                        <p:attrNameLst>
                                          <p:attrName>ppt_h</p:attrName>
                                        </p:attrNameLst>
                                      </p:cBhvr>
                                      <p:tavLst>
                                        <p:tav tm="0">
                                          <p:val>
                                            <p:fltVal val="0"/>
                                          </p:val>
                                        </p:tav>
                                        <p:tav tm="100000">
                                          <p:val>
                                            <p:strVal val="#ppt_h"/>
                                          </p:val>
                                        </p:tav>
                                      </p:tavLst>
                                    </p:anim>
                                  </p:childTnLst>
                                </p:cTn>
                              </p:par>
                            </p:childTnLst>
                          </p:cTn>
                        </p:par>
                        <p:par>
                          <p:cTn id="31" fill="hold">
                            <p:stCondLst>
                              <p:cond delay="6500"/>
                            </p:stCondLst>
                            <p:childTnLst>
                              <p:par>
                                <p:cTn id="32" presetID="23" presetClass="entr" presetSubtype="16"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p:cTn id="34" dur="1000" fill="hold"/>
                                        <p:tgtEl>
                                          <p:spTgt spid="36"/>
                                        </p:tgtEl>
                                        <p:attrNameLst>
                                          <p:attrName>ppt_w</p:attrName>
                                        </p:attrNameLst>
                                      </p:cBhvr>
                                      <p:tavLst>
                                        <p:tav tm="0">
                                          <p:val>
                                            <p:fltVal val="0"/>
                                          </p:val>
                                        </p:tav>
                                        <p:tav tm="100000">
                                          <p:val>
                                            <p:strVal val="#ppt_w"/>
                                          </p:val>
                                        </p:tav>
                                      </p:tavLst>
                                    </p:anim>
                                    <p:anim calcmode="lin" valueType="num">
                                      <p:cBhvr>
                                        <p:cTn id="35" dur="1000" fill="hold"/>
                                        <p:tgtEl>
                                          <p:spTgt spid="36"/>
                                        </p:tgtEl>
                                        <p:attrNameLst>
                                          <p:attrName>ppt_h</p:attrName>
                                        </p:attrNameLst>
                                      </p:cBhvr>
                                      <p:tavLst>
                                        <p:tav tm="0">
                                          <p:val>
                                            <p:fltVal val="0"/>
                                          </p:val>
                                        </p:tav>
                                        <p:tav tm="100000">
                                          <p:val>
                                            <p:strVal val="#ppt_h"/>
                                          </p:val>
                                        </p:tav>
                                      </p:tavLst>
                                    </p:anim>
                                  </p:childTnLst>
                                </p:cTn>
                              </p:par>
                            </p:childTnLst>
                          </p:cTn>
                        </p:par>
                        <p:par>
                          <p:cTn id="36" fill="hold">
                            <p:stCondLst>
                              <p:cond delay="7500"/>
                            </p:stCondLst>
                            <p:childTnLst>
                              <p:par>
                                <p:cTn id="37" presetID="23" presetClass="entr" presetSubtype="16" fill="hold" nodeType="after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p:cTn id="39" dur="1000" fill="hold"/>
                                        <p:tgtEl>
                                          <p:spTgt spid="37"/>
                                        </p:tgtEl>
                                        <p:attrNameLst>
                                          <p:attrName>ppt_w</p:attrName>
                                        </p:attrNameLst>
                                      </p:cBhvr>
                                      <p:tavLst>
                                        <p:tav tm="0">
                                          <p:val>
                                            <p:fltVal val="0"/>
                                          </p:val>
                                        </p:tav>
                                        <p:tav tm="100000">
                                          <p:val>
                                            <p:strVal val="#ppt_w"/>
                                          </p:val>
                                        </p:tav>
                                      </p:tavLst>
                                    </p:anim>
                                    <p:anim calcmode="lin" valueType="num">
                                      <p:cBhvr>
                                        <p:cTn id="40" dur="1000" fill="hold"/>
                                        <p:tgtEl>
                                          <p:spTgt spid="37"/>
                                        </p:tgtEl>
                                        <p:attrNameLst>
                                          <p:attrName>ppt_h</p:attrName>
                                        </p:attrNameLst>
                                      </p:cBhvr>
                                      <p:tavLst>
                                        <p:tav tm="0">
                                          <p:val>
                                            <p:fltVal val="0"/>
                                          </p:val>
                                        </p:tav>
                                        <p:tav tm="100000">
                                          <p:val>
                                            <p:strVal val="#ppt_h"/>
                                          </p:val>
                                        </p:tav>
                                      </p:tavLst>
                                    </p:anim>
                                  </p:childTnLst>
                                </p:cTn>
                              </p:par>
                            </p:childTnLst>
                          </p:cTn>
                        </p:par>
                        <p:par>
                          <p:cTn id="41" fill="hold">
                            <p:stCondLst>
                              <p:cond delay="8500"/>
                            </p:stCondLst>
                            <p:childTnLst>
                              <p:par>
                                <p:cTn id="42" presetID="23" presetClass="entr" presetSubtype="16" fill="hold"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p:cTn id="44" dur="1000" fill="hold"/>
                                        <p:tgtEl>
                                          <p:spTgt spid="38"/>
                                        </p:tgtEl>
                                        <p:attrNameLst>
                                          <p:attrName>ppt_w</p:attrName>
                                        </p:attrNameLst>
                                      </p:cBhvr>
                                      <p:tavLst>
                                        <p:tav tm="0">
                                          <p:val>
                                            <p:fltVal val="0"/>
                                          </p:val>
                                        </p:tav>
                                        <p:tav tm="100000">
                                          <p:val>
                                            <p:strVal val="#ppt_w"/>
                                          </p:val>
                                        </p:tav>
                                      </p:tavLst>
                                    </p:anim>
                                    <p:anim calcmode="lin" valueType="num">
                                      <p:cBhvr>
                                        <p:cTn id="45" dur="1000" fill="hold"/>
                                        <p:tgtEl>
                                          <p:spTgt spid="38"/>
                                        </p:tgtEl>
                                        <p:attrNameLst>
                                          <p:attrName>ppt_h</p:attrName>
                                        </p:attrNameLst>
                                      </p:cBhvr>
                                      <p:tavLst>
                                        <p:tav tm="0">
                                          <p:val>
                                            <p:fltVal val="0"/>
                                          </p:val>
                                        </p:tav>
                                        <p:tav tm="100000">
                                          <p:val>
                                            <p:strVal val="#ppt_h"/>
                                          </p:val>
                                        </p:tav>
                                      </p:tavLst>
                                    </p:anim>
                                  </p:childTnLst>
                                </p:cTn>
                              </p:par>
                            </p:childTnLst>
                          </p:cTn>
                        </p:par>
                        <p:par>
                          <p:cTn id="46" fill="hold">
                            <p:stCondLst>
                              <p:cond delay="9500"/>
                            </p:stCondLst>
                            <p:childTnLst>
                              <p:par>
                                <p:cTn id="47" presetID="23" presetClass="entr" presetSubtype="16" fill="hold"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p:cTn id="49" dur="1000" fill="hold"/>
                                        <p:tgtEl>
                                          <p:spTgt spid="39"/>
                                        </p:tgtEl>
                                        <p:attrNameLst>
                                          <p:attrName>ppt_w</p:attrName>
                                        </p:attrNameLst>
                                      </p:cBhvr>
                                      <p:tavLst>
                                        <p:tav tm="0">
                                          <p:val>
                                            <p:fltVal val="0"/>
                                          </p:val>
                                        </p:tav>
                                        <p:tav tm="100000">
                                          <p:val>
                                            <p:strVal val="#ppt_w"/>
                                          </p:val>
                                        </p:tav>
                                      </p:tavLst>
                                    </p:anim>
                                    <p:anim calcmode="lin" valueType="num">
                                      <p:cBhvr>
                                        <p:cTn id="50" dur="1000" fill="hold"/>
                                        <p:tgtEl>
                                          <p:spTgt spid="39"/>
                                        </p:tgtEl>
                                        <p:attrNameLst>
                                          <p:attrName>ppt_h</p:attrName>
                                        </p:attrNameLst>
                                      </p:cBhvr>
                                      <p:tavLst>
                                        <p:tav tm="0">
                                          <p:val>
                                            <p:fltVal val="0"/>
                                          </p:val>
                                        </p:tav>
                                        <p:tav tm="100000">
                                          <p:val>
                                            <p:strVal val="#ppt_h"/>
                                          </p:val>
                                        </p:tav>
                                      </p:tavLst>
                                    </p:anim>
                                  </p:childTnLst>
                                </p:cTn>
                              </p:par>
                            </p:childTnLst>
                          </p:cTn>
                        </p:par>
                        <p:par>
                          <p:cTn id="51" fill="hold">
                            <p:stCondLst>
                              <p:cond delay="10500"/>
                            </p:stCondLst>
                            <p:childTnLst>
                              <p:par>
                                <p:cTn id="52" presetID="23" presetClass="entr" presetSubtype="16" fill="hold" nodeType="afterEffect">
                                  <p:stCondLst>
                                    <p:cond delay="0"/>
                                  </p:stCondLst>
                                  <p:childTnLst>
                                    <p:set>
                                      <p:cBhvr>
                                        <p:cTn id="53" dur="1" fill="hold">
                                          <p:stCondLst>
                                            <p:cond delay="0"/>
                                          </p:stCondLst>
                                        </p:cTn>
                                        <p:tgtEl>
                                          <p:spTgt spid="40"/>
                                        </p:tgtEl>
                                        <p:attrNameLst>
                                          <p:attrName>style.visibility</p:attrName>
                                        </p:attrNameLst>
                                      </p:cBhvr>
                                      <p:to>
                                        <p:strVal val="visible"/>
                                      </p:to>
                                    </p:set>
                                    <p:anim calcmode="lin" valueType="num">
                                      <p:cBhvr>
                                        <p:cTn id="54" dur="1000" fill="hold"/>
                                        <p:tgtEl>
                                          <p:spTgt spid="40"/>
                                        </p:tgtEl>
                                        <p:attrNameLst>
                                          <p:attrName>ppt_w</p:attrName>
                                        </p:attrNameLst>
                                      </p:cBhvr>
                                      <p:tavLst>
                                        <p:tav tm="0">
                                          <p:val>
                                            <p:fltVal val="0"/>
                                          </p:val>
                                        </p:tav>
                                        <p:tav tm="100000">
                                          <p:val>
                                            <p:strVal val="#ppt_w"/>
                                          </p:val>
                                        </p:tav>
                                      </p:tavLst>
                                    </p:anim>
                                    <p:anim calcmode="lin" valueType="num">
                                      <p:cBhvr>
                                        <p:cTn id="55" dur="1000" fill="hold"/>
                                        <p:tgtEl>
                                          <p:spTgt spid="40"/>
                                        </p:tgtEl>
                                        <p:attrNameLst>
                                          <p:attrName>ppt_h</p:attrName>
                                        </p:attrNameLst>
                                      </p:cBhvr>
                                      <p:tavLst>
                                        <p:tav tm="0">
                                          <p:val>
                                            <p:fltVal val="0"/>
                                          </p:val>
                                        </p:tav>
                                        <p:tav tm="100000">
                                          <p:val>
                                            <p:strVal val="#ppt_h"/>
                                          </p:val>
                                        </p:tav>
                                      </p:tavLst>
                                    </p:anim>
                                  </p:childTnLst>
                                </p:cTn>
                              </p:par>
                            </p:childTnLst>
                          </p:cTn>
                        </p:par>
                        <p:par>
                          <p:cTn id="56" fill="hold">
                            <p:stCondLst>
                              <p:cond delay="11500"/>
                            </p:stCondLst>
                            <p:childTnLst>
                              <p:par>
                                <p:cTn id="57" presetID="23" presetClass="entr" presetSubtype="16" fill="hold" nodeType="afterEffect">
                                  <p:stCondLst>
                                    <p:cond delay="0"/>
                                  </p:stCondLst>
                                  <p:childTnLst>
                                    <p:set>
                                      <p:cBhvr>
                                        <p:cTn id="58" dur="1" fill="hold">
                                          <p:stCondLst>
                                            <p:cond delay="0"/>
                                          </p:stCondLst>
                                        </p:cTn>
                                        <p:tgtEl>
                                          <p:spTgt spid="48130"/>
                                        </p:tgtEl>
                                        <p:attrNameLst>
                                          <p:attrName>style.visibility</p:attrName>
                                        </p:attrNameLst>
                                      </p:cBhvr>
                                      <p:to>
                                        <p:strVal val="visible"/>
                                      </p:to>
                                    </p:set>
                                    <p:anim calcmode="lin" valueType="num">
                                      <p:cBhvr>
                                        <p:cTn id="59" dur="1000" fill="hold"/>
                                        <p:tgtEl>
                                          <p:spTgt spid="48130"/>
                                        </p:tgtEl>
                                        <p:attrNameLst>
                                          <p:attrName>ppt_w</p:attrName>
                                        </p:attrNameLst>
                                      </p:cBhvr>
                                      <p:tavLst>
                                        <p:tav tm="0">
                                          <p:val>
                                            <p:fltVal val="0"/>
                                          </p:val>
                                        </p:tav>
                                        <p:tav tm="100000">
                                          <p:val>
                                            <p:strVal val="#ppt_w"/>
                                          </p:val>
                                        </p:tav>
                                      </p:tavLst>
                                    </p:anim>
                                    <p:anim calcmode="lin" valueType="num">
                                      <p:cBhvr>
                                        <p:cTn id="60" dur="1000" fill="hold"/>
                                        <p:tgtEl>
                                          <p:spTgt spid="4813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428596" y="357166"/>
            <a:ext cx="8358246"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00034" y="640913"/>
            <a:ext cx="4071966" cy="6093976"/>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Arial" pitchFamily="34" charset="0"/>
                <a:cs typeface="Arial" pitchFamily="34" charset="0"/>
              </a:rPr>
              <a:t>·  </a:t>
            </a:r>
            <a:r>
              <a:rPr lang="es-ES" sz="2800" b="1" dirty="0" smtClean="0">
                <a:effectLst>
                  <a:outerShdw blurRad="38100" dist="38100" dir="2700000" algn="tl">
                    <a:srgbClr val="000000">
                      <a:alpha val="43137"/>
                    </a:srgbClr>
                  </a:outerShdw>
                </a:effectLst>
                <a:latin typeface="Arial" pitchFamily="34" charset="0"/>
                <a:cs typeface="Arial" pitchFamily="34" charset="0"/>
              </a:rPr>
              <a:t>Ana Frank</a:t>
            </a:r>
            <a:endParaRPr lang="es-ES" b="1" dirty="0" smtClean="0">
              <a:effectLst>
                <a:outerShdw blurRad="38100" dist="38100" dir="2700000" algn="tl">
                  <a:srgbClr val="000000">
                    <a:alpha val="43137"/>
                  </a:srgbClr>
                </a:outerShdw>
              </a:effectLst>
              <a:latin typeface="Arial" pitchFamily="34" charset="0"/>
              <a:cs typeface="Arial" pitchFamily="34" charset="0"/>
            </a:endParaRPr>
          </a:p>
          <a:p>
            <a:r>
              <a:rPr lang="es-ES" b="1" dirty="0" smtClean="0">
                <a:effectLst>
                  <a:outerShdw blurRad="38100" dist="38100" dir="2700000" algn="tl">
                    <a:srgbClr val="000000">
                      <a:alpha val="43137"/>
                    </a:srgbClr>
                  </a:outerShdw>
                </a:effectLst>
                <a:latin typeface="Arial" pitchFamily="34" charset="0"/>
                <a:cs typeface="Arial" pitchFamily="34" charset="0"/>
              </a:rPr>
              <a:t>·   </a:t>
            </a:r>
            <a:r>
              <a:rPr lang="es-ES" b="1" dirty="0" err="1" smtClean="0">
                <a:effectLst>
                  <a:outerShdw blurRad="38100" dist="38100" dir="2700000" algn="tl">
                    <a:srgbClr val="000000">
                      <a:alpha val="43137"/>
                    </a:srgbClr>
                  </a:outerShdw>
                </a:effectLst>
                <a:latin typeface="Arial" pitchFamily="34" charset="0"/>
                <a:cs typeface="Arial" pitchFamily="34" charset="0"/>
              </a:rPr>
              <a:t>Annelies</a:t>
            </a:r>
            <a:r>
              <a:rPr lang="es-ES" b="1" dirty="0" smtClean="0">
                <a:effectLst>
                  <a:outerShdw blurRad="38100" dist="38100" dir="2700000" algn="tl">
                    <a:srgbClr val="000000">
                      <a:alpha val="43137"/>
                    </a:srgbClr>
                  </a:outerShdw>
                </a:effectLst>
                <a:latin typeface="Arial" pitchFamily="34" charset="0"/>
                <a:cs typeface="Arial" pitchFamily="34" charset="0"/>
              </a:rPr>
              <a:t>  Marie Frank </a:t>
            </a:r>
            <a:r>
              <a:rPr lang="es-ES" b="1" dirty="0" err="1" smtClean="0">
                <a:effectLst>
                  <a:outerShdw blurRad="38100" dist="38100" dir="2700000" algn="tl">
                    <a:srgbClr val="000000">
                      <a:alpha val="43137"/>
                    </a:srgbClr>
                  </a:outerShdw>
                </a:effectLst>
                <a:latin typeface="Arial" pitchFamily="34" charset="0"/>
                <a:cs typeface="Arial" pitchFamily="34" charset="0"/>
              </a:rPr>
              <a:t>Hollander</a:t>
            </a:r>
            <a:endParaRPr lang="es-ES" b="1" dirty="0" smtClean="0">
              <a:effectLst>
                <a:outerShdw blurRad="38100" dist="38100" dir="2700000" algn="tl">
                  <a:srgbClr val="000000">
                    <a:alpha val="43137"/>
                  </a:srgbClr>
                </a:outerShdw>
              </a:effectLst>
              <a:latin typeface="Arial" pitchFamily="34" charset="0"/>
              <a:cs typeface="Arial" pitchFamily="34" charset="0"/>
            </a:endParaRPr>
          </a:p>
          <a:p>
            <a:r>
              <a:rPr lang="es-ES" b="1" dirty="0" smtClean="0">
                <a:effectLst>
                  <a:outerShdw blurRad="38100" dist="38100" dir="2700000" algn="tl">
                    <a:srgbClr val="000000">
                      <a:alpha val="43137"/>
                    </a:srgbClr>
                  </a:outerShdw>
                </a:effectLst>
                <a:latin typeface="Arial" pitchFamily="34" charset="0"/>
                <a:cs typeface="Arial" pitchFamily="34" charset="0"/>
              </a:rPr>
              <a:t>conocida en español como Ana Frank y en inglés como </a:t>
            </a:r>
            <a:r>
              <a:rPr lang="es-ES" b="1" dirty="0" err="1" smtClean="0">
                <a:effectLst>
                  <a:outerShdw blurRad="38100" dist="38100" dir="2700000" algn="tl">
                    <a:srgbClr val="000000">
                      <a:alpha val="43137"/>
                    </a:srgbClr>
                  </a:outerShdw>
                </a:effectLst>
                <a:latin typeface="Arial" pitchFamily="34" charset="0"/>
                <a:cs typeface="Arial" pitchFamily="34" charset="0"/>
              </a:rPr>
              <a:t>Anne</a:t>
            </a:r>
            <a:r>
              <a:rPr lang="es-ES" b="1" dirty="0" smtClean="0">
                <a:effectLst>
                  <a:outerShdw blurRad="38100" dist="38100" dir="2700000" algn="tl">
                    <a:srgbClr val="000000">
                      <a:alpha val="43137"/>
                    </a:srgbClr>
                  </a:outerShdw>
                </a:effectLst>
                <a:latin typeface="Arial" pitchFamily="34" charset="0"/>
                <a:cs typeface="Arial" pitchFamily="34" charset="0"/>
              </a:rPr>
              <a:t> Frank, nació en, fue una niña judía alemana, mundialmente conocida gracias al Diario de Ana Frank, la edición en ... </a:t>
            </a:r>
            <a:r>
              <a:rPr lang="es-ES" b="1" dirty="0" err="1" smtClean="0">
                <a:effectLst>
                  <a:outerShdw blurRad="38100" dist="38100" dir="2700000" algn="tl">
                    <a:srgbClr val="000000">
                      <a:alpha val="43137"/>
                    </a:srgbClr>
                  </a:outerShdw>
                </a:effectLst>
                <a:latin typeface="Arial" pitchFamily="34" charset="0"/>
                <a:cs typeface="Arial" pitchFamily="34" charset="0"/>
              </a:rPr>
              <a:t>Wikipedia</a:t>
            </a:r>
            <a:endParaRPr lang="es-ES" b="1" dirty="0" smtClean="0">
              <a:effectLst>
                <a:outerShdw blurRad="38100" dist="38100" dir="2700000" algn="tl">
                  <a:srgbClr val="000000">
                    <a:alpha val="43137"/>
                  </a:srgbClr>
                </a:outerShdw>
              </a:effectLst>
              <a:latin typeface="Arial" pitchFamily="34" charset="0"/>
              <a:cs typeface="Arial" pitchFamily="34" charset="0"/>
            </a:endParaRPr>
          </a:p>
          <a:p>
            <a:r>
              <a:rPr lang="es-ES" b="1" dirty="0" smtClean="0">
                <a:effectLst>
                  <a:outerShdw blurRad="38100" dist="38100" dir="2700000" algn="tl">
                    <a:srgbClr val="000000">
                      <a:alpha val="43137"/>
                    </a:srgbClr>
                  </a:outerShdw>
                </a:effectLst>
                <a:latin typeface="Arial" pitchFamily="34" charset="0"/>
                <a:cs typeface="Arial" pitchFamily="34" charset="0"/>
              </a:rPr>
              <a:t>Fecha de nacimiento: 12 de junio de 1929, Fráncfort del Meno, Alemania</a:t>
            </a:r>
          </a:p>
          <a:p>
            <a:r>
              <a:rPr lang="es-ES" b="1" dirty="0" smtClean="0">
                <a:effectLst>
                  <a:outerShdw blurRad="38100" dist="38100" dir="2700000" algn="tl">
                    <a:srgbClr val="000000">
                      <a:alpha val="43137"/>
                    </a:srgbClr>
                  </a:outerShdw>
                </a:effectLst>
                <a:latin typeface="Arial" pitchFamily="34" charset="0"/>
                <a:cs typeface="Arial" pitchFamily="34" charset="0"/>
              </a:rPr>
              <a:t>Fecha de la muerte: marzo de 1945, Bergen-</a:t>
            </a:r>
            <a:r>
              <a:rPr lang="es-ES" b="1" dirty="0" err="1" smtClean="0">
                <a:effectLst>
                  <a:outerShdw blurRad="38100" dist="38100" dir="2700000" algn="tl">
                    <a:srgbClr val="000000">
                      <a:alpha val="43137"/>
                    </a:srgbClr>
                  </a:outerShdw>
                </a:effectLst>
                <a:latin typeface="Arial" pitchFamily="34" charset="0"/>
                <a:cs typeface="Arial" pitchFamily="34" charset="0"/>
              </a:rPr>
              <a:t>Belsen</a:t>
            </a:r>
            <a:r>
              <a:rPr lang="es-ES" b="1" dirty="0" smtClean="0">
                <a:effectLst>
                  <a:outerShdw blurRad="38100" dist="38100" dir="2700000" algn="tl">
                    <a:srgbClr val="000000">
                      <a:alpha val="43137"/>
                    </a:srgbClr>
                  </a:outerShdw>
                </a:effectLst>
                <a:latin typeface="Arial" pitchFamily="34" charset="0"/>
                <a:cs typeface="Arial" pitchFamily="34" charset="0"/>
              </a:rPr>
              <a:t>, Alemania</a:t>
            </a:r>
          </a:p>
          <a:p>
            <a:r>
              <a:rPr lang="es-ES" b="1" dirty="0" smtClean="0">
                <a:effectLst>
                  <a:outerShdw blurRad="38100" dist="38100" dir="2700000" algn="tl">
                    <a:srgbClr val="000000">
                      <a:alpha val="43137"/>
                    </a:srgbClr>
                  </a:outerShdw>
                </a:effectLst>
                <a:latin typeface="Arial" pitchFamily="34" charset="0"/>
                <a:cs typeface="Arial" pitchFamily="34" charset="0"/>
              </a:rPr>
              <a:t>Películas: El diario de Ana Frank</a:t>
            </a:r>
          </a:p>
          <a:p>
            <a:r>
              <a:rPr lang="es-ES" b="1" dirty="0" smtClean="0">
                <a:effectLst>
                  <a:outerShdw blurRad="38100" dist="38100" dir="2700000" algn="tl">
                    <a:srgbClr val="000000">
                      <a:alpha val="43137"/>
                    </a:srgbClr>
                  </a:outerShdw>
                </a:effectLst>
                <a:latin typeface="Arial" pitchFamily="34" charset="0"/>
                <a:cs typeface="Arial" pitchFamily="34" charset="0"/>
              </a:rPr>
              <a:t>Libros: Diario de Ana Frank, Diario de Ana Frank/ </a:t>
            </a:r>
            <a:r>
              <a:rPr lang="es-ES" b="1" dirty="0" err="1" smtClean="0">
                <a:effectLst>
                  <a:outerShdw blurRad="38100" dist="38100" dir="2700000" algn="tl">
                    <a:srgbClr val="000000">
                      <a:alpha val="43137"/>
                    </a:srgbClr>
                  </a:outerShdw>
                </a:effectLst>
                <a:latin typeface="Arial" pitchFamily="34" charset="0"/>
                <a:cs typeface="Arial" pitchFamily="34" charset="0"/>
              </a:rPr>
              <a:t>Diary</a:t>
            </a:r>
            <a:r>
              <a:rPr lang="es-ES" b="1" dirty="0" smtClean="0">
                <a:effectLst>
                  <a:outerShdw blurRad="38100" dist="38100" dir="2700000" algn="tl">
                    <a:srgbClr val="000000">
                      <a:alpha val="43137"/>
                    </a:srgbClr>
                  </a:outerShdw>
                </a:effectLst>
                <a:latin typeface="Arial" pitchFamily="34" charset="0"/>
                <a:cs typeface="Arial" pitchFamily="34" charset="0"/>
              </a:rPr>
              <a:t> of </a:t>
            </a:r>
            <a:r>
              <a:rPr lang="es-ES" b="1" dirty="0" err="1" smtClean="0">
                <a:effectLst>
                  <a:outerShdw blurRad="38100" dist="38100" dir="2700000" algn="tl">
                    <a:srgbClr val="000000">
                      <a:alpha val="43137"/>
                    </a:srgbClr>
                  </a:outerShdw>
                </a:effectLst>
                <a:latin typeface="Arial" pitchFamily="34" charset="0"/>
                <a:cs typeface="Arial" pitchFamily="34" charset="0"/>
              </a:rPr>
              <a:t>Anne</a:t>
            </a:r>
            <a:r>
              <a:rPr lang="es-ES" b="1" dirty="0" smtClean="0">
                <a:effectLst>
                  <a:outerShdw blurRad="38100" dist="38100" dir="2700000" algn="tl">
                    <a:srgbClr val="000000">
                      <a:alpha val="43137"/>
                    </a:srgbClr>
                  </a:outerShdw>
                </a:effectLst>
                <a:latin typeface="Arial" pitchFamily="34" charset="0"/>
                <a:cs typeface="Arial" pitchFamily="34" charset="0"/>
              </a:rPr>
              <a:t> Frank</a:t>
            </a:r>
          </a:p>
          <a:p>
            <a:r>
              <a:rPr lang="es-ES" b="1" dirty="0" smtClean="0">
                <a:effectLst>
                  <a:outerShdw blurRad="38100" dist="38100" dir="2700000" algn="tl">
                    <a:srgbClr val="000000">
                      <a:alpha val="43137"/>
                    </a:srgbClr>
                  </a:outerShdw>
                </a:effectLst>
                <a:latin typeface="Arial" pitchFamily="34" charset="0"/>
                <a:cs typeface="Arial" pitchFamily="34" charset="0"/>
              </a:rPr>
              <a:t>Padres: Otto </a:t>
            </a:r>
            <a:r>
              <a:rPr lang="es-ES" b="1" dirty="0" err="1" smtClean="0">
                <a:effectLst>
                  <a:outerShdw blurRad="38100" dist="38100" dir="2700000" algn="tl">
                    <a:srgbClr val="000000">
                      <a:alpha val="43137"/>
                    </a:srgbClr>
                  </a:outerShdw>
                </a:effectLst>
                <a:latin typeface="Arial" pitchFamily="34" charset="0"/>
                <a:cs typeface="Arial" pitchFamily="34" charset="0"/>
              </a:rPr>
              <a:t>Heinrich</a:t>
            </a:r>
            <a:r>
              <a:rPr lang="es-ES" b="1" dirty="0" smtClean="0">
                <a:effectLst>
                  <a:outerShdw blurRad="38100" dist="38100" dir="2700000" algn="tl">
                    <a:srgbClr val="000000">
                      <a:alpha val="43137"/>
                    </a:srgbClr>
                  </a:outerShdw>
                </a:effectLst>
                <a:latin typeface="Arial" pitchFamily="34" charset="0"/>
                <a:cs typeface="Arial" pitchFamily="34" charset="0"/>
              </a:rPr>
              <a:t> Frank, Edith Frank</a:t>
            </a:r>
          </a:p>
          <a:p>
            <a:r>
              <a:rPr lang="es-ES" b="1" dirty="0" smtClean="0">
                <a:effectLst>
                  <a:outerShdw blurRad="38100" dist="38100" dir="2700000" algn="tl">
                    <a:srgbClr val="000000">
                      <a:alpha val="43137"/>
                    </a:srgbClr>
                  </a:outerShdw>
                </a:effectLst>
                <a:latin typeface="Arial" pitchFamily="34" charset="0"/>
                <a:cs typeface="Arial" pitchFamily="34" charset="0"/>
              </a:rPr>
              <a:t>Hermanos: Margot Frank</a:t>
            </a:r>
          </a:p>
          <a:p>
            <a:endParaRPr lang="es-ES" b="1" dirty="0" smtClean="0">
              <a:effectLst>
                <a:outerShdw blurRad="38100" dist="38100" dir="2700000" algn="tl">
                  <a:srgbClr val="000000">
                    <a:alpha val="43137"/>
                  </a:srgbClr>
                </a:outerShdw>
              </a:effectLst>
              <a:latin typeface="Arial" pitchFamily="34" charset="0"/>
              <a:cs typeface="Arial" pitchFamily="34" charset="0"/>
            </a:endParaRPr>
          </a:p>
          <a:p>
            <a:endParaRPr lang="es-ES" sz="2000" dirty="0"/>
          </a:p>
        </p:txBody>
      </p:sp>
      <p:pic>
        <p:nvPicPr>
          <p:cNvPr id="8" name="7 Imagen" descr="el_diario_de_anna_frank_by_rockstarcyrus-d3fdx3g.jpg"/>
          <p:cNvPicPr>
            <a:picLocks noChangeAspect="1"/>
          </p:cNvPicPr>
          <p:nvPr/>
        </p:nvPicPr>
        <p:blipFill>
          <a:blip r:embed="rId3"/>
          <a:stretch>
            <a:fillRect/>
          </a:stretch>
        </p:blipFill>
        <p:spPr>
          <a:xfrm>
            <a:off x="4643438" y="642918"/>
            <a:ext cx="3929090" cy="5643602"/>
          </a:xfrm>
          <a:prstGeom prst="rect">
            <a:avLst/>
          </a:prstGeom>
          <a:ln w="76200">
            <a:solidFill>
              <a:schemeClr val="bg1"/>
            </a:solidFill>
          </a:ln>
        </p:spPr>
      </p:pic>
    </p:spTree>
  </p:cSld>
  <p:clrMapOvr>
    <a:masterClrMapping/>
  </p:clrMapOvr>
  <p:transition spd="slow" advTm="2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71472" y="428604"/>
            <a:ext cx="3786214" cy="5970865"/>
          </a:xfrm>
          <a:prstGeom prst="rect">
            <a:avLst/>
          </a:prstGeom>
          <a:noFill/>
        </p:spPr>
        <p:txBody>
          <a:bodyPr wrap="square" rtlCol="0">
            <a:spAutoFit/>
          </a:bodyPr>
          <a:lstStyle/>
          <a:p>
            <a:r>
              <a:rPr lang="es-ES" sz="2000" dirty="0" smtClean="0">
                <a:latin typeface="Cooper Black" pitchFamily="18" charset="0"/>
              </a:rPr>
              <a:t>La vida en Alemania</a:t>
            </a:r>
          </a:p>
          <a:p>
            <a:endParaRPr lang="es-ES" sz="2800" b="1" dirty="0" smtClean="0">
              <a:effectLst>
                <a:outerShdw blurRad="38100" dist="38100" dir="2700000" algn="tl">
                  <a:srgbClr val="000000">
                    <a:alpha val="43137"/>
                  </a:srgbClr>
                </a:outerShdw>
              </a:effectLst>
              <a:latin typeface="Arial" pitchFamily="34" charset="0"/>
              <a:cs typeface="Arial" pitchFamily="34" charset="0"/>
            </a:endParaRPr>
          </a:p>
          <a:p>
            <a:r>
              <a:rPr lang="es-ES" sz="2800" b="1" dirty="0" smtClean="0">
                <a:effectLst>
                  <a:outerShdw blurRad="38100" dist="38100" dir="2700000" algn="tl">
                    <a:srgbClr val="000000">
                      <a:alpha val="43137"/>
                    </a:srgbClr>
                  </a:outerShdw>
                </a:effectLst>
                <a:latin typeface="Arial" pitchFamily="34" charset="0"/>
                <a:cs typeface="Arial" pitchFamily="34" charset="0"/>
              </a:rPr>
              <a:t>1925</a:t>
            </a:r>
          </a:p>
          <a:p>
            <a:r>
              <a:rPr lang="es-ES" b="1" dirty="0" smtClean="0">
                <a:effectLst>
                  <a:outerShdw blurRad="38100" dist="38100" dir="2700000" algn="tl">
                    <a:srgbClr val="000000">
                      <a:alpha val="43137"/>
                    </a:srgbClr>
                  </a:outerShdw>
                </a:effectLst>
                <a:latin typeface="Arial" pitchFamily="34" charset="0"/>
                <a:cs typeface="Arial" pitchFamily="34" charset="0"/>
              </a:rPr>
              <a:t>Después de casarse, Otto y Edith Frank se establecen en Fráncfort del Meno. Los hijos no tardan en llegar: Margot en 1926 y Ana en 1929. Los primeros años son felices, pero la crisis económica hace que el NSDAP de Hitler vaya ganando terreno. En 1933, Hitler asume el mando del gobierno alemán. Otto y Edith Frank están muy preocupados. No solo el hecho de ser judíos, la crisis económica también es causa de graves problemas. Buscan una salida.</a:t>
            </a:r>
          </a:p>
          <a:p>
            <a:endParaRPr lang="es-ES" b="1" dirty="0">
              <a:effectLst>
                <a:outerShdw blurRad="38100" dist="38100" dir="2700000" algn="tl">
                  <a:srgbClr val="000000">
                    <a:alpha val="43137"/>
                  </a:srgbClr>
                </a:outerShdw>
              </a:effectLst>
              <a:latin typeface="Arial" pitchFamily="34" charset="0"/>
              <a:cs typeface="Arial" pitchFamily="34" charset="0"/>
            </a:endParaRPr>
          </a:p>
        </p:txBody>
      </p:sp>
      <p:pic>
        <p:nvPicPr>
          <p:cNvPr id="7" name="ctl00_cphMainContent_themebrowser_rptRichTriggerBlocks_ctl01_img1" descr="http://www.annefrank.org/ImageVault/Images/id_4833/height_220/width_260/aspectRatio_1.1818/compressionQuality_80/scope_0/filename_4f0XtIeqKLJPO9SmpLnx.jpg/storage_Edited/ImageVaultHandler.aspx"/>
          <p:cNvPicPr/>
          <p:nvPr/>
        </p:nvPicPr>
        <p:blipFill>
          <a:blip r:embed="rId3"/>
          <a:srcRect/>
          <a:stretch>
            <a:fillRect/>
          </a:stretch>
        </p:blipFill>
        <p:spPr bwMode="auto">
          <a:xfrm>
            <a:off x="4357686" y="1428736"/>
            <a:ext cx="4071966" cy="4000528"/>
          </a:xfrm>
          <a:prstGeom prst="ellipse">
            <a:avLst/>
          </a:prstGeom>
          <a:ln w="76200" cap="rnd">
            <a:solidFill>
              <a:srgbClr val="3A27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spd="slow" advTm="2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edge">
                                      <p:cBhvr>
                                        <p:cTn id="7" dur="2000"/>
                                        <p:tgtEl>
                                          <p:spTgt spid="3">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00034" y="302359"/>
            <a:ext cx="4357718" cy="6555641"/>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Arial" pitchFamily="34" charset="0"/>
                <a:cs typeface="Arial" pitchFamily="34" charset="0"/>
              </a:rPr>
              <a:t>1933</a:t>
            </a:r>
          </a:p>
          <a:p>
            <a:r>
              <a:rPr lang="es-ES" sz="2000" b="1" dirty="0" smtClean="0">
                <a:effectLst>
                  <a:outerShdw blurRad="38100" dist="38100" dir="2700000" algn="tl">
                    <a:srgbClr val="000000">
                      <a:alpha val="43137"/>
                    </a:srgbClr>
                  </a:outerShdw>
                </a:effectLst>
                <a:latin typeface="Arial" pitchFamily="34" charset="0"/>
                <a:cs typeface="Arial" pitchFamily="34" charset="0"/>
              </a:rPr>
              <a:t>A Otto Frank se le presenta la oportunidad de fundar una empresa en Ámsterdam. Edith, Margot y Ana se reúnen con él en Holanda. Se instalan en una casa que da a la plaza </a:t>
            </a:r>
            <a:r>
              <a:rPr lang="es-ES" sz="2000" b="1" dirty="0" err="1" smtClean="0">
                <a:effectLst>
                  <a:outerShdw blurRad="38100" dist="38100" dir="2700000" algn="tl">
                    <a:srgbClr val="000000">
                      <a:alpha val="43137"/>
                    </a:srgbClr>
                  </a:outerShdw>
                </a:effectLst>
                <a:latin typeface="Arial" pitchFamily="34" charset="0"/>
                <a:cs typeface="Arial" pitchFamily="34" charset="0"/>
              </a:rPr>
              <a:t>Merwede</a:t>
            </a:r>
            <a:r>
              <a:rPr lang="es-ES" sz="2000" b="1" dirty="0" smtClean="0">
                <a:effectLst>
                  <a:outerShdw blurRad="38100" dist="38100" dir="2700000" algn="tl">
                    <a:srgbClr val="000000">
                      <a:alpha val="43137"/>
                    </a:srgbClr>
                  </a:outerShdw>
                </a:effectLst>
                <a:latin typeface="Arial" pitchFamily="34" charset="0"/>
                <a:cs typeface="Arial" pitchFamily="34" charset="0"/>
              </a:rPr>
              <a:t>. Los Frank vuelven a sentirse libres y a salvo. Las niñas van a la escuela, Otto trabaja con afán en su empresa y Edith se ocupa de la casa. Pero entonces estalla la Segunda Guerra Mundial. El 10 de mayo de 1940, Alemania invade Holanda. Los Frank están otra vez en peligro. Segunda Guerra Mundial. El 10 de mayo de 1940, Alemania invade Holanda. Los Frank están otra vez en peligro.</a:t>
            </a:r>
          </a:p>
          <a:p>
            <a:r>
              <a:rPr lang="es-ES" sz="2000" b="1" dirty="0" smtClean="0">
                <a:effectLst>
                  <a:outerShdw blurRad="38100" dist="38100" dir="2700000" algn="tl">
                    <a:srgbClr val="000000">
                      <a:alpha val="43137"/>
                    </a:srgbClr>
                  </a:outerShdw>
                </a:effectLst>
                <a:latin typeface="Arial" pitchFamily="34" charset="0"/>
                <a:cs typeface="Arial" pitchFamily="34" charset="0"/>
              </a:rPr>
              <a:t> </a:t>
            </a:r>
          </a:p>
          <a:p>
            <a:endParaRPr lang="es-ES" sz="2000" dirty="0">
              <a:latin typeface="Arial" pitchFamily="34" charset="0"/>
              <a:cs typeface="Arial" pitchFamily="34" charset="0"/>
            </a:endParaRPr>
          </a:p>
        </p:txBody>
      </p:sp>
      <p:pic>
        <p:nvPicPr>
          <p:cNvPr id="7" name="6 Imagen" descr="OttoAnneandMargotFrankAugust1931.jpg"/>
          <p:cNvPicPr>
            <a:picLocks noChangeAspect="1"/>
          </p:cNvPicPr>
          <p:nvPr/>
        </p:nvPicPr>
        <p:blipFill>
          <a:blip r:embed="rId3"/>
          <a:stretch>
            <a:fillRect/>
          </a:stretch>
        </p:blipFill>
        <p:spPr>
          <a:xfrm>
            <a:off x="4929190" y="642918"/>
            <a:ext cx="3662328" cy="5357850"/>
          </a:xfrm>
          <a:prstGeom prst="rect">
            <a:avLst/>
          </a:prstGeom>
        </p:spPr>
      </p:pic>
    </p:spTree>
  </p:cSld>
  <p:clrMapOvr>
    <a:masterClrMapping/>
  </p:clrMapOvr>
  <p:transition spd="slow" advTm="2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llage_Ana_Frank (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71472" y="928670"/>
            <a:ext cx="3643338" cy="5324535"/>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rial" pitchFamily="34" charset="0"/>
                <a:cs typeface="Arial" pitchFamily="34" charset="0"/>
              </a:rPr>
              <a:t>1940</a:t>
            </a:r>
          </a:p>
          <a:p>
            <a:endParaRPr lang="es-ES" sz="2000" b="1" dirty="0" smtClean="0">
              <a:effectLst>
                <a:outerShdw blurRad="38100" dist="38100" dir="2700000" algn="tl">
                  <a:srgbClr val="000000">
                    <a:alpha val="43137"/>
                  </a:srgbClr>
                </a:outerShdw>
              </a:effectLst>
              <a:latin typeface="Arial" pitchFamily="34" charset="0"/>
              <a:cs typeface="Arial" pitchFamily="34" charset="0"/>
            </a:endParaRPr>
          </a:p>
          <a:p>
            <a:r>
              <a:rPr lang="es-ES" sz="2000" b="1" dirty="0" smtClean="0">
                <a:effectLst>
                  <a:outerShdw blurRad="38100" dist="38100" dir="2700000" algn="tl">
                    <a:srgbClr val="000000">
                      <a:alpha val="43137"/>
                    </a:srgbClr>
                  </a:outerShdw>
                </a:effectLst>
                <a:latin typeface="Arial" pitchFamily="34" charset="0"/>
                <a:cs typeface="Arial" pitchFamily="34" charset="0"/>
              </a:rPr>
              <a:t>Al estar Holanda ocupada, cambian muchas cosas para los Frank. Tanto en la vida privada como en la empresa de Otto, les imponen cada vez más restricciones. Cuando a Margot le llega una citación para viajar a un campo de trabajo en Alemania, a Otto y a Edith les parece que la situación se ha vuelto demasiado peligrosa y deciden esconderse con sus niñas. </a:t>
            </a:r>
          </a:p>
          <a:p>
            <a:endParaRPr lang="es-ES" sz="2000" b="1" dirty="0">
              <a:effectLst>
                <a:outerShdw blurRad="38100" dist="38100" dir="2700000" algn="tl">
                  <a:srgbClr val="000000">
                    <a:alpha val="43137"/>
                  </a:srgbClr>
                </a:outerShdw>
              </a:effectLst>
              <a:latin typeface="Arial" pitchFamily="34" charset="0"/>
              <a:cs typeface="Arial" pitchFamily="34" charset="0"/>
            </a:endParaRPr>
          </a:p>
        </p:txBody>
      </p:sp>
      <p:pic>
        <p:nvPicPr>
          <p:cNvPr id="40962" name="Picture 2" descr="http://img.mako.co.il/2012/04/18/anna_g.jpg"/>
          <p:cNvPicPr>
            <a:picLocks noChangeAspect="1" noChangeArrowheads="1"/>
          </p:cNvPicPr>
          <p:nvPr/>
        </p:nvPicPr>
        <p:blipFill>
          <a:blip r:embed="rId3"/>
          <a:srcRect/>
          <a:stretch>
            <a:fillRect/>
          </a:stretch>
        </p:blipFill>
        <p:spPr bwMode="auto">
          <a:xfrm>
            <a:off x="4357686" y="642918"/>
            <a:ext cx="4238625" cy="5476875"/>
          </a:xfrm>
          <a:prstGeom prst="ellipse">
            <a:avLst/>
          </a:prstGeom>
          <a:ln w="76200" cap="rnd">
            <a:solidFill>
              <a:schemeClr val="tx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spd="slow" advTm="2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C0000"/>
          </a:solidFill>
          <a:scene3d>
            <a:camera prst="orthographicFront"/>
            <a:lightRig rig="threePt" dir="t"/>
          </a:scene3d>
          <a:sp3d>
            <a:bevelT prst="angle"/>
          </a:sp3d>
        </p:spPr>
        <p:txBody>
          <a:bodyPr/>
          <a:lstStyle/>
          <a:p>
            <a:endParaRPr lang="es-ES" dirty="0"/>
          </a:p>
        </p:txBody>
      </p:sp>
      <p:pic>
        <p:nvPicPr>
          <p:cNvPr id="4" name="3 Imagen" descr="dscn0333.jpg"/>
          <p:cNvPicPr>
            <a:picLocks noChangeAspect="1"/>
          </p:cNvPicPr>
          <p:nvPr/>
        </p:nvPicPr>
        <p:blipFill>
          <a:blip r:embed="rId2"/>
          <a:stretch>
            <a:fillRect/>
          </a:stretch>
        </p:blipFill>
        <p:spPr>
          <a:xfrm>
            <a:off x="1571604" y="214290"/>
            <a:ext cx="6285846" cy="642942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Sld>
  <p:clrMapOvr>
    <a:masterClrMapping/>
  </p:clrMapOvr>
  <p:transition spd="slow" advTm="12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28596" y="428604"/>
            <a:ext cx="4143404" cy="6463308"/>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rial" pitchFamily="34" charset="0"/>
                <a:cs typeface="Arial" pitchFamily="34" charset="0"/>
              </a:rPr>
              <a:t>1942</a:t>
            </a:r>
          </a:p>
          <a:p>
            <a:r>
              <a:rPr lang="es-ES" b="1" dirty="0" smtClean="0">
                <a:effectLst>
                  <a:outerShdw blurRad="38100" dist="38100" dir="2700000" algn="tl">
                    <a:srgbClr val="000000">
                      <a:alpha val="43137"/>
                    </a:srgbClr>
                  </a:outerShdw>
                </a:effectLst>
                <a:latin typeface="Arial" pitchFamily="34" charset="0"/>
                <a:cs typeface="Arial" pitchFamily="34" charset="0"/>
              </a:rPr>
              <a:t>Además de los Frank, hay otros cuatro judíos escondidos en la casa de atrás: </a:t>
            </a:r>
            <a:r>
              <a:rPr lang="es-ES" b="1" dirty="0" err="1" smtClean="0">
                <a:effectLst>
                  <a:outerShdw blurRad="38100" dist="38100" dir="2700000" algn="tl">
                    <a:srgbClr val="000000">
                      <a:alpha val="43137"/>
                    </a:srgbClr>
                  </a:outerShdw>
                </a:effectLst>
                <a:latin typeface="Arial" pitchFamily="34" charset="0"/>
                <a:cs typeface="Arial" pitchFamily="34" charset="0"/>
              </a:rPr>
              <a:t>Hermann</a:t>
            </a:r>
            <a:r>
              <a:rPr lang="es-ES" b="1" dirty="0" smtClean="0">
                <a:effectLst>
                  <a:outerShdw blurRad="38100" dist="38100" dir="2700000" algn="tl">
                    <a:srgbClr val="000000">
                      <a:alpha val="43137"/>
                    </a:srgbClr>
                  </a:outerShdw>
                </a:effectLst>
                <a:latin typeface="Arial" pitchFamily="34" charset="0"/>
                <a:cs typeface="Arial" pitchFamily="34" charset="0"/>
              </a:rPr>
              <a:t> y Auguste van </a:t>
            </a:r>
            <a:r>
              <a:rPr lang="es-ES" b="1" dirty="0" err="1" smtClean="0">
                <a:effectLst>
                  <a:outerShdw blurRad="38100" dist="38100" dir="2700000" algn="tl">
                    <a:srgbClr val="000000">
                      <a:alpha val="43137"/>
                    </a:srgbClr>
                  </a:outerShdw>
                </a:effectLst>
                <a:latin typeface="Arial" pitchFamily="34" charset="0"/>
                <a:cs typeface="Arial" pitchFamily="34" charset="0"/>
              </a:rPr>
              <a:t>Pels</a:t>
            </a:r>
            <a:r>
              <a:rPr lang="es-ES" b="1" dirty="0" smtClean="0">
                <a:effectLst>
                  <a:outerShdw blurRad="38100" dist="38100" dir="2700000" algn="tl">
                    <a:srgbClr val="000000">
                      <a:alpha val="43137"/>
                    </a:srgbClr>
                  </a:outerShdw>
                </a:effectLst>
                <a:latin typeface="Arial" pitchFamily="34" charset="0"/>
                <a:cs typeface="Arial" pitchFamily="34" charset="0"/>
              </a:rPr>
              <a:t> con su hijo Peter, y Fritz </a:t>
            </a:r>
            <a:r>
              <a:rPr lang="es-ES" b="1" dirty="0" err="1" smtClean="0">
                <a:effectLst>
                  <a:outerShdw blurRad="38100" dist="38100" dir="2700000" algn="tl">
                    <a:srgbClr val="000000">
                      <a:alpha val="43137"/>
                    </a:srgbClr>
                  </a:outerShdw>
                </a:effectLst>
                <a:latin typeface="Arial" pitchFamily="34" charset="0"/>
                <a:cs typeface="Arial" pitchFamily="34" charset="0"/>
              </a:rPr>
              <a:t>Pfeffer</a:t>
            </a:r>
            <a:r>
              <a:rPr lang="es-ES" b="1" dirty="0" smtClean="0">
                <a:effectLst>
                  <a:outerShdw blurRad="38100" dist="38100" dir="2700000" algn="tl">
                    <a:srgbClr val="000000">
                      <a:alpha val="43137"/>
                    </a:srgbClr>
                  </a:outerShdw>
                </a:effectLst>
                <a:latin typeface="Arial" pitchFamily="34" charset="0"/>
                <a:cs typeface="Arial" pitchFamily="34" charset="0"/>
              </a:rPr>
              <a:t>. Cuatro oficinistas de la empresa de Otto ayudan y protegen a los escondidos. Éstos temen cada día que los descubran. Y la vida de ocho personas tan apretujadas no es nada fácil.</a:t>
            </a:r>
          </a:p>
          <a:p>
            <a:r>
              <a:rPr lang="es-ES" b="1" dirty="0" smtClean="0">
                <a:effectLst>
                  <a:outerShdw blurRad="38100" dist="38100" dir="2700000" algn="tl">
                    <a:srgbClr val="000000">
                      <a:alpha val="43137"/>
                    </a:srgbClr>
                  </a:outerShdw>
                </a:effectLst>
                <a:latin typeface="Arial" pitchFamily="34" charset="0"/>
                <a:cs typeface="Arial" pitchFamily="34" charset="0"/>
              </a:rPr>
              <a:t>En la casa de atrás Ana no hace únicamente apuntes en su diario. También escribe pequeñas historias y copia en un cuaderno frases bonitas de otros autores. Ana desea que después de la guerra su diario se publique en forma de novela, lo que la lleva a reescribirlo. Pero no logrará acabar esa tarea: antes, es descubierta y detenida.</a:t>
            </a:r>
          </a:p>
          <a:p>
            <a:endParaRPr lang="es-ES" b="1" dirty="0" smtClean="0">
              <a:effectLst>
                <a:outerShdw blurRad="38100" dist="38100" dir="2700000" algn="tl">
                  <a:srgbClr val="000000">
                    <a:alpha val="43137"/>
                  </a:srgbClr>
                </a:outerShdw>
              </a:effectLst>
              <a:latin typeface="Arial" pitchFamily="34" charset="0"/>
              <a:cs typeface="Arial" pitchFamily="34" charset="0"/>
            </a:endParaRPr>
          </a:p>
          <a:p>
            <a:endParaRPr lang="es-ES" b="1" dirty="0">
              <a:effectLst>
                <a:outerShdw blurRad="38100" dist="38100" dir="2700000" algn="tl">
                  <a:srgbClr val="000000">
                    <a:alpha val="43137"/>
                  </a:srgbClr>
                </a:outerShdw>
              </a:effectLst>
              <a:latin typeface="Arial" pitchFamily="34" charset="0"/>
              <a:cs typeface="Arial" pitchFamily="34" charset="0"/>
            </a:endParaRPr>
          </a:p>
        </p:txBody>
      </p:sp>
      <p:pic>
        <p:nvPicPr>
          <p:cNvPr id="7" name="ctl00_cphMainContent_themebrowser_rptRichTriggerBlocks_ctl04_img1" descr="http://www.annefrank.org/ImageVault/Images/id_1075/height_220/width_260/aspectRatio_1.1818/compressionQuality_80/scope_0/ImageVaultHandler.aspx"/>
          <p:cNvPicPr/>
          <p:nvPr/>
        </p:nvPicPr>
        <p:blipFill>
          <a:blip r:embed="rId3"/>
          <a:srcRect/>
          <a:stretch>
            <a:fillRect/>
          </a:stretch>
        </p:blipFill>
        <p:spPr bwMode="auto">
          <a:xfrm>
            <a:off x="4643438" y="2786058"/>
            <a:ext cx="3762384" cy="3214710"/>
          </a:xfrm>
          <a:prstGeom prst="rect">
            <a:avLst/>
          </a:prstGeom>
          <a:ln w="38100" cap="sq">
            <a:solidFill>
              <a:schemeClr val="tx2">
                <a:lumMod val="75000"/>
              </a:schemeClr>
            </a:solidFill>
            <a:prstDash val="solid"/>
            <a:miter lim="800000"/>
          </a:ln>
          <a:effectLst>
            <a:outerShdw blurRad="50800" dist="38100" dir="2700000" algn="tl" rotWithShape="0">
              <a:srgbClr val="000000">
                <a:alpha val="43000"/>
              </a:srgbClr>
            </a:outerShdw>
          </a:effectLst>
        </p:spPr>
      </p:pic>
      <p:pic>
        <p:nvPicPr>
          <p:cNvPr id="8" name="ctl00_cphMainContent_themebrowser_rptRichTriggerBlocks_ctl05_img1" descr="http://www.annefrank.org/ImageVault/Images/id_9295/height_220/width_260/aspectRatio_1.1818/conversionFormatType_Jpeg/compressionQuality_80/scope_0/ImageVaultHandler.aspx"/>
          <p:cNvPicPr/>
          <p:nvPr/>
        </p:nvPicPr>
        <p:blipFill>
          <a:blip r:embed="rId4"/>
          <a:srcRect/>
          <a:stretch>
            <a:fillRect/>
          </a:stretch>
        </p:blipFill>
        <p:spPr bwMode="auto">
          <a:xfrm>
            <a:off x="5357818" y="500042"/>
            <a:ext cx="2286016" cy="2024062"/>
          </a:xfrm>
          <a:prstGeom prst="rect">
            <a:avLst/>
          </a:prstGeom>
          <a:ln w="38100" cap="sq">
            <a:solidFill>
              <a:schemeClr val="tx2">
                <a:lumMod val="75000"/>
              </a:schemeClr>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2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42910" y="428604"/>
            <a:ext cx="8001056" cy="2677656"/>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Arial" pitchFamily="34" charset="0"/>
                <a:cs typeface="Arial" pitchFamily="34" charset="0"/>
              </a:rPr>
              <a:t>1944</a:t>
            </a:r>
          </a:p>
          <a:p>
            <a:r>
              <a:rPr lang="es-ES" b="1" dirty="0" smtClean="0">
                <a:effectLst>
                  <a:outerShdw blurRad="38100" dist="38100" dir="2700000" algn="tl">
                    <a:srgbClr val="000000">
                      <a:alpha val="43137"/>
                    </a:srgbClr>
                  </a:outerShdw>
                </a:effectLst>
                <a:latin typeface="Arial" pitchFamily="34" charset="0"/>
                <a:cs typeface="Arial" pitchFamily="34" charset="0"/>
              </a:rPr>
              <a:t>El 4 de agosto de 1944 detienen a los escondidos. Alguien los ha delatado. Son deportados a </a:t>
            </a:r>
            <a:r>
              <a:rPr lang="es-ES" b="1" dirty="0" err="1" smtClean="0">
                <a:effectLst>
                  <a:outerShdw blurRad="38100" dist="38100" dir="2700000" algn="tl">
                    <a:srgbClr val="000000">
                      <a:alpha val="43137"/>
                    </a:srgbClr>
                  </a:outerShdw>
                </a:effectLst>
                <a:latin typeface="Arial" pitchFamily="34" charset="0"/>
                <a:cs typeface="Arial" pitchFamily="34" charset="0"/>
              </a:rPr>
              <a:t>Auschwitz</a:t>
            </a:r>
            <a:r>
              <a:rPr lang="es-ES" b="1" dirty="0" smtClean="0">
                <a:effectLst>
                  <a:outerShdw blurRad="38100" dist="38100" dir="2700000" algn="tl">
                    <a:srgbClr val="000000">
                      <a:alpha val="43137"/>
                    </a:srgbClr>
                  </a:outerShdw>
                </a:effectLst>
                <a:latin typeface="Arial" pitchFamily="34" charset="0"/>
                <a:cs typeface="Arial" pitchFamily="34" charset="0"/>
              </a:rPr>
              <a:t> previo paso por el campo de tránsito de </a:t>
            </a:r>
            <a:r>
              <a:rPr lang="es-ES" b="1" dirty="0" err="1" smtClean="0">
                <a:effectLst>
                  <a:outerShdw blurRad="38100" dist="38100" dir="2700000" algn="tl">
                    <a:srgbClr val="000000">
                      <a:alpha val="43137"/>
                    </a:srgbClr>
                  </a:outerShdw>
                </a:effectLst>
                <a:latin typeface="Arial" pitchFamily="34" charset="0"/>
                <a:cs typeface="Arial" pitchFamily="34" charset="0"/>
              </a:rPr>
              <a:t>Westerbork</a:t>
            </a:r>
            <a:r>
              <a:rPr lang="es-ES" b="1" dirty="0" smtClean="0">
                <a:effectLst>
                  <a:outerShdw blurRad="38100" dist="38100" dir="2700000" algn="tl">
                    <a:srgbClr val="000000">
                      <a:alpha val="43137"/>
                    </a:srgbClr>
                  </a:outerShdw>
                </a:effectLst>
                <a:latin typeface="Arial" pitchFamily="34" charset="0"/>
                <a:cs typeface="Arial" pitchFamily="34" charset="0"/>
              </a:rPr>
              <a:t>. Tan sólo Otto Frank sobrevive a los campos; los otros siete escondidos hallan la muerte. </a:t>
            </a:r>
            <a:r>
              <a:rPr lang="es-ES" b="1" dirty="0" err="1" smtClean="0">
                <a:effectLst>
                  <a:outerShdw blurRad="38100" dist="38100" dir="2700000" algn="tl">
                    <a:srgbClr val="000000">
                      <a:alpha val="43137"/>
                    </a:srgbClr>
                  </a:outerShdw>
                </a:effectLst>
                <a:latin typeface="Arial" pitchFamily="34" charset="0"/>
                <a:cs typeface="Arial" pitchFamily="34" charset="0"/>
              </a:rPr>
              <a:t>Hermann</a:t>
            </a:r>
            <a:r>
              <a:rPr lang="es-ES" b="1" dirty="0" smtClean="0">
                <a:effectLst>
                  <a:outerShdw blurRad="38100" dist="38100" dir="2700000" algn="tl">
                    <a:srgbClr val="000000">
                      <a:alpha val="43137"/>
                    </a:srgbClr>
                  </a:outerShdw>
                </a:effectLst>
                <a:latin typeface="Arial" pitchFamily="34" charset="0"/>
                <a:cs typeface="Arial" pitchFamily="34" charset="0"/>
              </a:rPr>
              <a:t> van </a:t>
            </a:r>
            <a:r>
              <a:rPr lang="es-ES" b="1" dirty="0" err="1" smtClean="0">
                <a:effectLst>
                  <a:outerShdw blurRad="38100" dist="38100" dir="2700000" algn="tl">
                    <a:srgbClr val="000000">
                      <a:alpha val="43137"/>
                    </a:srgbClr>
                  </a:outerShdw>
                </a:effectLst>
                <a:latin typeface="Arial" pitchFamily="34" charset="0"/>
                <a:cs typeface="Arial" pitchFamily="34" charset="0"/>
              </a:rPr>
              <a:t>Pels</a:t>
            </a:r>
            <a:r>
              <a:rPr lang="es-ES" b="1" dirty="0" smtClean="0">
                <a:effectLst>
                  <a:outerShdw blurRad="38100" dist="38100" dir="2700000" algn="tl">
                    <a:srgbClr val="000000">
                      <a:alpha val="43137"/>
                    </a:srgbClr>
                  </a:outerShdw>
                </a:effectLst>
                <a:latin typeface="Arial" pitchFamily="34" charset="0"/>
                <a:cs typeface="Arial" pitchFamily="34" charset="0"/>
              </a:rPr>
              <a:t> muere en la cámara de gas, Auguste es empujada a las vías de un tren durante un traslado. Los demás mueren por inanición y enfermedad. Nunca logró esclarecerse quién fue el delator.</a:t>
            </a:r>
          </a:p>
          <a:p>
            <a:endParaRPr lang="es-ES" b="1" dirty="0">
              <a:effectLst>
                <a:outerShdw blurRad="38100" dist="38100" dir="2700000" algn="tl">
                  <a:srgbClr val="000000">
                    <a:alpha val="43137"/>
                  </a:srgbClr>
                </a:outerShdw>
              </a:effectLst>
              <a:latin typeface="Arial" pitchFamily="34" charset="0"/>
              <a:cs typeface="Arial" pitchFamily="34" charset="0"/>
            </a:endParaRPr>
          </a:p>
        </p:txBody>
      </p:sp>
      <p:pic>
        <p:nvPicPr>
          <p:cNvPr id="7" name="ctl00_cphMainContent_themebrowser_rptRichTriggerBlocks_ctl06_img1" descr="http://www.annefrank.org/ImageVault/Images/id_7427/height_220/width_260/aspectRatio_1.1818/conversionFormatType_Jpeg/compressionQuality_80/scope_0/ImageVaultHandler.aspx"/>
          <p:cNvPicPr/>
          <p:nvPr/>
        </p:nvPicPr>
        <p:blipFill>
          <a:blip r:embed="rId3"/>
          <a:srcRect/>
          <a:stretch>
            <a:fillRect/>
          </a:stretch>
        </p:blipFill>
        <p:spPr bwMode="auto">
          <a:xfrm>
            <a:off x="2500298" y="3786190"/>
            <a:ext cx="4429156" cy="25717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ctl00_cphMainContent_themebrowser_rptRichTriggerBlocks_ctl06_img2" descr="http://www.annefrank.org/ImageVault/Images/id_7426/height_92/width_170/aspectRatio_1.8478/conversionFormatType_Jpeg/compressionQuality_80/scope_0/filename_hkGNHlc5iUMmjU5KP9u8.tif/storage_Edited/ImageVaultHandler.aspx"/>
          <p:cNvPicPr/>
          <p:nvPr/>
        </p:nvPicPr>
        <p:blipFill>
          <a:blip r:embed="rId4"/>
          <a:srcRect/>
          <a:stretch>
            <a:fillRect/>
          </a:stretch>
        </p:blipFill>
        <p:spPr bwMode="auto">
          <a:xfrm>
            <a:off x="3714744" y="2786058"/>
            <a:ext cx="1905002" cy="9477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2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C0000"/>
          </a:solidFill>
          <a:scene3d>
            <a:camera prst="orthographicFront"/>
            <a:lightRig rig="threePt" dir="t"/>
          </a:scene3d>
          <a:sp3d>
            <a:bevelT prst="angle"/>
          </a:sp3d>
        </p:spPr>
        <p:txBody>
          <a:bodyPr/>
          <a:lstStyle/>
          <a:p>
            <a:endParaRPr lang="es-ES" dirty="0"/>
          </a:p>
        </p:txBody>
      </p:sp>
      <p:pic>
        <p:nvPicPr>
          <p:cNvPr id="4" name="3 Imagen" descr="Collage_Anan_Frank.jpg"/>
          <p:cNvPicPr>
            <a:picLocks noChangeAspect="1"/>
          </p:cNvPicPr>
          <p:nvPr/>
        </p:nvPicPr>
        <p:blipFill>
          <a:blip r:embed="rId2"/>
          <a:stretch>
            <a:fillRect/>
          </a:stretch>
        </p:blipFill>
        <p:spPr>
          <a:xfrm>
            <a:off x="571500" y="0"/>
            <a:ext cx="8001000" cy="6858000"/>
          </a:xfrm>
          <a:prstGeom prst="rect">
            <a:avLst/>
          </a:prstGeom>
          <a:scene3d>
            <a:camera prst="orthographicFront"/>
            <a:lightRig rig="threePt" dir="t"/>
          </a:scene3d>
          <a:sp3d>
            <a:bevelT prst="angle"/>
          </a:sp3d>
        </p:spPr>
      </p:pic>
    </p:spTree>
  </p:cSld>
  <p:clrMapOvr>
    <a:masterClrMapping/>
  </p:clrMapOvr>
  <p:transition spd="slow" advTm="12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 Frank (fmilia.jpg"/>
          <p:cNvPicPr>
            <a:picLocks noChangeAspect="1"/>
          </p:cNvPicPr>
          <p:nvPr/>
        </p:nvPicPr>
        <p:blipFill>
          <a:blip r:embed="rId2"/>
          <a:stretch>
            <a:fillRect/>
          </a:stretch>
        </p:blipFill>
        <p:spPr>
          <a:xfrm>
            <a:off x="2973" y="0"/>
            <a:ext cx="9141027" cy="6858000"/>
          </a:xfrm>
          <a:prstGeom prst="rect">
            <a:avLst/>
          </a:prstGeom>
        </p:spPr>
      </p:pic>
    </p:spTree>
  </p:cSld>
  <p:clrMapOvr>
    <a:masterClrMapping/>
  </p:clrMapOvr>
  <p:transition spd="slow" advTm="12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00"/>
          </a:solidFill>
          <a:scene3d>
            <a:camera prst="orthographicFront"/>
            <a:lightRig rig="threePt" dir="t"/>
          </a:scene3d>
          <a:sp3d>
            <a:bevelT prst="angle"/>
          </a:sp3d>
        </p:spPr>
        <p:txBody>
          <a:bodyPr/>
          <a:lstStyle/>
          <a:p>
            <a:endParaRPr lang="es-ES" dirty="0"/>
          </a:p>
        </p:txBody>
      </p:sp>
      <p:pic>
        <p:nvPicPr>
          <p:cNvPr id="4" name="3 Imagen" descr="237fc8b04fc801fc077b23086cd8d1ed.jpg"/>
          <p:cNvPicPr>
            <a:picLocks noChangeAspect="1"/>
          </p:cNvPicPr>
          <p:nvPr/>
        </p:nvPicPr>
        <p:blipFill>
          <a:blip r:embed="rId2"/>
          <a:stretch>
            <a:fillRect/>
          </a:stretch>
        </p:blipFill>
        <p:spPr>
          <a:xfrm>
            <a:off x="2000232" y="285728"/>
            <a:ext cx="5407834" cy="6286544"/>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Sld>
  <p:clrMapOvr>
    <a:masterClrMapping/>
  </p:clrMapOvr>
  <p:transition spd="slow" advTm="12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42974" y="1214422"/>
            <a:ext cx="184731" cy="369332"/>
          </a:xfrm>
          <a:prstGeom prst="rect">
            <a:avLst/>
          </a:prstGeom>
          <a:noFill/>
        </p:spPr>
        <p:txBody>
          <a:bodyPr wrap="none" rtlCol="0">
            <a:spAutoFit/>
          </a:bodyPr>
          <a:lstStyle/>
          <a:p>
            <a:endParaRPr lang="es-ES" dirty="0"/>
          </a:p>
        </p:txBody>
      </p:sp>
      <p:sp>
        <p:nvSpPr>
          <p:cNvPr id="7" name="6 CuadroTexto"/>
          <p:cNvSpPr txBox="1"/>
          <p:nvPr/>
        </p:nvSpPr>
        <p:spPr>
          <a:xfrm>
            <a:off x="4929190" y="1000108"/>
            <a:ext cx="3643338" cy="5170646"/>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Arial" pitchFamily="34" charset="0"/>
                <a:cs typeface="Arial" pitchFamily="34" charset="0"/>
              </a:rPr>
              <a:t>1945</a:t>
            </a:r>
          </a:p>
          <a:p>
            <a:r>
              <a:rPr lang="es-ES" b="1" dirty="0" smtClean="0">
                <a:effectLst>
                  <a:outerShdw blurRad="38100" dist="38100" dir="2700000" algn="tl">
                    <a:srgbClr val="000000">
                      <a:alpha val="43137"/>
                    </a:srgbClr>
                  </a:outerShdw>
                </a:effectLst>
                <a:latin typeface="Arial" pitchFamily="34" charset="0"/>
                <a:cs typeface="Arial" pitchFamily="34" charset="0"/>
              </a:rPr>
              <a:t>Tras la liberación de </a:t>
            </a:r>
            <a:r>
              <a:rPr lang="es-ES" b="1" dirty="0" err="1" smtClean="0">
                <a:effectLst>
                  <a:outerShdw blurRad="38100" dist="38100" dir="2700000" algn="tl">
                    <a:srgbClr val="000000">
                      <a:alpha val="43137"/>
                    </a:srgbClr>
                  </a:outerShdw>
                </a:effectLst>
                <a:latin typeface="Arial" pitchFamily="34" charset="0"/>
                <a:cs typeface="Arial" pitchFamily="34" charset="0"/>
              </a:rPr>
              <a:t>Auschwitz</a:t>
            </a:r>
            <a:r>
              <a:rPr lang="es-ES" b="1" dirty="0" smtClean="0">
                <a:effectLst>
                  <a:outerShdw blurRad="38100" dist="38100" dir="2700000" algn="tl">
                    <a:srgbClr val="000000">
                      <a:alpha val="43137"/>
                    </a:srgbClr>
                  </a:outerShdw>
                </a:effectLst>
                <a:latin typeface="Arial" pitchFamily="34" charset="0"/>
                <a:cs typeface="Arial" pitchFamily="34" charset="0"/>
              </a:rPr>
              <a:t>, Otto regresa a Ámsterdam. Durante el viaje se entera de la muerte de Edith. Una vez en Ámsterdam, se dirige a la casa de </a:t>
            </a:r>
            <a:r>
              <a:rPr lang="es-ES" b="1" dirty="0" err="1" smtClean="0">
                <a:effectLst>
                  <a:outerShdw blurRad="38100" dist="38100" dir="2700000" algn="tl">
                    <a:srgbClr val="000000">
                      <a:alpha val="43137"/>
                    </a:srgbClr>
                  </a:outerShdw>
                </a:effectLst>
                <a:latin typeface="Arial" pitchFamily="34" charset="0"/>
                <a:cs typeface="Arial" pitchFamily="34" charset="0"/>
              </a:rPr>
              <a:t>Miep</a:t>
            </a:r>
            <a:r>
              <a:rPr lang="es-ES" b="1" dirty="0" smtClean="0">
                <a:effectLst>
                  <a:outerShdw blurRad="38100" dist="38100" dir="2700000" algn="tl">
                    <a:srgbClr val="000000">
                      <a:alpha val="43137"/>
                    </a:srgbClr>
                  </a:outerShdw>
                </a:effectLst>
                <a:latin typeface="Arial" pitchFamily="34" charset="0"/>
                <a:cs typeface="Arial" pitchFamily="34" charset="0"/>
              </a:rPr>
              <a:t> y </a:t>
            </a:r>
            <a:r>
              <a:rPr lang="es-ES" b="1" dirty="0" err="1" smtClean="0">
                <a:effectLst>
                  <a:outerShdw blurRad="38100" dist="38100" dir="2700000" algn="tl">
                    <a:srgbClr val="000000">
                      <a:alpha val="43137"/>
                    </a:srgbClr>
                  </a:outerShdw>
                </a:effectLst>
                <a:latin typeface="Arial" pitchFamily="34" charset="0"/>
                <a:cs typeface="Arial" pitchFamily="34" charset="0"/>
              </a:rPr>
              <a:t>Jan</a:t>
            </a:r>
            <a:r>
              <a:rPr lang="es-ES" b="1" dirty="0" smtClean="0">
                <a:effectLst>
                  <a:outerShdw blurRad="38100" dist="38100" dir="2700000" algn="tl">
                    <a:srgbClr val="000000">
                      <a:alpha val="43137"/>
                    </a:srgbClr>
                  </a:outerShdw>
                </a:effectLst>
                <a:latin typeface="Arial" pitchFamily="34" charset="0"/>
                <a:cs typeface="Arial" pitchFamily="34" charset="0"/>
              </a:rPr>
              <a:t> </a:t>
            </a:r>
            <a:r>
              <a:rPr lang="es-ES" b="1" dirty="0" err="1" smtClean="0">
                <a:effectLst>
                  <a:outerShdw blurRad="38100" dist="38100" dir="2700000" algn="tl">
                    <a:srgbClr val="000000">
                      <a:alpha val="43137"/>
                    </a:srgbClr>
                  </a:outerShdw>
                </a:effectLst>
                <a:latin typeface="Arial" pitchFamily="34" charset="0"/>
                <a:cs typeface="Arial" pitchFamily="34" charset="0"/>
              </a:rPr>
              <a:t>Gies</a:t>
            </a:r>
            <a:r>
              <a:rPr lang="es-ES" b="1" dirty="0" smtClean="0">
                <a:effectLst>
                  <a:outerShdw blurRad="38100" dist="38100" dir="2700000" algn="tl">
                    <a:srgbClr val="000000">
                      <a:alpha val="43137"/>
                    </a:srgbClr>
                  </a:outerShdw>
                </a:effectLst>
                <a:latin typeface="Arial" pitchFamily="34" charset="0"/>
                <a:cs typeface="Arial" pitchFamily="34" charset="0"/>
              </a:rPr>
              <a:t>. Tiene la esperanza de que Ana y Margot estén aún con vida, pero luego le llega la noticia de que tampoco ellas han </a:t>
            </a:r>
            <a:r>
              <a:rPr lang="es-ES" b="1" dirty="0" err="1" smtClean="0">
                <a:effectLst>
                  <a:outerShdw blurRad="38100" dist="38100" dir="2700000" algn="tl">
                    <a:srgbClr val="000000">
                      <a:alpha val="43137"/>
                    </a:srgbClr>
                  </a:outerShdw>
                </a:effectLst>
                <a:latin typeface="Arial" pitchFamily="34" charset="0"/>
                <a:cs typeface="Arial" pitchFamily="34" charset="0"/>
              </a:rPr>
              <a:t>sobrevivivo</a:t>
            </a:r>
            <a:r>
              <a:rPr lang="es-ES" b="1" dirty="0" smtClean="0">
                <a:effectLst>
                  <a:outerShdw blurRad="38100" dist="38100" dir="2700000" algn="tl">
                    <a:srgbClr val="000000">
                      <a:alpha val="43137"/>
                    </a:srgbClr>
                  </a:outerShdw>
                </a:effectLst>
                <a:latin typeface="Arial" pitchFamily="34" charset="0"/>
                <a:cs typeface="Arial" pitchFamily="34" charset="0"/>
              </a:rPr>
              <a:t> a la guerra. </a:t>
            </a:r>
            <a:r>
              <a:rPr lang="es-ES" b="1" dirty="0" err="1" smtClean="0">
                <a:effectLst>
                  <a:outerShdw blurRad="38100" dist="38100" dir="2700000" algn="tl">
                    <a:srgbClr val="000000">
                      <a:alpha val="43137"/>
                    </a:srgbClr>
                  </a:outerShdw>
                </a:effectLst>
                <a:latin typeface="Arial" pitchFamily="34" charset="0"/>
                <a:cs typeface="Arial" pitchFamily="34" charset="0"/>
              </a:rPr>
              <a:t>Miep</a:t>
            </a:r>
            <a:r>
              <a:rPr lang="es-ES" b="1" dirty="0" smtClean="0">
                <a:effectLst>
                  <a:outerShdw blurRad="38100" dist="38100" dir="2700000" algn="tl">
                    <a:srgbClr val="000000">
                      <a:alpha val="43137"/>
                    </a:srgbClr>
                  </a:outerShdw>
                </a:effectLst>
                <a:latin typeface="Arial" pitchFamily="34" charset="0"/>
                <a:cs typeface="Arial" pitchFamily="34" charset="0"/>
              </a:rPr>
              <a:t> le entrega los papeles que componen el diario de Ana. Ana quería que su diario se publicase después de la guerra, y ese deseo finalmente se cumple.</a:t>
            </a:r>
          </a:p>
          <a:p>
            <a:endParaRPr lang="es-ES" b="1" dirty="0">
              <a:effectLst>
                <a:outerShdw blurRad="38100" dist="38100" dir="2700000" algn="tl">
                  <a:srgbClr val="000000">
                    <a:alpha val="43137"/>
                  </a:srgbClr>
                </a:outerShdw>
              </a:effectLst>
              <a:latin typeface="Arial" pitchFamily="34" charset="0"/>
              <a:cs typeface="Arial" pitchFamily="34" charset="0"/>
            </a:endParaRPr>
          </a:p>
        </p:txBody>
      </p:sp>
      <p:pic>
        <p:nvPicPr>
          <p:cNvPr id="8" name="ctl00_cphMainContent_themebrowser_rptRichTriggerBlocks_ctl07_img1" descr="http://www.annefrank.org/ImageVault/Images/id_8318/height_220/width_260/aspectRatio_1.1818/compressionQuality_80/scope_0/ImageVaultHandler.aspx"/>
          <p:cNvPicPr/>
          <p:nvPr/>
        </p:nvPicPr>
        <p:blipFill>
          <a:blip r:embed="rId3">
            <a:lum bright="10000" contrast="10000"/>
          </a:blip>
          <a:srcRect/>
          <a:stretch>
            <a:fillRect/>
          </a:stretch>
        </p:blipFill>
        <p:spPr bwMode="auto">
          <a:xfrm>
            <a:off x="500034" y="1142984"/>
            <a:ext cx="4286280" cy="4357718"/>
          </a:xfrm>
          <a:prstGeom prst="rect">
            <a:avLst/>
          </a:prstGeom>
          <a:ln w="38100" cap="sq">
            <a:solidFill>
              <a:schemeClr val="tx2">
                <a:lumMod val="75000"/>
              </a:schemeClr>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2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00"/>
          </a:solidFill>
          <a:scene3d>
            <a:camera prst="orthographicFront"/>
            <a:lightRig rig="threePt" dir="t"/>
          </a:scene3d>
          <a:sp3d>
            <a:bevelT prst="angle"/>
          </a:sp3d>
        </p:spPr>
        <p:txBody>
          <a:bodyPr/>
          <a:lstStyle/>
          <a:p>
            <a:endParaRPr lang="es-ES" dirty="0"/>
          </a:p>
        </p:txBody>
      </p:sp>
      <p:pic>
        <p:nvPicPr>
          <p:cNvPr id="4" name="3 Imagen" descr="margot-et-anne-frank.jpg"/>
          <p:cNvPicPr>
            <a:picLocks noChangeAspect="1"/>
          </p:cNvPicPr>
          <p:nvPr/>
        </p:nvPicPr>
        <p:blipFill>
          <a:blip r:embed="rId2"/>
          <a:stretch>
            <a:fillRect/>
          </a:stretch>
        </p:blipFill>
        <p:spPr>
          <a:xfrm>
            <a:off x="1571605" y="167393"/>
            <a:ext cx="6307760" cy="640488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Sld>
  <p:clrMapOvr>
    <a:masterClrMapping/>
  </p:clrMapOvr>
  <p:transition spd="slow" advTm="12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00034" y="4500570"/>
            <a:ext cx="8286808" cy="2123658"/>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Arial" pitchFamily="34" charset="0"/>
                <a:cs typeface="Arial" pitchFamily="34" charset="0"/>
              </a:rPr>
              <a:t>1947</a:t>
            </a:r>
          </a:p>
          <a:p>
            <a:r>
              <a:rPr lang="es-ES" b="1" dirty="0" smtClean="0">
                <a:effectLst>
                  <a:outerShdw blurRad="38100" dist="38100" dir="2700000" algn="tl">
                    <a:srgbClr val="000000">
                      <a:alpha val="43137"/>
                    </a:srgbClr>
                  </a:outerShdw>
                </a:effectLst>
                <a:latin typeface="Arial" pitchFamily="34" charset="0"/>
                <a:cs typeface="Arial" pitchFamily="34" charset="0"/>
              </a:rPr>
              <a:t>Después de la guerra, Otto Frank se empeña en luchar por los derechos humanos y el respeto. Contesta miles de cartas de personas que han leído el diario de su hija. Éste se traduce a varios idiomas y es objeto de una obra de teatro y una película. En todo el mundo la gente se entera de la historia de Ana Frank y queda muy impresionada.</a:t>
            </a:r>
          </a:p>
          <a:p>
            <a:endParaRPr lang="es-ES" b="1" dirty="0">
              <a:effectLst>
                <a:outerShdw blurRad="38100" dist="38100" dir="2700000" algn="tl">
                  <a:srgbClr val="000000">
                    <a:alpha val="43137"/>
                  </a:srgbClr>
                </a:outerShdw>
              </a:effectLst>
              <a:latin typeface="Arial" pitchFamily="34" charset="0"/>
              <a:cs typeface="Arial" pitchFamily="34" charset="0"/>
            </a:endParaRPr>
          </a:p>
        </p:txBody>
      </p:sp>
      <p:pic>
        <p:nvPicPr>
          <p:cNvPr id="7" name="ctl00_cphMainContent_themebrowser_rptRichTriggerBlocks_ctl08_img1" descr="http://www.annefrank.org/ImageVault/Images/id_7428/height_220/width_260/aspectRatio_1.1818/conversionFormatType_Jpeg/compressionQuality_80/scope_0/filename_D1VwuBzIwuNEUTjQem7N.tif/storage_Edited/ImageVaultHandler.aspx"/>
          <p:cNvPicPr/>
          <p:nvPr/>
        </p:nvPicPr>
        <p:blipFill>
          <a:blip r:embed="rId3"/>
          <a:srcRect/>
          <a:stretch>
            <a:fillRect/>
          </a:stretch>
        </p:blipFill>
        <p:spPr bwMode="auto">
          <a:xfrm>
            <a:off x="1857356" y="428604"/>
            <a:ext cx="5072098" cy="3857652"/>
          </a:xfrm>
          <a:prstGeom prst="rect">
            <a:avLst/>
          </a:prstGeom>
          <a:ln w="127000" cap="sq">
            <a:solidFill>
              <a:schemeClr val="tx2">
                <a:lumMod val="75000"/>
              </a:schemeClr>
            </a:solidFill>
            <a:miter lim="800000"/>
          </a:ln>
          <a:effectLst>
            <a:outerShdw blurRad="57150" dist="50800" dir="2700000" algn="tl" rotWithShape="0">
              <a:srgbClr val="000000">
                <a:alpha val="40000"/>
              </a:srgbClr>
            </a:outerShdw>
          </a:effectLst>
        </p:spPr>
      </p:pic>
    </p:spTree>
  </p:cSld>
  <p:clrMapOvr>
    <a:masterClrMapping/>
  </p:clrMapOvr>
  <p:transition spd="slow" advTm="2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5 Marcador de contenido" descr="picture-of-anne-franks-diary.jpg"/>
          <p:cNvPicPr>
            <a:picLocks noChangeAspect="1"/>
          </p:cNvPicPr>
          <p:nvPr/>
        </p:nvPicPr>
        <p:blipFill>
          <a:blip r:embed="rId3"/>
          <a:stretch>
            <a:fillRect/>
          </a:stretch>
        </p:blipFill>
        <p:spPr>
          <a:xfrm>
            <a:off x="428596" y="428604"/>
            <a:ext cx="8215370" cy="6000791"/>
          </a:xfrm>
          <a:prstGeom prst="rect">
            <a:avLst/>
          </a:prstGeom>
          <a:blipFill dpi="0" rotWithShape="1">
            <a:blip r:embed="rId4"/>
            <a:srcRect/>
            <a:stretch>
              <a:fillRect/>
            </a:stretch>
          </a:blipFill>
        </p:spPr>
      </p:pic>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194881361_fa0f9e3525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6215074" y="357166"/>
            <a:ext cx="2031325"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Diario  original</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Tree>
  </p:cSld>
  <p:clrMapOvr>
    <a:masterClrMapping/>
  </p:clrMapOvr>
  <p:transition spd="slow" advTm="12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stretch>
              <a:fillRect/>
            </a:stretch>
          </a:blipFill>
        </p:spPr>
        <p:txBody>
          <a:bodyPr/>
          <a:lstStyle/>
          <a:p>
            <a:endParaRPr lang="es-ES" dirty="0"/>
          </a:p>
        </p:txBody>
      </p:sp>
      <p:sp>
        <p:nvSpPr>
          <p:cNvPr id="4" name="3 Marco"/>
          <p:cNvSpPr/>
          <p:nvPr/>
        </p:nvSpPr>
        <p:spPr>
          <a:xfrm>
            <a:off x="0" y="0"/>
            <a:ext cx="9144000" cy="6858000"/>
          </a:xfrm>
          <a:prstGeom prst="frame">
            <a:avLst>
              <a:gd name="adj1" fmla="val 3160"/>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928794" y="3857628"/>
            <a:ext cx="4716676" cy="2123658"/>
          </a:xfrm>
          <a:prstGeom prst="rect">
            <a:avLst/>
          </a:prstGeom>
          <a:noFill/>
        </p:spPr>
        <p:txBody>
          <a:bodyPr wrap="none" rtlCol="0">
            <a:spAutoFit/>
            <a:scene3d>
              <a:camera prst="orthographicFront"/>
              <a:lightRig rig="threePt" dir="t"/>
            </a:scene3d>
            <a:sp3d extrusionH="57150">
              <a:bevelT h="25400" prst="softRound"/>
            </a:sp3d>
          </a:bodyPr>
          <a:lstStyle/>
          <a:p>
            <a:pPr algn="ctr"/>
            <a:r>
              <a:rPr lang="es-ES_tradnl" sz="4400" dirty="0" smtClean="0">
                <a:ln>
                  <a:solidFill>
                    <a:sysClr val="windowText" lastClr="000000"/>
                  </a:solidFill>
                </a:ln>
                <a:latin typeface="Castellar" pitchFamily="18" charset="0"/>
              </a:rPr>
              <a:t>  </a:t>
            </a:r>
            <a:r>
              <a:rPr lang="es-ES_tradnl" sz="4400" b="1" dirty="0" smtClean="0">
                <a:ln>
                  <a:solidFill>
                    <a:sysClr val="windowText" lastClr="000000"/>
                  </a:solidFill>
                </a:ln>
                <a:blipFill dpi="0" rotWithShape="1">
                  <a:blip r:embed="rId3"/>
                  <a:srcRect/>
                  <a:stretch>
                    <a:fillRect/>
                  </a:stretch>
                </a:blipFill>
                <a:effectLst>
                  <a:outerShdw blurRad="38100" dist="38100" dir="2700000" algn="tl">
                    <a:srgbClr val="000000">
                      <a:alpha val="43137"/>
                    </a:srgbClr>
                  </a:outerShdw>
                </a:effectLst>
                <a:latin typeface="Cooper Black" pitchFamily="18" charset="0"/>
              </a:rPr>
              <a:t>CASA  MUSEO</a:t>
            </a:r>
          </a:p>
          <a:p>
            <a:pPr algn="ctr"/>
            <a:r>
              <a:rPr lang="es-ES_tradnl" sz="4400" b="1" dirty="0" smtClean="0">
                <a:ln>
                  <a:solidFill>
                    <a:sysClr val="windowText" lastClr="000000"/>
                  </a:solidFill>
                </a:ln>
                <a:blipFill dpi="0" rotWithShape="1">
                  <a:blip r:embed="rId3"/>
                  <a:srcRect/>
                  <a:stretch>
                    <a:fillRect/>
                  </a:stretch>
                </a:blipFill>
                <a:effectLst>
                  <a:outerShdw blurRad="38100" dist="38100" dir="2700000" algn="tl">
                    <a:srgbClr val="000000">
                      <a:alpha val="43137"/>
                    </a:srgbClr>
                  </a:outerShdw>
                </a:effectLst>
                <a:latin typeface="Cooper Black" pitchFamily="18" charset="0"/>
              </a:rPr>
              <a:t> ANA  FRANK</a:t>
            </a:r>
          </a:p>
          <a:p>
            <a:pPr algn="ctr"/>
            <a:r>
              <a:rPr lang="es-ES_tradnl" sz="4400" b="1" dirty="0" smtClean="0">
                <a:ln>
                  <a:solidFill>
                    <a:sysClr val="windowText" lastClr="000000"/>
                  </a:solidFill>
                </a:ln>
                <a:blipFill dpi="0" rotWithShape="1">
                  <a:blip r:embed="rId3"/>
                  <a:srcRect/>
                  <a:stretch>
                    <a:fillRect/>
                  </a:stretch>
                </a:blipFill>
                <a:effectLst>
                  <a:outerShdw blurRad="38100" dist="38100" dir="2700000" algn="tl">
                    <a:srgbClr val="000000">
                      <a:alpha val="43137"/>
                    </a:srgbClr>
                  </a:outerShdw>
                </a:effectLst>
                <a:latin typeface="Cooper Black" pitchFamily="18" charset="0"/>
              </a:rPr>
              <a:t>AMSTERDAM</a:t>
            </a:r>
            <a:endParaRPr lang="es-ES" sz="4400" b="1" dirty="0">
              <a:ln>
                <a:solidFill>
                  <a:sysClr val="windowText" lastClr="000000"/>
                </a:solidFill>
              </a:ln>
              <a:blipFill dpi="0" rotWithShape="1">
                <a:blip r:embed="rId3"/>
                <a:srcRect/>
                <a:stretch>
                  <a:fillRect/>
                </a:stretch>
              </a:blipFill>
              <a:effectLst>
                <a:outerShdw blurRad="38100" dist="38100" dir="2700000" algn="tl">
                  <a:srgbClr val="000000">
                    <a:alpha val="43137"/>
                  </a:srgbClr>
                </a:outerShdw>
              </a:effectLst>
              <a:latin typeface="Cooper Black" pitchFamily="18" charset="0"/>
            </a:endParaRPr>
          </a:p>
        </p:txBody>
      </p:sp>
      <p:pic>
        <p:nvPicPr>
          <p:cNvPr id="7" name="6 Imagen" descr="anne-frank-a.jpg"/>
          <p:cNvPicPr>
            <a:picLocks noChangeAspect="1"/>
          </p:cNvPicPr>
          <p:nvPr/>
        </p:nvPicPr>
        <p:blipFill>
          <a:blip r:embed="rId4"/>
          <a:srcRect l="3652" t="16666" r="4811" b="4166"/>
          <a:stretch>
            <a:fillRect/>
          </a:stretch>
        </p:blipFill>
        <p:spPr>
          <a:xfrm>
            <a:off x="2357422" y="357165"/>
            <a:ext cx="4116616" cy="3991843"/>
          </a:xfrm>
          <a:prstGeom prst="rect">
            <a:avLst/>
          </a:prstGeom>
          <a:effectLst>
            <a:softEdge rad="635000"/>
          </a:effectLst>
        </p:spPr>
      </p:pic>
    </p:spTree>
  </p:cSld>
  <p:clrMapOvr>
    <a:masterClrMapping/>
  </p:clrMapOvr>
  <p:transition spd="slow" advTm="12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FrankMuseum0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_frank_museum_amsterdam_24583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C0000"/>
          </a:solidFill>
        </p:spPr>
        <p:txBody>
          <a:bodyPr/>
          <a:lstStyle/>
          <a:p>
            <a:endParaRPr lang="es-ES" dirty="0"/>
          </a:p>
        </p:txBody>
      </p:sp>
      <p:pic>
        <p:nvPicPr>
          <p:cNvPr id="4" name="3 Imagen" descr="8678115210_7e08381209_b.jpg"/>
          <p:cNvPicPr>
            <a:picLocks noChangeAspect="1"/>
          </p:cNvPicPr>
          <p:nvPr/>
        </p:nvPicPr>
        <p:blipFill>
          <a:blip r:embed="rId2"/>
          <a:stretch>
            <a:fillRect/>
          </a:stretch>
        </p:blipFill>
        <p:spPr>
          <a:xfrm>
            <a:off x="2000250" y="0"/>
            <a:ext cx="5143500" cy="6858000"/>
          </a:xfrm>
          <a:prstGeom prst="rect">
            <a:avLst/>
          </a:prstGeom>
          <a:scene3d>
            <a:camera prst="orthographicFront"/>
            <a:lightRig rig="threePt" dir="t"/>
          </a:scene3d>
          <a:sp3d>
            <a:bevelT prst="angle"/>
          </a:sp3d>
        </p:spPr>
      </p:pic>
    </p:spTree>
  </p:cSld>
  <p:clrMapOvr>
    <a:masterClrMapping/>
  </p:clrMapOvr>
  <p:transition spd="slow" advTm="10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 a frank.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 -casa de _Anne-Frank.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3-04-28 15.35.4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g_7953c-als-jpeg.jpg"/>
          <p:cNvPicPr>
            <a:picLocks noChangeAspect="1"/>
          </p:cNvPicPr>
          <p:nvPr/>
        </p:nvPicPr>
        <p:blipFill>
          <a:blip r:embed="rId2"/>
          <a:stretch>
            <a:fillRect/>
          </a:stretch>
        </p:blipFill>
        <p:spPr>
          <a:xfrm>
            <a:off x="0" y="163441"/>
            <a:ext cx="9144000" cy="6694559"/>
          </a:xfrm>
          <a:prstGeom prst="rect">
            <a:avLst/>
          </a:prstGeom>
        </p:spPr>
      </p:pic>
      <p:sp>
        <p:nvSpPr>
          <p:cNvPr id="5" name="4 CuadroTexto"/>
          <p:cNvSpPr txBox="1"/>
          <p:nvPr/>
        </p:nvSpPr>
        <p:spPr>
          <a:xfrm>
            <a:off x="3643306" y="5429264"/>
            <a:ext cx="3589252" cy="107721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Museo Madame</a:t>
            </a:r>
          </a:p>
          <a:p>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Tussauds</a:t>
            </a: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De Berlín</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12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13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anne-frank-museum-in-berlin-5.jpg"/>
          <p:cNvPicPr>
            <a:picLocks noChangeAspect="1"/>
          </p:cNvPicPr>
          <p:nvPr/>
        </p:nvPicPr>
        <p:blipFill>
          <a:blip r:embed="rId3"/>
          <a:stretch>
            <a:fillRect/>
          </a:stretch>
        </p:blipFill>
        <p:spPr>
          <a:xfrm>
            <a:off x="428596" y="428604"/>
            <a:ext cx="8286808" cy="5929354"/>
          </a:xfrm>
          <a:prstGeom prst="rect">
            <a:avLst/>
          </a:prstGeom>
        </p:spPr>
      </p:pic>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edge">
                                      <p:cBhvr>
                                        <p:cTn id="7" dur="2000"/>
                                        <p:tgtEl>
                                          <p:spTgt spid="3">
                                            <p:bg/>
                                          </p:spTgt>
                                        </p:tgtEl>
                                      </p:cBhvr>
                                    </p:animEffect>
                                  </p:childTnLst>
                                </p:cTn>
                              </p:par>
                              <p:par>
                                <p:cTn id="8" presetID="20" presetClass="entr" presetSubtype="0" fill="hold" grpId="0" nodeType="withEffect" nodePh="1">
                                  <p:stCondLst>
                                    <p:cond delay="0"/>
                                  </p:stCondLst>
                                  <p:endCondLst>
                                    <p:cond evt="begin" delay="0">
                                      <p:tn val="8"/>
                                    </p:cond>
                                  </p:end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wedge">
                                      <p:cBhvr>
                                        <p:cTn id="1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5 Marcador de contenido" descr="3432486640_81e099a598_o.jpg"/>
          <p:cNvPicPr>
            <a:picLocks noGrp="1" noChangeAspect="1"/>
          </p:cNvPicPr>
          <p:nvPr>
            <p:ph idx="1"/>
          </p:nvPr>
        </p:nvPicPr>
        <p:blipFill>
          <a:blip r:embed="rId3"/>
          <a:stretch>
            <a:fillRect/>
          </a:stretch>
        </p:blipFill>
        <p:spPr>
          <a:xfrm>
            <a:off x="500034" y="428604"/>
            <a:ext cx="8143932" cy="5947214"/>
          </a:xfrm>
          <a:blipFill dpi="0" rotWithShape="1">
            <a:blip r:embed="rId4"/>
            <a:srcRect/>
            <a:stretch>
              <a:fillRect/>
            </a:stretch>
          </a:blipFill>
        </p:spPr>
      </p:pic>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3-04-28 15.32.0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42910" y="1071546"/>
            <a:ext cx="7929650" cy="5016758"/>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rial" pitchFamily="34" charset="0"/>
                <a:cs typeface="Arial" pitchFamily="34" charset="0"/>
              </a:rPr>
              <a:t>La figura de cera muestra a la célebre adolescente, sonriente, delante de su diario abierto sobre el escritorio, en un entorno que recrea la pequeña habitación en la que se escondió de la persecución nazi.</a:t>
            </a:r>
          </a:p>
          <a:p>
            <a:r>
              <a:rPr lang="es-ES" sz="2000" b="1" dirty="0" smtClean="0">
                <a:effectLst>
                  <a:outerShdw blurRad="38100" dist="38100" dir="2700000" algn="tl">
                    <a:srgbClr val="000000">
                      <a:alpha val="43137"/>
                    </a:srgbClr>
                  </a:outerShdw>
                </a:effectLst>
                <a:latin typeface="Arial" pitchFamily="34" charset="0"/>
                <a:cs typeface="Arial" pitchFamily="34" charset="0"/>
              </a:rPr>
              <a:t>El gran éxito de la réplica en cera en la sucursal del museo Madame </a:t>
            </a:r>
            <a:r>
              <a:rPr lang="es-ES" sz="2000" b="1" dirty="0" err="1" smtClean="0">
                <a:effectLst>
                  <a:outerShdw blurRad="38100" dist="38100" dir="2700000" algn="tl">
                    <a:srgbClr val="000000">
                      <a:alpha val="43137"/>
                    </a:srgbClr>
                  </a:outerShdw>
                </a:effectLst>
                <a:latin typeface="Arial" pitchFamily="34" charset="0"/>
                <a:cs typeface="Arial" pitchFamily="34" charset="0"/>
              </a:rPr>
              <a:t>Tussauds</a:t>
            </a:r>
            <a:r>
              <a:rPr lang="es-ES" sz="2000" b="1" dirty="0" smtClean="0">
                <a:effectLst>
                  <a:outerShdw blurRad="38100" dist="38100" dir="2700000" algn="tl">
                    <a:srgbClr val="000000">
                      <a:alpha val="43137"/>
                    </a:srgbClr>
                  </a:outerShdw>
                </a:effectLst>
                <a:latin typeface="Arial" pitchFamily="34" charset="0"/>
                <a:cs typeface="Arial" pitchFamily="34" charset="0"/>
              </a:rPr>
              <a:t> de </a:t>
            </a:r>
            <a:r>
              <a:rPr lang="es-ES" sz="2000" b="1" dirty="0" err="1" smtClean="0">
                <a:effectLst>
                  <a:outerShdw blurRad="38100" dist="38100" dir="2700000" algn="tl">
                    <a:srgbClr val="000000">
                      <a:alpha val="43137"/>
                    </a:srgbClr>
                  </a:outerShdw>
                </a:effectLst>
                <a:latin typeface="Arial" pitchFamily="34" charset="0"/>
                <a:cs typeface="Arial" pitchFamily="34" charset="0"/>
              </a:rPr>
              <a:t>Amsterdam</a:t>
            </a:r>
            <a:r>
              <a:rPr lang="es-ES" sz="2000" b="1" dirty="0" smtClean="0">
                <a:effectLst>
                  <a:outerShdw blurRad="38100" dist="38100" dir="2700000" algn="tl">
                    <a:srgbClr val="000000">
                      <a:alpha val="43137"/>
                    </a:srgbClr>
                  </a:outerShdw>
                </a:effectLst>
                <a:latin typeface="Arial" pitchFamily="34" charset="0"/>
                <a:cs typeface="Arial" pitchFamily="34" charset="0"/>
              </a:rPr>
              <a:t> ha llevado al museo berlinés a optar por exponer su propia réplica de la joven judía.</a:t>
            </a:r>
          </a:p>
          <a:p>
            <a:r>
              <a:rPr lang="es-ES" sz="2000" b="1" dirty="0" smtClean="0">
                <a:effectLst>
                  <a:outerShdw blurRad="38100" dist="38100" dir="2700000" algn="tl">
                    <a:srgbClr val="000000">
                      <a:alpha val="43137"/>
                    </a:srgbClr>
                  </a:outerShdw>
                </a:effectLst>
                <a:latin typeface="Arial" pitchFamily="34" charset="0"/>
                <a:cs typeface="Arial" pitchFamily="34" charset="0"/>
              </a:rPr>
              <a:t>Al acto de presentación en la capital alemana asistieron, además de alumnos de la escuela de educación primaria que lleva el nombre de la célebre niña, el director del Centro </a:t>
            </a:r>
            <a:r>
              <a:rPr lang="es-ES" sz="2000" b="1" dirty="0" err="1" smtClean="0">
                <a:effectLst>
                  <a:outerShdw blurRad="38100" dist="38100" dir="2700000" algn="tl">
                    <a:srgbClr val="000000">
                      <a:alpha val="43137"/>
                    </a:srgbClr>
                  </a:outerShdw>
                </a:effectLst>
                <a:latin typeface="Arial" pitchFamily="34" charset="0"/>
                <a:cs typeface="Arial" pitchFamily="34" charset="0"/>
              </a:rPr>
              <a:t>Anne</a:t>
            </a:r>
            <a:r>
              <a:rPr lang="es-ES" sz="2000" b="1" dirty="0" smtClean="0">
                <a:effectLst>
                  <a:outerShdw blurRad="38100" dist="38100" dir="2700000" algn="tl">
                    <a:srgbClr val="000000">
                      <a:alpha val="43137"/>
                    </a:srgbClr>
                  </a:outerShdw>
                </a:effectLst>
                <a:latin typeface="Arial" pitchFamily="34" charset="0"/>
                <a:cs typeface="Arial" pitchFamily="34" charset="0"/>
              </a:rPr>
              <a:t> Frank de Berlín, Thomas </a:t>
            </a:r>
            <a:r>
              <a:rPr lang="es-ES" sz="2000" b="1" dirty="0" err="1" smtClean="0">
                <a:effectLst>
                  <a:outerShdw blurRad="38100" dist="38100" dir="2700000" algn="tl">
                    <a:srgbClr val="000000">
                      <a:alpha val="43137"/>
                    </a:srgbClr>
                  </a:outerShdw>
                </a:effectLst>
                <a:latin typeface="Arial" pitchFamily="34" charset="0"/>
                <a:cs typeface="Arial" pitchFamily="34" charset="0"/>
              </a:rPr>
              <a:t>Heppener</a:t>
            </a:r>
            <a:r>
              <a:rPr lang="es-ES" sz="2000" b="1" dirty="0" smtClean="0">
                <a:effectLst>
                  <a:outerShdw blurRad="38100" dist="38100" dir="2700000" algn="tl">
                    <a:srgbClr val="000000">
                      <a:alpha val="43137"/>
                    </a:srgbClr>
                  </a:outerShdw>
                </a:effectLst>
                <a:latin typeface="Arial" pitchFamily="34" charset="0"/>
                <a:cs typeface="Arial" pitchFamily="34" charset="0"/>
              </a:rPr>
              <a:t>.</a:t>
            </a:r>
          </a:p>
          <a:p>
            <a:r>
              <a:rPr lang="es-ES" sz="2000" b="1" dirty="0" smtClean="0">
                <a:effectLst>
                  <a:outerShdw blurRad="38100" dist="38100" dir="2700000" algn="tl">
                    <a:srgbClr val="000000">
                      <a:alpha val="43137"/>
                    </a:srgbClr>
                  </a:outerShdw>
                </a:effectLst>
                <a:latin typeface="Arial" pitchFamily="34" charset="0"/>
                <a:cs typeface="Arial" pitchFamily="34" charset="0"/>
              </a:rPr>
              <a:t>El diario de </a:t>
            </a:r>
            <a:r>
              <a:rPr lang="es-ES" sz="2000" b="1" dirty="0" err="1" smtClean="0">
                <a:effectLst>
                  <a:outerShdw blurRad="38100" dist="38100" dir="2700000" algn="tl">
                    <a:srgbClr val="000000">
                      <a:alpha val="43137"/>
                    </a:srgbClr>
                  </a:outerShdw>
                </a:effectLst>
                <a:latin typeface="Arial" pitchFamily="34" charset="0"/>
                <a:cs typeface="Arial" pitchFamily="34" charset="0"/>
              </a:rPr>
              <a:t>Anne</a:t>
            </a:r>
            <a:r>
              <a:rPr lang="es-ES" sz="2000" b="1" dirty="0" smtClean="0">
                <a:effectLst>
                  <a:outerShdw blurRad="38100" dist="38100" dir="2700000" algn="tl">
                    <a:srgbClr val="000000">
                      <a:alpha val="43137"/>
                    </a:srgbClr>
                  </a:outerShdw>
                </a:effectLst>
                <a:latin typeface="Arial" pitchFamily="34" charset="0"/>
                <a:cs typeface="Arial" pitchFamily="34" charset="0"/>
              </a:rPr>
              <a:t> Frank, en el que la joven judía describe la persecución de la que fueron víctimas ella y su familia, constituye uno de los testimonios más conmovedores de ese triste periodo.</a:t>
            </a:r>
          </a:p>
          <a:p>
            <a:endParaRPr lang="es-ES"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advTm="2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 frank.jpg"/>
          <p:cNvPicPr>
            <a:picLocks noChangeAspect="1"/>
          </p:cNvPicPr>
          <p:nvPr/>
        </p:nvPicPr>
        <p:blipFill>
          <a:blip r:embed="rId2"/>
          <a:stretch>
            <a:fillRect/>
          </a:stretch>
        </p:blipFill>
        <p:spPr>
          <a:xfrm>
            <a:off x="-1" y="0"/>
            <a:ext cx="9188648" cy="6858000"/>
          </a:xfrm>
          <a:prstGeom prst="rect">
            <a:avLst/>
          </a:prstGeom>
        </p:spPr>
      </p:pic>
      <p:sp>
        <p:nvSpPr>
          <p:cNvPr id="5" name="4 CuadroTexto"/>
          <p:cNvSpPr txBox="1"/>
          <p:nvPr/>
        </p:nvSpPr>
        <p:spPr>
          <a:xfrm>
            <a:off x="2500298" y="357166"/>
            <a:ext cx="3929090" cy="1077218"/>
          </a:xfrm>
          <a:prstGeom prst="rect">
            <a:avLst/>
          </a:prstGeom>
          <a:noFill/>
        </p:spPr>
        <p:txBody>
          <a:bodyPr wrap="square" rtlCol="0">
            <a:spAutoFit/>
          </a:bodyPr>
          <a:lstStyle/>
          <a:p>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RÉPLICA EN CERA EN EL MUSEO MADAME TUSSAUDS DE BERLÍN.</a:t>
            </a:r>
          </a:p>
          <a:p>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14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71472" y="1500174"/>
            <a:ext cx="8072494" cy="3477875"/>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rial" pitchFamily="34" charset="0"/>
                <a:cs typeface="Arial" pitchFamily="34" charset="0"/>
              </a:rPr>
              <a:t>A </a:t>
            </a:r>
            <a:r>
              <a:rPr lang="es-ES" sz="2000" b="1" dirty="0" smtClean="0">
                <a:effectLst>
                  <a:outerShdw blurRad="38100" dist="38100" dir="2700000" algn="tl">
                    <a:srgbClr val="000000">
                      <a:alpha val="43137"/>
                    </a:srgbClr>
                  </a:outerShdw>
                </a:effectLst>
                <a:latin typeface="Arial" pitchFamily="34" charset="0"/>
                <a:cs typeface="Arial" pitchFamily="34" charset="0"/>
              </a:rPr>
              <a:t>finales de febrero, el Museo Judío de Fráncfort anunció que el legado de </a:t>
            </a:r>
            <a:r>
              <a:rPr lang="es-ES" sz="2000" b="1" dirty="0" err="1" smtClean="0">
                <a:effectLst>
                  <a:outerShdw blurRad="38100" dist="38100" dir="2700000" algn="tl">
                    <a:srgbClr val="000000">
                      <a:alpha val="43137"/>
                    </a:srgbClr>
                  </a:outerShdw>
                </a:effectLst>
                <a:latin typeface="Arial" pitchFamily="34" charset="0"/>
                <a:cs typeface="Arial" pitchFamily="34" charset="0"/>
              </a:rPr>
              <a:t>Anne</a:t>
            </a:r>
            <a:r>
              <a:rPr lang="es-ES" sz="2000" b="1" dirty="0" smtClean="0">
                <a:effectLst>
                  <a:outerShdw blurRad="38100" dist="38100" dir="2700000" algn="tl">
                    <a:srgbClr val="000000">
                      <a:alpha val="43137"/>
                    </a:srgbClr>
                  </a:outerShdw>
                </a:effectLst>
                <a:latin typeface="Arial" pitchFamily="34" charset="0"/>
                <a:cs typeface="Arial" pitchFamily="34" charset="0"/>
              </a:rPr>
              <a:t> Frank, que actualmente se conserva en la fundación de Basilea (Suiza) que lleva su nombre, regresará hasta 2015 a la ciudad alemana que la </a:t>
            </a:r>
            <a:r>
              <a:rPr lang="es-ES" sz="2000" b="1" dirty="0" err="1" smtClean="0">
                <a:effectLst>
                  <a:outerShdw blurRad="38100" dist="38100" dir="2700000" algn="tl">
                    <a:srgbClr val="000000">
                      <a:alpha val="43137"/>
                    </a:srgbClr>
                  </a:outerShdw>
                </a:effectLst>
                <a:latin typeface="Arial" pitchFamily="34" charset="0"/>
                <a:cs typeface="Arial" pitchFamily="34" charset="0"/>
              </a:rPr>
              <a:t>vió</a:t>
            </a:r>
            <a:r>
              <a:rPr lang="es-ES" sz="2000" b="1" smtClean="0">
                <a:effectLst>
                  <a:outerShdw blurRad="38100" dist="38100" dir="2700000" algn="tl">
                    <a:srgbClr val="000000">
                      <a:alpha val="43137"/>
                    </a:srgbClr>
                  </a:outerShdw>
                </a:effectLst>
                <a:latin typeface="Arial" pitchFamily="34" charset="0"/>
                <a:cs typeface="Arial" pitchFamily="34" charset="0"/>
              </a:rPr>
              <a:t> nacer</a:t>
            </a:r>
            <a:r>
              <a:rPr lang="es-ES" sz="2000" b="1" dirty="0" smtClean="0">
                <a:effectLst>
                  <a:outerShdw blurRad="38100" dist="38100" dir="2700000" algn="tl">
                    <a:srgbClr val="000000">
                      <a:alpha val="43137"/>
                    </a:srgbClr>
                  </a:outerShdw>
                </a:effectLst>
                <a:latin typeface="Arial" pitchFamily="34" charset="0"/>
                <a:cs typeface="Arial" pitchFamily="34" charset="0"/>
              </a:rPr>
              <a:t>.</a:t>
            </a:r>
          </a:p>
          <a:p>
            <a:r>
              <a:rPr lang="es-ES" sz="2000" b="1" dirty="0" smtClean="0">
                <a:effectLst>
                  <a:outerShdw blurRad="38100" dist="38100" dir="2700000" algn="tl">
                    <a:srgbClr val="000000">
                      <a:alpha val="43137"/>
                    </a:srgbClr>
                  </a:outerShdw>
                </a:effectLst>
                <a:latin typeface="Arial" pitchFamily="34" charset="0"/>
                <a:cs typeface="Arial" pitchFamily="34" charset="0"/>
              </a:rPr>
              <a:t>Varios centenares de piezas pertenecientes a la familia, entre cuadros, fotos, muebles, cartas y objetos de recuerdo, serán entregados como préstamo permanente al museo alemán, donde serán guardados, expuestos y puestos a disposición de los expertos.</a:t>
            </a:r>
          </a:p>
          <a:p>
            <a:r>
              <a:rPr lang="es-ES" sz="2000" b="1" dirty="0" smtClean="0">
                <a:effectLst>
                  <a:outerShdw blurRad="38100" dist="38100" dir="2700000" algn="tl">
                    <a:srgbClr val="000000">
                      <a:alpha val="43137"/>
                    </a:srgbClr>
                  </a:outerShdw>
                </a:effectLst>
                <a:latin typeface="Arial" pitchFamily="34" charset="0"/>
                <a:cs typeface="Arial" pitchFamily="34" charset="0"/>
              </a:rPr>
              <a:t>No obstante, el original de su famoso diario permanecerá en </a:t>
            </a:r>
            <a:r>
              <a:rPr lang="es-ES" sz="2000" b="1" dirty="0" err="1" smtClean="0">
                <a:effectLst>
                  <a:outerShdw blurRad="38100" dist="38100" dir="2700000" algn="tl">
                    <a:srgbClr val="000000">
                      <a:alpha val="43137"/>
                    </a:srgbClr>
                  </a:outerShdw>
                </a:effectLst>
                <a:latin typeface="Arial" pitchFamily="34" charset="0"/>
                <a:cs typeface="Arial" pitchFamily="34" charset="0"/>
              </a:rPr>
              <a:t>Amsterdam</a:t>
            </a:r>
            <a:r>
              <a:rPr lang="es-ES" sz="2000" b="1" dirty="0" smtClean="0">
                <a:effectLst>
                  <a:outerShdw blurRad="38100" dist="38100" dir="2700000" algn="tl">
                    <a:srgbClr val="000000">
                      <a:alpha val="43137"/>
                    </a:srgbClr>
                  </a:outerShdw>
                </a:effectLst>
                <a:latin typeface="Arial" pitchFamily="34" charset="0"/>
                <a:cs typeface="Arial" pitchFamily="34" charset="0"/>
              </a:rPr>
              <a:t>, donde fue escrito</a:t>
            </a:r>
            <a:endParaRPr lang="es-ES" sz="2000" b="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advTm="2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ermany_anne_frank_madame_t.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2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C0000"/>
          </a:solidFill>
          <a:scene3d>
            <a:camera prst="orthographicFront"/>
            <a:lightRig rig="threePt" dir="t"/>
          </a:scene3d>
          <a:sp3d>
            <a:bevelT prst="angle"/>
          </a:sp3d>
        </p:spPr>
        <p:txBody>
          <a:bodyPr/>
          <a:lstStyle/>
          <a:p>
            <a:endParaRPr lang="es-ES" dirty="0"/>
          </a:p>
        </p:txBody>
      </p:sp>
      <p:pic>
        <p:nvPicPr>
          <p:cNvPr id="4" name="3 Imagen" descr="casa-de-ana-frank.jpg"/>
          <p:cNvPicPr>
            <a:picLocks noChangeAspect="1"/>
          </p:cNvPicPr>
          <p:nvPr/>
        </p:nvPicPr>
        <p:blipFill>
          <a:blip r:embed="rId2"/>
          <a:stretch>
            <a:fillRect/>
          </a:stretch>
        </p:blipFill>
        <p:spPr>
          <a:xfrm>
            <a:off x="0" y="861715"/>
            <a:ext cx="9144000" cy="5134570"/>
          </a:xfrm>
          <a:prstGeom prst="rect">
            <a:avLst/>
          </a:prstGeom>
          <a:scene3d>
            <a:camera prst="orthographicFront"/>
            <a:lightRig rig="threePt" dir="t"/>
          </a:scene3d>
          <a:sp3d>
            <a:bevelT w="152400" h="50800" prst="softRound"/>
          </a:sp3d>
        </p:spPr>
      </p:pic>
    </p:spTree>
  </p:cSld>
  <p:clrMapOvr>
    <a:masterClrMapping/>
  </p:clrMapOvr>
  <p:transition spd="slow" advTm="14000">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7 Marcador de contenido" descr="167913641_12aefa844b_b.jpg"/>
          <p:cNvPicPr>
            <a:picLocks noChangeAspect="1"/>
          </p:cNvPicPr>
          <p:nvPr/>
        </p:nvPicPr>
        <p:blipFill>
          <a:blip r:embed="rId3"/>
          <a:stretch>
            <a:fillRect/>
          </a:stretch>
        </p:blipFill>
        <p:spPr>
          <a:xfrm>
            <a:off x="500034" y="500041"/>
            <a:ext cx="8143932" cy="5893635"/>
          </a:xfrm>
          <a:prstGeom prst="rect">
            <a:avLst/>
          </a:prstGeom>
          <a:blipFill dpi="0" rotWithShape="1">
            <a:blip r:embed="rId4"/>
            <a:srcRect/>
            <a:stretch>
              <a:fillRect/>
            </a:stretch>
          </a:blipFill>
        </p:spPr>
      </p:pic>
      <p:sp>
        <p:nvSpPr>
          <p:cNvPr id="6" name="5 CuadroTexto"/>
          <p:cNvSpPr txBox="1"/>
          <p:nvPr/>
        </p:nvSpPr>
        <p:spPr>
          <a:xfrm>
            <a:off x="1500166" y="5929330"/>
            <a:ext cx="689612" cy="523220"/>
          </a:xfrm>
          <a:prstGeom prst="rect">
            <a:avLst/>
          </a:prstGeom>
          <a:noFill/>
        </p:spPr>
        <p:txBody>
          <a:bodyPr wrap="none" rtlCol="0">
            <a:spAutoFit/>
          </a:bodyPr>
          <a:lstStyle/>
          <a:p>
            <a:r>
              <a:rPr lang="es-ES_tradnl" sz="1400" dirty="0" smtClean="0">
                <a:solidFill>
                  <a:schemeClr val="bg1"/>
                </a:solidFill>
              </a:rPr>
              <a:t>Raquel</a:t>
            </a:r>
            <a:endParaRPr lang="es-ES" sz="1400" dirty="0" smtClean="0">
              <a:solidFill>
                <a:schemeClr val="bg1"/>
              </a:solidFill>
            </a:endParaRPr>
          </a:p>
          <a:p>
            <a:endParaRPr lang="es-ES" sz="1400" dirty="0"/>
          </a:p>
        </p:txBody>
      </p:sp>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a-museo-ana-frank.jpg"/>
          <p:cNvPicPr>
            <a:picLocks noChangeAspect="1"/>
          </p:cNvPicPr>
          <p:nvPr/>
        </p:nvPicPr>
        <p:blipFill>
          <a:blip r:embed="rId2"/>
          <a:stretch>
            <a:fillRect/>
          </a:stretch>
        </p:blipFill>
        <p:spPr>
          <a:xfrm>
            <a:off x="23689" y="0"/>
            <a:ext cx="9096622" cy="6858000"/>
          </a:xfrm>
          <a:prstGeom prst="rect">
            <a:avLst/>
          </a:prstGeom>
          <a:scene3d>
            <a:camera prst="orthographicFront"/>
            <a:lightRig rig="threePt" dir="t"/>
          </a:scene3d>
          <a:sp3d>
            <a:bevelT prst="angle"/>
          </a:sp3d>
        </p:spPr>
      </p:pic>
    </p:spTree>
  </p:cSld>
  <p:clrMapOvr>
    <a:masterClrMapping/>
  </p:clrMapOvr>
  <p:transition spd="slow" advTm="10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a:scene3d>
            <a:camera prst="orthographicFront"/>
            <a:lightRig rig="threePt" dir="t"/>
          </a:scene3d>
          <a:sp3d>
            <a:bevelT prst="angle"/>
          </a:sp3d>
        </p:spPr>
        <p:txBody>
          <a:bodyPr/>
          <a:lstStyle/>
          <a:p>
            <a:endParaRPr lang="es-ES" dirty="0"/>
          </a:p>
        </p:txBody>
      </p:sp>
      <p:pic>
        <p:nvPicPr>
          <p:cNvPr id="4" name="3 Imagen" descr="Casa-de-Ana-Frank_2.jpg"/>
          <p:cNvPicPr>
            <a:picLocks noChangeAspect="1"/>
          </p:cNvPicPr>
          <p:nvPr/>
        </p:nvPicPr>
        <p:blipFill>
          <a:blip r:embed="rId2"/>
          <a:stretch>
            <a:fillRect/>
          </a:stretch>
        </p:blipFill>
        <p:spPr>
          <a:xfrm>
            <a:off x="1928794" y="0"/>
            <a:ext cx="5214956" cy="6858000"/>
          </a:xfrm>
          <a:prstGeom prst="rect">
            <a:avLst/>
          </a:prstGeom>
          <a:scene3d>
            <a:camera prst="orthographicFront"/>
            <a:lightRig rig="threePt" dir="t"/>
          </a:scene3d>
          <a:sp3d>
            <a:bevelT prst="angle"/>
          </a:sp3d>
        </p:spPr>
      </p:pic>
    </p:spTree>
  </p:cSld>
  <p:clrMapOvr>
    <a:masterClrMapping/>
  </p:clrMapOvr>
  <p:transition spd="slow" advTm="11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rmitori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ep-gies-johannes-kleiman-otto-frank-victor-kugler-bep-voskuijl-opekta-1945-.jpg"/>
          <p:cNvPicPr>
            <a:picLocks noChangeAspect="1"/>
          </p:cNvPicPr>
          <p:nvPr/>
        </p:nvPicPr>
        <p:blipFill>
          <a:blip r:embed="rId2"/>
          <a:stretch>
            <a:fillRect/>
          </a:stretch>
        </p:blipFill>
        <p:spPr>
          <a:xfrm>
            <a:off x="-1" y="0"/>
            <a:ext cx="9144001" cy="6858000"/>
          </a:xfrm>
          <a:prstGeom prst="rect">
            <a:avLst/>
          </a:prstGeom>
        </p:spPr>
      </p:pic>
      <p:sp>
        <p:nvSpPr>
          <p:cNvPr id="5" name="4 CuadroTexto"/>
          <p:cNvSpPr txBox="1"/>
          <p:nvPr/>
        </p:nvSpPr>
        <p:spPr>
          <a:xfrm>
            <a:off x="2000232" y="5643578"/>
            <a:ext cx="5700278"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Miep</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gies</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johannes</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kleiman</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otto</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frank</a:t>
            </a: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Victor</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kugler</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bep</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voskuijl</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opekta</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1945</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5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00034" y="928670"/>
            <a:ext cx="8072494" cy="5078313"/>
          </a:xfrm>
          <a:prstGeom prst="rect">
            <a:avLst/>
          </a:prstGeom>
          <a:noFill/>
        </p:spPr>
        <p:txBody>
          <a:bodyPr wrap="square" rtlCol="0">
            <a:spAutoFit/>
          </a:bodyPr>
          <a:lstStyle/>
          <a:p>
            <a:r>
              <a:rPr lang="es-ES" b="1" dirty="0" err="1" smtClean="0">
                <a:effectLst>
                  <a:outerShdw blurRad="38100" dist="38100" dir="2700000" algn="tl">
                    <a:srgbClr val="000000">
                      <a:alpha val="43137"/>
                    </a:srgbClr>
                  </a:outerShdw>
                </a:effectLst>
                <a:latin typeface="Arial" pitchFamily="34" charset="0"/>
                <a:cs typeface="Arial" pitchFamily="34" charset="0"/>
              </a:rPr>
              <a:t>Miep</a:t>
            </a:r>
            <a:r>
              <a:rPr lang="es-ES" b="1" dirty="0" smtClean="0">
                <a:effectLst>
                  <a:outerShdw blurRad="38100" dist="38100" dir="2700000" algn="tl">
                    <a:srgbClr val="000000">
                      <a:alpha val="43137"/>
                    </a:srgbClr>
                  </a:outerShdw>
                </a:effectLst>
                <a:latin typeface="Arial" pitchFamily="34" charset="0"/>
                <a:cs typeface="Arial" pitchFamily="34" charset="0"/>
              </a:rPr>
              <a:t> se mantuvo profundamente involucrada en el recuerdo de Ana Frank y en la difusión del mensaje de su historia hasta el último momento. Todos los días recibía cartas provenientes de todo el mundo con preguntas sobre su relación con Ana Frank y su rol como protectora. “No soy una heroína”, dijo una vez, “No fue algo que yo planeara con antelación, simplemente hice lo que pude para ayudar”. Le sobreviven un hijo, una hija política y tres nietos. </a:t>
            </a:r>
            <a:r>
              <a:rPr lang="es-ES" b="1" dirty="0" err="1" smtClean="0">
                <a:effectLst>
                  <a:outerShdw blurRad="38100" dist="38100" dir="2700000" algn="tl">
                    <a:srgbClr val="000000">
                      <a:alpha val="43137"/>
                    </a:srgbClr>
                  </a:outerShdw>
                </a:effectLst>
                <a:latin typeface="Arial" pitchFamily="34" charset="0"/>
                <a:cs typeface="Arial" pitchFamily="34" charset="0"/>
              </a:rPr>
              <a:t>Hermine</a:t>
            </a:r>
            <a:r>
              <a:rPr lang="es-ES" b="1" dirty="0" smtClean="0">
                <a:effectLst>
                  <a:outerShdw blurRad="38100" dist="38100" dir="2700000" algn="tl">
                    <a:srgbClr val="000000">
                      <a:alpha val="43137"/>
                    </a:srgbClr>
                  </a:outerShdw>
                </a:effectLst>
                <a:latin typeface="Arial" pitchFamily="34" charset="0"/>
                <a:cs typeface="Arial" pitchFamily="34" charset="0"/>
              </a:rPr>
              <a:t> (</a:t>
            </a:r>
            <a:r>
              <a:rPr lang="es-ES" b="1" dirty="0" err="1" smtClean="0">
                <a:effectLst>
                  <a:outerShdw blurRad="38100" dist="38100" dir="2700000" algn="tl">
                    <a:srgbClr val="000000">
                      <a:alpha val="43137"/>
                    </a:srgbClr>
                  </a:outerShdw>
                </a:effectLst>
                <a:latin typeface="Arial" pitchFamily="34" charset="0"/>
                <a:cs typeface="Arial" pitchFamily="34" charset="0"/>
              </a:rPr>
              <a:t>Miep</a:t>
            </a:r>
            <a:r>
              <a:rPr lang="es-ES" b="1" dirty="0" smtClean="0">
                <a:effectLst>
                  <a:outerShdw blurRad="38100" dist="38100" dir="2700000" algn="tl">
                    <a:srgbClr val="000000">
                      <a:alpha val="43137"/>
                    </a:srgbClr>
                  </a:outerShdw>
                </a:effectLst>
                <a:latin typeface="Arial" pitchFamily="34" charset="0"/>
                <a:cs typeface="Arial" pitchFamily="34" charset="0"/>
              </a:rPr>
              <a:t>) </a:t>
            </a:r>
            <a:r>
              <a:rPr lang="es-ES" b="1" dirty="0" err="1" smtClean="0">
                <a:effectLst>
                  <a:outerShdw blurRad="38100" dist="38100" dir="2700000" algn="tl">
                    <a:srgbClr val="000000">
                      <a:alpha val="43137"/>
                    </a:srgbClr>
                  </a:outerShdw>
                </a:effectLst>
                <a:latin typeface="Arial" pitchFamily="34" charset="0"/>
                <a:cs typeface="Arial" pitchFamily="34" charset="0"/>
              </a:rPr>
              <a:t>Gies-Santrouschitz</a:t>
            </a:r>
            <a:r>
              <a:rPr lang="es-ES" b="1" dirty="0" smtClean="0">
                <a:effectLst>
                  <a:outerShdw blurRad="38100" dist="38100" dir="2700000" algn="tl">
                    <a:srgbClr val="000000">
                      <a:alpha val="43137"/>
                    </a:srgbClr>
                  </a:outerShdw>
                </a:effectLst>
                <a:latin typeface="Arial" pitchFamily="34" charset="0"/>
                <a:cs typeface="Arial" pitchFamily="34" charset="0"/>
              </a:rPr>
              <a:t> nació en Viena el 15 de febrero de 1909, y se mudó a los Países Bajos a los 11 años. En 1933 comenzó a trabajar como secretaria de Otto Frank en </a:t>
            </a:r>
            <a:r>
              <a:rPr lang="es-ES" b="1" dirty="0" err="1" smtClean="0">
                <a:effectLst>
                  <a:outerShdw blurRad="38100" dist="38100" dir="2700000" algn="tl">
                    <a:srgbClr val="000000">
                      <a:alpha val="43137"/>
                    </a:srgbClr>
                  </a:outerShdw>
                </a:effectLst>
                <a:latin typeface="Arial" pitchFamily="34" charset="0"/>
                <a:cs typeface="Arial" pitchFamily="34" charset="0"/>
              </a:rPr>
              <a:t>Opekta</a:t>
            </a:r>
            <a:r>
              <a:rPr lang="es-ES" b="1" dirty="0" smtClean="0">
                <a:effectLst>
                  <a:outerShdw blurRad="38100" dist="38100" dir="2700000" algn="tl">
                    <a:srgbClr val="000000">
                      <a:alpha val="43137"/>
                    </a:srgbClr>
                  </a:outerShdw>
                </a:effectLst>
                <a:latin typeface="Arial" pitchFamily="34" charset="0"/>
                <a:cs typeface="Arial" pitchFamily="34" charset="0"/>
              </a:rPr>
              <a:t>, su compañía de comercialización de productos </a:t>
            </a:r>
            <a:r>
              <a:rPr lang="es-ES" b="1" dirty="0" err="1" smtClean="0">
                <a:effectLst>
                  <a:outerShdw blurRad="38100" dist="38100" dir="2700000" algn="tl">
                    <a:srgbClr val="000000">
                      <a:alpha val="43137"/>
                    </a:srgbClr>
                  </a:outerShdw>
                </a:effectLst>
                <a:latin typeface="Arial" pitchFamily="34" charset="0"/>
                <a:cs typeface="Arial" pitchFamily="34" charset="0"/>
              </a:rPr>
              <a:t>gelificantes</a:t>
            </a:r>
            <a:r>
              <a:rPr lang="es-ES" b="1" dirty="0" smtClean="0">
                <a:effectLst>
                  <a:outerShdw blurRad="38100" dist="38100" dir="2700000" algn="tl">
                    <a:srgbClr val="000000">
                      <a:alpha val="43137"/>
                    </a:srgbClr>
                  </a:outerShdw>
                </a:effectLst>
                <a:latin typeface="Arial" pitchFamily="34" charset="0"/>
                <a:cs typeface="Arial" pitchFamily="34" charset="0"/>
              </a:rPr>
              <a:t> para hacer mermelada. Cuando Otto acudió a ella en la primavera de 1942 para pedirle que le ayudara a él y a su familia a esconderse, </a:t>
            </a:r>
            <a:r>
              <a:rPr lang="es-ES" b="1" dirty="0" err="1" smtClean="0">
                <a:effectLst>
                  <a:outerShdw blurRad="38100" dist="38100" dir="2700000" algn="tl">
                    <a:srgbClr val="000000">
                      <a:alpha val="43137"/>
                    </a:srgbClr>
                  </a:outerShdw>
                </a:effectLst>
                <a:latin typeface="Arial" pitchFamily="34" charset="0"/>
                <a:cs typeface="Arial" pitchFamily="34" charset="0"/>
              </a:rPr>
              <a:t>Miep</a:t>
            </a:r>
            <a:r>
              <a:rPr lang="es-ES" b="1" dirty="0" smtClean="0">
                <a:effectLst>
                  <a:outerShdw blurRad="38100" dist="38100" dir="2700000" algn="tl">
                    <a:srgbClr val="000000">
                      <a:alpha val="43137"/>
                    </a:srgbClr>
                  </a:outerShdw>
                </a:effectLst>
                <a:latin typeface="Arial" pitchFamily="34" charset="0"/>
                <a:cs typeface="Arial" pitchFamily="34" charset="0"/>
              </a:rPr>
              <a:t> no vaciló. Durante dos años se aseguró, junto a otros protectores, de que las personas escondidas (Otto Frank, su esposa Edith y sus hijas Margot y Ana, </a:t>
            </a:r>
            <a:r>
              <a:rPr lang="es-ES" b="1" dirty="0" err="1" smtClean="0">
                <a:effectLst>
                  <a:outerShdw blurRad="38100" dist="38100" dir="2700000" algn="tl">
                    <a:srgbClr val="000000">
                      <a:alpha val="43137"/>
                    </a:srgbClr>
                  </a:outerShdw>
                </a:effectLst>
                <a:latin typeface="Arial" pitchFamily="34" charset="0"/>
                <a:cs typeface="Arial" pitchFamily="34" charset="0"/>
              </a:rPr>
              <a:t>Hermann</a:t>
            </a:r>
            <a:r>
              <a:rPr lang="es-ES" b="1" dirty="0" smtClean="0">
                <a:effectLst>
                  <a:outerShdw blurRad="38100" dist="38100" dir="2700000" algn="tl">
                    <a:srgbClr val="000000">
                      <a:alpha val="43137"/>
                    </a:srgbClr>
                  </a:outerShdw>
                </a:effectLst>
                <a:latin typeface="Arial" pitchFamily="34" charset="0"/>
                <a:cs typeface="Arial" pitchFamily="34" charset="0"/>
              </a:rPr>
              <a:t> y Auguste Van </a:t>
            </a:r>
            <a:r>
              <a:rPr lang="es-ES" b="1" dirty="0" err="1" smtClean="0">
                <a:effectLst>
                  <a:outerShdw blurRad="38100" dist="38100" dir="2700000" algn="tl">
                    <a:srgbClr val="000000">
                      <a:alpha val="43137"/>
                    </a:srgbClr>
                  </a:outerShdw>
                </a:effectLst>
                <a:latin typeface="Arial" pitchFamily="34" charset="0"/>
                <a:cs typeface="Arial" pitchFamily="34" charset="0"/>
              </a:rPr>
              <a:t>Pels</a:t>
            </a:r>
            <a:r>
              <a:rPr lang="es-ES" b="1" dirty="0" smtClean="0">
                <a:effectLst>
                  <a:outerShdw blurRad="38100" dist="38100" dir="2700000" algn="tl">
                    <a:srgbClr val="000000">
                      <a:alpha val="43137"/>
                    </a:srgbClr>
                  </a:outerShdw>
                </a:effectLst>
                <a:latin typeface="Arial" pitchFamily="34" charset="0"/>
                <a:cs typeface="Arial" pitchFamily="34" charset="0"/>
              </a:rPr>
              <a:t> y su hijo Peter, y Fritz </a:t>
            </a:r>
            <a:r>
              <a:rPr lang="es-ES" b="1" dirty="0" err="1" smtClean="0">
                <a:effectLst>
                  <a:outerShdw blurRad="38100" dist="38100" dir="2700000" algn="tl">
                    <a:srgbClr val="000000">
                      <a:alpha val="43137"/>
                    </a:srgbClr>
                  </a:outerShdw>
                </a:effectLst>
                <a:latin typeface="Arial" pitchFamily="34" charset="0"/>
                <a:cs typeface="Arial" pitchFamily="34" charset="0"/>
              </a:rPr>
              <a:t>Pfeffer</a:t>
            </a:r>
            <a:r>
              <a:rPr lang="es-ES" b="1" dirty="0" smtClean="0">
                <a:effectLst>
                  <a:outerShdw blurRad="38100" dist="38100" dir="2700000" algn="tl">
                    <a:srgbClr val="000000">
                      <a:alpha val="43137"/>
                    </a:srgbClr>
                  </a:outerShdw>
                </a:effectLst>
                <a:latin typeface="Arial" pitchFamily="34" charset="0"/>
                <a:cs typeface="Arial" pitchFamily="34" charset="0"/>
              </a:rPr>
              <a:t>) tuvieran provisiones de alimentos y otros artículos esenciales. Su esposo </a:t>
            </a:r>
            <a:r>
              <a:rPr lang="es-ES" b="1" dirty="0" err="1" smtClean="0">
                <a:effectLst>
                  <a:outerShdw blurRad="38100" dist="38100" dir="2700000" algn="tl">
                    <a:srgbClr val="000000">
                      <a:alpha val="43137"/>
                    </a:srgbClr>
                  </a:outerShdw>
                </a:effectLst>
                <a:latin typeface="Arial" pitchFamily="34" charset="0"/>
                <a:cs typeface="Arial" pitchFamily="34" charset="0"/>
              </a:rPr>
              <a:t>Jan</a:t>
            </a:r>
            <a:r>
              <a:rPr lang="es-ES" b="1" dirty="0" smtClean="0">
                <a:effectLst>
                  <a:outerShdw blurRad="38100" dist="38100" dir="2700000" algn="tl">
                    <a:srgbClr val="000000">
                      <a:alpha val="43137"/>
                    </a:srgbClr>
                  </a:outerShdw>
                </a:effectLst>
                <a:latin typeface="Arial" pitchFamily="34" charset="0"/>
                <a:cs typeface="Arial" pitchFamily="34" charset="0"/>
              </a:rPr>
              <a:t> </a:t>
            </a:r>
            <a:r>
              <a:rPr lang="es-ES" b="1" dirty="0" err="1" smtClean="0">
                <a:effectLst>
                  <a:outerShdw blurRad="38100" dist="38100" dir="2700000" algn="tl">
                    <a:srgbClr val="000000">
                      <a:alpha val="43137"/>
                    </a:srgbClr>
                  </a:outerShdw>
                </a:effectLst>
                <a:latin typeface="Arial" pitchFamily="34" charset="0"/>
                <a:cs typeface="Arial" pitchFamily="34" charset="0"/>
              </a:rPr>
              <a:t>Gies</a:t>
            </a:r>
            <a:r>
              <a:rPr lang="es-ES" b="1" dirty="0" smtClean="0">
                <a:effectLst>
                  <a:outerShdw blurRad="38100" dist="38100" dir="2700000" algn="tl">
                    <a:srgbClr val="000000">
                      <a:alpha val="43137"/>
                    </a:srgbClr>
                  </a:outerShdw>
                </a:effectLst>
                <a:latin typeface="Arial" pitchFamily="34" charset="0"/>
                <a:cs typeface="Arial" pitchFamily="34" charset="0"/>
              </a:rPr>
              <a:t> conseguía los cupones de racionamiento y, como </a:t>
            </a:r>
            <a:r>
              <a:rPr lang="es-ES" b="1" dirty="0" err="1" smtClean="0">
                <a:effectLst>
                  <a:outerShdw blurRad="38100" dist="38100" dir="2700000" algn="tl">
                    <a:srgbClr val="000000">
                      <a:alpha val="43137"/>
                    </a:srgbClr>
                  </a:outerShdw>
                </a:effectLst>
                <a:latin typeface="Arial" pitchFamily="34" charset="0"/>
                <a:cs typeface="Arial" pitchFamily="34" charset="0"/>
              </a:rPr>
              <a:t>Miep</a:t>
            </a:r>
            <a:r>
              <a:rPr lang="es-ES" b="1" dirty="0" smtClean="0">
                <a:effectLst>
                  <a:outerShdw blurRad="38100" dist="38100" dir="2700000" algn="tl">
                    <a:srgbClr val="000000">
                      <a:alpha val="43137"/>
                    </a:srgbClr>
                  </a:outerShdw>
                </a:effectLst>
                <a:latin typeface="Arial" pitchFamily="34" charset="0"/>
                <a:cs typeface="Arial" pitchFamily="34" charset="0"/>
              </a:rPr>
              <a:t>, visitaba el anexo secreto regularmente.</a:t>
            </a:r>
            <a:endParaRPr lang="es-ES" b="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advTm="4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71472" y="428604"/>
            <a:ext cx="4357718" cy="6186309"/>
          </a:xfrm>
          <a:prstGeom prst="rect">
            <a:avLst/>
          </a:prstGeom>
          <a:noFill/>
        </p:spPr>
        <p:txBody>
          <a:bodyPr wrap="square" rtlCol="0">
            <a:spAutoFit/>
          </a:bodyPr>
          <a:lstStyle/>
          <a:p>
            <a:pPr fontAlgn="base"/>
            <a:r>
              <a:rPr lang="es-ES" b="1" dirty="0" smtClean="0">
                <a:effectLst>
                  <a:outerShdw blurRad="38100" dist="38100" dir="2700000" algn="tl">
                    <a:srgbClr val="000000">
                      <a:alpha val="43137"/>
                    </a:srgbClr>
                  </a:outerShdw>
                </a:effectLst>
              </a:rPr>
              <a:t>Al ayudar, ponían en riesgo sus propias vidas. Inmediatamente después del arresto de los escondidos, el 4 de agosto de 1944, </a:t>
            </a:r>
            <a:r>
              <a:rPr lang="es-ES" b="1" dirty="0" err="1" smtClean="0">
                <a:effectLst>
                  <a:outerShdw blurRad="38100" dist="38100" dir="2700000" algn="tl">
                    <a:srgbClr val="000000">
                      <a:alpha val="43137"/>
                    </a:srgbClr>
                  </a:outerShdw>
                </a:effectLst>
              </a:rPr>
              <a:t>Miep</a:t>
            </a:r>
            <a:r>
              <a:rPr lang="es-ES" b="1" dirty="0" smtClean="0">
                <a:effectLst>
                  <a:outerShdw blurRad="38100" dist="38100" dir="2700000" algn="tl">
                    <a:srgbClr val="000000">
                      <a:alpha val="43137"/>
                    </a:srgbClr>
                  </a:outerShdw>
                </a:effectLst>
              </a:rPr>
              <a:t> </a:t>
            </a:r>
            <a:r>
              <a:rPr lang="es-ES" b="1" dirty="0" err="1" smtClean="0">
                <a:effectLst>
                  <a:outerShdw blurRad="38100" dist="38100" dir="2700000" algn="tl">
                    <a:srgbClr val="000000">
                      <a:alpha val="43137"/>
                    </a:srgbClr>
                  </a:outerShdw>
                </a:effectLst>
              </a:rPr>
              <a:t>Gies</a:t>
            </a:r>
            <a:r>
              <a:rPr lang="es-ES" b="1" dirty="0" smtClean="0">
                <a:effectLst>
                  <a:outerShdw blurRad="38100" dist="38100" dir="2700000" algn="tl">
                    <a:srgbClr val="000000">
                      <a:alpha val="43137"/>
                    </a:srgbClr>
                  </a:outerShdw>
                </a:effectLst>
              </a:rPr>
              <a:t> recuperó y guardó los papeles del diario de Ana Frank. Cuando Otto Frank, único sobreviviente de la familia, salió de </a:t>
            </a:r>
            <a:r>
              <a:rPr lang="es-ES" b="1" dirty="0" err="1" smtClean="0">
                <a:effectLst>
                  <a:outerShdw blurRad="38100" dist="38100" dir="2700000" algn="tl">
                    <a:srgbClr val="000000">
                      <a:alpha val="43137"/>
                    </a:srgbClr>
                  </a:outerShdw>
                </a:effectLst>
              </a:rPr>
              <a:t>Auschwitz</a:t>
            </a:r>
            <a:r>
              <a:rPr lang="es-ES" b="1" dirty="0" smtClean="0">
                <a:effectLst>
                  <a:outerShdw blurRad="38100" dist="38100" dir="2700000" algn="tl">
                    <a:srgbClr val="000000">
                      <a:alpha val="43137"/>
                    </a:srgbClr>
                  </a:outerShdw>
                </a:effectLst>
              </a:rPr>
              <a:t> luego de la guerra, </a:t>
            </a:r>
            <a:r>
              <a:rPr lang="es-ES" b="1" dirty="0" err="1" smtClean="0">
                <a:effectLst>
                  <a:outerShdw blurRad="38100" dist="38100" dir="2700000" algn="tl">
                    <a:srgbClr val="000000">
                      <a:alpha val="43137"/>
                    </a:srgbClr>
                  </a:outerShdw>
                </a:effectLst>
              </a:rPr>
              <a:t>Miep</a:t>
            </a:r>
            <a:r>
              <a:rPr lang="es-ES" b="1" dirty="0" smtClean="0">
                <a:effectLst>
                  <a:outerShdw blurRad="38100" dist="38100" dir="2700000" algn="tl">
                    <a:srgbClr val="000000">
                      <a:alpha val="43137"/>
                    </a:srgbClr>
                  </a:outerShdw>
                </a:effectLst>
              </a:rPr>
              <a:t> se los entregó.</a:t>
            </a:r>
          </a:p>
          <a:p>
            <a:pPr fontAlgn="base"/>
            <a:r>
              <a:rPr lang="es-ES" b="1" dirty="0" smtClean="0">
                <a:effectLst>
                  <a:outerShdw blurRad="38100" dist="38100" dir="2700000" algn="tl">
                    <a:srgbClr val="000000">
                      <a:alpha val="43137"/>
                    </a:srgbClr>
                  </a:outerShdw>
                </a:effectLst>
              </a:rPr>
              <a:t>Al día de hoy, el diario se ha traducido a 70 idiomas y es uno de los libros más leídos del mundo. Cuando el diario se hizo más conocido, el valiente rol de </a:t>
            </a:r>
            <a:r>
              <a:rPr lang="es-ES" b="1" dirty="0" err="1" smtClean="0">
                <a:effectLst>
                  <a:outerShdw blurRad="38100" dist="38100" dir="2700000" algn="tl">
                    <a:srgbClr val="000000">
                      <a:alpha val="43137"/>
                    </a:srgbClr>
                  </a:outerShdw>
                </a:effectLst>
              </a:rPr>
              <a:t>Miep</a:t>
            </a:r>
            <a:r>
              <a:rPr lang="es-ES" b="1" dirty="0" smtClean="0">
                <a:effectLst>
                  <a:outerShdw blurRad="38100" dist="38100" dir="2700000" algn="tl">
                    <a:srgbClr val="000000">
                      <a:alpha val="43137"/>
                    </a:srgbClr>
                  </a:outerShdw>
                </a:effectLst>
              </a:rPr>
              <a:t> </a:t>
            </a:r>
            <a:r>
              <a:rPr lang="es-ES" b="1" dirty="0" err="1" smtClean="0">
                <a:effectLst>
                  <a:outerShdw blurRad="38100" dist="38100" dir="2700000" algn="tl">
                    <a:srgbClr val="000000">
                      <a:alpha val="43137"/>
                    </a:srgbClr>
                  </a:outerShdw>
                </a:effectLst>
              </a:rPr>
              <a:t>Gies</a:t>
            </a:r>
            <a:r>
              <a:rPr lang="es-ES" b="1" dirty="0" smtClean="0">
                <a:effectLst>
                  <a:outerShdw blurRad="38100" dist="38100" dir="2700000" algn="tl">
                    <a:srgbClr val="000000">
                      <a:alpha val="43137"/>
                    </a:srgbClr>
                  </a:outerShdw>
                </a:effectLst>
              </a:rPr>
              <a:t> en la historia cobró atención internacional. Recibió muchas condecoraciones, entre ellas la medalla </a:t>
            </a:r>
            <a:r>
              <a:rPr lang="es-ES" b="1" dirty="0" err="1" smtClean="0">
                <a:effectLst>
                  <a:outerShdw blurRad="38100" dist="38100" dir="2700000" algn="tl">
                    <a:srgbClr val="000000">
                      <a:alpha val="43137"/>
                    </a:srgbClr>
                  </a:outerShdw>
                </a:effectLst>
              </a:rPr>
              <a:t>Yad</a:t>
            </a:r>
            <a:r>
              <a:rPr lang="es-ES" b="1" dirty="0" smtClean="0">
                <a:effectLst>
                  <a:outerShdw blurRad="38100" dist="38100" dir="2700000" algn="tl">
                    <a:srgbClr val="000000">
                      <a:alpha val="43137"/>
                    </a:srgbClr>
                  </a:outerShdw>
                </a:effectLst>
              </a:rPr>
              <a:t> </a:t>
            </a:r>
            <a:r>
              <a:rPr lang="es-ES" b="1" dirty="0" err="1" smtClean="0">
                <a:effectLst>
                  <a:outerShdw blurRad="38100" dist="38100" dir="2700000" algn="tl">
                    <a:srgbClr val="000000">
                      <a:alpha val="43137"/>
                    </a:srgbClr>
                  </a:outerShdw>
                </a:effectLst>
              </a:rPr>
              <a:t>Vashem</a:t>
            </a:r>
            <a:r>
              <a:rPr lang="es-ES" b="1" dirty="0" smtClean="0">
                <a:effectLst>
                  <a:outerShdw blurRad="38100" dist="38100" dir="2700000" algn="tl">
                    <a:srgbClr val="000000">
                      <a:alpha val="43137"/>
                    </a:srgbClr>
                  </a:outerShdw>
                </a:effectLst>
              </a:rPr>
              <a:t> y una condecoración del gobierno alemán, la </a:t>
            </a:r>
            <a:r>
              <a:rPr lang="es-ES" b="1" dirty="0" err="1" smtClean="0">
                <a:effectLst>
                  <a:outerShdw blurRad="38100" dist="38100" dir="2700000" algn="tl">
                    <a:srgbClr val="000000">
                      <a:alpha val="43137"/>
                    </a:srgbClr>
                  </a:outerShdw>
                </a:effectLst>
              </a:rPr>
              <a:t>Bundesverdienst</a:t>
            </a:r>
            <a:r>
              <a:rPr lang="es-ES" b="1" dirty="0" smtClean="0">
                <a:effectLst>
                  <a:outerShdw blurRad="38100" dist="38100" dir="2700000" algn="tl">
                    <a:srgbClr val="000000">
                      <a:alpha val="43137"/>
                    </a:srgbClr>
                  </a:outerShdw>
                </a:effectLst>
              </a:rPr>
              <a:t> </a:t>
            </a:r>
            <a:r>
              <a:rPr lang="es-ES" b="1" dirty="0" err="1" smtClean="0">
                <a:effectLst>
                  <a:outerShdw blurRad="38100" dist="38100" dir="2700000" algn="tl">
                    <a:srgbClr val="000000">
                      <a:alpha val="43137"/>
                    </a:srgbClr>
                  </a:outerShdw>
                </a:effectLst>
              </a:rPr>
              <a:t>Kreuz</a:t>
            </a:r>
            <a:r>
              <a:rPr lang="es-ES" b="1" dirty="0" smtClean="0">
                <a:effectLst>
                  <a:outerShdw blurRad="38100" dist="38100" dir="2700000" algn="tl">
                    <a:srgbClr val="000000">
                      <a:alpha val="43137"/>
                    </a:srgbClr>
                  </a:outerShdw>
                </a:effectLst>
              </a:rPr>
              <a:t>. En 1995 fue nombrada </a:t>
            </a:r>
            <a:r>
              <a:rPr lang="es-ES" b="1" dirty="0" err="1" smtClean="0">
                <a:effectLst>
                  <a:outerShdw blurRad="38100" dist="38100" dir="2700000" algn="tl">
                    <a:srgbClr val="000000">
                      <a:alpha val="43137"/>
                    </a:srgbClr>
                  </a:outerShdw>
                </a:effectLst>
              </a:rPr>
              <a:t>Ridder</a:t>
            </a:r>
            <a:r>
              <a:rPr lang="es-ES" b="1" dirty="0" smtClean="0">
                <a:effectLst>
                  <a:outerShdw blurRad="38100" dist="38100" dir="2700000" algn="tl">
                    <a:srgbClr val="000000">
                      <a:alpha val="43137"/>
                    </a:srgbClr>
                  </a:outerShdw>
                </a:effectLst>
              </a:rPr>
              <a:t> (caballero) de la </a:t>
            </a:r>
            <a:r>
              <a:rPr lang="es-ES" b="1" dirty="0" err="1" smtClean="0">
                <a:effectLst>
                  <a:outerShdw blurRad="38100" dist="38100" dir="2700000" algn="tl">
                    <a:srgbClr val="000000">
                      <a:alpha val="43137"/>
                    </a:srgbClr>
                  </a:outerShdw>
                </a:effectLst>
              </a:rPr>
              <a:t>Órden</a:t>
            </a:r>
            <a:r>
              <a:rPr lang="es-ES" b="1" dirty="0" smtClean="0">
                <a:effectLst>
                  <a:outerShdw blurRad="38100" dist="38100" dir="2700000" algn="tl">
                    <a:srgbClr val="000000">
                      <a:alpha val="43137"/>
                    </a:srgbClr>
                  </a:outerShdw>
                </a:effectLst>
              </a:rPr>
              <a:t> de Orange-Nassau en los Países Bajos, y en el 2009 su ciudad natal, Viena, le otorgó el premio </a:t>
            </a:r>
            <a:r>
              <a:rPr lang="es-ES" b="1" dirty="0" err="1" smtClean="0">
                <a:effectLst>
                  <a:outerShdw blurRad="38100" dist="38100" dir="2700000" algn="tl">
                    <a:srgbClr val="000000">
                      <a:alpha val="43137"/>
                    </a:srgbClr>
                  </a:outerShdw>
                </a:effectLst>
              </a:rPr>
              <a:t>Goldener</a:t>
            </a:r>
            <a:r>
              <a:rPr lang="es-ES" b="1" dirty="0" smtClean="0">
                <a:effectLst>
                  <a:outerShdw blurRad="38100" dist="38100" dir="2700000" algn="tl">
                    <a:srgbClr val="000000">
                      <a:alpha val="43137"/>
                    </a:srgbClr>
                  </a:outerShdw>
                </a:effectLst>
              </a:rPr>
              <a:t> </a:t>
            </a:r>
            <a:r>
              <a:rPr lang="es-ES" b="1" dirty="0" err="1" smtClean="0">
                <a:effectLst>
                  <a:outerShdw blurRad="38100" dist="38100" dir="2700000" algn="tl">
                    <a:srgbClr val="000000">
                      <a:alpha val="43137"/>
                    </a:srgbClr>
                  </a:outerShdw>
                </a:effectLst>
              </a:rPr>
              <a:t>Rathausmann</a:t>
            </a:r>
            <a:r>
              <a:rPr lang="es-ES" b="1" dirty="0" smtClean="0">
                <a:effectLst>
                  <a:outerShdw blurRad="38100" dist="38100" dir="2700000" algn="tl">
                    <a:srgbClr val="000000">
                      <a:alpha val="43137"/>
                    </a:srgbClr>
                  </a:outerShdw>
                </a:effectLst>
              </a:rPr>
              <a:t>.</a:t>
            </a:r>
          </a:p>
          <a:p>
            <a:endParaRPr lang="es-ES" dirty="0"/>
          </a:p>
        </p:txBody>
      </p:sp>
      <p:pic>
        <p:nvPicPr>
          <p:cNvPr id="7" name="6 Imagen" descr="http://anafrankar.files.wordpress.com/2010/01/miep-gies-maart-2003-kantoorkeuken-foto-riekus-heller-afs.jpg?w=200&amp;h=300">
            <a:hlinkClick r:id="rId3"/>
          </p:cNvPr>
          <p:cNvPicPr/>
          <p:nvPr/>
        </p:nvPicPr>
        <p:blipFill>
          <a:blip r:embed="rId4"/>
          <a:srcRect/>
          <a:stretch>
            <a:fillRect/>
          </a:stretch>
        </p:blipFill>
        <p:spPr bwMode="auto">
          <a:xfrm flipH="1">
            <a:off x="5000628" y="785794"/>
            <a:ext cx="3500462" cy="5214974"/>
          </a:xfrm>
          <a:prstGeom prst="rect">
            <a:avLst/>
          </a:prstGeom>
          <a:ln w="127000" cap="sq">
            <a:solidFill>
              <a:schemeClr val="tx2">
                <a:lumMod val="75000"/>
              </a:schemeClr>
            </a:solidFill>
            <a:miter lim="800000"/>
          </a:ln>
          <a:effectLst>
            <a:outerShdw blurRad="57150" dist="50800" dir="2700000" algn="tl" rotWithShape="0">
              <a:srgbClr val="000000">
                <a:alpha val="40000"/>
              </a:srgbClr>
            </a:outerShdw>
          </a:effectLst>
        </p:spPr>
      </p:pic>
      <p:sp>
        <p:nvSpPr>
          <p:cNvPr id="8" name="7 CuadroTexto"/>
          <p:cNvSpPr txBox="1"/>
          <p:nvPr/>
        </p:nvSpPr>
        <p:spPr>
          <a:xfrm>
            <a:off x="5072066" y="4214818"/>
            <a:ext cx="614271" cy="553998"/>
          </a:xfrm>
          <a:prstGeom prst="rect">
            <a:avLst/>
          </a:prstGeom>
          <a:noFill/>
        </p:spPr>
        <p:txBody>
          <a:bodyPr wrap="none" rtlCol="0">
            <a:spAutoFit/>
          </a:bodyPr>
          <a:lstStyle/>
          <a:p>
            <a:r>
              <a:rPr lang="es-ES_tradnl" sz="1200" dirty="0" smtClean="0">
                <a:solidFill>
                  <a:schemeClr val="bg1"/>
                </a:solidFill>
              </a:rPr>
              <a:t>Raquel</a:t>
            </a:r>
            <a:endParaRPr lang="es-ES" sz="1200" dirty="0" smtClean="0">
              <a:solidFill>
                <a:schemeClr val="bg1"/>
              </a:solidFill>
            </a:endParaRPr>
          </a:p>
          <a:p>
            <a:endParaRPr lang="es-ES" dirty="0"/>
          </a:p>
        </p:txBody>
      </p:sp>
    </p:spTree>
  </p:cSld>
  <p:clrMapOvr>
    <a:masterClrMapping/>
  </p:clrMapOvr>
  <p:transition spd="slow" advTm="4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160"/>
            </a:avLst>
          </a:prstGeom>
          <a:blipFill dpi="0" rotWithShape="1">
            <a:blip r:embed="rId2"/>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chemeClr val="accent6">
              <a:lumMod val="50000"/>
            </a:schemeClr>
          </a:solidFill>
          <a:ln w="76200">
            <a:solidFill>
              <a:schemeClr val="accent6">
                <a:lumMod val="50000"/>
              </a:schemeClr>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1928802"/>
            <a:ext cx="3857652" cy="3170099"/>
          </a:xfrm>
          <a:prstGeom prst="rect">
            <a:avLst/>
          </a:prstGeom>
          <a:noFill/>
        </p:spPr>
        <p:txBody>
          <a:bodyPr wrap="square" rtlCol="0">
            <a:spAutoFit/>
          </a:bodyPr>
          <a:lstStyle/>
          <a:p>
            <a:r>
              <a:rPr lang="es-ES" sz="2000" b="1" dirty="0" err="1" smtClean="0">
                <a:effectLst>
                  <a:outerShdw blurRad="38100" dist="38100" dir="2700000" algn="tl">
                    <a:srgbClr val="000000">
                      <a:alpha val="43137"/>
                    </a:srgbClr>
                  </a:outerShdw>
                </a:effectLst>
              </a:rPr>
              <a:t>Miep</a:t>
            </a:r>
            <a:r>
              <a:rPr lang="es-ES" sz="2000" b="1" dirty="0" smtClean="0">
                <a:effectLst>
                  <a:outerShdw blurRad="38100" dist="38100" dir="2700000" algn="tl">
                    <a:srgbClr val="000000">
                      <a:alpha val="43137"/>
                    </a:srgbClr>
                  </a:outerShdw>
                </a:effectLst>
              </a:rPr>
              <a:t> </a:t>
            </a:r>
            <a:r>
              <a:rPr lang="es-ES" sz="2000" b="1" dirty="0" err="1" smtClean="0">
                <a:effectLst>
                  <a:outerShdw blurRad="38100" dist="38100" dir="2700000" algn="tl">
                    <a:srgbClr val="000000">
                      <a:alpha val="43137"/>
                    </a:srgbClr>
                  </a:outerShdw>
                </a:effectLst>
              </a:rPr>
              <a:t>Gies</a:t>
            </a:r>
            <a:r>
              <a:rPr lang="es-ES" sz="2000" b="1" dirty="0" smtClean="0">
                <a:effectLst>
                  <a:outerShdw blurRad="38100" dist="38100" dir="2700000" algn="tl">
                    <a:srgbClr val="000000">
                      <a:alpha val="43137"/>
                    </a:srgbClr>
                  </a:outerShdw>
                </a:effectLst>
              </a:rPr>
              <a:t>, protectora de Ana Frank, muere a los 100 años. </a:t>
            </a:r>
            <a:r>
              <a:rPr lang="es-ES" sz="2000" b="1" dirty="0" err="1" smtClean="0">
                <a:effectLst>
                  <a:outerShdw blurRad="38100" dist="38100" dir="2700000" algn="tl">
                    <a:srgbClr val="000000">
                      <a:alpha val="43137"/>
                    </a:srgbClr>
                  </a:outerShdw>
                </a:effectLst>
              </a:rPr>
              <a:t>Miep</a:t>
            </a:r>
            <a:r>
              <a:rPr lang="es-ES" sz="2000" b="1" dirty="0" smtClean="0">
                <a:effectLst>
                  <a:outerShdw blurRad="38100" dist="38100" dir="2700000" algn="tl">
                    <a:srgbClr val="000000">
                      <a:alpha val="43137"/>
                    </a:srgbClr>
                  </a:outerShdw>
                </a:effectLst>
              </a:rPr>
              <a:t> </a:t>
            </a:r>
            <a:r>
              <a:rPr lang="es-ES" sz="2000" b="1" dirty="0" err="1" smtClean="0">
                <a:effectLst>
                  <a:outerShdw blurRad="38100" dist="38100" dir="2700000" algn="tl">
                    <a:srgbClr val="000000">
                      <a:alpha val="43137"/>
                    </a:srgbClr>
                  </a:outerShdw>
                </a:effectLst>
              </a:rPr>
              <a:t>Gies</a:t>
            </a:r>
            <a:r>
              <a:rPr lang="es-ES" sz="2000" b="1" dirty="0" smtClean="0">
                <a:effectLst>
                  <a:outerShdw blurRad="38100" dist="38100" dir="2700000" algn="tl">
                    <a:srgbClr val="000000">
                      <a:alpha val="43137"/>
                    </a:srgbClr>
                  </a:outerShdw>
                </a:effectLst>
              </a:rPr>
              <a:t>, la última sobreviviente y más conocida de los protectores de Ana Frank y las personas que compartieron el escondite en una casa junto al canal en </a:t>
            </a:r>
            <a:r>
              <a:rPr lang="es-ES" sz="2000" b="1" dirty="0" err="1" smtClean="0">
                <a:effectLst>
                  <a:outerShdw blurRad="38100" dist="38100" dir="2700000" algn="tl">
                    <a:srgbClr val="000000">
                      <a:alpha val="43137"/>
                    </a:srgbClr>
                  </a:outerShdw>
                </a:effectLst>
              </a:rPr>
              <a:t>Amsterdam</a:t>
            </a:r>
            <a:r>
              <a:rPr lang="es-ES" sz="2000" b="1" dirty="0" smtClean="0">
                <a:effectLst>
                  <a:outerShdw blurRad="38100" dist="38100" dir="2700000" algn="tl">
                    <a:srgbClr val="000000">
                      <a:alpha val="43137"/>
                    </a:srgbClr>
                  </a:outerShdw>
                </a:effectLst>
              </a:rPr>
              <a:t>, falleció en </a:t>
            </a:r>
            <a:r>
              <a:rPr lang="es-ES" sz="2000" b="1" dirty="0" err="1" smtClean="0">
                <a:effectLst>
                  <a:outerShdw blurRad="38100" dist="38100" dir="2700000" algn="tl">
                    <a:srgbClr val="000000">
                      <a:alpha val="43137"/>
                    </a:srgbClr>
                  </a:outerShdw>
                </a:effectLst>
              </a:rPr>
              <a:t>Hoorn</a:t>
            </a:r>
            <a:r>
              <a:rPr lang="es-ES" sz="2000" b="1" dirty="0" smtClean="0">
                <a:effectLst>
                  <a:outerShdw blurRad="38100" dist="38100" dir="2700000" algn="tl">
                    <a:srgbClr val="000000">
                      <a:alpha val="43137"/>
                    </a:srgbClr>
                  </a:outerShdw>
                </a:effectLst>
              </a:rPr>
              <a:t> el 11 de enero de 2010, a la edad de 100 años.</a:t>
            </a:r>
          </a:p>
          <a:p>
            <a:endParaRPr lang="es-ES" sz="2000" b="1" dirty="0">
              <a:effectLst>
                <a:outerShdw blurRad="38100" dist="38100" dir="2700000" algn="tl">
                  <a:srgbClr val="000000">
                    <a:alpha val="43137"/>
                  </a:srgbClr>
                </a:outerShdw>
              </a:effectLst>
            </a:endParaRPr>
          </a:p>
        </p:txBody>
      </p:sp>
      <p:pic>
        <p:nvPicPr>
          <p:cNvPr id="7" name="6 Imagen" descr="Miep Gies protectora de A frank.jpg"/>
          <p:cNvPicPr>
            <a:picLocks noChangeAspect="1"/>
          </p:cNvPicPr>
          <p:nvPr/>
        </p:nvPicPr>
        <p:blipFill>
          <a:blip r:embed="rId3"/>
          <a:stretch>
            <a:fillRect/>
          </a:stretch>
        </p:blipFill>
        <p:spPr>
          <a:xfrm>
            <a:off x="4643438" y="642918"/>
            <a:ext cx="3920955" cy="5572140"/>
          </a:xfrm>
          <a:prstGeom prst="rect">
            <a:avLst/>
          </a:prstGeom>
          <a:ln w="127000" cap="sq">
            <a:solidFill>
              <a:schemeClr val="tx2">
                <a:lumMod val="75000"/>
              </a:schemeClr>
            </a:solidFill>
            <a:miter lim="800000"/>
          </a:ln>
          <a:effectLst>
            <a:outerShdw blurRad="57150" dist="50800" dir="2700000" algn="tl" rotWithShape="0">
              <a:srgbClr val="000000">
                <a:alpha val="40000"/>
              </a:srgbClr>
            </a:outerShdw>
          </a:effectLst>
        </p:spPr>
      </p:pic>
      <p:sp>
        <p:nvSpPr>
          <p:cNvPr id="8" name="7 CuadroTexto"/>
          <p:cNvSpPr txBox="1"/>
          <p:nvPr/>
        </p:nvSpPr>
        <p:spPr>
          <a:xfrm>
            <a:off x="5000628" y="5715016"/>
            <a:ext cx="614271" cy="276999"/>
          </a:xfrm>
          <a:prstGeom prst="rect">
            <a:avLst/>
          </a:prstGeom>
          <a:noFill/>
        </p:spPr>
        <p:txBody>
          <a:bodyPr wrap="none" rtlCol="0">
            <a:spAutoFit/>
          </a:bodyPr>
          <a:lstStyle/>
          <a:p>
            <a:r>
              <a:rPr lang="es-ES_tradnl" sz="1200" dirty="0" smtClean="0">
                <a:solidFill>
                  <a:schemeClr val="bg1"/>
                </a:solidFill>
              </a:rPr>
              <a:t>Raquel</a:t>
            </a:r>
            <a:endParaRPr lang="es-ES" sz="1200" dirty="0">
              <a:solidFill>
                <a:schemeClr val="bg1"/>
              </a:solidFill>
            </a:endParaRPr>
          </a:p>
        </p:txBody>
      </p:sp>
    </p:spTree>
  </p:cSld>
  <p:clrMapOvr>
    <a:masterClrMapping/>
  </p:clrMapOvr>
  <p:transition spd="slow" advTm="2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C0000"/>
          </a:solidFill>
          <a:scene3d>
            <a:camera prst="orthographicFront"/>
            <a:lightRig rig="threePt" dir="t"/>
          </a:scene3d>
          <a:sp3d>
            <a:bevelT prst="angle"/>
          </a:sp3d>
        </p:spPr>
        <p:txBody>
          <a:bodyPr/>
          <a:lstStyle/>
          <a:p>
            <a:endParaRPr lang="es-ES" dirty="0"/>
          </a:p>
        </p:txBody>
      </p:sp>
      <p:pic>
        <p:nvPicPr>
          <p:cNvPr id="4" name="3 Imagen" descr="AnneFrank_dHont.jpg"/>
          <p:cNvPicPr>
            <a:picLocks noChangeAspect="1"/>
          </p:cNvPicPr>
          <p:nvPr/>
        </p:nvPicPr>
        <p:blipFill>
          <a:blip r:embed="rId2"/>
          <a:stretch>
            <a:fillRect/>
          </a:stretch>
        </p:blipFill>
        <p:spPr>
          <a:xfrm>
            <a:off x="2211488" y="214290"/>
            <a:ext cx="4935597" cy="642942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Sld>
  <p:clrMapOvr>
    <a:masterClrMapping/>
  </p:clrMapOvr>
  <p:transition spd="slow" advTm="12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_Frank_memorial.JPG"/>
          <p:cNvPicPr>
            <a:picLocks noChangeAspect="1"/>
          </p:cNvPicPr>
          <p:nvPr/>
        </p:nvPicPr>
        <p:blipFill>
          <a:blip r:embed="rId2" cstate="prin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FrankStolpersteinAachen_822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FrankMuseum04.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pic>
        <p:nvPicPr>
          <p:cNvPr id="1026" name="Picture 2" descr="Rendered Image"/>
          <p:cNvPicPr>
            <a:picLocks noChangeAspect="1" noChangeArrowheads="1"/>
          </p:cNvPicPr>
          <p:nvPr/>
        </p:nvPicPr>
        <p:blipFill>
          <a:blip r:embed="rId3">
            <a:lum bright="-40000" contrast="40000"/>
          </a:blip>
          <a:srcRect/>
          <a:stretch>
            <a:fillRect/>
          </a:stretch>
        </p:blipFill>
        <p:spPr bwMode="auto">
          <a:xfrm>
            <a:off x="3571868" y="4214818"/>
            <a:ext cx="2324100" cy="1476375"/>
          </a:xfrm>
          <a:prstGeom prst="rect">
            <a:avLst/>
          </a:prstGeom>
          <a:noFill/>
        </p:spPr>
      </p:pic>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3" presetClass="entr" presetSubtype="16" fill="hold" nodeType="after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2000" fill="hold"/>
                                        <p:tgtEl>
                                          <p:spTgt spid="1026"/>
                                        </p:tgtEl>
                                        <p:attrNameLst>
                                          <p:attrName>ppt_w</p:attrName>
                                        </p:attrNameLst>
                                      </p:cBhvr>
                                      <p:tavLst>
                                        <p:tav tm="0">
                                          <p:val>
                                            <p:fltVal val="0"/>
                                          </p:val>
                                        </p:tav>
                                        <p:tav tm="100000">
                                          <p:val>
                                            <p:strVal val="#ppt_w"/>
                                          </p:val>
                                        </p:tav>
                                      </p:tavLst>
                                    </p:anim>
                                    <p:anim calcmode="lin" valueType="num">
                                      <p:cBhvr>
                                        <p:cTn id="13" dur="20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ANA  FRANK- UN CANTO A LA VI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-ANA  FRANK- UN CANTO A LA VIDA</Template>
  <TotalTime>0</TotalTime>
  <Words>1568</Words>
  <Application>Microsoft Office PowerPoint</Application>
  <PresentationFormat>Presentación en pantalla (4:3)</PresentationFormat>
  <Paragraphs>67</Paragraphs>
  <Slides>47</Slides>
  <Notes>1</Notes>
  <HiddenSlides>0</HiddenSlides>
  <MMClips>1</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-ANA  FRANK- UN CANTO A LA VIDA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2013-10-07T22:00:25Z</dcterms:created>
  <dcterms:modified xsi:type="dcterms:W3CDTF">2013-10-07T22:01:50Z</dcterms:modified>
</cp:coreProperties>
</file>