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341" r:id="rId4"/>
    <p:sldId id="347" r:id="rId5"/>
    <p:sldId id="334" r:id="rId6"/>
    <p:sldId id="281" r:id="rId7"/>
    <p:sldId id="326" r:id="rId8"/>
    <p:sldId id="279" r:id="rId9"/>
    <p:sldId id="293" r:id="rId10"/>
    <p:sldId id="265" r:id="rId11"/>
    <p:sldId id="295" r:id="rId12"/>
    <p:sldId id="261" r:id="rId13"/>
    <p:sldId id="283" r:id="rId14"/>
    <p:sldId id="262" r:id="rId15"/>
    <p:sldId id="331" r:id="rId16"/>
    <p:sldId id="324" r:id="rId17"/>
    <p:sldId id="307" r:id="rId18"/>
    <p:sldId id="299" r:id="rId19"/>
    <p:sldId id="308" r:id="rId20"/>
    <p:sldId id="342" r:id="rId21"/>
    <p:sldId id="306" r:id="rId22"/>
    <p:sldId id="292" r:id="rId23"/>
    <p:sldId id="296" r:id="rId24"/>
    <p:sldId id="259" r:id="rId25"/>
    <p:sldId id="319" r:id="rId26"/>
    <p:sldId id="290" r:id="rId27"/>
    <p:sldId id="284" r:id="rId28"/>
    <p:sldId id="271" r:id="rId29"/>
    <p:sldId id="273" r:id="rId30"/>
    <p:sldId id="323" r:id="rId31"/>
    <p:sldId id="320" r:id="rId32"/>
    <p:sldId id="325" r:id="rId33"/>
    <p:sldId id="289" r:id="rId34"/>
    <p:sldId id="294" r:id="rId35"/>
    <p:sldId id="343" r:id="rId36"/>
    <p:sldId id="291" r:id="rId37"/>
    <p:sldId id="349" r:id="rId38"/>
    <p:sldId id="277" r:id="rId39"/>
    <p:sldId id="274" r:id="rId40"/>
    <p:sldId id="272" r:id="rId41"/>
    <p:sldId id="270" r:id="rId42"/>
    <p:sldId id="269" r:id="rId43"/>
    <p:sldId id="332" r:id="rId44"/>
    <p:sldId id="268" r:id="rId45"/>
    <p:sldId id="327" r:id="rId46"/>
    <p:sldId id="346" r:id="rId47"/>
    <p:sldId id="258" r:id="rId48"/>
    <p:sldId id="333" r:id="rId49"/>
    <p:sldId id="297" r:id="rId50"/>
    <p:sldId id="301" r:id="rId51"/>
    <p:sldId id="287" r:id="rId52"/>
    <p:sldId id="298" r:id="rId53"/>
    <p:sldId id="286" r:id="rId54"/>
    <p:sldId id="285" r:id="rId55"/>
    <p:sldId id="275" r:id="rId56"/>
    <p:sldId id="345" r:id="rId57"/>
    <p:sldId id="348" r:id="rId58"/>
    <p:sldId id="276" r:id="rId59"/>
    <p:sldId id="339" r:id="rId60"/>
    <p:sldId id="264" r:id="rId61"/>
    <p:sldId id="267" r:id="rId62"/>
    <p:sldId id="288" r:id="rId63"/>
    <p:sldId id="280" r:id="rId64"/>
    <p:sldId id="313" r:id="rId65"/>
    <p:sldId id="317" r:id="rId66"/>
    <p:sldId id="278" r:id="rId67"/>
    <p:sldId id="282" r:id="rId68"/>
    <p:sldId id="304" r:id="rId69"/>
    <p:sldId id="351" r:id="rId70"/>
    <p:sldId id="302" r:id="rId71"/>
    <p:sldId id="315" r:id="rId72"/>
    <p:sldId id="314" r:id="rId73"/>
    <p:sldId id="266" r:id="rId74"/>
    <p:sldId id="311" r:id="rId75"/>
    <p:sldId id="300" r:id="rId76"/>
    <p:sldId id="312" r:id="rId77"/>
    <p:sldId id="303" r:id="rId78"/>
    <p:sldId id="328" r:id="rId79"/>
    <p:sldId id="322" r:id="rId80"/>
    <p:sldId id="321" r:id="rId81"/>
    <p:sldId id="330" r:id="rId82"/>
    <p:sldId id="329" r:id="rId83"/>
    <p:sldId id="337" r:id="rId84"/>
    <p:sldId id="336" r:id="rId85"/>
    <p:sldId id="335" r:id="rId86"/>
    <p:sldId id="318" r:id="rId87"/>
    <p:sldId id="340" r:id="rId88"/>
    <p:sldId id="338" r:id="rId89"/>
    <p:sldId id="263" r:id="rId90"/>
    <p:sldId id="350" r:id="rId9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fcXBTbpLcZYIaF40RxlrQ" hashData="nA0wkpdLrLBea2wqkWfRJNxJAm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833" autoAdjust="0"/>
    <p:restoredTop sz="94640" autoAdjust="0"/>
  </p:normalViewPr>
  <p:slideViewPr>
    <p:cSldViewPr>
      <p:cViewPr>
        <p:scale>
          <a:sx n="50" d="100"/>
          <a:sy n="50" d="100"/>
        </p:scale>
        <p:origin x="-546" y="-3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AD02E3C-F2FD-47A9-AB1B-CCFCD962BD2A}" type="datetimeFigureOut">
              <a:rPr lang="es-ES" smtClean="0"/>
              <a:pPr/>
              <a:t>09/09/2013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0ACB1B9-1099-4CBE-B15A-E64E8135C773}"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B673505-F6F8-455C-93BF-CFBCC933298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D02E3C-F2FD-47A9-AB1B-CCFCD962BD2A}" type="datetimeFigureOut">
              <a:rPr lang="es-ES" smtClean="0"/>
              <a:pPr/>
              <a:t>09/09/2013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ACB1B9-1099-4CBE-B15A-E64E8135C77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6463CAF-B32A-4DC3-B4D7-07DA11C2740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gi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gif"/></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gif"/></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gif"/><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10.jpeg"/><Relationship Id="rId4" Type="http://schemas.openxmlformats.org/officeDocument/2006/relationships/image" Target="../media/image9.gif"/></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gif"/></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gif"/></Relationships>
</file>

<file path=ppt/slides/_rels/slide56.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8.jpeg"/><Relationship Id="rId7" Type="http://schemas.openxmlformats.org/officeDocument/2006/relationships/image" Target="../media/image64.png"/><Relationship Id="rId2" Type="http://schemas.openxmlformats.org/officeDocument/2006/relationships/image" Target="../media/image7.gif"/><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10.jpeg"/><Relationship Id="rId4" Type="http://schemas.openxmlformats.org/officeDocument/2006/relationships/image" Target="../media/image9.gif"/></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9.png"/><Relationship Id="rId7" Type="http://schemas.openxmlformats.org/officeDocument/2006/relationships/image" Target="../media/image10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0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0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1" name="10 Imagen" descr="Museo_del_Prado___180_by_ColetasSoft OK.jpg"/>
          <p:cNvPicPr>
            <a:picLocks noChangeAspect="1"/>
          </p:cNvPicPr>
          <p:nvPr/>
        </p:nvPicPr>
        <p:blipFill>
          <a:blip r:embed="rId3"/>
          <a:stretch>
            <a:fillRect/>
          </a:stretch>
        </p:blipFill>
        <p:spPr>
          <a:xfrm>
            <a:off x="-2643238" y="0"/>
            <a:ext cx="14216162" cy="6858000"/>
          </a:xfrm>
          <a:prstGeom prst="rect">
            <a:avLst/>
          </a:prstGeom>
        </p:spPr>
      </p:pic>
      <p:pic>
        <p:nvPicPr>
          <p:cNvPr id="12" name="11 Imagen" descr="Imagen2.jpg"/>
          <p:cNvPicPr>
            <a:picLocks noChangeAspect="1"/>
          </p:cNvPicPr>
          <p:nvPr/>
        </p:nvPicPr>
        <p:blipFill>
          <a:blip r:embed="rId4"/>
          <a:stretch>
            <a:fillRect/>
          </a:stretch>
        </p:blipFill>
        <p:spPr>
          <a:xfrm>
            <a:off x="-214346" y="0"/>
            <a:ext cx="4643470" cy="6858000"/>
          </a:xfrm>
          <a:prstGeom prst="rect">
            <a:avLst/>
          </a:prstGeom>
          <a:ln>
            <a:solidFill>
              <a:schemeClr val="bg1">
                <a:lumMod val="50000"/>
                <a:lumOff val="50000"/>
              </a:schemeClr>
            </a:solidFill>
          </a:ln>
          <a:effectLst>
            <a:softEdge rad="31750"/>
          </a:effectLst>
          <a:scene3d>
            <a:camera prst="orthographicFront"/>
            <a:lightRig rig="threePt" dir="t"/>
          </a:scene3d>
          <a:sp3d>
            <a:bevelT prst="angle"/>
          </a:sp3d>
        </p:spPr>
      </p:pic>
      <p:pic>
        <p:nvPicPr>
          <p:cNvPr id="13" name="12 Imagen" descr="Imagen1.jpg"/>
          <p:cNvPicPr>
            <a:picLocks noChangeAspect="1"/>
          </p:cNvPicPr>
          <p:nvPr/>
        </p:nvPicPr>
        <p:blipFill>
          <a:blip r:embed="rId5"/>
          <a:stretch>
            <a:fillRect/>
          </a:stretch>
        </p:blipFill>
        <p:spPr>
          <a:xfrm>
            <a:off x="4357686" y="0"/>
            <a:ext cx="4786314" cy="6858000"/>
          </a:xfrm>
          <a:prstGeom prst="rect">
            <a:avLst/>
          </a:prstGeom>
          <a:ln>
            <a:solidFill>
              <a:schemeClr val="bg1">
                <a:lumMod val="50000"/>
                <a:lumOff val="50000"/>
              </a:schemeClr>
            </a:solidFill>
          </a:ln>
          <a:effectLst>
            <a:softEdge rad="31750"/>
          </a:effectLst>
          <a:scene3d>
            <a:camera prst="orthographicFront"/>
            <a:lightRig rig="threePt" dir="t"/>
          </a:scene3d>
          <a:sp3d>
            <a:bevelT prst="angle"/>
          </a:sp3d>
        </p:spPr>
      </p:pic>
      <p:pic>
        <p:nvPicPr>
          <p:cNvPr id="7" name="6 Imagen" descr="cooltext1181714689.png"/>
          <p:cNvPicPr>
            <a:picLocks noChangeAspect="1"/>
          </p:cNvPicPr>
          <p:nvPr/>
        </p:nvPicPr>
        <p:blipFill>
          <a:blip r:embed="rId6">
            <a:lum bright="10000" contrast="40000"/>
          </a:blip>
          <a:stretch>
            <a:fillRect/>
          </a:stretch>
        </p:blipFill>
        <p:spPr>
          <a:xfrm>
            <a:off x="1571604" y="785794"/>
            <a:ext cx="2528468" cy="639382"/>
          </a:xfrm>
          <a:prstGeom prst="rect">
            <a:avLst/>
          </a:prstGeom>
        </p:spPr>
      </p:pic>
      <p:pic>
        <p:nvPicPr>
          <p:cNvPr id="8" name="7 Imagen" descr="cooltext1181715036.png"/>
          <p:cNvPicPr>
            <a:picLocks noChangeAspect="1"/>
          </p:cNvPicPr>
          <p:nvPr/>
        </p:nvPicPr>
        <p:blipFill>
          <a:blip r:embed="rId7">
            <a:lum bright="10000" contrast="40000"/>
          </a:blip>
          <a:stretch>
            <a:fillRect/>
          </a:stretch>
        </p:blipFill>
        <p:spPr>
          <a:xfrm>
            <a:off x="3929058" y="0"/>
            <a:ext cx="1214446" cy="598159"/>
          </a:xfrm>
          <a:prstGeom prst="rect">
            <a:avLst/>
          </a:prstGeom>
        </p:spPr>
      </p:pic>
      <p:pic>
        <p:nvPicPr>
          <p:cNvPr id="9" name="8 Imagen" descr="cooltext1181715161.png"/>
          <p:cNvPicPr>
            <a:picLocks noChangeAspect="1"/>
          </p:cNvPicPr>
          <p:nvPr/>
        </p:nvPicPr>
        <p:blipFill>
          <a:blip r:embed="rId8">
            <a:lum bright="10000" contrast="40000"/>
          </a:blip>
          <a:stretch>
            <a:fillRect/>
          </a:stretch>
        </p:blipFill>
        <p:spPr>
          <a:xfrm>
            <a:off x="5072066" y="785794"/>
            <a:ext cx="2357454" cy="651013"/>
          </a:xfrm>
          <a:prstGeom prst="rect">
            <a:avLst/>
          </a:prstGeom>
        </p:spPr>
      </p:pic>
      <p:sp>
        <p:nvSpPr>
          <p:cNvPr id="10" name="9 CuadroTexto"/>
          <p:cNvSpPr txBox="1"/>
          <p:nvPr/>
        </p:nvSpPr>
        <p:spPr>
          <a:xfrm>
            <a:off x="785786" y="6215082"/>
            <a:ext cx="3039615" cy="369332"/>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b="1" dirty="0" smtClean="0">
                <a:ln w="50800"/>
                <a:solidFill>
                  <a:schemeClr val="bg1">
                    <a:shade val="50000"/>
                  </a:schemeClr>
                </a:solidFill>
                <a:latin typeface="Agency FB" pitchFamily="34" charset="0"/>
              </a:rPr>
              <a:t>Este </a:t>
            </a:r>
            <a:r>
              <a:rPr lang="es-ES" b="1" dirty="0" err="1" smtClean="0">
                <a:ln w="50800"/>
                <a:solidFill>
                  <a:schemeClr val="bg1">
                    <a:shade val="50000"/>
                  </a:schemeClr>
                </a:solidFill>
                <a:latin typeface="Agency FB" pitchFamily="34" charset="0"/>
              </a:rPr>
              <a:t>ppsx</a:t>
            </a:r>
            <a:r>
              <a:rPr lang="es-ES" b="1" dirty="0" smtClean="0">
                <a:ln w="50800"/>
                <a:solidFill>
                  <a:schemeClr val="bg1">
                    <a:shade val="50000"/>
                  </a:schemeClr>
                </a:solidFill>
                <a:latin typeface="Agency FB" pitchFamily="34" charset="0"/>
              </a:rPr>
              <a:t> es una creación de Raquel</a:t>
            </a:r>
            <a:endParaRPr lang="es-ES" b="1" dirty="0">
              <a:ln w="50800"/>
              <a:solidFill>
                <a:schemeClr val="bg1">
                  <a:shade val="50000"/>
                </a:schemeClr>
              </a:solidFill>
              <a:latin typeface="Agency FB" pitchFamily="34" charset="0"/>
            </a:endParaRPr>
          </a:p>
        </p:txBody>
      </p:sp>
    </p:spTree>
  </p:cSld>
  <p:clrMapOvr>
    <a:masterClrMapping/>
  </p:clrMapOvr>
  <p:transition spd="slow" advTm="22000">
    <p:zoom/>
    <p:sndAc>
      <p:stSnd loop="1">
        <p:snd r:embed="rId2" name="Entre dos aguas - Paco de Lucí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5000"/>
                                        <p:tgtEl>
                                          <p:spTgt spid="12"/>
                                        </p:tgtEl>
                                        <p:attrNameLst>
                                          <p:attrName>ppt_x</p:attrName>
                                        </p:attrNameLst>
                                      </p:cBhvr>
                                      <p:tavLst>
                                        <p:tav tm="0">
                                          <p:val>
                                            <p:strVal val="ppt_x"/>
                                          </p:val>
                                        </p:tav>
                                        <p:tav tm="100000">
                                          <p:val>
                                            <p:strVal val="ppt_x-ppt_w/2"/>
                                          </p:val>
                                        </p:tav>
                                      </p:tavLst>
                                    </p:anim>
                                    <p:anim calcmode="lin" valueType="num">
                                      <p:cBhvr>
                                        <p:cTn id="7" dur="5000"/>
                                        <p:tgtEl>
                                          <p:spTgt spid="12"/>
                                        </p:tgtEl>
                                        <p:attrNameLst>
                                          <p:attrName>ppt_y</p:attrName>
                                        </p:attrNameLst>
                                      </p:cBhvr>
                                      <p:tavLst>
                                        <p:tav tm="0">
                                          <p:val>
                                            <p:strVal val="ppt_y"/>
                                          </p:val>
                                        </p:tav>
                                        <p:tav tm="100000">
                                          <p:val>
                                            <p:strVal val="ppt_y"/>
                                          </p:val>
                                        </p:tav>
                                      </p:tavLst>
                                    </p:anim>
                                    <p:anim calcmode="lin" valueType="num">
                                      <p:cBhvr>
                                        <p:cTn id="8" dur="5000"/>
                                        <p:tgtEl>
                                          <p:spTgt spid="12"/>
                                        </p:tgtEl>
                                        <p:attrNameLst>
                                          <p:attrName>ppt_w</p:attrName>
                                        </p:attrNameLst>
                                      </p:cBhvr>
                                      <p:tavLst>
                                        <p:tav tm="0">
                                          <p:val>
                                            <p:strVal val="ppt_w"/>
                                          </p:val>
                                        </p:tav>
                                        <p:tav tm="100000">
                                          <p:val>
                                            <p:fltVal val="0"/>
                                          </p:val>
                                        </p:tav>
                                      </p:tavLst>
                                    </p:anim>
                                    <p:anim calcmode="lin" valueType="num">
                                      <p:cBhvr>
                                        <p:cTn id="9" dur="5000"/>
                                        <p:tgtEl>
                                          <p:spTgt spid="12"/>
                                        </p:tgtEl>
                                        <p:attrNameLst>
                                          <p:attrName>ppt_h</p:attrName>
                                        </p:attrNameLst>
                                      </p:cBhvr>
                                      <p:tavLst>
                                        <p:tav tm="0">
                                          <p:val>
                                            <p:strVal val="ppt_h"/>
                                          </p:val>
                                        </p:tav>
                                        <p:tav tm="100000">
                                          <p:val>
                                            <p:strVal val="ppt_h"/>
                                          </p:val>
                                        </p:tav>
                                      </p:tavLst>
                                    </p:anim>
                                    <p:set>
                                      <p:cBhvr>
                                        <p:cTn id="10" dur="1" fill="hold">
                                          <p:stCondLst>
                                            <p:cond delay="4999"/>
                                          </p:stCondLst>
                                        </p:cTn>
                                        <p:tgtEl>
                                          <p:spTgt spid="12"/>
                                        </p:tgtEl>
                                        <p:attrNameLst>
                                          <p:attrName>style.visibility</p:attrName>
                                        </p:attrNameLst>
                                      </p:cBhvr>
                                      <p:to>
                                        <p:strVal val="hidden"/>
                                      </p:to>
                                    </p:set>
                                  </p:childTnLst>
                                </p:cTn>
                              </p:par>
                              <p:par>
                                <p:cTn id="11" presetID="17" presetClass="exit" presetSubtype="2" fill="hold" nodeType="withEffect">
                                  <p:stCondLst>
                                    <p:cond delay="2000"/>
                                  </p:stCondLst>
                                  <p:childTnLst>
                                    <p:anim calcmode="lin" valueType="num">
                                      <p:cBhvr>
                                        <p:cTn id="12" dur="5000"/>
                                        <p:tgtEl>
                                          <p:spTgt spid="13"/>
                                        </p:tgtEl>
                                        <p:attrNameLst>
                                          <p:attrName>ppt_x</p:attrName>
                                        </p:attrNameLst>
                                      </p:cBhvr>
                                      <p:tavLst>
                                        <p:tav tm="0">
                                          <p:val>
                                            <p:strVal val="ppt_x"/>
                                          </p:val>
                                        </p:tav>
                                        <p:tav tm="100000">
                                          <p:val>
                                            <p:strVal val="ppt_x+ppt_w/2"/>
                                          </p:val>
                                        </p:tav>
                                      </p:tavLst>
                                    </p:anim>
                                    <p:anim calcmode="lin" valueType="num">
                                      <p:cBhvr>
                                        <p:cTn id="13" dur="5000"/>
                                        <p:tgtEl>
                                          <p:spTgt spid="13"/>
                                        </p:tgtEl>
                                        <p:attrNameLst>
                                          <p:attrName>ppt_y</p:attrName>
                                        </p:attrNameLst>
                                      </p:cBhvr>
                                      <p:tavLst>
                                        <p:tav tm="0">
                                          <p:val>
                                            <p:strVal val="ppt_y"/>
                                          </p:val>
                                        </p:tav>
                                        <p:tav tm="100000">
                                          <p:val>
                                            <p:strVal val="ppt_y"/>
                                          </p:val>
                                        </p:tav>
                                      </p:tavLst>
                                    </p:anim>
                                    <p:anim calcmode="lin" valueType="num">
                                      <p:cBhvr>
                                        <p:cTn id="14" dur="5000"/>
                                        <p:tgtEl>
                                          <p:spTgt spid="13"/>
                                        </p:tgtEl>
                                        <p:attrNameLst>
                                          <p:attrName>ppt_w</p:attrName>
                                        </p:attrNameLst>
                                      </p:cBhvr>
                                      <p:tavLst>
                                        <p:tav tm="0">
                                          <p:val>
                                            <p:strVal val="ppt_w"/>
                                          </p:val>
                                        </p:tav>
                                        <p:tav tm="100000">
                                          <p:val>
                                            <p:fltVal val="0"/>
                                          </p:val>
                                        </p:tav>
                                      </p:tavLst>
                                    </p:anim>
                                    <p:anim calcmode="lin" valueType="num">
                                      <p:cBhvr>
                                        <p:cTn id="15" dur="5000"/>
                                        <p:tgtEl>
                                          <p:spTgt spid="13"/>
                                        </p:tgtEl>
                                        <p:attrNameLst>
                                          <p:attrName>ppt_h</p:attrName>
                                        </p:attrNameLst>
                                      </p:cBhvr>
                                      <p:tavLst>
                                        <p:tav tm="0">
                                          <p:val>
                                            <p:strVal val="ppt_h"/>
                                          </p:val>
                                        </p:tav>
                                        <p:tav tm="100000">
                                          <p:val>
                                            <p:strVal val="ppt_h"/>
                                          </p:val>
                                        </p:tav>
                                      </p:tavLst>
                                    </p:anim>
                                    <p:set>
                                      <p:cBhvr>
                                        <p:cTn id="16" dur="1" fill="hold">
                                          <p:stCondLst>
                                            <p:cond delay="4999"/>
                                          </p:stCondLst>
                                        </p:cTn>
                                        <p:tgtEl>
                                          <p:spTgt spid="13"/>
                                        </p:tgtEl>
                                        <p:attrNameLst>
                                          <p:attrName>style.visibility</p:attrName>
                                        </p:attrNameLst>
                                      </p:cBhvr>
                                      <p:to>
                                        <p:strVal val="hidden"/>
                                      </p:to>
                                    </p:set>
                                  </p:childTnLst>
                                </p:cTn>
                              </p:par>
                              <p:par>
                                <p:cTn id="17" presetID="17" presetClass="entr" presetSubtype="10" fill="hold" nodeType="withEffect">
                                  <p:stCondLst>
                                    <p:cond delay="20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0" fill="hold"/>
                                        <p:tgtEl>
                                          <p:spTgt spid="11"/>
                                        </p:tgtEl>
                                        <p:attrNameLst>
                                          <p:attrName>ppt_w</p:attrName>
                                        </p:attrNameLst>
                                      </p:cBhvr>
                                      <p:tavLst>
                                        <p:tav tm="0">
                                          <p:val>
                                            <p:fltVal val="0"/>
                                          </p:val>
                                        </p:tav>
                                        <p:tav tm="100000">
                                          <p:val>
                                            <p:strVal val="#ppt_w"/>
                                          </p:val>
                                        </p:tav>
                                      </p:tavLst>
                                    </p:anim>
                                    <p:anim calcmode="lin" valueType="num">
                                      <p:cBhvr>
                                        <p:cTn id="20" dur="5000" fill="hold"/>
                                        <p:tgtEl>
                                          <p:spTgt spid="11"/>
                                        </p:tgtEl>
                                        <p:attrNameLst>
                                          <p:attrName>ppt_h</p:attrName>
                                        </p:attrNameLst>
                                      </p:cBhvr>
                                      <p:tavLst>
                                        <p:tav tm="0">
                                          <p:val>
                                            <p:strVal val="#ppt_h"/>
                                          </p:val>
                                        </p:tav>
                                        <p:tav tm="100000">
                                          <p:val>
                                            <p:strVal val="#ppt_h"/>
                                          </p:val>
                                        </p:tav>
                                      </p:tavLst>
                                    </p:anim>
                                  </p:childTnLst>
                                </p:cTn>
                              </p:par>
                            </p:childTnLst>
                          </p:cTn>
                        </p:par>
                        <p:par>
                          <p:cTn id="21" fill="hold">
                            <p:stCondLst>
                              <p:cond delay="7000"/>
                            </p:stCondLst>
                            <p:childTnLst>
                              <p:par>
                                <p:cTn id="22" presetID="35" presetClass="path" presetSubtype="0" accel="50000" decel="50000" fill="hold" nodeType="afterEffect">
                                  <p:stCondLst>
                                    <p:cond delay="0"/>
                                  </p:stCondLst>
                                  <p:childTnLst>
                                    <p:animMotion origin="layout" path="M 0 0  L -0.25 0  E" pathEditMode="relative" ptsTypes="">
                                      <p:cBhvr>
                                        <p:cTn id="23" dur="9000" fill="hold"/>
                                        <p:tgtEl>
                                          <p:spTgt spid="11"/>
                                        </p:tgtEl>
                                        <p:attrNameLst>
                                          <p:attrName>ppt_x</p:attrName>
                                          <p:attrName>ppt_y</p:attrName>
                                        </p:attrNameLst>
                                      </p:cBhvr>
                                    </p:animMotion>
                                  </p:childTnLst>
                                </p:cTn>
                              </p:par>
                            </p:childTnLst>
                          </p:cTn>
                        </p:par>
                        <p:par>
                          <p:cTn id="24" fill="hold">
                            <p:stCondLst>
                              <p:cond delay="16000"/>
                            </p:stCondLst>
                            <p:childTnLst>
                              <p:par>
                                <p:cTn id="25" presetID="35" presetClass="path" presetSubtype="0" accel="50000" decel="50000" fill="hold" nodeType="afterEffect">
                                  <p:stCondLst>
                                    <p:cond delay="0"/>
                                  </p:stCondLst>
                                  <p:childTnLst>
                                    <p:animMotion origin="layout" path="M 0 0  L -0.25 0  E" pathEditMode="relative" ptsTypes="">
                                      <p:cBhvr>
                                        <p:cTn id="26" dur="9000" spd="-100000" fill="hold"/>
                                        <p:tgtEl>
                                          <p:spTgt spid="11"/>
                                        </p:tgtEl>
                                        <p:attrNameLst>
                                          <p:attrName>ppt_x</p:attrName>
                                          <p:attrName>ppt_y</p:attrName>
                                        </p:attrNameLst>
                                      </p:cBhvr>
                                    </p:animMotion>
                                  </p:childTnLst>
                                </p:cTn>
                              </p:par>
                            </p:childTnLst>
                          </p:cTn>
                        </p:par>
                        <p:par>
                          <p:cTn id="27" fill="hold">
                            <p:stCondLst>
                              <p:cond delay="25000"/>
                            </p:stCondLst>
                            <p:childTnLst>
                              <p:par>
                                <p:cTn id="28" presetID="12" presetClass="entr" presetSubtype="8"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slide(fromLeft)">
                                      <p:cBhvr>
                                        <p:cTn id="30" dur="2000"/>
                                        <p:tgtEl>
                                          <p:spTgt spid="7"/>
                                        </p:tgtEl>
                                      </p:cBhvr>
                                    </p:animEffect>
                                  </p:childTnLst>
                                </p:cTn>
                              </p:par>
                            </p:childTnLst>
                          </p:cTn>
                        </p:par>
                        <p:par>
                          <p:cTn id="31" fill="hold">
                            <p:stCondLst>
                              <p:cond delay="27000"/>
                            </p:stCondLst>
                            <p:childTnLst>
                              <p:par>
                                <p:cTn id="32" presetID="12" presetClass="entr" presetSubtype="1"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slide(fromTop)">
                                      <p:cBhvr>
                                        <p:cTn id="34" dur="2000"/>
                                        <p:tgtEl>
                                          <p:spTgt spid="8"/>
                                        </p:tgtEl>
                                      </p:cBhvr>
                                    </p:animEffect>
                                  </p:childTnLst>
                                </p:cTn>
                              </p:par>
                            </p:childTnLst>
                          </p:cTn>
                        </p:par>
                        <p:par>
                          <p:cTn id="35" fill="hold">
                            <p:stCondLst>
                              <p:cond delay="29000"/>
                            </p:stCondLst>
                            <p:childTnLst>
                              <p:par>
                                <p:cTn id="36" presetID="12" presetClass="entr" presetSubtype="2"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slide(fromRight)">
                                      <p:cBhvr>
                                        <p:cTn id="38" dur="2000"/>
                                        <p:tgtEl>
                                          <p:spTgt spid="9"/>
                                        </p:tgtEl>
                                      </p:cBhvr>
                                    </p:animEffect>
                                  </p:childTnLst>
                                </p:cTn>
                              </p:par>
                            </p:childTnLst>
                          </p:cTn>
                        </p:par>
                        <p:par>
                          <p:cTn id="39" fill="hold">
                            <p:stCondLst>
                              <p:cond delay="31000"/>
                            </p:stCondLst>
                            <p:childTnLst>
                              <p:par>
                                <p:cTn id="40" presetID="23" presetClass="entr" presetSubtype="16"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2000" fill="hold"/>
                                        <p:tgtEl>
                                          <p:spTgt spid="10"/>
                                        </p:tgtEl>
                                        <p:attrNameLst>
                                          <p:attrName>ppt_w</p:attrName>
                                        </p:attrNameLst>
                                      </p:cBhvr>
                                      <p:tavLst>
                                        <p:tav tm="0">
                                          <p:val>
                                            <p:fltVal val="0"/>
                                          </p:val>
                                        </p:tav>
                                        <p:tav tm="100000">
                                          <p:val>
                                            <p:strVal val="#ppt_w"/>
                                          </p:val>
                                        </p:tav>
                                      </p:tavLst>
                                    </p:anim>
                                    <p:anim calcmode="lin" valueType="num">
                                      <p:cBhvr>
                                        <p:cTn id="43"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7" name="6 Marcador de contenido" descr="blushroselightbluelightEG.jpg"/>
          <p:cNvPicPr>
            <a:picLocks noGrp="1" noChangeAspect="1"/>
          </p:cNvPicPr>
          <p:nvPr>
            <p:ph idx="1"/>
          </p:nvPr>
        </p:nvPicPr>
        <p:blipFill>
          <a:blip r:embed="rId3"/>
          <a:stretch>
            <a:fillRect/>
          </a:stretch>
        </p:blipFill>
        <p:spPr>
          <a:xfrm>
            <a:off x="4229100" y="3086100"/>
            <a:ext cx="685800" cy="685800"/>
          </a:xfrm>
          <a:blipFill dpi="0" rotWithShape="1">
            <a:blip r:embed="rId4">
              <a:grayscl/>
              <a:lum contrast="40000"/>
            </a:blip>
            <a:srcRect/>
            <a:tile tx="0" ty="0" sx="100000" sy="100000" flip="none" algn="tl"/>
          </a:blipFill>
        </p:spPr>
      </p:pic>
      <p:sp>
        <p:nvSpPr>
          <p:cNvPr id="6" name="5 Marco"/>
          <p:cNvSpPr/>
          <p:nvPr/>
        </p:nvSpPr>
        <p:spPr>
          <a:xfrm>
            <a:off x="0" y="0"/>
            <a:ext cx="9144000" cy="6858000"/>
          </a:xfrm>
          <a:prstGeom prst="frame">
            <a:avLst>
              <a:gd name="adj1" fmla="val 2833"/>
            </a:avLst>
          </a:prstGeom>
          <a:blipFill dpi="0" rotWithShape="1">
            <a:blip r:embed="rId5"/>
            <a:srcRect/>
            <a:tile tx="0" ty="0" sx="100000" sy="100000" flip="none" algn="tl"/>
          </a:blipFill>
          <a:ln>
            <a:noFill/>
          </a:ln>
          <a:scene3d>
            <a:camera prst="orthographicFront"/>
            <a:lightRig rig="threePt" dir="t"/>
          </a:scene3d>
          <a:sp3d>
            <a:bevelT w="1270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596" y="357166"/>
            <a:ext cx="8286808" cy="6072230"/>
          </a:xfrm>
          <a:prstGeom prst="rect">
            <a:avLst/>
          </a:prstGeom>
          <a:solidFill>
            <a:srgbClr val="6C0000"/>
          </a:solidFill>
          <a:ln>
            <a:noFill/>
          </a:ln>
          <a:scene3d>
            <a:camera prst="orthographicFront"/>
            <a:lightRig rig="threePt" dir="t"/>
          </a:scene3d>
          <a:sp3d>
            <a:bevelT w="158750" h="15875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uadroTexto"/>
          <p:cNvSpPr txBox="1"/>
          <p:nvPr/>
        </p:nvSpPr>
        <p:spPr>
          <a:xfrm>
            <a:off x="1071538" y="714356"/>
            <a:ext cx="6858048" cy="5632311"/>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El Museo Nacional del Prado, en Madrid, España, es uno de los más importantes del mundo, así como uno de los más visitados (el undécimo en 2010). Alfonso E. Pérez Sánchez, antiguo director de la institución, afirmaba que « representa a los ojos del mundo lo más significativo de nuestra cultura y lo más brillante y perdurable de nuestra historia ».</a:t>
            </a:r>
          </a:p>
          <a:p>
            <a:r>
              <a:rPr lang="es-ES" sz="2400" dirty="0" smtClean="0">
                <a:effectLst>
                  <a:outerShdw blurRad="38100" dist="38100" dir="2700000" algn="tl">
                    <a:srgbClr val="000000">
                      <a:alpha val="43137"/>
                    </a:srgbClr>
                  </a:outerShdw>
                </a:effectLst>
                <a:latin typeface="Agency FB" pitchFamily="34" charset="0"/>
              </a:rPr>
              <a:t>Singularmente rico en cuadros de maestros europeos de los siglos XVI al XIX, su principal atractivo radica en la amplia presencia de Velázquez, El Greco, Goya (el artista más extensamente representado en la colección), Tiziano, Rubens y El Bosco, de los que posee las mejores y más extensas colecciones que existen a nivel mundial, a lo que hay que sumar destacados conjuntos de autores tan importantes como Murillo, Ribera ,Zurbarán , Rafael, </a:t>
            </a:r>
            <a:r>
              <a:rPr lang="es-ES" sz="2400" dirty="0" err="1" smtClean="0">
                <a:effectLst>
                  <a:outerShdw blurRad="38100" dist="38100" dir="2700000" algn="tl">
                    <a:srgbClr val="000000">
                      <a:alpha val="43137"/>
                    </a:srgbClr>
                  </a:outerShdw>
                </a:effectLst>
                <a:latin typeface="Agency FB" pitchFamily="34" charset="0"/>
              </a:rPr>
              <a:t>Veronese</a:t>
            </a:r>
            <a:r>
              <a:rPr lang="es-ES" sz="2400" dirty="0" smtClean="0">
                <a:effectLst>
                  <a:outerShdw blurRad="38100" dist="38100" dir="2700000" algn="tl">
                    <a:srgbClr val="000000">
                      <a:alpha val="43137"/>
                    </a:srgbClr>
                  </a:outerShdw>
                </a:effectLst>
                <a:latin typeface="Agency FB" pitchFamily="34" charset="0"/>
              </a:rPr>
              <a:t> </a:t>
            </a:r>
            <a:r>
              <a:rPr lang="es-ES" sz="2400" dirty="0" err="1" smtClean="0">
                <a:effectLst>
                  <a:outerShdw blurRad="38100" dist="38100" dir="2700000" algn="tl">
                    <a:srgbClr val="000000">
                      <a:alpha val="43137"/>
                    </a:srgbClr>
                  </a:outerShdw>
                </a:effectLst>
                <a:latin typeface="Agency FB" pitchFamily="34" charset="0"/>
              </a:rPr>
              <a:t>Tintoretto</a:t>
            </a:r>
            <a:r>
              <a:rPr lang="es-ES" sz="2400" dirty="0" smtClean="0">
                <a:effectLst>
                  <a:outerShdw blurRad="38100" dist="38100" dir="2700000" algn="tl">
                    <a:srgbClr val="000000">
                      <a:alpha val="43137"/>
                    </a:srgbClr>
                  </a:outerShdw>
                </a:effectLst>
                <a:latin typeface="Agency FB" pitchFamily="34" charset="0"/>
              </a:rPr>
              <a:t> o Van </a:t>
            </a:r>
            <a:r>
              <a:rPr lang="es-ES" sz="2400" dirty="0" err="1" smtClean="0">
                <a:effectLst>
                  <a:outerShdw blurRad="38100" dist="38100" dir="2700000" algn="tl">
                    <a:srgbClr val="000000">
                      <a:alpha val="43137"/>
                    </a:srgbClr>
                  </a:outerShdw>
                </a:effectLst>
                <a:latin typeface="Agency FB" pitchFamily="34" charset="0"/>
              </a:rPr>
              <a:t>Dyck</a:t>
            </a:r>
            <a:r>
              <a:rPr lang="es-ES" sz="2400" dirty="0" smtClean="0">
                <a:effectLst>
                  <a:outerShdw blurRad="38100" dist="38100" dir="2700000" algn="tl">
                    <a:srgbClr val="000000">
                      <a:alpha val="43137"/>
                    </a:srgbClr>
                  </a:outerShdw>
                </a:effectLst>
                <a:latin typeface="Agency FB" pitchFamily="34" charset="0"/>
              </a:rPr>
              <a:t> , por citar solo algunos de los más relevantes</a:t>
            </a:r>
          </a:p>
          <a:p>
            <a:endParaRPr lang="es-ES" sz="24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7" name="6 Marcador de contenido" descr="blushroselightbluelightEG.jpg"/>
          <p:cNvPicPr>
            <a:picLocks noGrp="1" noChangeAspect="1"/>
          </p:cNvPicPr>
          <p:nvPr>
            <p:ph idx="1"/>
          </p:nvPr>
        </p:nvPicPr>
        <p:blipFill>
          <a:blip r:embed="rId3"/>
          <a:stretch>
            <a:fillRect/>
          </a:stretch>
        </p:blipFill>
        <p:spPr>
          <a:xfrm>
            <a:off x="4229100" y="3086100"/>
            <a:ext cx="685800" cy="685800"/>
          </a:xfrm>
          <a:blipFill dpi="0" rotWithShape="1">
            <a:blip r:embed="rId4">
              <a:grayscl/>
              <a:lum contrast="40000"/>
            </a:blip>
            <a:srcRect/>
            <a:tile tx="0" ty="0" sx="100000" sy="100000" flip="none" algn="tl"/>
          </a:blipFill>
        </p:spPr>
      </p:pic>
      <p:sp>
        <p:nvSpPr>
          <p:cNvPr id="6" name="5 Marco"/>
          <p:cNvSpPr/>
          <p:nvPr/>
        </p:nvSpPr>
        <p:spPr>
          <a:xfrm>
            <a:off x="0" y="0"/>
            <a:ext cx="9144000" cy="6858000"/>
          </a:xfrm>
          <a:prstGeom prst="frame">
            <a:avLst>
              <a:gd name="adj1" fmla="val 2603"/>
            </a:avLst>
          </a:prstGeom>
          <a:blipFill dpi="0" rotWithShape="1">
            <a:blip r:embed="rId5"/>
            <a:srcRect/>
            <a:tile tx="0" ty="0" sx="100000" sy="100000" flip="none" algn="tl"/>
          </a:blipFill>
          <a:ln>
            <a:noFill/>
          </a:ln>
          <a:scene3d>
            <a:camera prst="orthographicFront"/>
            <a:lightRig rig="threePt" dir="t"/>
          </a:scene3d>
          <a:sp3d>
            <a:bevelT w="1270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596" y="357166"/>
            <a:ext cx="8286808" cy="6072230"/>
          </a:xfrm>
          <a:prstGeom prst="rect">
            <a:avLst/>
          </a:prstGeom>
          <a:solidFill>
            <a:srgbClr val="6C0000"/>
          </a:solidFill>
          <a:ln>
            <a:noFill/>
          </a:ln>
          <a:scene3d>
            <a:camera prst="orthographicFront"/>
            <a:lightRig rig="threePt" dir="t"/>
          </a:scene3d>
          <a:sp3d>
            <a:bevelT w="158750" h="15875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714348" y="2786058"/>
            <a:ext cx="7572428" cy="461665"/>
          </a:xfrm>
          <a:prstGeom prst="rect">
            <a:avLst/>
          </a:prstGeom>
          <a:noFill/>
        </p:spPr>
        <p:txBody>
          <a:bodyPr wrap="square" rtlCol="0">
            <a:spAutoFit/>
          </a:bodyPr>
          <a:lstStyle/>
          <a:p>
            <a:endParaRPr lang="es-ES" sz="2400" dirty="0">
              <a:effectLst>
                <a:outerShdw blurRad="38100" dist="38100" dir="2700000" algn="tl">
                  <a:srgbClr val="000000">
                    <a:alpha val="43137"/>
                  </a:srgbClr>
                </a:outerShdw>
              </a:effectLst>
              <a:latin typeface="Agency FB" pitchFamily="34" charset="0"/>
            </a:endParaRPr>
          </a:p>
        </p:txBody>
      </p:sp>
      <p:pic>
        <p:nvPicPr>
          <p:cNvPr id="11" name="10 Imagen" descr="cooltext1181761467.png"/>
          <p:cNvPicPr>
            <a:picLocks noChangeAspect="1"/>
          </p:cNvPicPr>
          <p:nvPr/>
        </p:nvPicPr>
        <p:blipFill>
          <a:blip r:embed="rId6"/>
          <a:stretch>
            <a:fillRect/>
          </a:stretch>
        </p:blipFill>
        <p:spPr>
          <a:xfrm>
            <a:off x="2428860" y="1714488"/>
            <a:ext cx="4076191" cy="584127"/>
          </a:xfrm>
          <a:prstGeom prst="rect">
            <a:avLst/>
          </a:prstGeom>
        </p:spPr>
      </p:pic>
      <p:pic>
        <p:nvPicPr>
          <p:cNvPr id="12" name="11 Imagen" descr="cooltext1181761571.png"/>
          <p:cNvPicPr>
            <a:picLocks noChangeAspect="1"/>
          </p:cNvPicPr>
          <p:nvPr/>
        </p:nvPicPr>
        <p:blipFill>
          <a:blip r:embed="rId7"/>
          <a:stretch>
            <a:fillRect/>
          </a:stretch>
        </p:blipFill>
        <p:spPr>
          <a:xfrm>
            <a:off x="3714744" y="3000372"/>
            <a:ext cx="1625397" cy="584127"/>
          </a:xfrm>
          <a:prstGeom prst="rect">
            <a:avLst/>
          </a:prstGeom>
        </p:spPr>
      </p:pic>
      <p:pic>
        <p:nvPicPr>
          <p:cNvPr id="13" name="12 Imagen" descr="cooltext1181761656.png"/>
          <p:cNvPicPr>
            <a:picLocks noChangeAspect="1"/>
          </p:cNvPicPr>
          <p:nvPr/>
        </p:nvPicPr>
        <p:blipFill>
          <a:blip r:embed="rId8"/>
          <a:stretch>
            <a:fillRect/>
          </a:stretch>
        </p:blipFill>
        <p:spPr>
          <a:xfrm>
            <a:off x="3071802" y="4286256"/>
            <a:ext cx="2755556" cy="58412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par>
                          <p:cTn id="8" fill="hold">
                            <p:stCondLst>
                              <p:cond delay="3000"/>
                            </p:stCondLst>
                            <p:childTnLst>
                              <p:par>
                                <p:cTn id="9" presetID="15"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ppt_w</p:attrName>
                                        </p:attrNameLst>
                                      </p:cBhvr>
                                      <p:tavLst>
                                        <p:tav tm="0">
                                          <p:val>
                                            <p:fltVal val="0"/>
                                          </p:val>
                                        </p:tav>
                                        <p:tav tm="100000">
                                          <p:val>
                                            <p:strVal val="#ppt_w"/>
                                          </p:val>
                                        </p:tav>
                                      </p:tavLst>
                                    </p:anim>
                                    <p:anim calcmode="lin" valueType="num">
                                      <p:cBhvr>
                                        <p:cTn id="12" dur="2000" fill="hold"/>
                                        <p:tgtEl>
                                          <p:spTgt spid="7"/>
                                        </p:tgtEl>
                                        <p:attrNameLst>
                                          <p:attrName>ppt_h</p:attrName>
                                        </p:attrNameLst>
                                      </p:cBhvr>
                                      <p:tavLst>
                                        <p:tav tm="0">
                                          <p:val>
                                            <p:fltVal val="0"/>
                                          </p:val>
                                        </p:tav>
                                        <p:tav tm="100000">
                                          <p:val>
                                            <p:strVal val="#ppt_h"/>
                                          </p:val>
                                        </p:tav>
                                      </p:tavLst>
                                    </p:anim>
                                    <p:anim calcmode="lin" valueType="num">
                                      <p:cBhvr>
                                        <p:cTn id="13"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2000" fill="hold"/>
                                        <p:tgtEl>
                                          <p:spTgt spid="11"/>
                                        </p:tgtEl>
                                        <p:attrNameLst>
                                          <p:attrName>ppt_w</p:attrName>
                                        </p:attrNameLst>
                                      </p:cBhvr>
                                      <p:tavLst>
                                        <p:tav tm="0">
                                          <p:val>
                                            <p:fltVal val="0"/>
                                          </p:val>
                                        </p:tav>
                                        <p:tav tm="100000">
                                          <p:val>
                                            <p:strVal val="#ppt_w"/>
                                          </p:val>
                                        </p:tav>
                                      </p:tavLst>
                                    </p:anim>
                                    <p:anim calcmode="lin" valueType="num">
                                      <p:cBhvr>
                                        <p:cTn id="18" dur="2000" fill="hold"/>
                                        <p:tgtEl>
                                          <p:spTgt spid="11"/>
                                        </p:tgtEl>
                                        <p:attrNameLst>
                                          <p:attrName>ppt_h</p:attrName>
                                        </p:attrNameLst>
                                      </p:cBhvr>
                                      <p:tavLst>
                                        <p:tav tm="0">
                                          <p:val>
                                            <p:fltVal val="0"/>
                                          </p:val>
                                        </p:tav>
                                        <p:tav tm="100000">
                                          <p:val>
                                            <p:strVal val="#ppt_h"/>
                                          </p:val>
                                        </p:tav>
                                      </p:tavLst>
                                    </p:anim>
                                    <p:anim calcmode="lin" valueType="num">
                                      <p:cBhvr>
                                        <p:cTn id="1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11"/>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2000" fill="hold"/>
                                        <p:tgtEl>
                                          <p:spTgt spid="12"/>
                                        </p:tgtEl>
                                        <p:attrNameLst>
                                          <p:attrName>ppt_w</p:attrName>
                                        </p:attrNameLst>
                                      </p:cBhvr>
                                      <p:tavLst>
                                        <p:tav tm="0">
                                          <p:val>
                                            <p:fltVal val="0"/>
                                          </p:val>
                                        </p:tav>
                                        <p:tav tm="100000">
                                          <p:val>
                                            <p:strVal val="#ppt_w"/>
                                          </p:val>
                                        </p:tav>
                                      </p:tavLst>
                                    </p:anim>
                                    <p:anim calcmode="lin" valueType="num">
                                      <p:cBhvr>
                                        <p:cTn id="24" dur="2000" fill="hold"/>
                                        <p:tgtEl>
                                          <p:spTgt spid="12"/>
                                        </p:tgtEl>
                                        <p:attrNameLst>
                                          <p:attrName>ppt_h</p:attrName>
                                        </p:attrNameLst>
                                      </p:cBhvr>
                                      <p:tavLst>
                                        <p:tav tm="0">
                                          <p:val>
                                            <p:fltVal val="0"/>
                                          </p:val>
                                        </p:tav>
                                        <p:tav tm="100000">
                                          <p:val>
                                            <p:strVal val="#ppt_h"/>
                                          </p:val>
                                        </p:tav>
                                      </p:tavLst>
                                    </p:anim>
                                    <p:anim calcmode="lin" valueType="num">
                                      <p:cBhvr>
                                        <p:cTn id="2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26" dur="2000" fill="hold"/>
                                        <p:tgtEl>
                                          <p:spTgt spid="12"/>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2000" fill="hold"/>
                                        <p:tgtEl>
                                          <p:spTgt spid="13"/>
                                        </p:tgtEl>
                                        <p:attrNameLst>
                                          <p:attrName>ppt_w</p:attrName>
                                        </p:attrNameLst>
                                      </p:cBhvr>
                                      <p:tavLst>
                                        <p:tav tm="0">
                                          <p:val>
                                            <p:fltVal val="0"/>
                                          </p:val>
                                        </p:tav>
                                        <p:tav tm="100000">
                                          <p:val>
                                            <p:strVal val="#ppt_w"/>
                                          </p:val>
                                        </p:tav>
                                      </p:tavLst>
                                    </p:anim>
                                    <p:anim calcmode="lin" valueType="num">
                                      <p:cBhvr>
                                        <p:cTn id="30" dur="2000" fill="hold"/>
                                        <p:tgtEl>
                                          <p:spTgt spid="13"/>
                                        </p:tgtEl>
                                        <p:attrNameLst>
                                          <p:attrName>ppt_h</p:attrName>
                                        </p:attrNameLst>
                                      </p:cBhvr>
                                      <p:tavLst>
                                        <p:tav tm="0">
                                          <p:val>
                                            <p:fltVal val="0"/>
                                          </p:val>
                                        </p:tav>
                                        <p:tav tm="100000">
                                          <p:val>
                                            <p:strVal val="#ppt_h"/>
                                          </p:val>
                                        </p:tav>
                                      </p:tavLst>
                                    </p:anim>
                                    <p:anim calcmode="lin" valueType="num">
                                      <p:cBhvr>
                                        <p:cTn id="31"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32" dur="2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ado (1).jpg"/>
          <p:cNvPicPr>
            <a:picLocks noChangeAspect="1"/>
          </p:cNvPicPr>
          <p:nvPr/>
        </p:nvPicPr>
        <p:blipFill>
          <a:blip r:embed="rId2"/>
          <a:stretch>
            <a:fillRect/>
          </a:stretch>
        </p:blipFill>
        <p:spPr>
          <a:xfrm>
            <a:off x="0" y="0"/>
            <a:ext cx="9144000" cy="6858000"/>
          </a:xfrm>
          <a:prstGeom prst="rect">
            <a:avLst/>
          </a:prstGeom>
        </p:spPr>
      </p:pic>
      <p:pic>
        <p:nvPicPr>
          <p:cNvPr id="5" name="4 Imagen" descr="prado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talle_en_fachada_Museo_del_Prado.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714348" y="357166"/>
            <a:ext cx="235994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Detalle  en  fachada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del-Prad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del_Prado_-_01.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79935838_ccb4900fd2_b.jpg"/>
          <p:cNvPicPr>
            <a:picLocks noChangeAspect="1"/>
          </p:cNvPicPr>
          <p:nvPr/>
        </p:nvPicPr>
        <p:blipFill>
          <a:blip r:embed="rId2"/>
          <a:stretch>
            <a:fillRect/>
          </a:stretch>
        </p:blipFill>
        <p:spPr>
          <a:xfrm>
            <a:off x="2284884" y="0"/>
            <a:ext cx="4574232" cy="6858000"/>
          </a:xfrm>
          <a:prstGeom prst="rect">
            <a:avLst/>
          </a:prstGeom>
          <a:scene3d>
            <a:camera prst="orthographicFront"/>
            <a:lightRig rig="threePt" dir="t"/>
          </a:scene3d>
          <a:sp3d>
            <a:bevelT prst="angle"/>
          </a:sp3d>
        </p:spPr>
      </p:pic>
      <p:sp>
        <p:nvSpPr>
          <p:cNvPr id="5" name="4 Rectángulo"/>
          <p:cNvSpPr/>
          <p:nvPr/>
        </p:nvSpPr>
        <p:spPr>
          <a:xfrm>
            <a:off x="0" y="0"/>
            <a:ext cx="642942" cy="6858000"/>
          </a:xfrm>
          <a:prstGeom prst="rect">
            <a:avLst/>
          </a:prstGeom>
          <a:blipFill dpi="0" rotWithShape="1">
            <a:blip r:embed="rId3"/>
            <a:srcRect/>
            <a:stretch>
              <a:fillRect/>
            </a:stretch>
          </a:blip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501058" y="0"/>
            <a:ext cx="642942" cy="6858000"/>
          </a:xfrm>
          <a:prstGeom prst="rect">
            <a:avLst/>
          </a:prstGeom>
          <a:blipFill dpi="0" rotWithShape="1">
            <a:blip r:embed="rId3"/>
            <a:srcRect/>
            <a:stretch>
              <a:fillRect/>
            </a:stretch>
          </a:blip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85786" y="2214554"/>
            <a:ext cx="642942" cy="4643446"/>
          </a:xfrm>
          <a:prstGeom prst="rect">
            <a:avLst/>
          </a:prstGeom>
          <a:blipFill dpi="0" rotWithShape="1">
            <a:blip r:embed="rId3"/>
            <a:srcRect/>
            <a:stretch>
              <a:fillRect/>
            </a:stretch>
          </a:blip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715272" y="2214554"/>
            <a:ext cx="642942" cy="4643446"/>
          </a:xfrm>
          <a:prstGeom prst="rect">
            <a:avLst/>
          </a:prstGeom>
          <a:blipFill dpi="0" rotWithShape="1">
            <a:blip r:embed="rId3"/>
            <a:srcRect/>
            <a:stretch>
              <a:fillRect/>
            </a:stretch>
          </a:blip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571604" y="3429000"/>
            <a:ext cx="642942" cy="3429000"/>
          </a:xfrm>
          <a:prstGeom prst="rect">
            <a:avLst/>
          </a:prstGeom>
          <a:blipFill dpi="0" rotWithShape="1">
            <a:blip r:embed="rId3"/>
            <a:srcRect/>
            <a:stretch>
              <a:fillRect/>
            </a:stretch>
          </a:blip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858016" y="3429000"/>
            <a:ext cx="642942" cy="3429000"/>
          </a:xfrm>
          <a:prstGeom prst="rect">
            <a:avLst/>
          </a:prstGeom>
          <a:blipFill dpi="0" rotWithShape="1">
            <a:blip r:embed="rId3"/>
            <a:srcRect/>
            <a:stretch>
              <a:fillRect/>
            </a:stretch>
          </a:blip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lide(fromBottom)">
                                      <p:cBhvr>
                                        <p:cTn id="11" dur="3000"/>
                                        <p:tgtEl>
                                          <p:spTgt spid="5"/>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slide(fromBottom)">
                                      <p:cBhvr>
                                        <p:cTn id="14" dur="3000"/>
                                        <p:tgtEl>
                                          <p:spTgt spid="7"/>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slide(fromBottom)">
                                      <p:cBhvr>
                                        <p:cTn id="17" dur="3000"/>
                                        <p:tgtEl>
                                          <p:spTgt spid="9"/>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slide(fromBottom)">
                                      <p:cBhvr>
                                        <p:cTn id="20" dur="3000"/>
                                        <p:tgtEl>
                                          <p:spTgt spid="6"/>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lide(fromBottom)">
                                      <p:cBhvr>
                                        <p:cTn id="23" dur="3000"/>
                                        <p:tgtEl>
                                          <p:spTgt spid="8"/>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slide(fromBottom)">
                                      <p:cBhvr>
                                        <p:cTn id="26"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256225107_05130fea09_b.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77239655_9acfc96715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77201571_329a56767d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te5-1024x575.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77196231_53a535cde0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A GOY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del-prado-madrid-spain+1152_12937480549-tpfil02aw-846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del_Prado_(Madrid)_06.jpg"/>
          <p:cNvPicPr>
            <a:picLocks noChangeAspect="1"/>
          </p:cNvPicPr>
          <p:nvPr/>
        </p:nvPicPr>
        <p:blipFill>
          <a:blip r:embed="rId2"/>
          <a:stretch>
            <a:fillRect/>
          </a:stretch>
        </p:blipFill>
        <p:spPr>
          <a:xfrm>
            <a:off x="0" y="19975"/>
            <a:ext cx="9144000" cy="681805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7" name="6 Marcador de contenido" descr="blushroselightbluelightEG.jpg"/>
          <p:cNvPicPr>
            <a:picLocks noGrp="1" noChangeAspect="1"/>
          </p:cNvPicPr>
          <p:nvPr>
            <p:ph idx="1"/>
          </p:nvPr>
        </p:nvPicPr>
        <p:blipFill>
          <a:blip r:embed="rId3"/>
          <a:stretch>
            <a:fillRect/>
          </a:stretch>
        </p:blipFill>
        <p:spPr>
          <a:xfrm>
            <a:off x="4229100" y="3086100"/>
            <a:ext cx="685800" cy="685800"/>
          </a:xfrm>
          <a:blipFill dpi="0" rotWithShape="1">
            <a:blip r:embed="rId4">
              <a:grayscl/>
              <a:lum contrast="40000"/>
            </a:blip>
            <a:srcRect/>
            <a:tile tx="0" ty="0" sx="100000" sy="100000" flip="none" algn="tl"/>
          </a:blipFill>
        </p:spPr>
      </p:pic>
      <p:sp>
        <p:nvSpPr>
          <p:cNvPr id="6" name="5 Marco"/>
          <p:cNvSpPr/>
          <p:nvPr/>
        </p:nvSpPr>
        <p:spPr>
          <a:xfrm>
            <a:off x="0" y="0"/>
            <a:ext cx="9144000" cy="6858000"/>
          </a:xfrm>
          <a:prstGeom prst="frame">
            <a:avLst>
              <a:gd name="adj1" fmla="val 2603"/>
            </a:avLst>
          </a:prstGeom>
          <a:blipFill dpi="0" rotWithShape="1">
            <a:blip r:embed="rId5"/>
            <a:srcRect/>
            <a:tile tx="0" ty="0" sx="100000" sy="100000" flip="none" algn="tl"/>
          </a:blipFill>
          <a:ln>
            <a:noFill/>
          </a:ln>
          <a:scene3d>
            <a:camera prst="orthographicFront"/>
            <a:lightRig rig="threePt" dir="t"/>
          </a:scene3d>
          <a:sp3d>
            <a:bevelT w="1270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596" y="357166"/>
            <a:ext cx="8286808" cy="6072230"/>
          </a:xfrm>
          <a:prstGeom prst="rect">
            <a:avLst/>
          </a:prstGeom>
          <a:solidFill>
            <a:srgbClr val="6C0000"/>
          </a:solidFill>
          <a:ln>
            <a:noFill/>
          </a:ln>
          <a:scene3d>
            <a:camera prst="orthographicFront"/>
            <a:lightRig rig="threePt" dir="t"/>
          </a:scene3d>
          <a:sp3d>
            <a:bevelT w="158750" h="15875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uadroTexto"/>
          <p:cNvSpPr txBox="1"/>
          <p:nvPr/>
        </p:nvSpPr>
        <p:spPr>
          <a:xfrm>
            <a:off x="1214414" y="856357"/>
            <a:ext cx="6786610" cy="6001643"/>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Por crónicas limitaciones de espacio, el museo exhibía una selección de obras de máxima calidad (unas 900), por lo que era definido como «la mayor concentración de obras maestras por metro cuadrado». Con la ampliación de Rafael Moneo, se previó que la selección expuesta crecería en un 50%, con unas 450 obras más. En julio de 2011, muy avanzada la reorganización de las salas, la exhibición permanente ha sumado unas 300 obras, por lo que el total expuesto llega a 1.150, de un inventario de más de 8.600. Además de las pinturas, el Prado posee alrededor de 950 esculturas, 8.200 dibujos, 4.200 grabados, 800 objetos de artes decorativas, 900 monedas y 800 medallas.</a:t>
            </a:r>
            <a:r>
              <a:rPr lang="es-ES" sz="2400" dirty="0" smtClean="0">
                <a:effectLst>
                  <a:outerShdw blurRad="38100" dist="38100" dir="2700000" algn="tl">
                    <a:srgbClr val="000000">
                      <a:alpha val="43137"/>
                    </a:srgbClr>
                  </a:outerShdw>
                </a:effectLst>
              </a:rPr>
              <a:t> </a:t>
            </a:r>
            <a:r>
              <a:rPr lang="es-ES" sz="2400" dirty="0" smtClean="0">
                <a:effectLst>
                  <a:outerShdw blurRad="38100" dist="38100" dir="2700000" algn="tl">
                    <a:srgbClr val="000000">
                      <a:alpha val="43137"/>
                    </a:srgbClr>
                  </a:outerShdw>
                </a:effectLst>
                <a:latin typeface="Agency FB" pitchFamily="34" charset="0"/>
              </a:rPr>
              <a:t>Al igual que otros grandes museos europeos, como el Louvre de París y los </a:t>
            </a:r>
            <a:r>
              <a:rPr lang="es-ES" sz="2400" dirty="0" err="1" smtClean="0">
                <a:effectLst>
                  <a:outerShdw blurRad="38100" dist="38100" dir="2700000" algn="tl">
                    <a:srgbClr val="000000">
                      <a:alpha val="43137"/>
                    </a:srgbClr>
                  </a:outerShdw>
                </a:effectLst>
                <a:latin typeface="Agency FB" pitchFamily="34" charset="0"/>
              </a:rPr>
              <a:t>Uffizi</a:t>
            </a:r>
            <a:r>
              <a:rPr lang="es-ES" sz="2400" dirty="0" smtClean="0">
                <a:effectLst>
                  <a:outerShdw blurRad="38100" dist="38100" dir="2700000" algn="tl">
                    <a:srgbClr val="000000">
                      <a:alpha val="43137"/>
                    </a:srgbClr>
                  </a:outerShdw>
                </a:effectLst>
                <a:latin typeface="Agency FB" pitchFamily="34" charset="0"/>
              </a:rPr>
              <a:t>  de Florencia, el Prado debe su origen a la afición coleccionista de las dinastías gobernantes a lo largo de varios siglos. </a:t>
            </a:r>
          </a:p>
          <a:p>
            <a:r>
              <a:rPr lang="es-ES" sz="2400" dirty="0" smtClean="0">
                <a:effectLst>
                  <a:outerShdw blurRad="38100" dist="38100" dir="2700000" algn="tl">
                    <a:srgbClr val="000000">
                      <a:alpha val="43137"/>
                    </a:srgbClr>
                  </a:outerShdw>
                </a:effectLst>
                <a:latin typeface="Agency FB" pitchFamily="34" charset="0"/>
              </a:rPr>
              <a:t> </a:t>
            </a:r>
          </a:p>
          <a:p>
            <a:endParaRPr lang="es-ES" sz="2400" dirty="0">
              <a:latin typeface="Agency FB" pitchFamily="34" charset="0"/>
            </a:endParaRPr>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1"/>
            <a:ext cx="9144000" cy="6834718"/>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79974074_660047ed9c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del_Prado_(Madrid)_1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bens en el Museo Nacional del Prad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seo del Prado. Museo del Prado.jpg"/>
          <p:cNvPicPr>
            <a:picLocks noChangeAspect="1"/>
          </p:cNvPicPr>
          <p:nvPr/>
        </p:nvPicPr>
        <p:blipFill>
          <a:blip r:embed="rId2"/>
          <a:stretch>
            <a:fillRect/>
          </a:stretch>
        </p:blipFill>
        <p:spPr>
          <a:xfrm>
            <a:off x="0" y="1"/>
            <a:ext cx="9144000" cy="6858000"/>
          </a:xfrm>
          <a:prstGeom prst="rect">
            <a:avLst/>
          </a:prstGeom>
        </p:spPr>
      </p:pic>
      <p:pic>
        <p:nvPicPr>
          <p:cNvPr id="5" name="4 Imagen" descr="Paseo del Prado. Museo del Prad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150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65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79998600_f2ba39ed8a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pliación_del_Museo_del_Prado_(Madrid)_.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24969211_6ca43e8e51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84592082_0a7bd7e35c_o.jpg"/>
          <p:cNvPicPr>
            <a:picLocks noChangeAspect="1"/>
          </p:cNvPicPr>
          <p:nvPr/>
        </p:nvPicPr>
        <p:blipFill>
          <a:blip r:embed="rId2"/>
          <a:stretch>
            <a:fillRect/>
          </a:stretch>
        </p:blipFill>
        <p:spPr>
          <a:xfrm>
            <a:off x="-1" y="0"/>
            <a:ext cx="9242227" cy="6858000"/>
          </a:xfrm>
          <a:prstGeom prst="rect">
            <a:avLst/>
          </a:prstGeom>
        </p:spPr>
      </p:pic>
      <p:sp>
        <p:nvSpPr>
          <p:cNvPr id="5" name="4 CuadroTexto"/>
          <p:cNvSpPr txBox="1"/>
          <p:nvPr/>
        </p:nvSpPr>
        <p:spPr>
          <a:xfrm>
            <a:off x="642910" y="5929330"/>
            <a:ext cx="2246128"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Músicos callejeros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usicos callejeros en el museo.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seo del Prado. jardines.jpg"/>
          <p:cNvPicPr>
            <a:picLocks noChangeAspect="1"/>
          </p:cNvPicPr>
          <p:nvPr/>
        </p:nvPicPr>
        <p:blipFill>
          <a:blip r:embed="rId2"/>
          <a:stretch>
            <a:fillRect/>
          </a:stretch>
        </p:blipFill>
        <p:spPr>
          <a:xfrm>
            <a:off x="0" y="0"/>
            <a:ext cx="9144000" cy="6791675"/>
          </a:xfrm>
          <a:prstGeom prst="rect">
            <a:avLst/>
          </a:prstGeom>
        </p:spPr>
      </p:pic>
      <p:sp>
        <p:nvSpPr>
          <p:cNvPr id="5" name="4 CuadroTexto"/>
          <p:cNvSpPr txBox="1"/>
          <p:nvPr/>
        </p:nvSpPr>
        <p:spPr>
          <a:xfrm>
            <a:off x="500034" y="5429264"/>
            <a:ext cx="1972015"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Paseo del Prado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del-prado-madrid-spain+1152_12865503938-tpfil02aw-314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80022072_0d82ebb1a4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79902232_0873d24793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7" name="6 Marcador de contenido" descr="blushroselightbluelightEG.jpg"/>
          <p:cNvPicPr>
            <a:picLocks noGrp="1" noChangeAspect="1"/>
          </p:cNvPicPr>
          <p:nvPr>
            <p:ph idx="1"/>
          </p:nvPr>
        </p:nvPicPr>
        <p:blipFill>
          <a:blip r:embed="rId3"/>
          <a:stretch>
            <a:fillRect/>
          </a:stretch>
        </p:blipFill>
        <p:spPr>
          <a:xfrm>
            <a:off x="4229100" y="3086100"/>
            <a:ext cx="685800" cy="685800"/>
          </a:xfrm>
          <a:blipFill dpi="0" rotWithShape="1">
            <a:blip r:embed="rId4">
              <a:grayscl/>
              <a:lum contrast="40000"/>
            </a:blip>
            <a:srcRect/>
            <a:tile tx="0" ty="0" sx="100000" sy="100000" flip="none" algn="tl"/>
          </a:blipFill>
        </p:spPr>
      </p:pic>
      <p:sp>
        <p:nvSpPr>
          <p:cNvPr id="6" name="5 Marco"/>
          <p:cNvSpPr/>
          <p:nvPr/>
        </p:nvSpPr>
        <p:spPr>
          <a:xfrm>
            <a:off x="0" y="0"/>
            <a:ext cx="9144000" cy="6858000"/>
          </a:xfrm>
          <a:prstGeom prst="frame">
            <a:avLst>
              <a:gd name="adj1" fmla="val 2603"/>
            </a:avLst>
          </a:prstGeom>
          <a:blipFill dpi="0" rotWithShape="1">
            <a:blip r:embed="rId5"/>
            <a:srcRect/>
            <a:tile tx="0" ty="0" sx="100000" sy="100000" flip="none" algn="tl"/>
          </a:blipFill>
          <a:ln>
            <a:noFill/>
          </a:ln>
          <a:scene3d>
            <a:camera prst="orthographicFront"/>
            <a:lightRig rig="threePt" dir="t"/>
          </a:scene3d>
          <a:sp3d>
            <a:bevelT w="1270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596" y="357166"/>
            <a:ext cx="8286808" cy="6072230"/>
          </a:xfrm>
          <a:prstGeom prst="rect">
            <a:avLst/>
          </a:prstGeom>
          <a:solidFill>
            <a:srgbClr val="6C0000"/>
          </a:solidFill>
          <a:ln>
            <a:noFill/>
          </a:ln>
          <a:scene3d>
            <a:camera prst="orthographicFront"/>
            <a:lightRig rig="threePt" dir="t"/>
          </a:scene3d>
          <a:sp3d>
            <a:bevelT w="158750" h="15875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1357290" y="2000240"/>
            <a:ext cx="6500858" cy="3046988"/>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El Prado no es un museo enciclopédico al estilo del Museo del Louvre, el </a:t>
            </a:r>
            <a:r>
              <a:rPr lang="es-ES" sz="2400" dirty="0" err="1" smtClean="0">
                <a:effectLst>
                  <a:outerShdw blurRad="38100" dist="38100" dir="2700000" algn="tl">
                    <a:srgbClr val="000000">
                      <a:alpha val="43137"/>
                    </a:srgbClr>
                  </a:outerShdw>
                </a:effectLst>
                <a:latin typeface="Agency FB" pitchFamily="34" charset="0"/>
              </a:rPr>
              <a:t>Hermitage</a:t>
            </a:r>
            <a:r>
              <a:rPr lang="es-ES" sz="2400" dirty="0" smtClean="0">
                <a:effectLst>
                  <a:outerShdw blurRad="38100" dist="38100" dir="2700000" algn="tl">
                    <a:srgbClr val="000000">
                      <a:alpha val="43137"/>
                    </a:srgbClr>
                  </a:outerShdw>
                </a:effectLst>
                <a:latin typeface="Agency FB" pitchFamily="34" charset="0"/>
              </a:rPr>
              <a:t> , la </a:t>
            </a:r>
            <a:r>
              <a:rPr lang="es-ES" sz="2400" dirty="0" err="1" smtClean="0">
                <a:effectLst>
                  <a:outerShdw blurRad="38100" dist="38100" dir="2700000" algn="tl">
                    <a:srgbClr val="000000">
                      <a:alpha val="43137"/>
                    </a:srgbClr>
                  </a:outerShdw>
                </a:effectLst>
                <a:latin typeface="Agency FB" pitchFamily="34" charset="0"/>
              </a:rPr>
              <a:t>National</a:t>
            </a:r>
            <a:r>
              <a:rPr lang="es-ES" sz="2400" dirty="0" smtClean="0">
                <a:effectLst>
                  <a:outerShdw blurRad="38100" dist="38100" dir="2700000" algn="tl">
                    <a:srgbClr val="000000">
                      <a:alpha val="43137"/>
                    </a:srgbClr>
                  </a:outerShdw>
                </a:effectLst>
                <a:latin typeface="Agency FB" pitchFamily="34" charset="0"/>
              </a:rPr>
              <a:t>   </a:t>
            </a:r>
            <a:r>
              <a:rPr lang="es-ES" sz="2400" dirty="0" err="1" smtClean="0">
                <a:effectLst>
                  <a:outerShdw blurRad="38100" dist="38100" dir="2700000" algn="tl">
                    <a:srgbClr val="000000">
                      <a:alpha val="43137"/>
                    </a:srgbClr>
                  </a:outerShdw>
                </a:effectLst>
                <a:latin typeface="Agency FB" pitchFamily="34" charset="0"/>
              </a:rPr>
              <a:t>Gallery</a:t>
            </a:r>
            <a:r>
              <a:rPr lang="es-ES" sz="2400" dirty="0" smtClean="0">
                <a:effectLst>
                  <a:outerShdw blurRad="38100" dist="38100" dir="2700000" algn="tl">
                    <a:srgbClr val="000000">
                      <a:alpha val="43137"/>
                    </a:srgbClr>
                  </a:outerShdw>
                </a:effectLst>
                <a:latin typeface="Agency FB" pitchFamily="34" charset="0"/>
              </a:rPr>
              <a:t> de Londres, o incluso (a una escala mucho más reducida) el vecino Museo Thyssen-Bornemisza, que tienen obras de prácticamente todas las escuelas y épocas. Por el contrario, es una colección intensa y distinguida, formada esencialmente por unos pocos reyes aficionados al arte, donde muchas obras fueron creadas por encargo.</a:t>
            </a:r>
            <a:endParaRPr lang="es-ES" sz="24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79975576_045da2a5ef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4/3*#ppt_w"/>
                                          </p:val>
                                        </p:tav>
                                        <p:tav tm="100000">
                                          <p:val>
                                            <p:strVal val="#ppt_w"/>
                                          </p:val>
                                        </p:tav>
                                      </p:tavLst>
                                    </p:anim>
                                    <p:anim calcmode="lin" valueType="num">
                                      <p:cBhvr>
                                        <p:cTn id="8" dur="5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7" name="6 Marcador de contenido" descr="blushroselightbluelightEG.jpg"/>
          <p:cNvPicPr>
            <a:picLocks noGrp="1" noChangeAspect="1"/>
          </p:cNvPicPr>
          <p:nvPr>
            <p:ph idx="1"/>
          </p:nvPr>
        </p:nvPicPr>
        <p:blipFill>
          <a:blip r:embed="rId3"/>
          <a:stretch>
            <a:fillRect/>
          </a:stretch>
        </p:blipFill>
        <p:spPr>
          <a:xfrm>
            <a:off x="4229100" y="3099040"/>
            <a:ext cx="672860" cy="672860"/>
          </a:xfrm>
          <a:blipFill dpi="0" rotWithShape="1">
            <a:blip r:embed="rId4">
              <a:grayscl/>
              <a:lum contrast="40000"/>
            </a:blip>
            <a:srcRect/>
            <a:tile tx="0" ty="0" sx="100000" sy="100000" flip="none" algn="tl"/>
          </a:blipFill>
        </p:spPr>
      </p:pic>
      <p:sp>
        <p:nvSpPr>
          <p:cNvPr id="6" name="5 Marco"/>
          <p:cNvSpPr/>
          <p:nvPr/>
        </p:nvSpPr>
        <p:spPr>
          <a:xfrm>
            <a:off x="0" y="0"/>
            <a:ext cx="9144000" cy="6858000"/>
          </a:xfrm>
          <a:prstGeom prst="frame">
            <a:avLst>
              <a:gd name="adj1" fmla="val 2603"/>
            </a:avLst>
          </a:prstGeom>
          <a:blipFill dpi="0" rotWithShape="1">
            <a:blip r:embed="rId5"/>
            <a:srcRect/>
            <a:tile tx="0" ty="0" sx="100000" sy="100000" flip="none" algn="tl"/>
          </a:blipFill>
          <a:ln>
            <a:noFill/>
          </a:ln>
          <a:scene3d>
            <a:camera prst="orthographicFront"/>
            <a:lightRig rig="threePt" dir="t"/>
          </a:scene3d>
          <a:sp3d>
            <a:bevelT w="1270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596" y="428604"/>
            <a:ext cx="8286808" cy="6072230"/>
          </a:xfrm>
          <a:prstGeom prst="rect">
            <a:avLst/>
          </a:prstGeom>
          <a:solidFill>
            <a:srgbClr val="6C0000"/>
          </a:solidFill>
          <a:ln>
            <a:noFill/>
          </a:ln>
          <a:scene3d>
            <a:camera prst="orthographicFront"/>
            <a:lightRig rig="threePt" dir="t"/>
          </a:scene3d>
          <a:sp3d>
            <a:bevelT w="158750" h="15875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cooltext1181761822.png"/>
          <p:cNvPicPr>
            <a:picLocks noChangeAspect="1"/>
          </p:cNvPicPr>
          <p:nvPr/>
        </p:nvPicPr>
        <p:blipFill>
          <a:blip r:embed="rId6"/>
          <a:stretch>
            <a:fillRect/>
          </a:stretch>
        </p:blipFill>
        <p:spPr>
          <a:xfrm>
            <a:off x="2571737" y="1939823"/>
            <a:ext cx="3762564" cy="573106"/>
          </a:xfrm>
          <a:prstGeom prst="rect">
            <a:avLst/>
          </a:prstGeom>
        </p:spPr>
      </p:pic>
      <p:pic>
        <p:nvPicPr>
          <p:cNvPr id="11" name="10 Imagen" descr="cooltext1181761571.png"/>
          <p:cNvPicPr>
            <a:picLocks noChangeAspect="1"/>
          </p:cNvPicPr>
          <p:nvPr/>
        </p:nvPicPr>
        <p:blipFill>
          <a:blip r:embed="rId7"/>
          <a:stretch>
            <a:fillRect/>
          </a:stretch>
        </p:blipFill>
        <p:spPr>
          <a:xfrm>
            <a:off x="3714744" y="3009926"/>
            <a:ext cx="1594729" cy="496823"/>
          </a:xfrm>
          <a:prstGeom prst="rect">
            <a:avLst/>
          </a:prstGeom>
        </p:spPr>
      </p:pic>
      <p:pic>
        <p:nvPicPr>
          <p:cNvPr id="12" name="11 Imagen" descr="cooltext1181761656.png"/>
          <p:cNvPicPr>
            <a:picLocks noChangeAspect="1"/>
          </p:cNvPicPr>
          <p:nvPr/>
        </p:nvPicPr>
        <p:blipFill>
          <a:blip r:embed="rId8"/>
          <a:stretch>
            <a:fillRect/>
          </a:stretch>
        </p:blipFill>
        <p:spPr>
          <a:xfrm>
            <a:off x="3143240" y="4225839"/>
            <a:ext cx="2703564" cy="573106"/>
          </a:xfrm>
          <a:prstGeom prst="rect">
            <a:avLst/>
          </a:prstGeom>
        </p:spPr>
      </p:pic>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par>
                          <p:cTn id="8" fill="hold">
                            <p:stCondLst>
                              <p:cond delay="3000"/>
                            </p:stCondLst>
                            <p:childTnLst>
                              <p:par>
                                <p:cTn id="9" presetID="15"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000" fill="hold"/>
                                        <p:tgtEl>
                                          <p:spTgt spid="10"/>
                                        </p:tgtEl>
                                        <p:attrNameLst>
                                          <p:attrName>ppt_w</p:attrName>
                                        </p:attrNameLst>
                                      </p:cBhvr>
                                      <p:tavLst>
                                        <p:tav tm="0">
                                          <p:val>
                                            <p:fltVal val="0"/>
                                          </p:val>
                                        </p:tav>
                                        <p:tav tm="100000">
                                          <p:val>
                                            <p:strVal val="#ppt_w"/>
                                          </p:val>
                                        </p:tav>
                                      </p:tavLst>
                                    </p:anim>
                                    <p:anim calcmode="lin" valueType="num">
                                      <p:cBhvr>
                                        <p:cTn id="12" dur="2000" fill="hold"/>
                                        <p:tgtEl>
                                          <p:spTgt spid="10"/>
                                        </p:tgtEl>
                                        <p:attrNameLst>
                                          <p:attrName>ppt_h</p:attrName>
                                        </p:attrNameLst>
                                      </p:cBhvr>
                                      <p:tavLst>
                                        <p:tav tm="0">
                                          <p:val>
                                            <p:fltVal val="0"/>
                                          </p:val>
                                        </p:tav>
                                        <p:tav tm="100000">
                                          <p:val>
                                            <p:strVal val="#ppt_h"/>
                                          </p:val>
                                        </p:tav>
                                      </p:tavLst>
                                    </p:anim>
                                    <p:anim calcmode="lin" valueType="num">
                                      <p:cBhvr>
                                        <p:cTn id="1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10"/>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2000" fill="hold"/>
                                        <p:tgtEl>
                                          <p:spTgt spid="11"/>
                                        </p:tgtEl>
                                        <p:attrNameLst>
                                          <p:attrName>ppt_w</p:attrName>
                                        </p:attrNameLst>
                                      </p:cBhvr>
                                      <p:tavLst>
                                        <p:tav tm="0">
                                          <p:val>
                                            <p:fltVal val="0"/>
                                          </p:val>
                                        </p:tav>
                                        <p:tav tm="100000">
                                          <p:val>
                                            <p:strVal val="#ppt_w"/>
                                          </p:val>
                                        </p:tav>
                                      </p:tavLst>
                                    </p:anim>
                                    <p:anim calcmode="lin" valueType="num">
                                      <p:cBhvr>
                                        <p:cTn id="18" dur="2000" fill="hold"/>
                                        <p:tgtEl>
                                          <p:spTgt spid="11"/>
                                        </p:tgtEl>
                                        <p:attrNameLst>
                                          <p:attrName>ppt_h</p:attrName>
                                        </p:attrNameLst>
                                      </p:cBhvr>
                                      <p:tavLst>
                                        <p:tav tm="0">
                                          <p:val>
                                            <p:fltVal val="0"/>
                                          </p:val>
                                        </p:tav>
                                        <p:tav tm="100000">
                                          <p:val>
                                            <p:strVal val="#ppt_h"/>
                                          </p:val>
                                        </p:tav>
                                      </p:tavLst>
                                    </p:anim>
                                    <p:anim calcmode="lin" valueType="num">
                                      <p:cBhvr>
                                        <p:cTn id="1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11"/>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2000" fill="hold"/>
                                        <p:tgtEl>
                                          <p:spTgt spid="12"/>
                                        </p:tgtEl>
                                        <p:attrNameLst>
                                          <p:attrName>ppt_w</p:attrName>
                                        </p:attrNameLst>
                                      </p:cBhvr>
                                      <p:tavLst>
                                        <p:tav tm="0">
                                          <p:val>
                                            <p:fltVal val="0"/>
                                          </p:val>
                                        </p:tav>
                                        <p:tav tm="100000">
                                          <p:val>
                                            <p:strVal val="#ppt_w"/>
                                          </p:val>
                                        </p:tav>
                                      </p:tavLst>
                                    </p:anim>
                                    <p:anim calcmode="lin" valueType="num">
                                      <p:cBhvr>
                                        <p:cTn id="24" dur="2000" fill="hold"/>
                                        <p:tgtEl>
                                          <p:spTgt spid="12"/>
                                        </p:tgtEl>
                                        <p:attrNameLst>
                                          <p:attrName>ppt_h</p:attrName>
                                        </p:attrNameLst>
                                      </p:cBhvr>
                                      <p:tavLst>
                                        <p:tav tm="0">
                                          <p:val>
                                            <p:fltVal val="0"/>
                                          </p:val>
                                        </p:tav>
                                        <p:tav tm="100000">
                                          <p:val>
                                            <p:strVal val="#ppt_h"/>
                                          </p:val>
                                        </p:tav>
                                      </p:tavLst>
                                    </p:anim>
                                    <p:anim calcmode="lin" valueType="num">
                                      <p:cBhvr>
                                        <p:cTn id="2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2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00x66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160510352_6d15ffe8ab_b.jpg"/>
          <p:cNvPicPr>
            <a:picLocks noChangeAspect="1"/>
          </p:cNvPicPr>
          <p:nvPr/>
        </p:nvPicPr>
        <p:blipFill>
          <a:blip r:embed="rId2"/>
          <a:stretch>
            <a:fillRect/>
          </a:stretch>
        </p:blipFill>
        <p:spPr>
          <a:xfrm>
            <a:off x="0" y="16662"/>
            <a:ext cx="9144000" cy="6841338"/>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84592258_1d0dba6580_o.jpg"/>
          <p:cNvPicPr>
            <a:picLocks noChangeAspect="1"/>
          </p:cNvPicPr>
          <p:nvPr/>
        </p:nvPicPr>
        <p:blipFill>
          <a:blip r:embed="rId2"/>
          <a:stretch>
            <a:fillRect/>
          </a:stretch>
        </p:blipFill>
        <p:spPr>
          <a:xfrm>
            <a:off x="-1" y="0"/>
            <a:ext cx="9117213"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86987004_4db70ca42b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45152321_a1b5e28f33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adoMuseum_02_40cmx30cm_0.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45183984_3daed5d56e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Prado.jpg"/>
          <p:cNvPicPr>
            <a:picLocks noChangeAspect="1"/>
          </p:cNvPicPr>
          <p:nvPr/>
        </p:nvPicPr>
        <p:blipFill>
          <a:blip r:embed="rId2"/>
          <a:stretch>
            <a:fillRect/>
          </a:stretch>
        </p:blipFill>
        <p:spPr>
          <a:xfrm>
            <a:off x="0" y="0"/>
            <a:ext cx="9197578"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7" name="6 Marcador de contenido" descr="blushroselightbluelightEG.jpg"/>
          <p:cNvPicPr>
            <a:picLocks noGrp="1" noChangeAspect="1"/>
          </p:cNvPicPr>
          <p:nvPr>
            <p:ph idx="1"/>
          </p:nvPr>
        </p:nvPicPr>
        <p:blipFill>
          <a:blip r:embed="rId3"/>
          <a:stretch>
            <a:fillRect/>
          </a:stretch>
        </p:blipFill>
        <p:spPr>
          <a:xfrm>
            <a:off x="4229100" y="3086100"/>
            <a:ext cx="685800" cy="685800"/>
          </a:xfrm>
          <a:blipFill dpi="0" rotWithShape="1">
            <a:blip r:embed="rId4">
              <a:grayscl/>
              <a:lum contrast="40000"/>
            </a:blip>
            <a:srcRect/>
            <a:tile tx="0" ty="0" sx="100000" sy="100000" flip="none" algn="tl"/>
          </a:blipFill>
        </p:spPr>
      </p:pic>
      <p:sp>
        <p:nvSpPr>
          <p:cNvPr id="6" name="5 Marco"/>
          <p:cNvSpPr/>
          <p:nvPr/>
        </p:nvSpPr>
        <p:spPr>
          <a:xfrm>
            <a:off x="0" y="0"/>
            <a:ext cx="9144000" cy="6858000"/>
          </a:xfrm>
          <a:prstGeom prst="frame">
            <a:avLst>
              <a:gd name="adj1" fmla="val 2603"/>
            </a:avLst>
          </a:prstGeom>
          <a:blipFill dpi="0" rotWithShape="1">
            <a:blip r:embed="rId5"/>
            <a:srcRect/>
            <a:tile tx="0" ty="0" sx="100000" sy="100000" flip="none" algn="tl"/>
          </a:blipFill>
          <a:ln>
            <a:noFill/>
          </a:ln>
          <a:scene3d>
            <a:camera prst="orthographicFront"/>
            <a:lightRig rig="threePt" dir="t"/>
          </a:scene3d>
          <a:sp3d>
            <a:bevelT w="1270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596" y="357166"/>
            <a:ext cx="8286808" cy="6072230"/>
          </a:xfrm>
          <a:prstGeom prst="rect">
            <a:avLst/>
          </a:prstGeom>
          <a:solidFill>
            <a:srgbClr val="6C0000"/>
          </a:solidFill>
          <a:ln>
            <a:noFill/>
          </a:ln>
          <a:scene3d>
            <a:camera prst="orthographicFront"/>
            <a:lightRig rig="threePt" dir="t"/>
          </a:scene3d>
          <a:sp3d>
            <a:bevelT w="158750" h="15875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1285852" y="928670"/>
            <a:ext cx="6643734" cy="5262979"/>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El núcleo procedente de la Colección Real se ha ido complementando con aportaciones posteriores, que apenas han desdibujado su perfil inicial. Muchos expertos la consideran una colección «de pintores admirados por pintores», enseñanza inagotable para nuevas generaciones de artistas, desde </a:t>
            </a:r>
            <a:r>
              <a:rPr lang="es-ES" sz="2400" dirty="0" err="1" smtClean="0">
                <a:effectLst>
                  <a:outerShdw blurRad="38100" dist="38100" dir="2700000" algn="tl">
                    <a:srgbClr val="000000">
                      <a:alpha val="43137"/>
                    </a:srgbClr>
                  </a:outerShdw>
                </a:effectLst>
                <a:latin typeface="Agency FB" pitchFamily="34" charset="0"/>
              </a:rPr>
              <a:t>Manet</a:t>
            </a:r>
            <a:r>
              <a:rPr lang="es-ES" sz="2400" dirty="0" smtClean="0">
                <a:effectLst>
                  <a:outerShdw blurRad="38100" dist="38100" dir="2700000" algn="tl">
                    <a:srgbClr val="000000">
                      <a:alpha val="43137"/>
                    </a:srgbClr>
                  </a:outerShdw>
                </a:effectLst>
                <a:latin typeface="Agency FB" pitchFamily="34" charset="0"/>
              </a:rPr>
              <a:t> Renoir y Toulouse-Lautrec, que visitaron el museo en el siglo XIX, hasta Picasso, </a:t>
            </a:r>
            <a:r>
              <a:rPr lang="es-ES" sz="2400" dirty="0" err="1" smtClean="0">
                <a:effectLst>
                  <a:outerShdw blurRad="38100" dist="38100" dir="2700000" algn="tl">
                    <a:srgbClr val="000000">
                      <a:alpha val="43137"/>
                    </a:srgbClr>
                  </a:outerShdw>
                </a:effectLst>
                <a:latin typeface="Agency FB" pitchFamily="34" charset="0"/>
              </a:rPr>
              <a:t>Matisse</a:t>
            </a:r>
            <a:r>
              <a:rPr lang="es-ES" sz="2400" dirty="0" smtClean="0">
                <a:effectLst>
                  <a:outerShdw blurRad="38100" dist="38100" dir="2700000" algn="tl">
                    <a:srgbClr val="000000">
                      <a:alpha val="43137"/>
                    </a:srgbClr>
                  </a:outerShdw>
                </a:effectLst>
                <a:latin typeface="Agency FB" pitchFamily="34" charset="0"/>
              </a:rPr>
              <a:t>  , Dalí, Francis  </a:t>
            </a:r>
            <a:r>
              <a:rPr lang="es-ES" sz="2400" dirty="0" err="1" smtClean="0">
                <a:effectLst>
                  <a:outerShdw blurRad="38100" dist="38100" dir="2700000" algn="tl">
                    <a:srgbClr val="000000">
                      <a:alpha val="43137"/>
                    </a:srgbClr>
                  </a:outerShdw>
                </a:effectLst>
                <a:latin typeface="Agency FB" pitchFamily="34" charset="0"/>
              </a:rPr>
              <a:t>Bacon</a:t>
            </a:r>
            <a:r>
              <a:rPr lang="es-ES" sz="2400" dirty="0" smtClean="0">
                <a:effectLst>
                  <a:outerShdw blurRad="38100" dist="38100" dir="2700000" algn="tl">
                    <a:srgbClr val="000000">
                      <a:alpha val="43137"/>
                    </a:srgbClr>
                  </a:outerShdw>
                </a:effectLst>
                <a:latin typeface="Agency FB" pitchFamily="34" charset="0"/>
              </a:rPr>
              <a:t>  y Antonio Saura, quien decía: «Este museo no es el más extenso, pero sí el más intenso».</a:t>
            </a:r>
          </a:p>
          <a:p>
            <a:r>
              <a:rPr lang="es-ES" sz="2400" dirty="0" smtClean="0">
                <a:effectLst>
                  <a:outerShdw blurRad="38100" dist="38100" dir="2700000" algn="tl">
                    <a:srgbClr val="000000">
                      <a:alpha val="43137"/>
                    </a:srgbClr>
                  </a:outerShdw>
                </a:effectLst>
                <a:latin typeface="Agency FB" pitchFamily="34" charset="0"/>
              </a:rPr>
              <a:t>Las escuelas pictóricas de España, Flandes e Italia (sobre todo Venecia) ostentan el protagonismo en el Prado, seguidas por el fondo francés, más limitado si bien incluye buenos ejemplos de Nicolás  </a:t>
            </a:r>
            <a:r>
              <a:rPr lang="es-ES" sz="2400" dirty="0" err="1" smtClean="0">
                <a:effectLst>
                  <a:outerShdw blurRad="38100" dist="38100" dir="2700000" algn="tl">
                    <a:srgbClr val="000000">
                      <a:alpha val="43137"/>
                    </a:srgbClr>
                  </a:outerShdw>
                </a:effectLst>
                <a:latin typeface="Agency FB" pitchFamily="34" charset="0"/>
              </a:rPr>
              <a:t>Poussin</a:t>
            </a:r>
            <a:r>
              <a:rPr lang="es-ES" sz="2400" dirty="0" smtClean="0">
                <a:effectLst>
                  <a:outerShdw blurRad="38100" dist="38100" dir="2700000" algn="tl">
                    <a:srgbClr val="000000">
                      <a:alpha val="43137"/>
                    </a:srgbClr>
                  </a:outerShdw>
                </a:effectLst>
                <a:latin typeface="Agency FB" pitchFamily="34" charset="0"/>
              </a:rPr>
              <a:t> y Claudio de Lorena. </a:t>
            </a:r>
          </a:p>
          <a:p>
            <a:endParaRPr lang="es-ES" sz="24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a49DelMuseoDelPradoSalaDeRafael3.jpg"/>
          <p:cNvPicPr>
            <a:picLocks noChangeAspect="1"/>
          </p:cNvPicPr>
          <p:nvPr/>
        </p:nvPicPr>
        <p:blipFill>
          <a:blip r:embed="rId2"/>
          <a:stretch>
            <a:fillRect/>
          </a:stretch>
        </p:blipFill>
        <p:spPr>
          <a:xfrm>
            <a:off x="0" y="0"/>
            <a:ext cx="9188648"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ado-interio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del_Prado_(Madrid)_1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del_Prado_.jpg"/>
          <p:cNvPicPr>
            <a:picLocks noChangeAspect="1"/>
          </p:cNvPicPr>
          <p:nvPr/>
        </p:nvPicPr>
        <p:blipFill>
          <a:blip r:embed="rId2"/>
          <a:stretch>
            <a:fillRect/>
          </a:stretch>
        </p:blipFill>
        <p:spPr>
          <a:xfrm>
            <a:off x="-1" y="0"/>
            <a:ext cx="9144001"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PLIACION  MP.jpg"/>
          <p:cNvPicPr>
            <a:picLocks noChangeAspect="1"/>
          </p:cNvPicPr>
          <p:nvPr/>
        </p:nvPicPr>
        <p:blipFill>
          <a:blip r:embed="rId2"/>
          <a:stretch>
            <a:fillRect/>
          </a:stretch>
        </p:blipFill>
        <p:spPr>
          <a:xfrm>
            <a:off x="0" y="13342"/>
            <a:ext cx="9144000" cy="6831315"/>
          </a:xfrm>
          <a:prstGeom prst="rect">
            <a:avLst/>
          </a:prstGeom>
        </p:spPr>
      </p:pic>
      <p:sp>
        <p:nvSpPr>
          <p:cNvPr id="5" name="4 CuadroTexto"/>
          <p:cNvSpPr txBox="1"/>
          <p:nvPr/>
        </p:nvSpPr>
        <p:spPr>
          <a:xfrm>
            <a:off x="1785918" y="6072206"/>
            <a:ext cx="4421403"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Ampliación  Actual Del  Museo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3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13" dur="3000" fill="hold"/>
                                        <p:tgtEl>
                                          <p:spTgt spid="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4"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del_Prado_(Madrid)_09.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57158" y="6072206"/>
            <a:ext cx="4965590"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Ampliación De El Prado Vestíbulo Principal</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pliación de El Prado Vestíbulo principa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pliación de El Prado Vestíbulo superior.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786314" y="6215082"/>
            <a:ext cx="4089581"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Ampliación de El Prado Vestíbulo superior</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0_11_5_PHOTOGALLERY-cb2a0b1a80f61ccb8ee233abd489f017-1288963800-24.jpg"/>
          <p:cNvPicPr>
            <a:picLocks noChangeAspect="1"/>
          </p:cNvPicPr>
          <p:nvPr/>
        </p:nvPicPr>
        <p:blipFill>
          <a:blip r:embed="rId2"/>
          <a:stretch>
            <a:fillRect/>
          </a:stretch>
        </p:blipFill>
        <p:spPr>
          <a:xfrm>
            <a:off x="0" y="36443"/>
            <a:ext cx="9144000" cy="6785113"/>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7" name="6 Marcador de contenido" descr="blushroselightbluelightEG.jpg"/>
          <p:cNvPicPr>
            <a:picLocks noGrp="1" noChangeAspect="1"/>
          </p:cNvPicPr>
          <p:nvPr>
            <p:ph idx="1"/>
          </p:nvPr>
        </p:nvPicPr>
        <p:blipFill>
          <a:blip r:embed="rId3"/>
          <a:stretch>
            <a:fillRect/>
          </a:stretch>
        </p:blipFill>
        <p:spPr>
          <a:xfrm>
            <a:off x="4229100" y="3086100"/>
            <a:ext cx="685800" cy="685800"/>
          </a:xfrm>
          <a:blipFill dpi="0" rotWithShape="1">
            <a:blip r:embed="rId4">
              <a:grayscl/>
              <a:lum contrast="40000"/>
            </a:blip>
            <a:srcRect/>
            <a:tile tx="0" ty="0" sx="100000" sy="100000" flip="none" algn="tl"/>
          </a:blipFill>
        </p:spPr>
      </p:pic>
      <p:sp>
        <p:nvSpPr>
          <p:cNvPr id="6" name="5 Marco"/>
          <p:cNvSpPr/>
          <p:nvPr/>
        </p:nvSpPr>
        <p:spPr>
          <a:xfrm>
            <a:off x="0" y="0"/>
            <a:ext cx="9144000" cy="6858000"/>
          </a:xfrm>
          <a:prstGeom prst="frame">
            <a:avLst>
              <a:gd name="adj1" fmla="val 2603"/>
            </a:avLst>
          </a:prstGeom>
          <a:blipFill dpi="0" rotWithShape="1">
            <a:blip r:embed="rId5"/>
            <a:srcRect/>
            <a:tile tx="0" ty="0" sx="100000" sy="100000" flip="none" algn="tl"/>
          </a:blipFill>
          <a:ln>
            <a:noFill/>
          </a:ln>
          <a:scene3d>
            <a:camera prst="orthographicFront"/>
            <a:lightRig rig="threePt" dir="t"/>
          </a:scene3d>
          <a:sp3d>
            <a:bevelT w="1270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596" y="357166"/>
            <a:ext cx="8286808" cy="6072230"/>
          </a:xfrm>
          <a:prstGeom prst="rect">
            <a:avLst/>
          </a:prstGeom>
          <a:solidFill>
            <a:srgbClr val="6C0000"/>
          </a:solidFill>
          <a:ln>
            <a:noFill/>
          </a:ln>
          <a:scene3d>
            <a:camera prst="orthographicFront"/>
            <a:lightRig rig="threePt" dir="t"/>
          </a:scene3d>
          <a:sp3d>
            <a:bevelT w="158750" h="15875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1071538" y="785794"/>
            <a:ext cx="7000924" cy="5632311"/>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La pintura alemana cuenta con un repertorio discontinuo, con cuatro obras de  </a:t>
            </a:r>
            <a:r>
              <a:rPr lang="es-ES" sz="2400" dirty="0" err="1" smtClean="0">
                <a:effectLst>
                  <a:outerShdw blurRad="38100" dist="38100" dir="2700000" algn="tl">
                    <a:srgbClr val="000000">
                      <a:alpha val="43137"/>
                    </a:srgbClr>
                  </a:outerShdw>
                </a:effectLst>
                <a:latin typeface="Agency FB" pitchFamily="34" charset="0"/>
              </a:rPr>
              <a:t>Durero</a:t>
            </a:r>
            <a:r>
              <a:rPr lang="es-ES" sz="2400" dirty="0" smtClean="0">
                <a:effectLst>
                  <a:outerShdw blurRad="38100" dist="38100" dir="2700000" algn="tl">
                    <a:srgbClr val="000000">
                      <a:alpha val="43137"/>
                    </a:srgbClr>
                  </a:outerShdw>
                </a:effectLst>
                <a:latin typeface="Agency FB" pitchFamily="34" charset="0"/>
              </a:rPr>
              <a:t> y múltiples retratos de </a:t>
            </a:r>
            <a:r>
              <a:rPr lang="es-ES" sz="2400" dirty="0" err="1" smtClean="0">
                <a:effectLst>
                  <a:outerShdw blurRad="38100" dist="38100" dir="2700000" algn="tl">
                    <a:srgbClr val="000000">
                      <a:alpha val="43137"/>
                    </a:srgbClr>
                  </a:outerShdw>
                </a:effectLst>
                <a:latin typeface="Agency FB" pitchFamily="34" charset="0"/>
              </a:rPr>
              <a:t>Mengs</a:t>
            </a:r>
            <a:r>
              <a:rPr lang="es-ES" sz="2400" dirty="0" smtClean="0">
                <a:effectLst>
                  <a:outerShdw blurRad="38100" dist="38100" dir="2700000" algn="tl">
                    <a:srgbClr val="000000">
                      <a:alpha val="43137"/>
                    </a:srgbClr>
                  </a:outerShdw>
                </a:effectLst>
                <a:latin typeface="Agency FB" pitchFamily="34" charset="0"/>
              </a:rPr>
              <a:t> como principales tesoros. Junto al breve repertorio de pintura británica, circunscrito casi al género del retrato, hay que mencionar la pintura holandesa, una sección no demasiado amplia pero que incluye a Rembrandt. Aunque sean aspectos menos conocidos, el museo cuenta también con una importante sección de Artes decorativas (Tesoro del Delfín) y con una destacada colección de esculturas greco-romanas.</a:t>
            </a:r>
          </a:p>
          <a:p>
            <a:r>
              <a:rPr lang="es-ES" sz="2400" dirty="0" smtClean="0">
                <a:effectLst>
                  <a:outerShdw blurRad="38100" dist="38100" dir="2700000" algn="tl">
                    <a:srgbClr val="000000">
                      <a:alpha val="43137"/>
                    </a:srgbClr>
                  </a:outerShdw>
                </a:effectLst>
                <a:latin typeface="Agency FB" pitchFamily="34" charset="0"/>
              </a:rPr>
              <a:t>Junto con el Museo Thyssen-Bornemisza y el Museo Reina Sofía, el Museo Nacional del Prado forma el Triángulo del Arte, meca de numerosos turistas de todo el mundo. Esta área se enriquece con otras instituciones cercanas: el Museo Arqueológico Nacional, el Museo Nacional de Artes Decorativas, la Real Academia de Bellas Artes de San Fernando y otros pequeños museos.</a:t>
            </a:r>
          </a:p>
          <a:p>
            <a:endParaRPr lang="es-ES" sz="24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7" name="6 Marcador de contenido" descr="blushroselightbluelightEG.jpg"/>
          <p:cNvPicPr>
            <a:picLocks noGrp="1" noChangeAspect="1"/>
          </p:cNvPicPr>
          <p:nvPr>
            <p:ph idx="1"/>
          </p:nvPr>
        </p:nvPicPr>
        <p:blipFill>
          <a:blip r:embed="rId3"/>
          <a:stretch>
            <a:fillRect/>
          </a:stretch>
        </p:blipFill>
        <p:spPr>
          <a:xfrm>
            <a:off x="4229100" y="3086100"/>
            <a:ext cx="685800" cy="685800"/>
          </a:xfrm>
          <a:blipFill dpi="0" rotWithShape="1">
            <a:blip r:embed="rId4">
              <a:grayscl/>
              <a:lum contrast="40000"/>
            </a:blip>
            <a:srcRect/>
            <a:tile tx="0" ty="0" sx="100000" sy="100000" flip="none" algn="tl"/>
          </a:blipFill>
        </p:spPr>
      </p:pic>
      <p:sp>
        <p:nvSpPr>
          <p:cNvPr id="6" name="5 Marco"/>
          <p:cNvSpPr/>
          <p:nvPr/>
        </p:nvSpPr>
        <p:spPr>
          <a:xfrm>
            <a:off x="0" y="0"/>
            <a:ext cx="9144000" cy="6858000"/>
          </a:xfrm>
          <a:prstGeom prst="frame">
            <a:avLst>
              <a:gd name="adj1" fmla="val 2603"/>
            </a:avLst>
          </a:prstGeom>
          <a:blipFill dpi="0" rotWithShape="1">
            <a:blip r:embed="rId5"/>
            <a:srcRect/>
            <a:tile tx="0" ty="0" sx="100000" sy="100000" flip="none" algn="tl"/>
          </a:blipFill>
          <a:ln>
            <a:noFill/>
          </a:ln>
          <a:scene3d>
            <a:camera prst="orthographicFront"/>
            <a:lightRig rig="threePt" dir="t"/>
          </a:scene3d>
          <a:sp3d>
            <a:bevelT w="1270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596" y="357166"/>
            <a:ext cx="8286808" cy="6072230"/>
          </a:xfrm>
          <a:prstGeom prst="rect">
            <a:avLst/>
          </a:prstGeom>
          <a:solidFill>
            <a:srgbClr val="6C0000"/>
          </a:solidFill>
          <a:ln>
            <a:noFill/>
          </a:ln>
          <a:scene3d>
            <a:camera prst="orthographicFront"/>
            <a:lightRig rig="threePt" dir="t"/>
          </a:scene3d>
          <a:sp3d>
            <a:bevelT w="158750" h="15875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714348" y="2786058"/>
            <a:ext cx="7572428" cy="461665"/>
          </a:xfrm>
          <a:prstGeom prst="rect">
            <a:avLst/>
          </a:prstGeom>
          <a:noFill/>
        </p:spPr>
        <p:txBody>
          <a:bodyPr wrap="square" rtlCol="0">
            <a:spAutoFit/>
          </a:bodyPr>
          <a:lstStyle/>
          <a:p>
            <a:endParaRPr lang="es-ES" sz="2400" dirty="0">
              <a:effectLst>
                <a:outerShdw blurRad="38100" dist="38100" dir="2700000" algn="tl">
                  <a:srgbClr val="000000">
                    <a:alpha val="43137"/>
                  </a:srgbClr>
                </a:outerShdw>
              </a:effectLst>
              <a:latin typeface="Agency FB" pitchFamily="34" charset="0"/>
            </a:endParaRPr>
          </a:p>
        </p:txBody>
      </p:sp>
      <p:pic>
        <p:nvPicPr>
          <p:cNvPr id="10" name="9 Imagen" descr="cooltext1181761259.png"/>
          <p:cNvPicPr>
            <a:picLocks noChangeAspect="1"/>
          </p:cNvPicPr>
          <p:nvPr/>
        </p:nvPicPr>
        <p:blipFill>
          <a:blip r:embed="rId6"/>
          <a:stretch>
            <a:fillRect/>
          </a:stretch>
        </p:blipFill>
        <p:spPr>
          <a:xfrm>
            <a:off x="3071802" y="1571612"/>
            <a:ext cx="2666667" cy="584127"/>
          </a:xfrm>
          <a:prstGeom prst="rect">
            <a:avLst/>
          </a:prstGeom>
        </p:spPr>
      </p:pic>
      <p:pic>
        <p:nvPicPr>
          <p:cNvPr id="11" name="10 Imagen" descr="cooltext1181761348.png"/>
          <p:cNvPicPr>
            <a:picLocks noChangeAspect="1"/>
          </p:cNvPicPr>
          <p:nvPr/>
        </p:nvPicPr>
        <p:blipFill>
          <a:blip r:embed="rId7"/>
          <a:stretch>
            <a:fillRect/>
          </a:stretch>
        </p:blipFill>
        <p:spPr>
          <a:xfrm>
            <a:off x="4038666" y="3136936"/>
            <a:ext cx="1066667" cy="584127"/>
          </a:xfrm>
          <a:prstGeom prst="rect">
            <a:avLst/>
          </a:prstGeom>
        </p:spPr>
      </p:pic>
      <p:pic>
        <p:nvPicPr>
          <p:cNvPr id="12" name="11 Imagen" descr="cooltext1181761090.png"/>
          <p:cNvPicPr>
            <a:picLocks noChangeAspect="1"/>
          </p:cNvPicPr>
          <p:nvPr/>
        </p:nvPicPr>
        <p:blipFill>
          <a:blip r:embed="rId8"/>
          <a:stretch>
            <a:fillRect/>
          </a:stretch>
        </p:blipFill>
        <p:spPr>
          <a:xfrm>
            <a:off x="3500430" y="4500570"/>
            <a:ext cx="2146032" cy="584127"/>
          </a:xfrm>
          <a:prstGeom prst="rect">
            <a:avLst/>
          </a:prstGeom>
        </p:spPr>
      </p:pic>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par>
                          <p:cTn id="8" fill="hold">
                            <p:stCondLst>
                              <p:cond delay="3000"/>
                            </p:stCondLst>
                            <p:childTnLst>
                              <p:par>
                                <p:cTn id="9" presetID="15"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000" fill="hold"/>
                                        <p:tgtEl>
                                          <p:spTgt spid="10"/>
                                        </p:tgtEl>
                                        <p:attrNameLst>
                                          <p:attrName>ppt_w</p:attrName>
                                        </p:attrNameLst>
                                      </p:cBhvr>
                                      <p:tavLst>
                                        <p:tav tm="0">
                                          <p:val>
                                            <p:fltVal val="0"/>
                                          </p:val>
                                        </p:tav>
                                        <p:tav tm="100000">
                                          <p:val>
                                            <p:strVal val="#ppt_w"/>
                                          </p:val>
                                        </p:tav>
                                      </p:tavLst>
                                    </p:anim>
                                    <p:anim calcmode="lin" valueType="num">
                                      <p:cBhvr>
                                        <p:cTn id="12" dur="2000" fill="hold"/>
                                        <p:tgtEl>
                                          <p:spTgt spid="10"/>
                                        </p:tgtEl>
                                        <p:attrNameLst>
                                          <p:attrName>ppt_h</p:attrName>
                                        </p:attrNameLst>
                                      </p:cBhvr>
                                      <p:tavLst>
                                        <p:tav tm="0">
                                          <p:val>
                                            <p:fltVal val="0"/>
                                          </p:val>
                                        </p:tav>
                                        <p:tav tm="100000">
                                          <p:val>
                                            <p:strVal val="#ppt_h"/>
                                          </p:val>
                                        </p:tav>
                                      </p:tavLst>
                                    </p:anim>
                                    <p:anim calcmode="lin" valueType="num">
                                      <p:cBhvr>
                                        <p:cTn id="1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10"/>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2000" fill="hold"/>
                                        <p:tgtEl>
                                          <p:spTgt spid="11"/>
                                        </p:tgtEl>
                                        <p:attrNameLst>
                                          <p:attrName>ppt_w</p:attrName>
                                        </p:attrNameLst>
                                      </p:cBhvr>
                                      <p:tavLst>
                                        <p:tav tm="0">
                                          <p:val>
                                            <p:fltVal val="0"/>
                                          </p:val>
                                        </p:tav>
                                        <p:tav tm="100000">
                                          <p:val>
                                            <p:strVal val="#ppt_w"/>
                                          </p:val>
                                        </p:tav>
                                      </p:tavLst>
                                    </p:anim>
                                    <p:anim calcmode="lin" valueType="num">
                                      <p:cBhvr>
                                        <p:cTn id="18" dur="2000" fill="hold"/>
                                        <p:tgtEl>
                                          <p:spTgt spid="11"/>
                                        </p:tgtEl>
                                        <p:attrNameLst>
                                          <p:attrName>ppt_h</p:attrName>
                                        </p:attrNameLst>
                                      </p:cBhvr>
                                      <p:tavLst>
                                        <p:tav tm="0">
                                          <p:val>
                                            <p:fltVal val="0"/>
                                          </p:val>
                                        </p:tav>
                                        <p:tav tm="100000">
                                          <p:val>
                                            <p:strVal val="#ppt_h"/>
                                          </p:val>
                                        </p:tav>
                                      </p:tavLst>
                                    </p:anim>
                                    <p:anim calcmode="lin" valueType="num">
                                      <p:cBhvr>
                                        <p:cTn id="1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11"/>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2000" fill="hold"/>
                                        <p:tgtEl>
                                          <p:spTgt spid="12"/>
                                        </p:tgtEl>
                                        <p:attrNameLst>
                                          <p:attrName>ppt_w</p:attrName>
                                        </p:attrNameLst>
                                      </p:cBhvr>
                                      <p:tavLst>
                                        <p:tav tm="0">
                                          <p:val>
                                            <p:fltVal val="0"/>
                                          </p:val>
                                        </p:tav>
                                        <p:tav tm="100000">
                                          <p:val>
                                            <p:strVal val="#ppt_w"/>
                                          </p:val>
                                        </p:tav>
                                      </p:tavLst>
                                    </p:anim>
                                    <p:anim calcmode="lin" valueType="num">
                                      <p:cBhvr>
                                        <p:cTn id="24" dur="2000" fill="hold"/>
                                        <p:tgtEl>
                                          <p:spTgt spid="12"/>
                                        </p:tgtEl>
                                        <p:attrNameLst>
                                          <p:attrName>ppt_h</p:attrName>
                                        </p:attrNameLst>
                                      </p:cBhvr>
                                      <p:tavLst>
                                        <p:tav tm="0">
                                          <p:val>
                                            <p:fltVal val="0"/>
                                          </p:val>
                                        </p:tav>
                                        <p:tav tm="100000">
                                          <p:val>
                                            <p:strVal val="#ppt_h"/>
                                          </p:val>
                                        </p:tav>
                                      </p:tavLst>
                                    </p:anim>
                                    <p:anim calcmode="lin" valueType="num">
                                      <p:cBhvr>
                                        <p:cTn id="2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2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JOAQUIN SOROLL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215074" y="6215082"/>
            <a:ext cx="251543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Sala Joaquín Sorolla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a_de_Tiziano_en_el_Museo_del_Prado.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142976" y="6072206"/>
            <a:ext cx="1612942" cy="461665"/>
          </a:xfrm>
          <a:prstGeom prst="rect">
            <a:avLst/>
          </a:prstGeom>
          <a:noFill/>
        </p:spPr>
        <p:txBody>
          <a:bodyPr wrap="none" rtlCol="0">
            <a:spAutoFit/>
          </a:bodyPr>
          <a:lstStyle/>
          <a:p>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gency FB" pitchFamily="34" charset="0"/>
              </a:rPr>
              <a:t>Sala de Tiziano</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dan y eva -Tiziano.jpg"/>
          <p:cNvPicPr>
            <a:picLocks noChangeAspect="1"/>
          </p:cNvPicPr>
          <p:nvPr/>
        </p:nvPicPr>
        <p:blipFill>
          <a:blip r:embed="rId2"/>
          <a:stretch>
            <a:fillRect/>
          </a:stretch>
        </p:blipFill>
        <p:spPr>
          <a:xfrm>
            <a:off x="1928794" y="0"/>
            <a:ext cx="5277445" cy="6858000"/>
          </a:xfrm>
          <a:prstGeom prst="rect">
            <a:avLst/>
          </a:prstGeom>
          <a:effectLst>
            <a:softEdge rad="31750"/>
          </a:effectLst>
        </p:spPr>
      </p:pic>
      <p:sp>
        <p:nvSpPr>
          <p:cNvPr id="6" name="5 CuadroTexto"/>
          <p:cNvSpPr txBox="1"/>
          <p:nvPr/>
        </p:nvSpPr>
        <p:spPr>
          <a:xfrm>
            <a:off x="7215206" y="5715016"/>
            <a:ext cx="1928794" cy="830997"/>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Adán Y Eva Tiziano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ppt_x</p:attrName>
                                        </p:attrNameLst>
                                      </p:cBhvr>
                                      <p:tavLst>
                                        <p:tav tm="0">
                                          <p:val>
                                            <p:strVal val="#ppt_x-.2"/>
                                          </p:val>
                                        </p:tav>
                                        <p:tav tm="100000">
                                          <p:val>
                                            <p:strVal val="#ppt_x"/>
                                          </p:val>
                                        </p:tav>
                                      </p:tavLst>
                                    </p:anim>
                                    <p:anim calcmode="lin" valueType="num">
                                      <p:cBhvr>
                                        <p:cTn id="1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45185516_dc1b16547f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dan y  eva Durero.jpg"/>
          <p:cNvPicPr>
            <a:picLocks noChangeAspect="1"/>
          </p:cNvPicPr>
          <p:nvPr/>
        </p:nvPicPr>
        <p:blipFill>
          <a:blip r:embed="rId2"/>
          <a:stretch>
            <a:fillRect/>
          </a:stretch>
        </p:blipFill>
        <p:spPr>
          <a:xfrm>
            <a:off x="0" y="4465"/>
            <a:ext cx="9144000" cy="6849070"/>
          </a:xfrm>
          <a:prstGeom prst="rect">
            <a:avLst/>
          </a:prstGeom>
        </p:spPr>
      </p:pic>
      <p:sp>
        <p:nvSpPr>
          <p:cNvPr id="5" name="4 CuadroTexto"/>
          <p:cNvSpPr txBox="1"/>
          <p:nvPr/>
        </p:nvSpPr>
        <p:spPr>
          <a:xfrm>
            <a:off x="500034" y="714356"/>
            <a:ext cx="1460656"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Adan</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Y  Eva</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Durero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arte y la historia - Francisco de Goya - La Maja Vestida.jpg"/>
          <p:cNvPicPr>
            <a:picLocks noChangeAspect="1"/>
          </p:cNvPicPr>
          <p:nvPr/>
        </p:nvPicPr>
        <p:blipFill>
          <a:blip r:embed="rId2"/>
          <a:stretch>
            <a:fillRect/>
          </a:stretch>
        </p:blipFill>
        <p:spPr>
          <a:xfrm>
            <a:off x="0" y="642918"/>
            <a:ext cx="9144000" cy="5500726"/>
          </a:xfrm>
          <a:prstGeom prst="rect">
            <a:avLst/>
          </a:prstGeom>
        </p:spPr>
      </p:pic>
      <p:sp>
        <p:nvSpPr>
          <p:cNvPr id="5" name="4 CuadroTexto"/>
          <p:cNvSpPr txBox="1"/>
          <p:nvPr/>
        </p:nvSpPr>
        <p:spPr>
          <a:xfrm>
            <a:off x="5929322" y="5643578"/>
            <a:ext cx="2031518" cy="1200329"/>
          </a:xfrm>
          <a:prstGeom prst="rect">
            <a:avLst/>
          </a:prstGeom>
          <a:noFill/>
        </p:spPr>
        <p:txBody>
          <a:bodyPr wrap="none" rtlCol="0">
            <a:spAutoFit/>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 Maja Vestida</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Francisco De Goya</a:t>
            </a:r>
          </a:p>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ES" dirty="0"/>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OYA.jpg"/>
          <p:cNvPicPr>
            <a:picLocks noChangeAspect="1"/>
          </p:cNvPicPr>
          <p:nvPr/>
        </p:nvPicPr>
        <p:blipFill>
          <a:blip r:embed="rId2"/>
          <a:stretch>
            <a:fillRect/>
          </a:stretch>
        </p:blipFill>
        <p:spPr>
          <a:xfrm>
            <a:off x="0" y="714356"/>
            <a:ext cx="9144000" cy="5500702"/>
          </a:xfrm>
          <a:prstGeom prst="rect">
            <a:avLst/>
          </a:prstGeom>
        </p:spPr>
      </p:pic>
      <p:sp>
        <p:nvSpPr>
          <p:cNvPr id="5" name="4 CuadroTexto"/>
          <p:cNvSpPr txBox="1"/>
          <p:nvPr/>
        </p:nvSpPr>
        <p:spPr>
          <a:xfrm>
            <a:off x="5857884" y="5786454"/>
            <a:ext cx="2031518"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 Maja Desnuda</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Francisco De Goya</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GNUS DEI  -Zurbarán, Francisco de-.jpg"/>
          <p:cNvPicPr>
            <a:picLocks noChangeAspect="1"/>
          </p:cNvPicPr>
          <p:nvPr/>
        </p:nvPicPr>
        <p:blipFill>
          <a:blip r:embed="rId2"/>
          <a:srcRect t="3198" b="8297"/>
          <a:stretch>
            <a:fillRect/>
          </a:stretch>
        </p:blipFill>
        <p:spPr>
          <a:xfrm>
            <a:off x="0" y="857232"/>
            <a:ext cx="9144000" cy="4929222"/>
          </a:xfrm>
          <a:prstGeom prst="rect">
            <a:avLst/>
          </a:prstGeom>
          <a:effectLst>
            <a:softEdge rad="63500"/>
          </a:effectLst>
        </p:spPr>
      </p:pic>
      <p:sp>
        <p:nvSpPr>
          <p:cNvPr id="6" name="5 CuadroTexto"/>
          <p:cNvSpPr txBox="1"/>
          <p:nvPr/>
        </p:nvSpPr>
        <p:spPr>
          <a:xfrm>
            <a:off x="357158" y="6000768"/>
            <a:ext cx="3144900"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Agnus Dei  </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Francisco De Zurbarán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2/3*#ppt_w"/>
                                          </p:val>
                                        </p:tav>
                                        <p:tav tm="100000">
                                          <p:val>
                                            <p:strVal val="#ppt_w"/>
                                          </p:val>
                                        </p:tav>
                                      </p:tavLst>
                                    </p:anim>
                                    <p:anim calcmode="lin" valueType="num">
                                      <p:cBhvr>
                                        <p:cTn id="8" dur="5000" fill="hold"/>
                                        <p:tgtEl>
                                          <p:spTgt spid="5"/>
                                        </p:tgtEl>
                                        <p:attrNameLst>
                                          <p:attrName>ppt_h</p:attrName>
                                        </p:attrNameLst>
                                      </p:cBhvr>
                                      <p:tavLst>
                                        <p:tav tm="0">
                                          <p:val>
                                            <p:strVal val="2/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ppt_x</p:attrName>
                                        </p:attrNameLst>
                                      </p:cBhvr>
                                      <p:tavLst>
                                        <p:tav tm="0">
                                          <p:val>
                                            <p:strVal val="#ppt_x-.2"/>
                                          </p:val>
                                        </p:tav>
                                        <p:tav tm="100000">
                                          <p:val>
                                            <p:strVal val="#ppt_x"/>
                                          </p:val>
                                        </p:tav>
                                      </p:tavLst>
                                    </p:anim>
                                    <p:anim calcmode="lin" valueType="num">
                                      <p:cBhvr>
                                        <p:cTn id="1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_Cristo_con_la_cruz_a_cuestas__Tiziano_01.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571736" y="5715016"/>
            <a:ext cx="3377848"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Cristo con la cruz a cuestas </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Tiziano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jada de Cristo de la CruzRoger Van Der Weyden.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0" y="357166"/>
            <a:ext cx="3274679"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Bajada De Cristo De La Cruz</a:t>
            </a:r>
          </a:p>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Roger Van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Der</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Weyden</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 gioconda  Leonardo Da Vinci’s.jpg"/>
          <p:cNvPicPr>
            <a:picLocks noChangeAspect="1"/>
          </p:cNvPicPr>
          <p:nvPr/>
        </p:nvPicPr>
        <p:blipFill>
          <a:blip r:embed="rId2"/>
          <a:srcRect b="5208"/>
          <a:stretch>
            <a:fillRect/>
          </a:stretch>
        </p:blipFill>
        <p:spPr>
          <a:xfrm>
            <a:off x="2071670" y="0"/>
            <a:ext cx="5070559" cy="6858000"/>
          </a:xfrm>
          <a:prstGeom prst="rect">
            <a:avLst/>
          </a:prstGeom>
        </p:spPr>
      </p:pic>
      <p:sp>
        <p:nvSpPr>
          <p:cNvPr id="5" name="4 Rectángulo"/>
          <p:cNvSpPr/>
          <p:nvPr/>
        </p:nvSpPr>
        <p:spPr>
          <a:xfrm>
            <a:off x="0" y="5429264"/>
            <a:ext cx="1699504" cy="646331"/>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it-IT"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La Gioconda </a:t>
            </a:r>
          </a:p>
          <a:p>
            <a:pPr algn="ctr"/>
            <a:r>
              <a:rPr lang="it-IT"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Leonardo Da Vinci</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ppt_x</p:attrName>
                                        </p:attrNameLst>
                                      </p:cBhvr>
                                      <p:tavLst>
                                        <p:tav tm="0">
                                          <p:val>
                                            <p:strVal val="#ppt_x-.2"/>
                                          </p:val>
                                        </p:tav>
                                        <p:tav tm="100000">
                                          <p:val>
                                            <p:strVal val="#ppt_x"/>
                                          </p:val>
                                        </p:tav>
                                      </p:tavLst>
                                    </p:anim>
                                    <p:anim calcmode="lin" valueType="num">
                                      <p:cBhvr>
                                        <p:cTn id="12"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DORACION A LOS PASTORES-EL GRECO-.jpg"/>
          <p:cNvPicPr>
            <a:picLocks noGrp="1" noChangeAspect="1"/>
          </p:cNvPicPr>
          <p:nvPr>
            <p:ph idx="1"/>
          </p:nvPr>
        </p:nvPicPr>
        <p:blipFill>
          <a:blip r:embed="rId2"/>
          <a:srcRect r="2988"/>
          <a:stretch>
            <a:fillRect/>
          </a:stretch>
        </p:blipFill>
        <p:spPr>
          <a:xfrm>
            <a:off x="0" y="0"/>
            <a:ext cx="5072066" cy="6858000"/>
          </a:xfrm>
          <a:effectLst>
            <a:softEdge rad="31750"/>
          </a:effectLst>
        </p:spPr>
      </p:pic>
      <p:sp>
        <p:nvSpPr>
          <p:cNvPr id="5" name="4 CuadroTexto"/>
          <p:cNvSpPr txBox="1"/>
          <p:nvPr/>
        </p:nvSpPr>
        <p:spPr>
          <a:xfrm>
            <a:off x="5286380" y="5429264"/>
            <a:ext cx="3857620" cy="830997"/>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Adoración  A Los Pastores </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Greco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useo del Prado, Madrid (Tela,145 x 197 cm). .jpg"/>
          <p:cNvPicPr>
            <a:picLocks noChangeAspect="1"/>
          </p:cNvPicPr>
          <p:nvPr/>
        </p:nvPicPr>
        <p:blipFill>
          <a:blip r:embed="rId2"/>
          <a:stretch>
            <a:fillRect/>
          </a:stretch>
        </p:blipFill>
        <p:spPr>
          <a:xfrm>
            <a:off x="0" y="45720"/>
            <a:ext cx="9144000" cy="676656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esta_campestre  Tiziano.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715140" y="5786454"/>
            <a:ext cx="2053767" cy="830997"/>
          </a:xfrm>
          <a:prstGeom prst="rect">
            <a:avLst/>
          </a:prstGeom>
          <a:noFill/>
        </p:spPr>
        <p:txBody>
          <a:bodyPr wrap="none" rtlCol="0">
            <a:spAutoFit/>
          </a:bodyPr>
          <a:lstStyle/>
          <a:p>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gency FB" pitchFamily="34" charset="0"/>
              </a:rPr>
              <a:t>Fiesta  campestre  </a:t>
            </a:r>
          </a:p>
          <a:p>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gency FB" pitchFamily="34" charset="0"/>
              </a:rPr>
              <a:t>Tiziano</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ancisco de Goya.jpg"/>
          <p:cNvPicPr>
            <a:picLocks noChangeAspect="1"/>
          </p:cNvPicPr>
          <p:nvPr/>
        </p:nvPicPr>
        <p:blipFill>
          <a:blip r:embed="rId2"/>
          <a:stretch>
            <a:fillRect/>
          </a:stretch>
        </p:blipFill>
        <p:spPr>
          <a:xfrm>
            <a:off x="0" y="3345"/>
            <a:ext cx="9144000" cy="6851309"/>
          </a:xfrm>
          <a:prstGeom prst="rect">
            <a:avLst/>
          </a:prstGeom>
        </p:spPr>
      </p:pic>
      <p:sp>
        <p:nvSpPr>
          <p:cNvPr id="5" name="4 CuadroTexto"/>
          <p:cNvSpPr txBox="1"/>
          <p:nvPr/>
        </p:nvSpPr>
        <p:spPr>
          <a:xfrm>
            <a:off x="0" y="6143644"/>
            <a:ext cx="2584105"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Francisco de Goya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45185888_4ed2b68ac9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ernica_pablo_picasso.jpg"/>
          <p:cNvPicPr>
            <a:picLocks noChangeAspect="1"/>
          </p:cNvPicPr>
          <p:nvPr/>
        </p:nvPicPr>
        <p:blipFill>
          <a:blip r:embed="rId2"/>
          <a:stretch>
            <a:fillRect/>
          </a:stretch>
        </p:blipFill>
        <p:spPr>
          <a:xfrm>
            <a:off x="0" y="785794"/>
            <a:ext cx="9144000" cy="5143536"/>
          </a:xfrm>
          <a:prstGeom prst="rect">
            <a:avLst/>
          </a:prstGeom>
        </p:spPr>
      </p:pic>
      <p:sp>
        <p:nvSpPr>
          <p:cNvPr id="5" name="4 CuadroTexto"/>
          <p:cNvSpPr txBox="1"/>
          <p:nvPr/>
        </p:nvSpPr>
        <p:spPr>
          <a:xfrm>
            <a:off x="571472" y="5929330"/>
            <a:ext cx="1402948"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Guernica</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Pablo  Picasso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del_Prado_(Madrid)_01.jpg"/>
          <p:cNvPicPr>
            <a:picLocks noChangeAspect="1"/>
          </p:cNvPicPr>
          <p:nvPr/>
        </p:nvPicPr>
        <p:blipFill>
          <a:blip r:embed="rId2">
            <a:lum bright="-10000" contrast="10000"/>
          </a:blip>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oya_shootings-3-5-1808.jpg"/>
          <p:cNvPicPr>
            <a:picLocks noChangeAspect="1"/>
          </p:cNvPicPr>
          <p:nvPr/>
        </p:nvPicPr>
        <p:blipFill>
          <a:blip r:embed="rId2"/>
          <a:stretch>
            <a:fillRect/>
          </a:stretch>
        </p:blipFill>
        <p:spPr>
          <a:xfrm>
            <a:off x="47134" y="0"/>
            <a:ext cx="9049732" cy="6858000"/>
          </a:xfrm>
          <a:prstGeom prst="rect">
            <a:avLst/>
          </a:prstGeom>
        </p:spPr>
      </p:pic>
      <p:sp>
        <p:nvSpPr>
          <p:cNvPr id="5" name="4 CuadroTexto"/>
          <p:cNvSpPr txBox="1"/>
          <p:nvPr/>
        </p:nvSpPr>
        <p:spPr>
          <a:xfrm>
            <a:off x="1357290" y="642918"/>
            <a:ext cx="2214068"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Francisco de Goya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s-señoritas-de-Aviñon   picasso.jpg"/>
          <p:cNvPicPr>
            <a:picLocks noChangeAspect="1"/>
          </p:cNvPicPr>
          <p:nvPr/>
        </p:nvPicPr>
        <p:blipFill>
          <a:blip r:embed="rId2"/>
          <a:stretch>
            <a:fillRect/>
          </a:stretch>
        </p:blipFill>
        <p:spPr>
          <a:xfrm>
            <a:off x="1071538" y="0"/>
            <a:ext cx="7143768" cy="6858000"/>
          </a:xfrm>
          <a:prstGeom prst="rect">
            <a:avLst/>
          </a:prstGeom>
          <a:effectLst>
            <a:softEdge rad="31750"/>
          </a:effectLst>
        </p:spPr>
      </p:pic>
      <p:sp>
        <p:nvSpPr>
          <p:cNvPr id="6" name="5 CuadroTexto"/>
          <p:cNvSpPr txBox="1"/>
          <p:nvPr/>
        </p:nvSpPr>
        <p:spPr>
          <a:xfrm>
            <a:off x="1071538" y="5500702"/>
            <a:ext cx="3376374" cy="830997"/>
          </a:xfrm>
          <a:prstGeom prst="rect">
            <a:avLst/>
          </a:prstGeom>
          <a:noFill/>
        </p:spPr>
        <p:txBody>
          <a:bodyPr wrap="none" rtlCol="0">
            <a:spAutoFit/>
          </a:bodyPr>
          <a:lstStyle/>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Las Señoritas De </a:t>
            </a:r>
            <a:r>
              <a:rPr lang="es-ES" sz="24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Avignon</a:t>
            </a: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p>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Pablo Picasso</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childTnLst>
                          </p:cTn>
                        </p:par>
                        <p:par>
                          <p:cTn id="9" fill="hold">
                            <p:stCondLst>
                              <p:cond delay="3000"/>
                            </p:stCondLst>
                            <p:childTnLst>
                              <p:par>
                                <p:cTn id="10" presetID="29"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ppt_x</p:attrName>
                                        </p:attrNameLst>
                                      </p:cBhvr>
                                      <p:tavLst>
                                        <p:tav tm="0">
                                          <p:val>
                                            <p:strVal val="#ppt_x-.2"/>
                                          </p:val>
                                        </p:tav>
                                        <p:tav tm="100000">
                                          <p:val>
                                            <p:strVal val="#ppt_x"/>
                                          </p:val>
                                        </p:tav>
                                      </p:tavLst>
                                    </p:anim>
                                    <p:anim calcmode="lin" valueType="num">
                                      <p:cBhvr>
                                        <p:cTn id="1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del_Prado_Madrid_Espana_Spain4.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00663.jpg"/>
          <p:cNvPicPr>
            <a:picLocks noChangeAspect="1"/>
          </p:cNvPicPr>
          <p:nvPr/>
        </p:nvPicPr>
        <p:blipFill>
          <a:blip r:embed="rId2"/>
          <a:stretch>
            <a:fillRect/>
          </a:stretch>
        </p:blipFill>
        <p:spPr>
          <a:xfrm>
            <a:off x="1500166" y="0"/>
            <a:ext cx="5213529" cy="6858000"/>
          </a:xfrm>
          <a:prstGeom prst="rect">
            <a:avLst/>
          </a:prstGeom>
        </p:spPr>
      </p:pic>
      <p:sp>
        <p:nvSpPr>
          <p:cNvPr id="5" name="4 CuadroTexto"/>
          <p:cNvSpPr txBox="1"/>
          <p:nvPr/>
        </p:nvSpPr>
        <p:spPr>
          <a:xfrm>
            <a:off x="6788868" y="5857892"/>
            <a:ext cx="235513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Santa Rosa De Lima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rros_y_útiles_de_caza Francisco de Goy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0" y="5786454"/>
            <a:ext cx="2887329"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Perros y útiles de caza  </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Francisco de Goya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aphael_-_Madona_of_the_Fish.jpg"/>
          <p:cNvPicPr>
            <a:picLocks noChangeAspect="1"/>
          </p:cNvPicPr>
          <p:nvPr/>
        </p:nvPicPr>
        <p:blipFill>
          <a:blip r:embed="rId2"/>
          <a:stretch>
            <a:fillRect/>
          </a:stretch>
        </p:blipFill>
        <p:spPr>
          <a:xfrm>
            <a:off x="2214546" y="0"/>
            <a:ext cx="5143536" cy="6893953"/>
          </a:xfrm>
          <a:prstGeom prst="rect">
            <a:avLst/>
          </a:prstGeom>
        </p:spPr>
      </p:pic>
      <p:sp>
        <p:nvSpPr>
          <p:cNvPr id="5" name="4 CuadroTexto"/>
          <p:cNvSpPr txBox="1"/>
          <p:nvPr/>
        </p:nvSpPr>
        <p:spPr>
          <a:xfrm>
            <a:off x="0" y="5643578"/>
            <a:ext cx="2343911"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Mujer De Los Peces</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Raphael </a:t>
            </a: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docn_2013041916084781.jpg"/>
          <p:cNvPicPr>
            <a:picLocks noChangeAspect="1"/>
          </p:cNvPicPr>
          <p:nvPr/>
        </p:nvPicPr>
        <p:blipFill>
          <a:blip r:embed="rId2"/>
          <a:stretch>
            <a:fillRect/>
          </a:stretch>
        </p:blipFill>
        <p:spPr>
          <a:xfrm>
            <a:off x="0" y="10016"/>
            <a:ext cx="9144000" cy="6847984"/>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ndicion_breda_velazquez1635.jpg"/>
          <p:cNvPicPr>
            <a:picLocks noChangeAspect="1"/>
          </p:cNvPicPr>
          <p:nvPr/>
        </p:nvPicPr>
        <p:blipFill>
          <a:blip r:embed="rId2"/>
          <a:stretch>
            <a:fillRect/>
          </a:stretch>
        </p:blipFill>
        <p:spPr>
          <a:xfrm>
            <a:off x="26685" y="0"/>
            <a:ext cx="9090630" cy="6858000"/>
          </a:xfrm>
          <a:prstGeom prst="rect">
            <a:avLst/>
          </a:prstGeom>
        </p:spPr>
      </p:pic>
      <p:sp>
        <p:nvSpPr>
          <p:cNvPr id="5" name="4 CuadroTexto"/>
          <p:cNvSpPr txBox="1"/>
          <p:nvPr/>
        </p:nvSpPr>
        <p:spPr>
          <a:xfrm>
            <a:off x="0" y="5429264"/>
            <a:ext cx="1691810" cy="120032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Rendición</a:t>
            </a:r>
          </a:p>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Velazquez</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1635</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bens. el juicio de paris 1639. museo del prado.jpg"/>
          <p:cNvPicPr>
            <a:picLocks noChangeAspect="1"/>
          </p:cNvPicPr>
          <p:nvPr/>
        </p:nvPicPr>
        <p:blipFill>
          <a:blip r:embed="rId2"/>
          <a:stretch>
            <a:fillRect/>
          </a:stretch>
        </p:blipFill>
        <p:spPr>
          <a:xfrm>
            <a:off x="0" y="0"/>
            <a:ext cx="9144000" cy="5786454"/>
          </a:xfrm>
          <a:prstGeom prst="rect">
            <a:avLst/>
          </a:prstGeom>
        </p:spPr>
      </p:pic>
      <p:sp>
        <p:nvSpPr>
          <p:cNvPr id="5" name="4 CuadroTexto"/>
          <p:cNvSpPr txBox="1"/>
          <p:nvPr/>
        </p:nvSpPr>
        <p:spPr>
          <a:xfrm>
            <a:off x="928662" y="5643578"/>
            <a:ext cx="3209918" cy="110799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Juicio De París 1639 </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Rubens. </a:t>
            </a: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bens-diana-y-sus-ninfas-cazando2.jpg"/>
          <p:cNvPicPr>
            <a:picLocks noChangeAspect="1"/>
          </p:cNvPicPr>
          <p:nvPr/>
        </p:nvPicPr>
        <p:blipFill>
          <a:blip r:embed="rId2"/>
          <a:stretch>
            <a:fillRect/>
          </a:stretch>
        </p:blipFill>
        <p:spPr>
          <a:xfrm>
            <a:off x="0" y="428604"/>
            <a:ext cx="9144000" cy="6072206"/>
          </a:xfrm>
          <a:prstGeom prst="rect">
            <a:avLst/>
          </a:prstGeom>
        </p:spPr>
      </p:pic>
      <p:sp>
        <p:nvSpPr>
          <p:cNvPr id="5" name="4 CuadroTexto"/>
          <p:cNvSpPr txBox="1"/>
          <p:nvPr/>
        </p:nvSpPr>
        <p:spPr>
          <a:xfrm>
            <a:off x="5072066" y="5286388"/>
            <a:ext cx="3382410" cy="110799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Diana Y Sus Ninfas Cazando</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Rubens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grada_familia_del_pajarito__MURILLO.jpg"/>
          <p:cNvPicPr>
            <a:picLocks noChangeAspect="1"/>
          </p:cNvPicPr>
          <p:nvPr/>
        </p:nvPicPr>
        <p:blipFill>
          <a:blip r:embed="rId2"/>
          <a:stretch>
            <a:fillRect/>
          </a:stretch>
        </p:blipFill>
        <p:spPr>
          <a:xfrm>
            <a:off x="41295" y="0"/>
            <a:ext cx="9061409" cy="6858000"/>
          </a:xfrm>
          <a:prstGeom prst="rect">
            <a:avLst/>
          </a:prstGeom>
        </p:spPr>
      </p:pic>
      <p:sp>
        <p:nvSpPr>
          <p:cNvPr id="5" name="4 CuadroTexto"/>
          <p:cNvSpPr txBox="1"/>
          <p:nvPr/>
        </p:nvSpPr>
        <p:spPr>
          <a:xfrm>
            <a:off x="5286380" y="5715016"/>
            <a:ext cx="3390672"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Sagrada  Familia Del Pajarito</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Murillo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lazquez.forge-vulcan.jpg"/>
          <p:cNvPicPr>
            <a:picLocks noChangeAspect="1"/>
          </p:cNvPicPr>
          <p:nvPr/>
        </p:nvPicPr>
        <p:blipFill>
          <a:blip r:embed="rId2"/>
          <a:stretch>
            <a:fillRect/>
          </a:stretch>
        </p:blipFill>
        <p:spPr>
          <a:xfrm>
            <a:off x="0" y="8929"/>
            <a:ext cx="9144000" cy="6840141"/>
          </a:xfrm>
          <a:prstGeom prst="rect">
            <a:avLst/>
          </a:prstGeom>
        </p:spPr>
      </p:pic>
      <p:sp>
        <p:nvSpPr>
          <p:cNvPr id="5" name="4 CuadroTexto"/>
          <p:cNvSpPr txBox="1"/>
          <p:nvPr/>
        </p:nvSpPr>
        <p:spPr>
          <a:xfrm>
            <a:off x="3071802" y="5786454"/>
            <a:ext cx="1513107"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Velazquez</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lazquez-LasHilanderas-.jpg"/>
          <p:cNvPicPr>
            <a:picLocks noChangeAspect="1"/>
          </p:cNvPicPr>
          <p:nvPr/>
        </p:nvPicPr>
        <p:blipFill>
          <a:blip r:embed="rId2"/>
          <a:stretch>
            <a:fillRect/>
          </a:stretch>
        </p:blipFill>
        <p:spPr>
          <a:xfrm>
            <a:off x="40183" y="0"/>
            <a:ext cx="9063633" cy="6858000"/>
          </a:xfrm>
          <a:prstGeom prst="rect">
            <a:avLst/>
          </a:prstGeom>
        </p:spPr>
      </p:pic>
      <p:sp>
        <p:nvSpPr>
          <p:cNvPr id="5" name="4 CuadroTexto"/>
          <p:cNvSpPr txBox="1"/>
          <p:nvPr/>
        </p:nvSpPr>
        <p:spPr>
          <a:xfrm>
            <a:off x="714348" y="5857892"/>
            <a:ext cx="1816523"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Las Hilanderas</a:t>
            </a:r>
          </a:p>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Velazquez</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579715551_b4e7e548c5_h.jpg"/>
          <p:cNvPicPr>
            <a:picLocks noChangeAspect="1"/>
          </p:cNvPicPr>
          <p:nvPr/>
        </p:nvPicPr>
        <p:blipFill>
          <a:blip r:embed="rId2"/>
          <a:stretch>
            <a:fillRect/>
          </a:stretch>
        </p:blipFill>
        <p:spPr>
          <a:xfrm>
            <a:off x="0" y="0"/>
            <a:ext cx="9144000" cy="6858000"/>
          </a:xfrm>
          <a:prstGeom prst="rect">
            <a:avLst/>
          </a:prstGeom>
        </p:spPr>
      </p:pic>
      <p:pic>
        <p:nvPicPr>
          <p:cNvPr id="5" name="4 Imagen" descr="8579715551_b4e7e548c5_h.jpg"/>
          <p:cNvPicPr>
            <a:picLocks noChangeAspect="1"/>
          </p:cNvPicPr>
          <p:nvPr/>
        </p:nvPicPr>
        <p:blipFill>
          <a:blip r:embed="rId2"/>
          <a:stretch>
            <a:fillRect/>
          </a:stretch>
        </p:blipFill>
        <p:spPr>
          <a:xfrm>
            <a:off x="0" y="0"/>
            <a:ext cx="9144000" cy="6858000"/>
          </a:xfrm>
          <a:prstGeom prst="rect">
            <a:avLst/>
          </a:prstGeom>
        </p:spPr>
      </p:pic>
      <p:pic>
        <p:nvPicPr>
          <p:cNvPr id="6" name="5 Imagen" descr="8579715551_b4e7e548c5_h.jpg"/>
          <p:cNvPicPr>
            <a:picLocks noChangeAspect="1"/>
          </p:cNvPicPr>
          <p:nvPr/>
        </p:nvPicPr>
        <p:blipFill>
          <a:blip r:embed="rId2"/>
          <a:stretch>
            <a:fillRect/>
          </a:stretch>
        </p:blipFill>
        <p:spPr>
          <a:xfrm>
            <a:off x="0" y="0"/>
            <a:ext cx="9144000" cy="6858000"/>
          </a:xfrm>
          <a:prstGeom prst="rect">
            <a:avLst/>
          </a:prstGeom>
        </p:spPr>
      </p:pic>
      <p:pic>
        <p:nvPicPr>
          <p:cNvPr id="8" name="7 Imagen" descr="cooltext1182647153.png"/>
          <p:cNvPicPr>
            <a:picLocks noChangeAspect="1"/>
          </p:cNvPicPr>
          <p:nvPr/>
        </p:nvPicPr>
        <p:blipFill>
          <a:blip r:embed="rId3"/>
          <a:stretch>
            <a:fillRect/>
          </a:stretch>
        </p:blipFill>
        <p:spPr>
          <a:xfrm>
            <a:off x="2357422" y="5315056"/>
            <a:ext cx="2428892" cy="1542944"/>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fltVal val="0"/>
                                          </p:val>
                                        </p:tav>
                                        <p:tav tm="100000">
                                          <p:val>
                                            <p:strVal val="#ppt_w"/>
                                          </p:val>
                                        </p:tav>
                                      </p:tavLst>
                                    </p:anim>
                                    <p:anim calcmode="lin" valueType="num">
                                      <p:cBhvr>
                                        <p:cTn id="12" dur="5000" fill="hold"/>
                                        <p:tgtEl>
                                          <p:spTgt spid="5"/>
                                        </p:tgtEl>
                                        <p:attrNameLst>
                                          <p:attrName>ppt_h</p:attrName>
                                        </p:attrNameLst>
                                      </p:cBhvr>
                                      <p:tavLst>
                                        <p:tav tm="0">
                                          <p:val>
                                            <p:strVal val="#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5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5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5000"/>
                                        <p:tgtEl>
                                          <p:spTgt spid="4"/>
                                        </p:tgtEl>
                                      </p:cBhvr>
                                    </p:animEffect>
                                  </p:childTnLst>
                                </p:cTn>
                              </p:par>
                            </p:childTnLst>
                          </p:cTn>
                        </p:par>
                        <p:par>
                          <p:cTn id="26" fill="hold">
                            <p:stCondLst>
                              <p:cond delay="5000"/>
                            </p:stCondLst>
                            <p:childTnLst>
                              <p:par>
                                <p:cTn id="27" presetID="23" presetClass="entr" presetSubtype="16"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MUSEO DEL PRADO-MADRID ESPAÑ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--MUSEO DEL PRADO-MADRID ESPAÑA</Template>
  <TotalTime>0</TotalTime>
  <Words>292</Words>
  <Application>Microsoft Office PowerPoint</Application>
  <PresentationFormat>Presentación en pantalla (4:3)</PresentationFormat>
  <Paragraphs>78</Paragraphs>
  <Slides>89</Slides>
  <Notes>0</Notes>
  <HiddenSlides>0</HiddenSlides>
  <MMClips>1</MMClips>
  <ScaleCrop>false</ScaleCrop>
  <HeadingPairs>
    <vt:vector size="4" baseType="variant">
      <vt:variant>
        <vt:lpstr>Tema</vt:lpstr>
      </vt:variant>
      <vt:variant>
        <vt:i4>2</vt:i4>
      </vt:variant>
      <vt:variant>
        <vt:lpstr>Títulos de diapositiva</vt:lpstr>
      </vt:variant>
      <vt:variant>
        <vt:i4>89</vt:i4>
      </vt:variant>
    </vt:vector>
  </HeadingPairs>
  <TitlesOfParts>
    <vt:vector size="91" baseType="lpstr">
      <vt:lpstr>--MUSEO DEL PRADO-MADRID ESPAÑA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2013-09-09T21:41:40Z</dcterms:created>
  <dcterms:modified xsi:type="dcterms:W3CDTF">2013-09-09T21:52:22Z</dcterms:modified>
</cp:coreProperties>
</file>