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9" r:id="rId1"/>
    <p:sldMasterId id="2147483652" r:id="rId2"/>
  </p:sldMasterIdLst>
  <p:notesMasterIdLst>
    <p:notesMasterId r:id="rId46"/>
  </p:notesMasterIdLst>
  <p:sldIdLst>
    <p:sldId id="29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7" r:id="rId44"/>
    <p:sldId id="298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  <p:modifyVerifier cryptProviderType="rsaFull" cryptAlgorithmClass="hash" cryptAlgorithmType="typeAny" cryptAlgorithmSid="4" spinCount="50000" saltData="uskCwIa0N1RCKt1vCnzDiw" hashData="mWgthelH5USOMfJR4FDCDRQ3FE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23" autoAdjust="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hape 2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  <a:cxn ang="0">
                <a:pos x="0" y="0"/>
              </a:cxn>
            </a:cxnLst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pPr lvl="0"/>
            <a:endParaRPr noProof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hape 1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7107" name="Shape 1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hape 21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8131" name="Shape 22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hape 27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9155" name="Shape 28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hape 33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0179" name="Shape 34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hape 4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1203" name="Shape 4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hape 4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2227" name="Shape 4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hape 5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3251" name="Shape 5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hape 5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4275" name="Shape 5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hape 6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5299" name="Shape 6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hape 7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6323" name="Shape 7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hape 7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7347" name="Shape 7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hape 8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8371" name="Shape 8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hape 8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9395" name="Shape 8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hape 9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0419" name="Shape 9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hape 10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43" name="Shape 10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hape 10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2467" name="Shape 10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hape 11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1" name="Shape 11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hape 11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4515" name="Shape 11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hape 12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5539" name="Shape 12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hape 13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6563" name="Shape 13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hape 13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7" name="Shape 13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hape 14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8611" name="Shape 14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hape 14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5" name="Shape 14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hape 15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0659" name="Shape 15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hape 16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3" name="Shape 16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hape 16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2707" name="Shape 16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hape 17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1" name="Shape 17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hape 17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4755" name="Shape 17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hape 18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79" name="Shape 18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hape 19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6803" name="Shape 19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hape 19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7" name="Shape 19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hape 20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8851" name="Shape 20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hape 20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5" name="Shape 20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hape 21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0899" name="Shape 21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hape 22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3" name="Shape 22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hape 22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2947" name="Shape 227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hape 23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1" name="Shape 23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hape 23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4995" name="Shape 239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hape 24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19" name="Shape 24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hape 25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7043" name="Shape 25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hape 5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s-ES" smtClean="0">
              <a:sym typeface="Arial" charset="0"/>
            </a:endParaRPr>
          </a:p>
        </p:txBody>
      </p:sp>
      <p:sp>
        <p:nvSpPr>
          <p:cNvPr id="1027" name="Shape 6"/>
          <p:cNvSpPr txBox="1"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>
              <a:sym typeface="Arial" charset="0"/>
            </a:endParaRPr>
          </a:p>
        </p:txBody>
      </p:sp>
      <p:sp>
        <p:nvSpPr>
          <p:cNvPr id="1028" name="Shape 7"/>
          <p:cNvSpPr txBox="1">
            <a:spLocks noGrp="1"/>
          </p:cNvSpPr>
          <p:nvPr>
            <p:ph type="dt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029" name="Shape 8"/>
          <p:cNvSpPr txBox="1">
            <a:spLocks noGrp="1"/>
          </p:cNvSpPr>
          <p:nvPr>
            <p:ph type="ft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endParaRPr lang="es-ES"/>
          </a:p>
        </p:txBody>
      </p:sp>
      <p:sp>
        <p:nvSpPr>
          <p:cNvPr id="1030" name="Shape 9"/>
          <p:cNvSpPr txBox="1">
            <a:spLocks noGrp="1"/>
          </p:cNvSpPr>
          <p:nvPr>
            <p:ph type="sldNum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25000"/>
              <a:buFont typeface="Arial" charset="0"/>
              <a:buNone/>
              <a:defRPr/>
            </a:lvl1pPr>
          </a:lstStyle>
          <a:p>
            <a:fld id="{7E128489-A14E-4DB6-88CD-41E63997BC0D}" type="slidenum">
              <a:rPr lang="en-US"/>
              <a:pPr/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1198563" y="2274888"/>
            <a:ext cx="674687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9600" b="1" dirty="0">
                <a:solidFill>
                  <a:srgbClr val="FF0000"/>
                </a:solidFill>
                <a:latin typeface="Juice ITC" pitchFamily="82" charset="0"/>
              </a:rPr>
              <a:t>Raras fotografías </a:t>
            </a:r>
          </a:p>
          <a:p>
            <a:pPr algn="ctr"/>
            <a:r>
              <a:rPr lang="es-ES" sz="9600" b="1" dirty="0">
                <a:solidFill>
                  <a:srgbClr val="FF0000"/>
                </a:solidFill>
                <a:latin typeface="Juice ITC" pitchFamily="82" charset="0"/>
              </a:rPr>
              <a:t>históricas</a:t>
            </a:r>
          </a:p>
        </p:txBody>
      </p:sp>
    </p:spTree>
  </p:cSld>
  <p:clrMapOvr>
    <a:masterClrMapping/>
  </p:clrMapOvr>
  <p:transition spd="slow">
    <p:sndAc>
      <p:stSnd loop="1">
        <p:snd r:embed="rId2" name="enrique_chia_pescador_de_hombr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hape 12"/>
          <p:cNvSpPr>
            <a:spLocks noChangeArrowheads="1"/>
          </p:cNvSpPr>
          <p:nvPr/>
        </p:nvSpPr>
        <p:spPr bwMode="auto">
          <a:xfrm>
            <a:off x="0" y="473075"/>
            <a:ext cx="9144000" cy="59102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4099" name="Shape 13"/>
          <p:cNvSpPr txBox="1">
            <a:spLocks noChangeArrowheads="1"/>
          </p:cNvSpPr>
          <p:nvPr/>
        </p:nvSpPr>
        <p:spPr bwMode="auto">
          <a:xfrm>
            <a:off x="0" y="0"/>
            <a:ext cx="8893175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El hombre que se negó a dar el saludo Nazi, 1936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hape 18"/>
          <p:cNvSpPr>
            <a:spLocks noChangeArrowheads="1"/>
          </p:cNvSpPr>
          <p:nvPr/>
        </p:nvSpPr>
        <p:spPr bwMode="auto">
          <a:xfrm>
            <a:off x="0" y="812800"/>
            <a:ext cx="9144000" cy="60452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5123" name="Shape 19"/>
          <p:cNvSpPr txBox="1">
            <a:spLocks noChangeArrowheads="1"/>
          </p:cNvSpPr>
          <p:nvPr/>
        </p:nvSpPr>
        <p:spPr bwMode="auto">
          <a:xfrm>
            <a:off x="0" y="0"/>
            <a:ext cx="91440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Nikola Tesla en su laboratorio, sentado detrás de su "transmisor de aumento"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hape 24"/>
          <p:cNvSpPr>
            <a:spLocks noChangeArrowheads="1"/>
          </p:cNvSpPr>
          <p:nvPr/>
        </p:nvSpPr>
        <p:spPr bwMode="auto">
          <a:xfrm>
            <a:off x="3779838" y="0"/>
            <a:ext cx="516096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6147" name="Shape 25"/>
          <p:cNvSpPr txBox="1">
            <a:spLocks noChangeArrowheads="1"/>
          </p:cNvSpPr>
          <p:nvPr/>
        </p:nvSpPr>
        <p:spPr bwMode="auto">
          <a:xfrm>
            <a:off x="215900" y="2420938"/>
            <a:ext cx="356393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</a:pPr>
            <a:r>
              <a:rPr lang="es-ES" sz="2400" b="1">
                <a:solidFill>
                  <a:schemeClr val="tx1"/>
                </a:solidFill>
              </a:rPr>
              <a:t>Las tumbas de una mujer católica y su marido protestante </a:t>
            </a:r>
          </a:p>
          <a:p>
            <a:pPr algn="ctr">
              <a:buClr>
                <a:srgbClr val="000000"/>
              </a:buClr>
              <a:buSzPct val="25000"/>
            </a:pPr>
            <a:r>
              <a:rPr lang="es-ES" sz="2400" b="1">
                <a:solidFill>
                  <a:schemeClr val="tx1"/>
                </a:solidFill>
              </a:rPr>
              <a:t>separados por una pared, Holanda, 1888.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hape 30"/>
          <p:cNvSpPr>
            <a:spLocks noChangeArrowheads="1"/>
          </p:cNvSpPr>
          <p:nvPr/>
        </p:nvSpPr>
        <p:spPr bwMode="auto">
          <a:xfrm>
            <a:off x="3203575" y="0"/>
            <a:ext cx="493395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7171" name="Shape 31"/>
          <p:cNvSpPr txBox="1">
            <a:spLocks noChangeArrowheads="1"/>
          </p:cNvSpPr>
          <p:nvPr/>
        </p:nvSpPr>
        <p:spPr bwMode="auto">
          <a:xfrm>
            <a:off x="276225" y="1701800"/>
            <a:ext cx="2916238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Momento de un  muchacho austríaco en pura felicidad tras recibir zapatos nuevos durante la segunda guerra mundial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hape 36"/>
          <p:cNvSpPr>
            <a:spLocks noChangeArrowheads="1"/>
          </p:cNvSpPr>
          <p:nvPr/>
        </p:nvSpPr>
        <p:spPr bwMode="auto">
          <a:xfrm>
            <a:off x="211138" y="1196975"/>
            <a:ext cx="8721725" cy="56610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8195" name="Shape 37"/>
          <p:cNvSpPr txBox="1"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Font typeface="Arial" charset="0"/>
              <a:buNone/>
            </a:pPr>
            <a:endParaRPr lang="es-ES" sz="1800" b="1"/>
          </a:p>
          <a:p>
            <a:endParaRPr lang="es-ES" sz="1800" b="1"/>
          </a:p>
        </p:txBody>
      </p:sp>
      <p:sp>
        <p:nvSpPr>
          <p:cNvPr id="8196" name="Shape 38"/>
          <p:cNvSpPr txBox="1"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</a:pPr>
            <a:r>
              <a:rPr lang="es-ES" sz="2400" b="1"/>
              <a:t>Los organizadores de carreras intento de detener Kathrine Switzer competir en el maratón de Boston. Ella fue la primera mujer de terminar la carrera de 1967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hape 43"/>
          <p:cNvSpPr>
            <a:spLocks noChangeArrowheads="1"/>
          </p:cNvSpPr>
          <p:nvPr/>
        </p:nvSpPr>
        <p:spPr bwMode="auto">
          <a:xfrm>
            <a:off x="90488" y="779463"/>
            <a:ext cx="8963025" cy="60785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9219" name="Shape 44"/>
          <p:cNvSpPr txBox="1">
            <a:spLocks noChangeArrowheads="1"/>
          </p:cNvSpPr>
          <p:nvPr/>
        </p:nvSpPr>
        <p:spPr bwMode="auto">
          <a:xfrm>
            <a:off x="234950" y="0"/>
            <a:ext cx="8675688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El sello intacto en la tumba de Tutankamon, 1922</a:t>
            </a:r>
          </a:p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 (3.245 años sin tocar)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hape 49"/>
          <p:cNvSpPr>
            <a:spLocks noChangeArrowheads="1"/>
          </p:cNvSpPr>
          <p:nvPr/>
        </p:nvSpPr>
        <p:spPr bwMode="auto">
          <a:xfrm>
            <a:off x="3563938" y="0"/>
            <a:ext cx="5011737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0243" name="Shape 50"/>
          <p:cNvSpPr txBox="1">
            <a:spLocks noChangeArrowheads="1"/>
          </p:cNvSpPr>
          <p:nvPr/>
        </p:nvSpPr>
        <p:spPr bwMode="auto">
          <a:xfrm>
            <a:off x="323850" y="2997200"/>
            <a:ext cx="27717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it-IT" sz="2400" b="1">
                <a:solidFill>
                  <a:schemeClr val="tx1"/>
                </a:solidFill>
              </a:rPr>
              <a:t>Pintando la </a:t>
            </a:r>
          </a:p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it-IT" sz="2400" b="1">
                <a:solidFill>
                  <a:schemeClr val="tx1"/>
                </a:solidFill>
              </a:rPr>
              <a:t>Torre Eiffel, 1932</a:t>
            </a:r>
            <a:endParaRPr lang="es-E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hape 55"/>
          <p:cNvSpPr>
            <a:spLocks noChangeArrowheads="1"/>
          </p:cNvSpPr>
          <p:nvPr/>
        </p:nvSpPr>
        <p:spPr bwMode="auto">
          <a:xfrm>
            <a:off x="3924300" y="15875"/>
            <a:ext cx="46355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1267" name="Shape 56"/>
          <p:cNvSpPr txBox="1">
            <a:spLocks noChangeArrowheads="1"/>
          </p:cNvSpPr>
          <p:nvPr/>
        </p:nvSpPr>
        <p:spPr bwMode="auto">
          <a:xfrm>
            <a:off x="179388" y="2765425"/>
            <a:ext cx="287972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2400" b="1">
                <a:solidFill>
                  <a:schemeClr val="tx1"/>
                </a:solidFill>
              </a:rPr>
              <a:t>Soldado desconocido de Vietnam, 1965</a:t>
            </a:r>
            <a:endParaRPr lang="es-E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61"/>
          <p:cNvSpPr>
            <a:spLocks noChangeArrowheads="1"/>
          </p:cNvSpPr>
          <p:nvPr/>
        </p:nvSpPr>
        <p:spPr bwMode="auto">
          <a:xfrm>
            <a:off x="900113" y="15875"/>
            <a:ext cx="734377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2291" name="Shape 62"/>
          <p:cNvSpPr txBox="1">
            <a:spLocks noChangeArrowheads="1"/>
          </p:cNvSpPr>
          <p:nvPr/>
        </p:nvSpPr>
        <p:spPr bwMode="auto">
          <a:xfrm>
            <a:off x="422275" y="0"/>
            <a:ext cx="8299450" cy="7651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Primera mañana después que Suecia cambiara la conducción a la izquierda a conducir a la derecha, 1967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hape 67"/>
          <p:cNvSpPr>
            <a:spLocks noChangeArrowheads="1"/>
          </p:cNvSpPr>
          <p:nvPr/>
        </p:nvSpPr>
        <p:spPr bwMode="auto">
          <a:xfrm>
            <a:off x="0" y="0"/>
            <a:ext cx="77263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3315" name="Shape 68"/>
          <p:cNvSpPr txBox="1">
            <a:spLocks noChangeArrowheads="1"/>
          </p:cNvSpPr>
          <p:nvPr/>
        </p:nvSpPr>
        <p:spPr bwMode="auto">
          <a:xfrm>
            <a:off x="6321425" y="1811338"/>
            <a:ext cx="2809875" cy="154622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2400" b="1"/>
              <a:t>Animales siendo utilizados como parte de la terapia médica, 1956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hape 73"/>
          <p:cNvSpPr>
            <a:spLocks noChangeArrowheads="1"/>
          </p:cNvSpPr>
          <p:nvPr/>
        </p:nvSpPr>
        <p:spPr bwMode="auto">
          <a:xfrm>
            <a:off x="3132138" y="0"/>
            <a:ext cx="5538787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4339" name="Shape 74"/>
          <p:cNvSpPr txBox="1">
            <a:spLocks noChangeArrowheads="1"/>
          </p:cNvSpPr>
          <p:nvPr/>
        </p:nvSpPr>
        <p:spPr bwMode="auto">
          <a:xfrm>
            <a:off x="252413" y="2097088"/>
            <a:ext cx="2843212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El beso de la vida – un trabajador da utilidad  a el boca a boca a colega después que toco  un cable de alta tensión, 1967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hape 79"/>
          <p:cNvSpPr>
            <a:spLocks noChangeArrowheads="1"/>
          </p:cNvSpPr>
          <p:nvPr/>
        </p:nvSpPr>
        <p:spPr bwMode="auto">
          <a:xfrm>
            <a:off x="3995738" y="0"/>
            <a:ext cx="4395787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5363" name="Shape 80"/>
          <p:cNvSpPr txBox="1">
            <a:spLocks noChangeArrowheads="1"/>
          </p:cNvSpPr>
          <p:nvPr/>
        </p:nvSpPr>
        <p:spPr bwMode="auto">
          <a:xfrm>
            <a:off x="179388" y="2060575"/>
            <a:ext cx="3563937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Annette Kellerman promueve el derecho de las mujeres a usar un traje de baño una sola pieza , 1907. Ella fue arrestada por  indecencia.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hape 85"/>
          <p:cNvSpPr>
            <a:spLocks noChangeArrowheads="1"/>
          </p:cNvSpPr>
          <p:nvPr/>
        </p:nvSpPr>
        <p:spPr bwMode="auto">
          <a:xfrm>
            <a:off x="3924300" y="22225"/>
            <a:ext cx="493871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6387" name="Shape 86"/>
          <p:cNvSpPr txBox="1">
            <a:spLocks noChangeArrowheads="1"/>
          </p:cNvSpPr>
          <p:nvPr/>
        </p:nvSpPr>
        <p:spPr bwMode="auto">
          <a:xfrm>
            <a:off x="107950" y="1916113"/>
            <a:ext cx="3563938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Gruta en un Iceberg, fotografiado durante la expedición Antártica británica,</a:t>
            </a:r>
          </a:p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 05 de enero de 1911.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hape 91"/>
          <p:cNvSpPr>
            <a:spLocks noChangeArrowheads="1"/>
          </p:cNvSpPr>
          <p:nvPr/>
        </p:nvSpPr>
        <p:spPr bwMode="auto">
          <a:xfrm>
            <a:off x="0" y="722313"/>
            <a:ext cx="9144000" cy="61356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7411" name="Shape 92"/>
          <p:cNvSpPr txBox="1">
            <a:spLocks noChangeArrowheads="1"/>
          </p:cNvSpPr>
          <p:nvPr/>
        </p:nvSpPr>
        <p:spPr bwMode="auto">
          <a:xfrm>
            <a:off x="593725" y="115888"/>
            <a:ext cx="79565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106 años Armenia mujer protectora de hogar, 1990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hape 97"/>
          <p:cNvSpPr>
            <a:spLocks noChangeArrowheads="1"/>
          </p:cNvSpPr>
          <p:nvPr/>
        </p:nvSpPr>
        <p:spPr bwMode="auto">
          <a:xfrm>
            <a:off x="860425" y="0"/>
            <a:ext cx="74215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8435" name="Shape 98"/>
          <p:cNvSpPr txBox="1">
            <a:spLocks noChangeArrowheads="1"/>
          </p:cNvSpPr>
          <p:nvPr/>
        </p:nvSpPr>
        <p:spPr bwMode="auto">
          <a:xfrm>
            <a:off x="900113" y="0"/>
            <a:ext cx="7343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</a:pPr>
            <a:r>
              <a:rPr lang="en-US" sz="2400" b="1"/>
              <a:t>Albert Einstein, Verano 1939 Nassau Point, Long Island, NY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hape 103"/>
          <p:cNvSpPr>
            <a:spLocks noChangeArrowheads="1"/>
          </p:cNvSpPr>
          <p:nvPr/>
        </p:nvSpPr>
        <p:spPr bwMode="auto">
          <a:xfrm>
            <a:off x="604838" y="0"/>
            <a:ext cx="7932737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19459" name="Shape 104"/>
          <p:cNvSpPr txBox="1">
            <a:spLocks noChangeArrowheads="1"/>
          </p:cNvSpPr>
          <p:nvPr/>
        </p:nvSpPr>
        <p:spPr bwMode="auto">
          <a:xfrm>
            <a:off x="2627313" y="0"/>
            <a:ext cx="5400675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Pintor del puente de Brooklyn, 1914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hape 109"/>
          <p:cNvSpPr>
            <a:spLocks noChangeArrowheads="1"/>
          </p:cNvSpPr>
          <p:nvPr/>
        </p:nvSpPr>
        <p:spPr bwMode="auto">
          <a:xfrm>
            <a:off x="0" y="65088"/>
            <a:ext cx="9144000" cy="67262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0483" name="Shape 110"/>
          <p:cNvSpPr txBox="1">
            <a:spLocks noChangeArrowheads="1"/>
          </p:cNvSpPr>
          <p:nvPr/>
        </p:nvSpPr>
        <p:spPr bwMode="auto">
          <a:xfrm>
            <a:off x="539750" y="260350"/>
            <a:ext cx="80645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La última foto conocida del Titanic sobre agua, 1912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hape 115"/>
          <p:cNvSpPr>
            <a:spLocks noChangeArrowheads="1"/>
          </p:cNvSpPr>
          <p:nvPr/>
        </p:nvSpPr>
        <p:spPr bwMode="auto">
          <a:xfrm>
            <a:off x="0" y="58738"/>
            <a:ext cx="9144000" cy="67405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1507" name="Shape 116"/>
          <p:cNvSpPr txBox="1">
            <a:spLocks noChangeArrowheads="1"/>
          </p:cNvSpPr>
          <p:nvPr/>
        </p:nvSpPr>
        <p:spPr bwMode="auto">
          <a:xfrm>
            <a:off x="539750" y="58738"/>
            <a:ext cx="7056438" cy="3667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Cafetería de empleados de Disneyland en 1961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hape 121"/>
          <p:cNvSpPr>
            <a:spLocks noChangeArrowheads="1"/>
          </p:cNvSpPr>
          <p:nvPr/>
        </p:nvSpPr>
        <p:spPr bwMode="auto">
          <a:xfrm>
            <a:off x="1176338" y="0"/>
            <a:ext cx="679132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2531" name="Shape 122"/>
          <p:cNvSpPr txBox="1">
            <a:spLocks noChangeArrowheads="1"/>
          </p:cNvSpPr>
          <p:nvPr/>
        </p:nvSpPr>
        <p:spPr bwMode="auto">
          <a:xfrm>
            <a:off x="1187450" y="0"/>
            <a:ext cx="7345363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Enormes multitudes se reúnen en el primer Woodstock, 1969 (festival de rock)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hape 127"/>
          <p:cNvSpPr>
            <a:spLocks noChangeArrowheads="1"/>
          </p:cNvSpPr>
          <p:nvPr/>
        </p:nvSpPr>
        <p:spPr bwMode="auto">
          <a:xfrm>
            <a:off x="3492500" y="0"/>
            <a:ext cx="51482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3555" name="Shape 128"/>
          <p:cNvSpPr txBox="1">
            <a:spLocks noChangeArrowheads="1"/>
          </p:cNvSpPr>
          <p:nvPr/>
        </p:nvSpPr>
        <p:spPr bwMode="auto">
          <a:xfrm>
            <a:off x="179388" y="2627313"/>
            <a:ext cx="303212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2400" b="1">
                <a:solidFill>
                  <a:schemeClr val="tx1"/>
                </a:solidFill>
              </a:rPr>
              <a:t>El verdadero Winnie The Pooh y Christopher Robin, 1927</a:t>
            </a:r>
            <a:endParaRPr lang="es-E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hape 133"/>
          <p:cNvSpPr>
            <a:spLocks noChangeArrowheads="1"/>
          </p:cNvSpPr>
          <p:nvPr/>
        </p:nvSpPr>
        <p:spPr bwMode="auto">
          <a:xfrm>
            <a:off x="0" y="80963"/>
            <a:ext cx="9144000" cy="66960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4579" name="Shape 134"/>
          <p:cNvSpPr txBox="1">
            <a:spLocks noChangeArrowheads="1"/>
          </p:cNvSpPr>
          <p:nvPr/>
        </p:nvSpPr>
        <p:spPr bwMode="auto">
          <a:xfrm>
            <a:off x="179388" y="1484313"/>
            <a:ext cx="277177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2400" b="1"/>
              <a:t>Mujeres entregando hielo, 1918</a:t>
            </a:r>
            <a:endParaRPr lang="es-E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139"/>
          <p:cNvSpPr>
            <a:spLocks noChangeArrowheads="1"/>
          </p:cNvSpPr>
          <p:nvPr/>
        </p:nvSpPr>
        <p:spPr bwMode="auto">
          <a:xfrm>
            <a:off x="3708400" y="0"/>
            <a:ext cx="488632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5603" name="Shape 140"/>
          <p:cNvSpPr txBox="1">
            <a:spLocks noChangeArrowheads="1"/>
          </p:cNvSpPr>
          <p:nvPr/>
        </p:nvSpPr>
        <p:spPr bwMode="auto">
          <a:xfrm>
            <a:off x="0" y="1941513"/>
            <a:ext cx="3563938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</a:pPr>
            <a:endParaRPr lang="es-ES" sz="2400" b="1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25000"/>
            </a:pPr>
            <a:r>
              <a:rPr lang="es-ES" sz="2400" b="1">
                <a:solidFill>
                  <a:schemeClr val="tx1"/>
                </a:solidFill>
              </a:rPr>
              <a:t>Hannah Stilley, Nacida 1746, fotografiada en 1840. Probablemente el primer Nacimiento individual capturado en  película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hape 145"/>
          <p:cNvSpPr>
            <a:spLocks noChangeArrowheads="1"/>
          </p:cNvSpPr>
          <p:nvPr/>
        </p:nvSpPr>
        <p:spPr bwMode="auto">
          <a:xfrm>
            <a:off x="0" y="661988"/>
            <a:ext cx="9144000" cy="61960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6627" name="Shape 146"/>
          <p:cNvSpPr txBox="1">
            <a:spLocks noChangeArrowheads="1"/>
          </p:cNvSpPr>
          <p:nvPr/>
        </p:nvSpPr>
        <p:spPr bwMode="auto">
          <a:xfrm>
            <a:off x="0" y="0"/>
            <a:ext cx="9144000" cy="11255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bg1"/>
                </a:solidFill>
              </a:rPr>
              <a:t>Los Beatles tocan para 18 personas en el Club de Aldershot, diciembre de 1961. Iban a convertirse en superestrellas en año y medio despues.</a:t>
            </a:r>
            <a:endParaRPr lang="en-U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hape 151"/>
          <p:cNvSpPr>
            <a:spLocks noChangeArrowheads="1"/>
          </p:cNvSpPr>
          <p:nvPr/>
        </p:nvSpPr>
        <p:spPr bwMode="auto">
          <a:xfrm>
            <a:off x="0" y="1181100"/>
            <a:ext cx="9144000" cy="56530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7651" name="Shape 152"/>
          <p:cNvSpPr txBox="1">
            <a:spLocks noChangeArrowheads="1"/>
          </p:cNvSpPr>
          <p:nvPr/>
        </p:nvSpPr>
        <p:spPr bwMode="auto">
          <a:xfrm>
            <a:off x="0" y="-177800"/>
            <a:ext cx="91440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</a:pPr>
            <a:endParaRPr lang="es-ES" sz="1800" b="1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s-ES" sz="2400" b="1">
                <a:solidFill>
                  <a:schemeClr val="tx1"/>
                </a:solidFill>
              </a:rPr>
              <a:t>El Primer  metro del trayecto de tren, la estación de Edgware Road, Londres, 1862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hape 157"/>
          <p:cNvSpPr>
            <a:spLocks noChangeArrowheads="1"/>
          </p:cNvSpPr>
          <p:nvPr/>
        </p:nvSpPr>
        <p:spPr bwMode="auto">
          <a:xfrm>
            <a:off x="1176338" y="0"/>
            <a:ext cx="679132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8675" name="Shape 158"/>
          <p:cNvSpPr txBox="1">
            <a:spLocks noChangeArrowheads="1"/>
          </p:cNvSpPr>
          <p:nvPr/>
        </p:nvSpPr>
        <p:spPr bwMode="auto">
          <a:xfrm>
            <a:off x="755650" y="0"/>
            <a:ext cx="76327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Clientes de una tienda de música de Londres, 1955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163"/>
          <p:cNvSpPr>
            <a:spLocks noChangeArrowheads="1"/>
          </p:cNvSpPr>
          <p:nvPr/>
        </p:nvSpPr>
        <p:spPr bwMode="auto">
          <a:xfrm>
            <a:off x="0" y="34925"/>
            <a:ext cx="9144000" cy="67865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29699" name="Shape 164"/>
          <p:cNvSpPr txBox="1">
            <a:spLocks noChangeArrowheads="1"/>
          </p:cNvSpPr>
          <p:nvPr/>
        </p:nvSpPr>
        <p:spPr bwMode="auto">
          <a:xfrm>
            <a:off x="3851275" y="260350"/>
            <a:ext cx="5292725" cy="7921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Mujer con un cochecito de niño resistente al Gas, Inglaterra, 1938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169"/>
          <p:cNvSpPr>
            <a:spLocks noChangeArrowheads="1"/>
          </p:cNvSpPr>
          <p:nvPr/>
        </p:nvSpPr>
        <p:spPr bwMode="auto">
          <a:xfrm>
            <a:off x="0" y="398463"/>
            <a:ext cx="9144000" cy="60610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0723" name="Shape 170"/>
          <p:cNvSpPr txBox="1">
            <a:spLocks noChangeArrowheads="1"/>
          </p:cNvSpPr>
          <p:nvPr/>
        </p:nvSpPr>
        <p:spPr bwMode="auto">
          <a:xfrm>
            <a:off x="1979613" y="0"/>
            <a:ext cx="403225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Elvis en el ejército, 1958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hape 175"/>
          <p:cNvSpPr>
            <a:spLocks noChangeArrowheads="1"/>
          </p:cNvSpPr>
          <p:nvPr/>
        </p:nvSpPr>
        <p:spPr bwMode="auto">
          <a:xfrm>
            <a:off x="3419475" y="0"/>
            <a:ext cx="531177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1747" name="Shape 176"/>
          <p:cNvSpPr txBox="1">
            <a:spLocks noChangeArrowheads="1"/>
          </p:cNvSpPr>
          <p:nvPr/>
        </p:nvSpPr>
        <p:spPr bwMode="auto">
          <a:xfrm>
            <a:off x="152400" y="1666875"/>
            <a:ext cx="2835275" cy="352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chemeClr val="tx1"/>
                </a:solidFill>
              </a:rPr>
              <a:t>Jaulas usadas para bebés asegurandose de que los niños reciban suficiente luz solar y aire fresco cuando se vive en un edificio de apartamentos, 1937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hape 181"/>
          <p:cNvSpPr>
            <a:spLocks noChangeArrowheads="1"/>
          </p:cNvSpPr>
          <p:nvPr/>
        </p:nvSpPr>
        <p:spPr bwMode="auto">
          <a:xfrm>
            <a:off x="406400" y="0"/>
            <a:ext cx="83312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2771" name="Shape 182"/>
          <p:cNvSpPr txBox="1">
            <a:spLocks noChangeArrowheads="1"/>
          </p:cNvSpPr>
          <p:nvPr/>
        </p:nvSpPr>
        <p:spPr bwMode="auto">
          <a:xfrm>
            <a:off x="468313" y="0"/>
            <a:ext cx="820737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Medición de trajes de baño, si eran demasiado cortos, las mujeres recibian una multa, de 1920</a:t>
            </a:r>
            <a:endParaRPr lang="es-ES" sz="18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hape 187"/>
          <p:cNvSpPr>
            <a:spLocks noChangeArrowheads="1"/>
          </p:cNvSpPr>
          <p:nvPr/>
        </p:nvSpPr>
        <p:spPr bwMode="auto">
          <a:xfrm>
            <a:off x="119063" y="0"/>
            <a:ext cx="8904287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3795" name="Shape 188"/>
          <p:cNvSpPr txBox="1">
            <a:spLocks noChangeArrowheads="1"/>
          </p:cNvSpPr>
          <p:nvPr/>
        </p:nvSpPr>
        <p:spPr bwMode="auto">
          <a:xfrm>
            <a:off x="119063" y="5734050"/>
            <a:ext cx="59658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FFFFFF"/>
              </a:buClr>
              <a:buSzPct val="25000"/>
              <a:buFont typeface="Arial" charset="0"/>
              <a:buNone/>
            </a:pPr>
            <a:r>
              <a:rPr lang="es-ES" sz="1800" b="1">
                <a:solidFill>
                  <a:srgbClr val="FFFFFF"/>
                </a:solidFill>
              </a:rPr>
              <a:t>Salvador Dalí besa la mano de Raquel Welch después de terminar su famoso retrato de ella, 1965</a:t>
            </a:r>
            <a:endParaRPr lang="en-US" sz="18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hape 193"/>
          <p:cNvSpPr>
            <a:spLocks noChangeArrowheads="1"/>
          </p:cNvSpPr>
          <p:nvPr/>
        </p:nvSpPr>
        <p:spPr bwMode="auto">
          <a:xfrm>
            <a:off x="3492500" y="26988"/>
            <a:ext cx="533241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4819" name="Shape 194"/>
          <p:cNvSpPr txBox="1">
            <a:spLocks noChangeArrowheads="1"/>
          </p:cNvSpPr>
          <p:nvPr/>
        </p:nvSpPr>
        <p:spPr bwMode="auto">
          <a:xfrm>
            <a:off x="395288" y="2636838"/>
            <a:ext cx="270033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1800" b="1">
                <a:solidFill>
                  <a:schemeClr val="tx1"/>
                </a:solidFill>
              </a:rPr>
              <a:t>Niña con su muñeca sentada en las ruinas de su casa, bombardeada Londres, 1940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hape 199"/>
          <p:cNvSpPr>
            <a:spLocks noChangeArrowheads="1"/>
          </p:cNvSpPr>
          <p:nvPr/>
        </p:nvSpPr>
        <p:spPr bwMode="auto">
          <a:xfrm>
            <a:off x="0" y="692150"/>
            <a:ext cx="9144000" cy="62007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5843" name="Shape 200"/>
          <p:cNvSpPr txBox="1"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Georges Ciegos, un miembro de la resistencia francesa, sonriendo a un alemán un pelotón de fusilamiento, 1944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hape 205"/>
          <p:cNvSpPr>
            <a:spLocks noChangeArrowheads="1"/>
          </p:cNvSpPr>
          <p:nvPr/>
        </p:nvSpPr>
        <p:spPr bwMode="auto">
          <a:xfrm>
            <a:off x="3492500" y="0"/>
            <a:ext cx="530542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6867" name="Shape 206"/>
          <p:cNvSpPr txBox="1">
            <a:spLocks noChangeArrowheads="1"/>
          </p:cNvSpPr>
          <p:nvPr/>
        </p:nvSpPr>
        <p:spPr bwMode="auto">
          <a:xfrm>
            <a:off x="323850" y="2097088"/>
            <a:ext cx="29876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</a:pPr>
            <a:r>
              <a:rPr lang="en-US" sz="1800" b="1"/>
              <a:t> </a:t>
            </a:r>
            <a:endParaRPr lang="en-US" sz="2400" b="1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25000"/>
            </a:pPr>
            <a:r>
              <a:rPr lang="en-US" sz="2400" b="1">
                <a:solidFill>
                  <a:schemeClr val="tx1"/>
                </a:solidFill>
              </a:rPr>
              <a:t>"Espérame papá", de Claude P. Dettloff.  En New Westminster, Canadá, </a:t>
            </a:r>
          </a:p>
          <a:p>
            <a:pPr algn="ctr">
              <a:buClr>
                <a:srgbClr val="000000"/>
              </a:buClr>
              <a:buSzPct val="25000"/>
            </a:pPr>
            <a:r>
              <a:rPr lang="en-US" sz="2400" b="1">
                <a:solidFill>
                  <a:schemeClr val="tx1"/>
                </a:solidFill>
              </a:rPr>
              <a:t>01 de octubre 1940</a:t>
            </a:r>
            <a:endParaRPr lang="es-E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hape 211"/>
          <p:cNvSpPr>
            <a:spLocks noChangeArrowheads="1"/>
          </p:cNvSpPr>
          <p:nvPr/>
        </p:nvSpPr>
        <p:spPr bwMode="auto">
          <a:xfrm>
            <a:off x="4356100" y="0"/>
            <a:ext cx="4383088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7891" name="Shape 212"/>
          <p:cNvSpPr txBox="1">
            <a:spLocks noChangeArrowheads="1"/>
          </p:cNvSpPr>
          <p:nvPr/>
        </p:nvSpPr>
        <p:spPr bwMode="auto">
          <a:xfrm>
            <a:off x="0" y="2816225"/>
            <a:ext cx="4067175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2400" b="1">
                <a:solidFill>
                  <a:schemeClr val="tx1"/>
                </a:solidFill>
              </a:rPr>
              <a:t>Marinero besando a una enfermera, Times Square, </a:t>
            </a:r>
          </a:p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2400" b="1">
                <a:solidFill>
                  <a:schemeClr val="tx1"/>
                </a:solidFill>
              </a:rPr>
              <a:t>14 de agosto de 1945</a:t>
            </a:r>
            <a:endParaRPr lang="es-E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hape 217"/>
          <p:cNvSpPr>
            <a:spLocks noChangeArrowheads="1"/>
          </p:cNvSpPr>
          <p:nvPr/>
        </p:nvSpPr>
        <p:spPr bwMode="auto">
          <a:xfrm>
            <a:off x="3419475" y="-7938"/>
            <a:ext cx="5360988" cy="685800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8915" name="Shape 218"/>
          <p:cNvSpPr txBox="1">
            <a:spLocks noChangeArrowheads="1"/>
          </p:cNvSpPr>
          <p:nvPr/>
        </p:nvSpPr>
        <p:spPr bwMode="auto">
          <a:xfrm>
            <a:off x="0" y="2352675"/>
            <a:ext cx="32766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  <a:buSzPct val="25000"/>
            </a:pPr>
            <a:r>
              <a:rPr lang="es-ES" sz="2400" b="1">
                <a:solidFill>
                  <a:schemeClr val="tx1"/>
                </a:solidFill>
              </a:rPr>
              <a:t>Audrey Hepburn de compras con ella un venado mascota "ip" En Beverly Hills, Ca, 1958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hape 223"/>
          <p:cNvSpPr>
            <a:spLocks noChangeArrowheads="1"/>
          </p:cNvSpPr>
          <p:nvPr/>
        </p:nvSpPr>
        <p:spPr bwMode="auto">
          <a:xfrm>
            <a:off x="-4763" y="465138"/>
            <a:ext cx="9144001" cy="6392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39939" name="Shape 224"/>
          <p:cNvSpPr txBox="1"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Tres hombres corren la maratón en los primeros Juegos Olímpicos modernos, 1896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hape 229"/>
          <p:cNvSpPr>
            <a:spLocks noChangeArrowheads="1"/>
          </p:cNvSpPr>
          <p:nvPr/>
        </p:nvSpPr>
        <p:spPr bwMode="auto">
          <a:xfrm>
            <a:off x="0" y="328613"/>
            <a:ext cx="9144000" cy="65293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40963" name="Shape 230"/>
          <p:cNvSpPr txBox="1">
            <a:spLocks noChangeArrowheads="1"/>
          </p:cNvSpPr>
          <p:nvPr/>
        </p:nvSpPr>
        <p:spPr bwMode="auto">
          <a:xfrm>
            <a:off x="0" y="0"/>
            <a:ext cx="9144000" cy="11255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s-ES" sz="2400" b="1"/>
              <a:t>Periódico un muchacho Ned Parfett vende copias del papel de la tarde teniendo noticia del hundimiento del Titanic la noche anterior, 16 de abril de 1912</a:t>
            </a:r>
            <a:endParaRPr lang="en-US" sz="2400" b="1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hape 235"/>
          <p:cNvSpPr>
            <a:spLocks noChangeArrowheads="1"/>
          </p:cNvSpPr>
          <p:nvPr/>
        </p:nvSpPr>
        <p:spPr bwMode="auto">
          <a:xfrm>
            <a:off x="0" y="0"/>
            <a:ext cx="731837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41987" name="Shape 236"/>
          <p:cNvSpPr txBox="1">
            <a:spLocks noChangeArrowheads="1"/>
          </p:cNvSpPr>
          <p:nvPr/>
        </p:nvSpPr>
        <p:spPr bwMode="auto">
          <a:xfrm>
            <a:off x="7318375" y="2673350"/>
            <a:ext cx="1836738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FFFFFF"/>
              </a:buClr>
              <a:buSzPct val="25000"/>
              <a:buFont typeface="Arial" charset="0"/>
              <a:buNone/>
            </a:pPr>
            <a:r>
              <a:rPr lang="es-ES" sz="2400" b="1">
                <a:solidFill>
                  <a:srgbClr val="FFFFFF"/>
                </a:solidFill>
              </a:rPr>
              <a:t>Coca-Cola llega a Francia, 1950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hape 241"/>
          <p:cNvSpPr>
            <a:spLocks noChangeArrowheads="1"/>
          </p:cNvSpPr>
          <p:nvPr/>
        </p:nvSpPr>
        <p:spPr bwMode="auto">
          <a:xfrm>
            <a:off x="0" y="0"/>
            <a:ext cx="59102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43011" name="Shape 242"/>
          <p:cNvSpPr txBox="1">
            <a:spLocks noChangeArrowheads="1"/>
          </p:cNvSpPr>
          <p:nvPr/>
        </p:nvSpPr>
        <p:spPr bwMode="auto">
          <a:xfrm>
            <a:off x="0" y="1196975"/>
            <a:ext cx="1619250" cy="297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1800" b="1"/>
              <a:t>Mother Hides Her Face In Shame After Putting Her Children Up For Sale, Chicago, 1948</a:t>
            </a:r>
          </a:p>
          <a:p>
            <a:endParaRPr lang="es-ES" sz="1800" b="1"/>
          </a:p>
        </p:txBody>
      </p:sp>
      <p:sp>
        <p:nvSpPr>
          <p:cNvPr id="43012" name="1 Rectángulo"/>
          <p:cNvSpPr>
            <a:spLocks noChangeArrowheads="1"/>
          </p:cNvSpPr>
          <p:nvPr/>
        </p:nvSpPr>
        <p:spPr bwMode="auto">
          <a:xfrm>
            <a:off x="6084888" y="2398713"/>
            <a:ext cx="280828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solidFill>
                  <a:schemeClr val="tx1"/>
                </a:solidFill>
              </a:rPr>
              <a:t>4 niños</a:t>
            </a:r>
          </a:p>
          <a:p>
            <a:pPr algn="ctr"/>
            <a:r>
              <a:rPr lang="es-ES" sz="4000" b="1">
                <a:solidFill>
                  <a:schemeClr val="tx1"/>
                </a:solidFill>
              </a:rPr>
              <a:t> en venta</a:t>
            </a:r>
          </a:p>
          <a:p>
            <a:pPr algn="ctr"/>
            <a:endParaRPr lang="es-ES" sz="2000" b="1">
              <a:solidFill>
                <a:schemeClr val="tx1"/>
              </a:solidFill>
            </a:endParaRPr>
          </a:p>
          <a:p>
            <a:pPr algn="ctr"/>
            <a:r>
              <a:rPr lang="es-ES" sz="2800" b="1" u="sng">
                <a:solidFill>
                  <a:schemeClr val="tx1"/>
                </a:solidFill>
              </a:rPr>
              <a:t>indagar</a:t>
            </a:r>
            <a:r>
              <a:rPr lang="es-ES" sz="2800" b="1">
                <a:solidFill>
                  <a:schemeClr val="tx1"/>
                </a:solidFill>
              </a:rPr>
              <a:t> </a:t>
            </a:r>
            <a:r>
              <a:rPr lang="es-ES" sz="2800" b="1" u="sng">
                <a:solidFill>
                  <a:schemeClr val="tx1"/>
                </a:solidFill>
              </a:rPr>
              <a:t>dentro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hape 247"/>
          <p:cNvSpPr>
            <a:spLocks noChangeArrowheads="1"/>
          </p:cNvSpPr>
          <p:nvPr/>
        </p:nvSpPr>
        <p:spPr bwMode="auto">
          <a:xfrm>
            <a:off x="0" y="860425"/>
            <a:ext cx="9144000" cy="51371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5" tIns="45700" rIns="91425" bIns="45700"/>
          <a:lstStyle/>
          <a:p>
            <a:endParaRPr lang="es-ES" sz="1800"/>
          </a:p>
        </p:txBody>
      </p:sp>
      <p:sp>
        <p:nvSpPr>
          <p:cNvPr id="44035" name="Shape 248"/>
          <p:cNvSpPr txBox="1">
            <a:spLocks noChangeArrowheads="1"/>
          </p:cNvSpPr>
          <p:nvPr/>
        </p:nvSpPr>
        <p:spPr bwMode="auto">
          <a:xfrm>
            <a:off x="431800" y="188913"/>
            <a:ext cx="82804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>
              <a:buClr>
                <a:srgbClr val="000000"/>
              </a:buClr>
              <a:buSzPct val="25000"/>
            </a:pPr>
            <a:r>
              <a:rPr lang="es-ES" sz="2400" b="1">
                <a:solidFill>
                  <a:schemeClr val="tx1"/>
                </a:solidFill>
              </a:rPr>
              <a:t>Noruega reciben su primer embarque De Plátanos, 1905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33575" y="980728"/>
            <a:ext cx="5276850" cy="3067050"/>
          </a:xfrm>
          <a:prstGeom prst="rect">
            <a:avLst/>
          </a:prstGeom>
        </p:spPr>
      </p:pic>
      <p:sp>
        <p:nvSpPr>
          <p:cNvPr id="45059" name="2 CuadroTexto"/>
          <p:cNvSpPr txBox="1">
            <a:spLocks noChangeArrowheads="1"/>
          </p:cNvSpPr>
          <p:nvPr/>
        </p:nvSpPr>
        <p:spPr bwMode="auto">
          <a:xfrm>
            <a:off x="539750" y="5589588"/>
            <a:ext cx="22098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tx1"/>
                </a:solidFill>
              </a:rPr>
              <a:t>TOMADO DE LA WEB Y</a:t>
            </a:r>
          </a:p>
          <a:p>
            <a:r>
              <a:rPr lang="es-ES" b="1">
                <a:solidFill>
                  <a:schemeClr val="tx1"/>
                </a:solidFill>
              </a:rPr>
              <a:t>TRADUCIDO: </a:t>
            </a:r>
            <a:r>
              <a:rPr lang="es-ES" sz="2400" b="1">
                <a:solidFill>
                  <a:schemeClr val="tx1"/>
                </a:solidFill>
                <a:latin typeface="Algerian" pitchFamily="82" charset="0"/>
              </a:rPr>
              <a:t>E.W.D</a:t>
            </a:r>
            <a:endParaRPr lang="es-ES" b="1">
              <a:solidFill>
                <a:schemeClr val="tx1"/>
              </a:solidFill>
            </a:endParaRPr>
          </a:p>
        </p:txBody>
      </p:sp>
      <p:sp>
        <p:nvSpPr>
          <p:cNvPr id="45060" name="3 CuadroTexto"/>
          <p:cNvSpPr txBox="1">
            <a:spLocks noChangeArrowheads="1"/>
          </p:cNvSpPr>
          <p:nvPr/>
        </p:nvSpPr>
        <p:spPr bwMode="auto">
          <a:xfrm>
            <a:off x="4427538" y="5743575"/>
            <a:ext cx="4110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tx1"/>
                </a:solidFill>
              </a:rPr>
              <a:t>MUSICA: E. CHIA - PESCADOR DE HOMBRES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RAS FOTOGRAFIAS HISTORICA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BBE0E3"/>
      </a:accent4>
      <a:accent5>
        <a:srgbClr val="333399"/>
      </a:accent5>
      <a:accent6>
        <a:srgbClr val="FFFFFF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RARAS FOTOGRAFIAS HISTORICAS</Template>
  <TotalTime>1</TotalTime>
  <Words>633</Words>
  <Application>Microsoft Office PowerPoint</Application>
  <PresentationFormat>Presentación en pantalla (4:3)</PresentationFormat>
  <Paragraphs>60</Paragraphs>
  <Slides>43</Slides>
  <Notes>40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8" baseType="lpstr">
      <vt:lpstr>Arial</vt:lpstr>
      <vt:lpstr>Juice ITC</vt:lpstr>
      <vt:lpstr>Algerian</vt:lpstr>
      <vt:lpstr>RARAS FOTOGRAFIAS HISTORICAS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2016-01-17T10:35:19Z</dcterms:created>
  <dcterms:modified xsi:type="dcterms:W3CDTF">2016-01-17T10:37:11Z</dcterms:modified>
</cp:coreProperties>
</file>