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15" r:id="rId2"/>
  </p:sldMasterIdLst>
  <p:sldIdLst>
    <p:sldId id="288" r:id="rId3"/>
    <p:sldId id="289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0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XyOJ9p6twph8kDDJlAwJw==" hashData="dQ5d/JW74aGM6p5NzNIO5omlc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12 Conector recto"/>
          <p:cNvGrpSpPr>
            <a:grpSpLocks/>
          </p:cNvGrpSpPr>
          <p:nvPr/>
        </p:nvGrpSpPr>
        <p:grpSpPr bwMode="auto">
          <a:xfrm>
            <a:off x="506413" y="5340350"/>
            <a:ext cx="8643937" cy="23813"/>
            <a:chOff x="319" y="3364"/>
            <a:chExt cx="5445" cy="15"/>
          </a:xfrm>
        </p:grpSpPr>
        <p:pic>
          <p:nvPicPr>
            <p:cNvPr id="5" name="12 Conector recto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9" y="3364"/>
              <a:ext cx="5445" cy="15"/>
            </a:xfrm>
            <a:prstGeom prst="rect">
              <a:avLst/>
            </a:prstGeom>
            <a:noFill/>
          </p:spPr>
        </p:pic>
        <p:sp>
          <p:nvSpPr>
            <p:cNvPr id="6" name="Text Box 3"/>
            <p:cNvSpPr txBox="1">
              <a:spLocks noChangeArrowheads="1" noChangeShapeType="1"/>
            </p:cNvSpPr>
            <p:nvPr/>
          </p:nvSpPr>
          <p:spPr bwMode="auto">
            <a:xfrm>
              <a:off x="324" y="3370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latin typeface="Franklin Gothic Book" pitchFamily="34" charset="0"/>
              </a:endParaRPr>
            </a:p>
          </p:txBody>
        </p:sp>
      </p:grp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7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CF395-A021-4088-8E97-C596430C59C9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8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35F77-898B-480E-ABFC-FA81A61C9050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C9801-8898-439D-AB32-4E182222258E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88608-B3FE-4A52-8CFF-18CE22CE2973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12 Conector recto"/>
          <p:cNvGrpSpPr>
            <a:grpSpLocks/>
          </p:cNvGrpSpPr>
          <p:nvPr/>
        </p:nvGrpSpPr>
        <p:grpSpPr bwMode="auto">
          <a:xfrm>
            <a:off x="506413" y="3432175"/>
            <a:ext cx="8643937" cy="23813"/>
            <a:chOff x="319" y="2162"/>
            <a:chExt cx="5445" cy="15"/>
          </a:xfrm>
        </p:grpSpPr>
        <p:pic>
          <p:nvPicPr>
            <p:cNvPr id="5" name="12 Conector recto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9" y="2162"/>
              <a:ext cx="5445" cy="15"/>
            </a:xfrm>
            <a:prstGeom prst="rect">
              <a:avLst/>
            </a:prstGeom>
            <a:noFill/>
          </p:spPr>
        </p:pic>
        <p:sp>
          <p:nvSpPr>
            <p:cNvPr id="7" name="Text Box 3"/>
            <p:cNvSpPr txBox="1">
              <a:spLocks noChangeArrowheads="1" noChangeShapeType="1"/>
            </p:cNvSpPr>
            <p:nvPr/>
          </p:nvSpPr>
          <p:spPr bwMode="auto">
            <a:xfrm>
              <a:off x="324" y="2170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latin typeface="Franklin Gothic Book" pitchFamily="34" charset="0"/>
              </a:endParaRPr>
            </a:p>
          </p:txBody>
        </p:sp>
      </p:grp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618DD-B7E1-4DE9-80D9-8B3995BD7CF4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0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45E4E-3F42-4B1C-8309-C36EC45CA5BB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05B62-5CCB-4502-9552-BB315F0BE2EB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0EE3-3D9C-4FC7-84B5-D15447E9A38A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12 Conector recto"/>
          <p:cNvGrpSpPr>
            <a:grpSpLocks/>
          </p:cNvGrpSpPr>
          <p:nvPr/>
        </p:nvGrpSpPr>
        <p:grpSpPr bwMode="auto">
          <a:xfrm>
            <a:off x="506413" y="6010275"/>
            <a:ext cx="8643937" cy="25400"/>
            <a:chOff x="319" y="3786"/>
            <a:chExt cx="5445" cy="16"/>
          </a:xfrm>
        </p:grpSpPr>
        <p:pic>
          <p:nvPicPr>
            <p:cNvPr id="8" name="12 Conector recto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9" y="3786"/>
              <a:ext cx="5445" cy="16"/>
            </a:xfrm>
            <a:prstGeom prst="rect">
              <a:avLst/>
            </a:prstGeom>
            <a:noFill/>
          </p:spPr>
        </p:pic>
        <p:sp>
          <p:nvSpPr>
            <p:cNvPr id="9" name="Text Box 3"/>
            <p:cNvSpPr txBox="1">
              <a:spLocks noChangeArrowheads="1" noChangeShapeType="1"/>
            </p:cNvSpPr>
            <p:nvPr/>
          </p:nvSpPr>
          <p:spPr bwMode="auto">
            <a:xfrm>
              <a:off x="324" y="3792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latin typeface="Franklin Gothic Book" pitchFamily="34" charset="0"/>
              </a:endParaRPr>
            </a:p>
          </p:txBody>
        </p:sp>
      </p:grpSp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C859B-32C3-4E66-B9E5-B02BEC3D2BB3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1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50757-F251-4CC9-97B7-45E6781093B4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8416F-7AEC-4ADC-AA7D-5C2C7A21817F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4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12B99-8F1A-4897-AC60-942A03E76FD6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624B7-CA5C-4989-8C47-311D45D980F6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34724-A931-42B7-A4A1-E09EEC63B617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12 Conector recto"/>
          <p:cNvGrpSpPr>
            <a:grpSpLocks/>
          </p:cNvGrpSpPr>
          <p:nvPr/>
        </p:nvGrpSpPr>
        <p:grpSpPr bwMode="auto">
          <a:xfrm>
            <a:off x="506413" y="5840413"/>
            <a:ext cx="8643937" cy="23812"/>
            <a:chOff x="319" y="3679"/>
            <a:chExt cx="5445" cy="15"/>
          </a:xfrm>
        </p:grpSpPr>
        <p:pic>
          <p:nvPicPr>
            <p:cNvPr id="6" name="12 Conector recto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9" y="3679"/>
              <a:ext cx="5445" cy="15"/>
            </a:xfrm>
            <a:prstGeom prst="rect">
              <a:avLst/>
            </a:prstGeom>
            <a:noFill/>
          </p:spPr>
        </p:pic>
        <p:sp>
          <p:nvSpPr>
            <p:cNvPr id="7" name="Text Box 3"/>
            <p:cNvSpPr txBox="1">
              <a:spLocks noChangeArrowheads="1" noChangeShapeType="1"/>
            </p:cNvSpPr>
            <p:nvPr/>
          </p:nvSpPr>
          <p:spPr bwMode="auto">
            <a:xfrm>
              <a:off x="324" y="3684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latin typeface="Franklin Gothic Book" pitchFamily="34" charset="0"/>
              </a:endParaRPr>
            </a:p>
          </p:txBody>
        </p:sp>
      </p:grp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53954-370B-4892-867B-DB38E8227E0E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39163-52A6-42C5-920A-6A8049AC29D0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9D694-F467-4EED-9BC8-C2BD0C592CE6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B6A82-C6F3-4DCE-99D4-9B63D75BE061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0C0F9-AA92-4BBE-A8BD-6D83B9393341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9A2FF-A67E-4778-A189-FB7A1855C061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EA9B5-2F5E-419F-AE12-A3137B1F9A32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BC38F-C3D7-4554-9E85-C7D6E32FE5EA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05D69-2FDD-4D2A-A636-A879440BB7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7 Marcador de texto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18E290E-EBCE-45E1-9893-667AE61D2DC5}" type="datetimeFigureOut">
              <a:rPr lang="en-US"/>
              <a:pPr>
                <a:defRPr/>
              </a:pPr>
              <a:t>12/1/2014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dirty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5D6197-FE89-49E9-BBFF-343B71AEAEC5}" type="slidenum">
              <a:rPr lang="en-US"/>
              <a:pPr>
                <a:defRPr/>
              </a:pPr>
              <a:t>‹Nº›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12" name="11 Conector recto"/>
          <p:cNvGrpSpPr>
            <a:grpSpLocks/>
          </p:cNvGrpSpPr>
          <p:nvPr/>
        </p:nvGrpSpPr>
        <p:grpSpPr bwMode="auto">
          <a:xfrm>
            <a:off x="506413" y="1047750"/>
            <a:ext cx="8643937" cy="25400"/>
            <a:chOff x="319" y="660"/>
            <a:chExt cx="5445" cy="16"/>
          </a:xfrm>
        </p:grpSpPr>
        <p:pic>
          <p:nvPicPr>
            <p:cNvPr id="1037" name="11 Conector recto"/>
            <p:cNvPicPr>
              <a:picLocks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19" y="660"/>
              <a:ext cx="5445" cy="16"/>
            </a:xfrm>
            <a:prstGeom prst="rect">
              <a:avLst/>
            </a:prstGeom>
            <a:noFill/>
          </p:spPr>
        </p:pic>
        <p:sp>
          <p:nvSpPr>
            <p:cNvPr id="1038" name="Text Box 14"/>
            <p:cNvSpPr txBox="1">
              <a:spLocks noChangeArrowheads="1" noChangeShapeType="1"/>
            </p:cNvSpPr>
            <p:nvPr/>
          </p:nvSpPr>
          <p:spPr bwMode="auto">
            <a:xfrm>
              <a:off x="324" y="666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>
                <a:latin typeface="Franklin Gothic Book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04" r:id="rId4"/>
    <p:sldLayoutId id="2147483710" r:id="rId5"/>
    <p:sldLayoutId id="2147483705" r:id="rId6"/>
    <p:sldLayoutId id="2147483711" r:id="rId7"/>
    <p:sldLayoutId id="2147483712" r:id="rId8"/>
    <p:sldLayoutId id="2147483713" r:id="rId9"/>
    <p:sldLayoutId id="2147483706" r:id="rId10"/>
    <p:sldLayoutId id="2147483714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5264B1-61F8-4290-9C4A-2D3E62CDE82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550" y="4740275"/>
            <a:ext cx="72009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 Ext" pitchFamily="34" charset="0"/>
              </a:rPr>
              <a:t>¡No es difícil entender lo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 Ext" pitchFamily="34" charset="0"/>
              </a:rPr>
              <a:t>que pasó con Cuba! </a:t>
            </a:r>
            <a:endParaRPr lang="es-MX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kton Pro Ext" pitchFamily="34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pic>
        <p:nvPicPr>
          <p:cNvPr id="10244" name="Picture 2" descr="E:\Comprimir\cuban-fa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3025" y="476250"/>
            <a:ext cx="6108700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 thruBlk="1"/>
    <p:sndAc>
      <p:stSnd loop="1">
        <p:snd r:embed="rId2" name="Ema - Cuando  Salí  De  Cuba 1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pic>
        <p:nvPicPr>
          <p:cNvPr id="11267" name="Picture 2" descr="E:\Comprimir\cuban-fa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025" y="476250"/>
            <a:ext cx="6108700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963" y="4864100"/>
            <a:ext cx="8863012" cy="1749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850" y="1052513"/>
            <a:ext cx="4248150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NACIÓN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IBEROAMÉRICA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incluyendo España y Portugal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tuvo el PRIMER CEMENTERIO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aislado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iglesias fue CUBA 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1806.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4508500"/>
            <a:ext cx="4537075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NACIÓN DE LA AMÉRICA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HISPANA,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ESPAÑA Y PORTUGAL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usó MAQUINAS Y BARCOS DE VAPOR fue CUBA en 1829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Comprimir\camagc3bcey-al-final-cementerio-de-la-calle-cristo-el-mc3a1s-antiguo-de-los-existentes-en-cu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75" y="79375"/>
            <a:ext cx="5327650" cy="3444875"/>
          </a:xfrm>
          <a:prstGeom prst="rect">
            <a:avLst/>
          </a:prstGeom>
          <a:noFill/>
        </p:spPr>
      </p:pic>
      <p:pic>
        <p:nvPicPr>
          <p:cNvPr id="1028" name="Picture 4" descr="E:\Comprimir\clermont%20g_jpg%2018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27438"/>
            <a:ext cx="4578350" cy="3133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750" y="3732213"/>
            <a:ext cx="3744913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cubano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PRIMERO QUE APLICO ANESTESIA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éter en Iberoamérica en 1847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476250"/>
            <a:ext cx="4537075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NACIÓN DE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TERCERA EN 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tras Inglaterra y E.U.)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tuvo FERROCARRIL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Cuba 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1837.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E:\Comprimir\1112-color-vie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13" y="30163"/>
            <a:ext cx="4565650" cy="6218237"/>
          </a:xfrm>
          <a:prstGeom prst="rect">
            <a:avLst/>
          </a:prstGeom>
          <a:noFill/>
        </p:spPr>
      </p:pic>
      <p:pic>
        <p:nvPicPr>
          <p:cNvPr id="3075" name="Picture 3" descr="E:\Comprimir\Morton_Ether_18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3413" y="3067050"/>
            <a:ext cx="4475162" cy="3730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288" y="1412875"/>
            <a:ext cx="4537075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1871 </a:t>
            </a:r>
            <a:r>
              <a:rPr lang="es-MX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Stevan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MX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Bellan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se convierte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primer iberoamericano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jugar béisbol profesional en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USA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4894263"/>
            <a:ext cx="4537075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DEMOSTRACIÓN MUNDIAL de una industria movida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ELECTRICIDAD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la Habana en 1877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E:\Comprimir\bell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3613" y="0"/>
            <a:ext cx="4132262" cy="4608513"/>
          </a:xfrm>
          <a:prstGeom prst="rect">
            <a:avLst/>
          </a:prstGeom>
          <a:noFill/>
        </p:spPr>
      </p:pic>
      <p:pic>
        <p:nvPicPr>
          <p:cNvPr id="4099" name="Picture 3" descr="E:\Comprimir\thOBM72SS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24213"/>
            <a:ext cx="5005388" cy="36337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25" y="4221163"/>
            <a:ext cx="4537075" cy="1630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SISTEMA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ALUMBRADO ELÉCTRICO PUBLICO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toda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incluyendo España)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instaló en Cuba en 1889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27538" y="981075"/>
            <a:ext cx="4537075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1881, fue un MEDICO CUBANO,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Carlos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J. </a:t>
            </a:r>
            <a:r>
              <a:rPr lang="es-MX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Finlay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quien descubrió 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agente transmisor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la FIEBRE AMARILLA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diezmaba a pueblos e indicó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prevención y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tratamiento.</a:t>
            </a:r>
          </a:p>
        </p:txBody>
      </p:sp>
      <p:pic>
        <p:nvPicPr>
          <p:cNvPr id="2050" name="Picture 2" descr="E:\Comprimir\th0AUSZ2Q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0"/>
            <a:ext cx="4237038" cy="3913188"/>
          </a:xfrm>
          <a:prstGeom prst="rect">
            <a:avLst/>
          </a:prstGeom>
          <a:noFill/>
        </p:spPr>
      </p:pic>
      <p:pic>
        <p:nvPicPr>
          <p:cNvPr id="2054" name="Picture 6" descr="E:\Comprimir\thEKYPN02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2650" y="3357563"/>
            <a:ext cx="4127500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3860800"/>
            <a:ext cx="4248150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Cuba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ABOLIÓ LAS CORRIDAS DE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TOROS antes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terminar el siglo XVIII,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ser "impopulares, abusivas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sanguinarias con los animales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8313" y="1341438"/>
            <a:ext cx="532765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Entre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1825 y 1897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España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recibía de Cuba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entre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60 y el 75% 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todos los ingresos brutos del </a:t>
            </a:r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exterior.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E:\Comprimir\espana_fl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9275" y="260350"/>
            <a:ext cx="3335338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E:\Comprimir\toro Osborne Espa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8" y="3133725"/>
            <a:ext cx="3932237" cy="372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25" y="4546600"/>
            <a:ext cx="3744913" cy="1785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TRANVÍA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conoció en Latinoamérica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circuló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la Habana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año 1900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00" y="1477963"/>
            <a:ext cx="5616575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extraordinaria VOZ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soprano cubana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Rosalía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Chalía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Herrera,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famosa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la ópera fue la segunda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ser grabada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cilindros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placas de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discos.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E:\Comprimir\CHALIA%20HERRER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" y="146050"/>
            <a:ext cx="3914775" cy="4170363"/>
          </a:xfrm>
          <a:prstGeom prst="rect">
            <a:avLst/>
          </a:prstGeom>
          <a:noFill/>
        </p:spPr>
      </p:pic>
      <p:pic>
        <p:nvPicPr>
          <p:cNvPr id="5123" name="Picture 3" descr="E:\Comprimir\TRANVIA A CABALLO MF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6050" y="3590925"/>
            <a:ext cx="4883150" cy="3181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25" y="1270000"/>
            <a:ext cx="4537075" cy="1785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También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1900,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antes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a ningún otro país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Latinoamérica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llegó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Habana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AUTOMÓVIL.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859338" y="4365625"/>
            <a:ext cx="4249737" cy="1784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escritora cubana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Renée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Méndez Capote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MUJER IBEROAMERICANA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MANEJÓ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AUTO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E:\Comprimir\1-pobre-ferrari-360-spider-destrozada-en-australia-japo-link-panta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7825" y="195263"/>
            <a:ext cx="4548188" cy="3565525"/>
          </a:xfrm>
          <a:prstGeom prst="rect">
            <a:avLst/>
          </a:prstGeom>
          <a:noFill/>
        </p:spPr>
      </p:pic>
      <p:pic>
        <p:nvPicPr>
          <p:cNvPr id="6147" name="Picture 3" descr="E:\Comprimir\1351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48063"/>
            <a:ext cx="5467350" cy="3309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1270000"/>
            <a:ext cx="4537075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CAMPEÓN OLÍMPICO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LATINO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AMERICANO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cubano.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1900, el ESGRIMISTA Ramón </a:t>
            </a:r>
            <a:r>
              <a:rPr lang="es-MX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Fonts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4770438"/>
            <a:ext cx="5473700" cy="1784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CIUDAD DEL MUNDO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tener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TELEFONÍA CON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DISCADO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DIRECTO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sin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necesidad de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operadora,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HABANA en 1906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E:\Comprimir\RAL-D17-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-80963"/>
            <a:ext cx="4333875" cy="433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E:\Comprimir\TF-705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3789363"/>
            <a:ext cx="2576513" cy="268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850" y="1341438"/>
            <a:ext cx="45354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1907 se estrenó en La Habana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DEPARTAMENTO DE RAYOS X de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Iberoamérica.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3933825"/>
            <a:ext cx="424815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 de Mayo de 1913 se realizó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VUELO AÉREO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LATINO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AMERICANO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los cubanos Agustín Parlá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Domingo Rosillo,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cual duró 2 horas y 40 minutos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entre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Cuba y Cayo Hueso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E:\Comprimir\los_rayos_x_200_2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8213" y="487363"/>
            <a:ext cx="4041775" cy="3359150"/>
          </a:xfrm>
          <a:prstGeom prst="rect">
            <a:avLst/>
          </a:prstGeom>
          <a:noFill/>
        </p:spPr>
      </p:pic>
      <p:pic>
        <p:nvPicPr>
          <p:cNvPr id="8195" name="Picture 3" descr="E:\Comprimir\E5D92DF9F4569C1FBE67BA365412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0" y="3028950"/>
            <a:ext cx="4211638" cy="3829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48038" y="1268413"/>
            <a:ext cx="5400675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1915 se acuña el PRIMER PESO CUBANO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s-MX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valor desde el primer día idéntico al del dólar</a:t>
            </a:r>
            <a:r>
              <a:rPr lang="es-MX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muchas ocasiones hasta 1959, sobre pasando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centavo al valor del dólar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norteamericano.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4481513"/>
            <a:ext cx="4465638" cy="17859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PAÍS DE LATINO AMÉRICA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conceder el DIVORCIO a parejas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conflicto fue Cuba en 1918,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promulgar esa ley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E:\Comprimir\1-peso-cubano-anverso-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73063"/>
            <a:ext cx="2811462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Comprimir\th6C05FDU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2863" y="3565525"/>
            <a:ext cx="5291137" cy="329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708400" y="188913"/>
            <a:ext cx="532765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iberoamericano en ganar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CAMPEONATO MUNDIAL DE AJEDREZ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cubano José Raúl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Capablanca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 vez el primer campeón mundial de ajedrez nacido en una nación sub-desarrollada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GANADOR DE TODOS LOS CAMPEONATOS MUNDIALES entre 1921 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1927.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4083050"/>
            <a:ext cx="5400675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1922 Cuba fue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SEGUNDA NACIÓN DEL MUNDO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inaugurar una EMISORA DE RADIO,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PWX)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PRIMERA NACIÓN DEL MUNDO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radiar un CONCIERTO DE MÚSICA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presentar un NOTICIERO RADIAL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Comprimir\thPD68A9C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65588" cy="3498850"/>
          </a:xfrm>
          <a:prstGeom prst="rect">
            <a:avLst/>
          </a:prstGeom>
          <a:noFill/>
        </p:spPr>
      </p:pic>
      <p:pic>
        <p:nvPicPr>
          <p:cNvPr id="2051" name="Picture 3" descr="E:\Comprimir\escuchar-rad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9525" y="2676525"/>
            <a:ext cx="4054475" cy="4181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550" y="1270000"/>
            <a:ext cx="3529013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LOCUTORA del mundo fue una cubana: </a:t>
            </a:r>
            <a:r>
              <a:rPr lang="es-MX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Esther Perea de la </a:t>
            </a:r>
            <a:r>
              <a:rPr lang="es-MX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Torre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698875" y="3429000"/>
            <a:ext cx="5410200" cy="31702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1928 Cuba tenía ya 61 EMISORAS DE RADIO,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43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ellas en la Habana,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ocupando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CUARTO LUGAR DEL MUNDO, superada solamente por E.U., Canadá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Unión Soviética.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Cuba, la PRIMERA EN 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número de emisoras por número de habitantes y extensión territorial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E:\Comprimir\locutores_mariatere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109538"/>
            <a:ext cx="4157663" cy="3603625"/>
          </a:xfrm>
          <a:prstGeom prst="rect">
            <a:avLst/>
          </a:prstGeom>
          <a:noFill/>
        </p:spPr>
      </p:pic>
      <p:pic>
        <p:nvPicPr>
          <p:cNvPr id="3075" name="Picture 3" descr="E:\Comprimir\antena rad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284538"/>
            <a:ext cx="3448050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41950" y="350838"/>
            <a:ext cx="366712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belleza de la mujer cubana hace que en el año 1933,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hijo de Alfonso XIII,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PRÍNCIPE DE ASTURIAS, Alfonso de Borbón y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Battenberg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renuncie a sus derechos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sucesor del trono español para casarse con la cubana Edelmira Sampedro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Robato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4076700"/>
            <a:ext cx="6265863" cy="2124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1935 Cuba se convierte en la mayor exportadora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para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Iberoamérica de LIBRETOS Y GRABACIONES radiales.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crea por el cubano Félix B. </a:t>
            </a:r>
            <a:r>
              <a:rPr lang="es-MX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Caignet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concepto de NOVELAS y series radiales</a:t>
            </a:r>
            <a:r>
              <a:rPr lang="es-MX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E:\Comprimir\boda_Alfonso_Borbon_Dampier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95938" cy="3895725"/>
          </a:xfrm>
          <a:prstGeom prst="rect">
            <a:avLst/>
          </a:prstGeom>
          <a:noFill/>
        </p:spPr>
      </p:pic>
      <p:pic>
        <p:nvPicPr>
          <p:cNvPr id="4099" name="Picture 3" descr="E:\Comprimir\th7OA4FXD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3284538"/>
            <a:ext cx="259238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0825" y="1125538"/>
            <a:ext cx="5616575" cy="1630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1937 Cuba decreta por primera vez en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LEY DE JORNADA LABORAL DE 8 HORAS,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SALARIO MÍNIMO y la AUTONOMÍA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UNIVERSITARIA</a:t>
            </a:r>
            <a:r>
              <a:rPr lang="es-MX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03575" y="3789363"/>
            <a:ext cx="5905500" cy="2554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1940, Cuba se convierte en el primer país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Iberoamérica en tener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PRESIDENTE DE LA RAZA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NEGRA,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electo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sufragio universal y por mayoría absoluta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gran mayoría de su población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la raza blanca.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esto se adelantó 68 años a los E.U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E:\Comprimir\derecho-labo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238125"/>
            <a:ext cx="3024188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E:\Comprimir\Freundel_Stuart_June_2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563" y="2859088"/>
            <a:ext cx="3211512" cy="39385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25" y="1268413"/>
            <a:ext cx="5832475" cy="5448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1940, Cuba aprobó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 AVANZADA DE TODAS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CONSTITUCIONES DEL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aquella época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PRIMERA EN IBEROAMÉRICA en reconocer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VOTO A LAS MUJERES, la igualdad de derechos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entre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sexos y razas, y el derecho de la mujer al trabajo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movimiento feminista de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apareció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fines de los treinta en Cuba.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adelantó 36 años a España la cual no le reconoció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mujer española el derecho del voto,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potestad de sus hijos, ni derecho a pasaporte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abrir una cuenta de banco si no era autorizada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 marido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,- hasta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1976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pic>
        <p:nvPicPr>
          <p:cNvPr id="6146" name="Picture 2" descr="E:\Comprimir\thA3YQIZR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522288"/>
            <a:ext cx="3019425" cy="581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7163" y="1052513"/>
            <a:ext cx="5567362" cy="2554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1942, un cubano se convierte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primer Iberoamericano DIRECTOR MUSICAL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una productora cinematográfica mundial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PRIMER IBEROAMERICANO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RECIBIÓ NOMINACIONES AL PREMIO OSCAR.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nombre: Ernesto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Lecuona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787900" y="4292600"/>
            <a:ext cx="4032250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PRIMERA MUJER IBEROAMERICANA QUE CANTO EN LA SCALA DE MILÁN (1946) fue la cubana Zoila Gálvez.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segunda fue Marta Pérez en 1950</a:t>
            </a:r>
            <a:r>
              <a:rPr lang="es-MX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endParaRPr lang="es-MX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7170" name="Picture 2" descr="E:\Comprimir\Romanza-Arg-C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0188" y="292100"/>
            <a:ext cx="3833812" cy="3182938"/>
          </a:xfrm>
          <a:prstGeom prst="rect">
            <a:avLst/>
          </a:prstGeom>
          <a:noFill/>
        </p:spPr>
      </p:pic>
      <p:pic>
        <p:nvPicPr>
          <p:cNvPr id="7171" name="Picture 3" descr="E:\Comprimir\Linda_Mirabal_interpreta_Porgi,_Am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573463"/>
            <a:ext cx="44291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76600" y="333375"/>
            <a:ext cx="5832475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PAÍS DEL MUNDO que emitió formalmente TELEVISIÓN fue Cuba desde 1950.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mayores estrellas de toda la América,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 gozaban en sus países de tal adelanto,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la Habana a actuar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las cámaras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cubanas.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3933825"/>
            <a:ext cx="5905500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1950 un músico cubano marcó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RECORD MUNDIAL,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igualado ni por Elvis Presley ni los Beatles.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Dámaso Pérez Prado con su pieza "Patricia" (mambo) que estuvo 15 semanas consecutivas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Hit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Parade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E.U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E:\Comprimir\thBOV5Y3M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8" y="122238"/>
            <a:ext cx="3279775" cy="3309937"/>
          </a:xfrm>
          <a:prstGeom prst="rect">
            <a:avLst/>
          </a:prstGeom>
          <a:noFill/>
        </p:spPr>
      </p:pic>
      <p:pic>
        <p:nvPicPr>
          <p:cNvPr id="8195" name="Picture 3" descr="E:\Comprimir\DÁMASO_PEREZ_PRA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2924175"/>
            <a:ext cx="296545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550" y="698500"/>
            <a:ext cx="4608513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1951 un cubano se convierte en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PRODUCTOR MAS IMPORTANTE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TELEVISIÓN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NORTEAMERICANA: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Desi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Arnaz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también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primero en el mundo en el uso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una tercera cámara en programas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televisivos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787900" y="4494213"/>
            <a:ext cx="4321175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HOTEL DEL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AIRE ACONDICIONADO </a:t>
            </a:r>
            <a:r>
              <a:rPr lang="es-MX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</a:t>
            </a:r>
            <a:endParaRPr lang="es-MX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construyó en 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Habana: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Hotel Riviera, 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1951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E:\Comprimir\Desi Arnaz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5150" y="377825"/>
            <a:ext cx="3498850" cy="3114675"/>
          </a:xfrm>
          <a:prstGeom prst="rect">
            <a:avLst/>
          </a:prstGeom>
          <a:noFill/>
        </p:spPr>
      </p:pic>
      <p:pic>
        <p:nvPicPr>
          <p:cNvPr id="9219" name="Picture 3" descr="E:\Comprimir\habanahotelplaz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238" y="3219450"/>
            <a:ext cx="4797425" cy="349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00563" y="1270000"/>
            <a:ext cx="4608512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PRIMER EDIFICIO DE APARTAMENTOS del mundo CONSTRUIDO CON HORMIGÓN se hizo en la Habana: (El FOCSA) 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1952.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4441825"/>
            <a:ext cx="45370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1953 se construyeron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este edificio los más modernos ESTUDIOS DE TV del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aquellos tiempos: (C.M.Q. Televisión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E:\Comprimir\th0Z21ZUE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" y="96838"/>
            <a:ext cx="4151313" cy="6705600"/>
          </a:xfrm>
          <a:prstGeom prst="rect">
            <a:avLst/>
          </a:prstGeom>
          <a:noFill/>
        </p:spPr>
      </p:pic>
      <p:pic>
        <p:nvPicPr>
          <p:cNvPr id="10243" name="Picture 3" descr="E:\Comprimir\431898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1700" y="2859088"/>
            <a:ext cx="3981450" cy="3883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24300" y="1293813"/>
            <a:ext cx="4968875" cy="1630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1954, Cuba posee una vaca por cada habitante.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Ocupa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TERCER PUESTO en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tras Argentina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Uruguay)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CONSUMO DE CARNE per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cápita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123950" y="4221163"/>
            <a:ext cx="409575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1955, Cuba es el SEGUNDO PAÍS de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menor mortalidad infantil. (33.4 por cada mil nacidos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Comprimir\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3413"/>
            <a:ext cx="4164013" cy="3116262"/>
          </a:xfrm>
          <a:prstGeom prst="rect">
            <a:avLst/>
          </a:prstGeom>
          <a:noFill/>
        </p:spPr>
      </p:pic>
      <p:pic>
        <p:nvPicPr>
          <p:cNvPr id="1027" name="Picture 3" descr="E:\Comprimir\imagen_mortalidad_infant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3938" y="3492500"/>
            <a:ext cx="4310062" cy="3365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60863" y="692150"/>
            <a:ext cx="4748212" cy="2247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1956 la ONU reconoce a Cuba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SEGUNDO PAÍS DE IBEROAMÉRICA con los más bajos índices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ANALFABETISMO (sólo el 23.6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Haití tenía el 90%, España, el Salvador, Bolivia, Venezuela, Brasil, Perú, Guatemala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República Dominicana 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50%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3644900"/>
            <a:ext cx="5184775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1957 la ONU reconoce a Cuba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MEJOR PAÍS DE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número de médicos per cápita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por cada 957 habitantes),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mayor porcentaje de VIVIENDAS ELECTRIFICADAS DE IBEROAMÉRICA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tras Uruguay) en el CONSUMO CALÓRICO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cápita diario: (2870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Comprimir\th7FC80C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33375"/>
            <a:ext cx="3529012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E:\Comprimir\thHMVX04K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8850" y="3213100"/>
            <a:ext cx="43402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850" y="1196975"/>
            <a:ext cx="4278313" cy="16303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1957 la Habana se convierte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SEGUNDA CIUDAD DEL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tener cine en 3D y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multipantallas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Cine Radio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centro)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51275" y="4514850"/>
            <a:ext cx="5184775" cy="13223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1958 Cuba es el SEGUNDO PAÍS DEL MUNDO en difundir TELEVISIÓN A COLOR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posee el tercer canal de TV a color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todo el mundo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E:\Comprimir\color-t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438" y="3292475"/>
            <a:ext cx="3060700" cy="3211513"/>
          </a:xfrm>
          <a:prstGeom prst="rect">
            <a:avLst/>
          </a:prstGeom>
          <a:noFill/>
        </p:spPr>
      </p:pic>
      <p:pic>
        <p:nvPicPr>
          <p:cNvPr id="3076" name="Picture 4" descr="E:\Comprimir\3D-glasses-anaglyp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633413"/>
            <a:ext cx="4857750" cy="33893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11638" y="44450"/>
            <a:ext cx="4681537" cy="3478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1958, Cuba es el país de Iberoamérica CON MAS AUTOMÓVILES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160 mil, uno por cada 38 habitantes).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más electrodomésticos tenía.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país con más kilómetros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líneas férreas por Km2.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SEGUNDO en el número total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receptores 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radio.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25" y="3827463"/>
            <a:ext cx="6697663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Durante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todos los años cincuenta, Cuba tenía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Y TERCER LUGAR EN ENTRADAS PER CÁPITA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Iberoamérica, superando a Italia y más del doble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las de España.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pesar de su pequeño tamaño y que sólo tenía 6.5 millones de habitantes ocupaba en 1958 la posición 29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entre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las economías mayores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del mundo.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E:\Comprimir\F05-0038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" y="481013"/>
            <a:ext cx="4206875" cy="2616200"/>
          </a:xfrm>
          <a:prstGeom prst="rect">
            <a:avLst/>
          </a:prstGeom>
          <a:noFill/>
        </p:spPr>
      </p:pic>
      <p:pic>
        <p:nvPicPr>
          <p:cNvPr id="4099" name="Picture 3" descr="E:\Comprimir\ganar-dinero-en-intern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6800" y="3576638"/>
            <a:ext cx="29622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8125" y="1130300"/>
            <a:ext cx="454977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1959,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Habana era la ciudad del mundo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MAYOR NÚMERO DE SALAS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CINE: (358) superando a Nueva York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París, que ocupaban el segundo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tercer lugar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respectivamente.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51275" y="4973638"/>
            <a:ext cx="52578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fue lo que paso? </a:t>
            </a:r>
            <a:r>
              <a:rPr lang="es-MX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....</a:t>
            </a:r>
            <a:endParaRPr lang="es-MX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E:\Comprimir\interroga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13" y="3621088"/>
            <a:ext cx="3865562" cy="3236912"/>
          </a:xfrm>
          <a:prstGeom prst="rect">
            <a:avLst/>
          </a:prstGeom>
          <a:noFill/>
        </p:spPr>
      </p:pic>
      <p:pic>
        <p:nvPicPr>
          <p:cNvPr id="5123" name="Picture 3" descr="E:\Comprimir\cines-intern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7588" y="360363"/>
            <a:ext cx="4243387" cy="3327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388" y="1412875"/>
            <a:ext cx="446405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</a:t>
            </a: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les llegó </a:t>
            </a:r>
            <a:endParaRPr lang="es-MX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MX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"revolución salvadora" </a:t>
            </a:r>
            <a:endParaRPr lang="es-MX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fueron a la </a:t>
            </a:r>
            <a:r>
              <a:rPr lang="es-MX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m....</a:t>
            </a:r>
            <a:endParaRPr lang="es-MX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pic>
        <p:nvPicPr>
          <p:cNvPr id="4098" name="Picture 2" descr="E:\Comprimir\thVDWDKN7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4900" y="1377950"/>
            <a:ext cx="5499100" cy="5145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25" y="1989138"/>
            <a:ext cx="4465638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s-SV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socialismo es la filosofía del fracaso, el credo a la ignorancia </a:t>
            </a:r>
            <a:endParaRPr lang="es-SV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SV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predica a la envidia</a:t>
            </a:r>
            <a:r>
              <a:rPr lang="es-SV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Su virtud inherente es la distribución igualitaria de la miseria" </a:t>
            </a:r>
            <a:endParaRPr lang="es-SV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SV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SV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Sir </a:t>
            </a:r>
            <a:r>
              <a:rPr lang="es-SV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Winston</a:t>
            </a:r>
            <a:r>
              <a:rPr lang="es-SV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SV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Churchill</a:t>
            </a:r>
            <a:endParaRPr lang="es-MX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pic>
        <p:nvPicPr>
          <p:cNvPr id="6146" name="Picture 2" descr="E:\Comprimir\Churchi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5813" y="469900"/>
            <a:ext cx="4262437" cy="6388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Rectángulo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97025"/>
            <a:ext cx="5048250" cy="4425950"/>
          </a:xfrm>
          <a:prstGeom prst="rect">
            <a:avLst/>
          </a:prstGeom>
          <a:noFill/>
        </p:spPr>
      </p:pic>
      <p:sp>
        <p:nvSpPr>
          <p:cNvPr id="10" name="9 Estrella de 5 puntas"/>
          <p:cNvSpPr/>
          <p:nvPr/>
        </p:nvSpPr>
        <p:spPr>
          <a:xfrm>
            <a:off x="611188" y="260350"/>
            <a:ext cx="576262" cy="576263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solidFill>
                <a:schemeClr val="bg1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019925" y="5822950"/>
            <a:ext cx="1368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4000" b="1">
                <a:solidFill>
                  <a:srgbClr val="FF0000"/>
                </a:solidFill>
                <a:latin typeface="Forte" pitchFamily="66" charset="0"/>
              </a:rPr>
              <a:t>F i n</a:t>
            </a: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4-QUE PASÓ EN CUBA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Viajes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14-QUE PASÓ EN CUBA</Template>
  <TotalTime>16</TotalTime>
  <Words>1591</Words>
  <Application>Microsoft Office PowerPoint</Application>
  <PresentationFormat>Presentación en pantalla (4:3)</PresentationFormat>
  <Paragraphs>256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40" baseType="lpstr">
      <vt:lpstr>Franklin Gothic Book</vt:lpstr>
      <vt:lpstr>Arial</vt:lpstr>
      <vt:lpstr>Franklin Gothic Medium</vt:lpstr>
      <vt:lpstr>Wingdings 2</vt:lpstr>
      <vt:lpstr>Calibri</vt:lpstr>
      <vt:lpstr>Tekton Pro Ext</vt:lpstr>
      <vt:lpstr>Times New Roman</vt:lpstr>
      <vt:lpstr>Forte</vt:lpstr>
      <vt:lpstr>14-QUE PASÓ EN CUBA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2014-12-01T14:51:34Z</dcterms:created>
  <dcterms:modified xsi:type="dcterms:W3CDTF">2014-12-01T15:08:27Z</dcterms:modified>
</cp:coreProperties>
</file>