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5"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6" r:id="rId32"/>
    <p:sldId id="284" r:id="rId33"/>
    <p:sldId id="287" r:id="rId34"/>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modifyVerifier cryptProviderType="rsaAES" cryptAlgorithmClass="hash" cryptAlgorithmType="typeAny" cryptAlgorithmSid="14" spinCount="100000" saltData="Z3Qq5lz/JjjysIrXPdTqlw==" hashData="pabIlsOnSFcTqYftv288O7UK93BFnbCDX61zuZ9ziTvxctODWBchE91H8zN5yUdR9wjV0lBO3CFTA2GwcirjP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4" d="100"/>
          <a:sy n="74" d="100"/>
        </p:scale>
        <p:origin x="1290" y="72"/>
      </p:cViewPr>
      <p:guideLst>
        <p:guide orient="horz" pos="2160"/>
        <p:guide pos="2880"/>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48F87B20-E95E-4725-934C-5CF246278FCF}" type="datetimeFigureOut">
              <a:rPr lang="es-ES"/>
              <a:pPr>
                <a:defRPr/>
              </a:pPr>
              <a:t>14/03/2013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F8E30-81A7-41C0-A837-EA5AB9602FDD}" type="slidenum">
              <a:rPr lang="es-ES"/>
              <a:pPr>
                <a:defRPr/>
              </a:pPr>
              <a:t>‹Nº›</a:t>
            </a:fld>
            <a:endParaRPr lang="es-ES"/>
          </a:p>
        </p:txBody>
      </p:sp>
    </p:spTree>
    <p:extLst>
      <p:ext uri="{BB962C8B-B14F-4D97-AF65-F5344CB8AC3E}">
        <p14:creationId xmlns:p14="http://schemas.microsoft.com/office/powerpoint/2010/main" val="20838049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D0BEA89-07B2-4183-A186-21826F9AEEDC}" type="datetimeFigureOut">
              <a:rPr lang="es-ES"/>
              <a:pPr>
                <a:defRPr/>
              </a:pPr>
              <a:t>14/03/2013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9C03A41-49F6-43DE-8369-B5E1C73A5574}" type="slidenum">
              <a:rPr lang="es-ES"/>
              <a:pPr>
                <a:defRPr/>
              </a:pPr>
              <a:t>‹Nº›</a:t>
            </a:fld>
            <a:endParaRPr lang="es-ES"/>
          </a:p>
        </p:txBody>
      </p:sp>
    </p:spTree>
    <p:extLst>
      <p:ext uri="{BB962C8B-B14F-4D97-AF65-F5344CB8AC3E}">
        <p14:creationId xmlns:p14="http://schemas.microsoft.com/office/powerpoint/2010/main" val="2396097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D0E341F-EE20-4600-8F21-E918BABB081D}" type="datetimeFigureOut">
              <a:rPr lang="es-ES"/>
              <a:pPr>
                <a:defRPr/>
              </a:pPr>
              <a:t>14/03/2013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E4CC1C8-C3C0-4ACC-A71E-10C20DCA69ED}" type="slidenum">
              <a:rPr lang="es-ES"/>
              <a:pPr>
                <a:defRPr/>
              </a:pPr>
              <a:t>‹Nº›</a:t>
            </a:fld>
            <a:endParaRPr lang="es-ES"/>
          </a:p>
        </p:txBody>
      </p:sp>
    </p:spTree>
    <p:extLst>
      <p:ext uri="{BB962C8B-B14F-4D97-AF65-F5344CB8AC3E}">
        <p14:creationId xmlns:p14="http://schemas.microsoft.com/office/powerpoint/2010/main" val="4075430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734F0E1C-AED6-43AC-8CD4-5571A6210573}" type="datetimeFigureOut">
              <a:rPr lang="es-ES"/>
              <a:pPr>
                <a:defRPr/>
              </a:pPr>
              <a:t>14/03/2013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5675F60-349D-44F6-B1BE-46067C48C5F6}" type="slidenum">
              <a:rPr lang="es-ES"/>
              <a:pPr>
                <a:defRPr/>
              </a:pPr>
              <a:t>‹Nº›</a:t>
            </a:fld>
            <a:endParaRPr lang="es-ES"/>
          </a:p>
        </p:txBody>
      </p:sp>
    </p:spTree>
    <p:extLst>
      <p:ext uri="{BB962C8B-B14F-4D97-AF65-F5344CB8AC3E}">
        <p14:creationId xmlns:p14="http://schemas.microsoft.com/office/powerpoint/2010/main" val="1594546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84B8ADBB-D6E0-4091-AFC4-C2501B2FDFB5}" type="datetimeFigureOut">
              <a:rPr lang="es-ES"/>
              <a:pPr>
                <a:defRPr/>
              </a:pPr>
              <a:t>14/03/2013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02997A54-DAD2-4EA6-B6CE-E882D9748DB8}" type="slidenum">
              <a:rPr lang="es-ES"/>
              <a:pPr>
                <a:defRPr/>
              </a:pPr>
              <a:t>‹Nº›</a:t>
            </a:fld>
            <a:endParaRPr lang="es-ES"/>
          </a:p>
        </p:txBody>
      </p:sp>
    </p:spTree>
    <p:extLst>
      <p:ext uri="{BB962C8B-B14F-4D97-AF65-F5344CB8AC3E}">
        <p14:creationId xmlns:p14="http://schemas.microsoft.com/office/powerpoint/2010/main" val="37289357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68F23171-30E4-43A2-8C75-9300802E7260}" type="datetimeFigureOut">
              <a:rPr lang="es-ES"/>
              <a:pPr>
                <a:defRPr/>
              </a:pPr>
              <a:t>14/03/2013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1FFAB904-089A-46D5-B138-CEF762A37CF1}" type="slidenum">
              <a:rPr lang="es-ES"/>
              <a:pPr>
                <a:defRPr/>
              </a:pPr>
              <a:t>‹Nº›</a:t>
            </a:fld>
            <a:endParaRPr lang="es-ES"/>
          </a:p>
        </p:txBody>
      </p:sp>
    </p:spTree>
    <p:extLst>
      <p:ext uri="{BB962C8B-B14F-4D97-AF65-F5344CB8AC3E}">
        <p14:creationId xmlns:p14="http://schemas.microsoft.com/office/powerpoint/2010/main" val="1863591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FBEEBF7-EA06-4166-B32F-70BAFD4BC011}" type="datetimeFigureOut">
              <a:rPr lang="es-ES"/>
              <a:pPr>
                <a:defRPr/>
              </a:pPr>
              <a:t>14/03/2013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A140DB2-C9F6-4D17-BB64-B5021A7EFF0D}" type="slidenum">
              <a:rPr lang="es-ES"/>
              <a:pPr>
                <a:defRPr/>
              </a:pPr>
              <a:t>‹Nº›</a:t>
            </a:fld>
            <a:endParaRPr lang="es-ES"/>
          </a:p>
        </p:txBody>
      </p:sp>
    </p:spTree>
    <p:extLst>
      <p:ext uri="{BB962C8B-B14F-4D97-AF65-F5344CB8AC3E}">
        <p14:creationId xmlns:p14="http://schemas.microsoft.com/office/powerpoint/2010/main" val="199372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0341700-60C7-4A54-8361-82B3571E764F}" type="datetimeFigureOut">
              <a:rPr lang="es-ES"/>
              <a:pPr>
                <a:defRPr/>
              </a:pPr>
              <a:t>14/03/2013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65D6CC7-79C3-4374-9C69-AFBFC85B77BC}" type="slidenum">
              <a:rPr lang="es-ES"/>
              <a:pPr>
                <a:defRPr/>
              </a:pPr>
              <a:t>‹Nº›</a:t>
            </a:fld>
            <a:endParaRPr lang="es-ES"/>
          </a:p>
        </p:txBody>
      </p:sp>
    </p:spTree>
    <p:extLst>
      <p:ext uri="{BB962C8B-B14F-4D97-AF65-F5344CB8AC3E}">
        <p14:creationId xmlns:p14="http://schemas.microsoft.com/office/powerpoint/2010/main" val="3299675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39024E0-B860-4B6B-A714-4B4AC4CD0CDC}" type="datetimeFigureOut">
              <a:rPr lang="es-ES"/>
              <a:pPr>
                <a:defRPr/>
              </a:pPr>
              <a:t>14/03/2013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2472E29-B6B5-4A93-AD56-CEE2E482E346}" type="slidenum">
              <a:rPr lang="es-ES"/>
              <a:pPr>
                <a:defRPr/>
              </a:pPr>
              <a:t>‹Nº›</a:t>
            </a:fld>
            <a:endParaRPr lang="es-ES"/>
          </a:p>
        </p:txBody>
      </p:sp>
    </p:spTree>
    <p:extLst>
      <p:ext uri="{BB962C8B-B14F-4D97-AF65-F5344CB8AC3E}">
        <p14:creationId xmlns:p14="http://schemas.microsoft.com/office/powerpoint/2010/main" val="4032396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1494968-A967-4E23-96BB-C33ECD709135}" type="datetimeFigureOut">
              <a:rPr lang="es-ES"/>
              <a:pPr>
                <a:defRPr/>
              </a:pPr>
              <a:t>14/03/2013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98AED1A-AA89-4065-84F6-CEBEF109BD8C}" type="slidenum">
              <a:rPr lang="es-ES"/>
              <a:pPr>
                <a:defRPr/>
              </a:pPr>
              <a:t>‹Nº›</a:t>
            </a:fld>
            <a:endParaRPr lang="es-ES"/>
          </a:p>
        </p:txBody>
      </p:sp>
    </p:spTree>
    <p:extLst>
      <p:ext uri="{BB962C8B-B14F-4D97-AF65-F5344CB8AC3E}">
        <p14:creationId xmlns:p14="http://schemas.microsoft.com/office/powerpoint/2010/main" val="2870303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79B3D4E-4805-4DB4-A10C-C4190BD816D1}" type="datetimeFigureOut">
              <a:rPr lang="es-ES"/>
              <a:pPr>
                <a:defRPr/>
              </a:pPr>
              <a:t>14/03/2013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065A86D-A919-430D-8853-695EF8FF4299}" type="slidenum">
              <a:rPr lang="es-ES"/>
              <a:pPr>
                <a:defRPr/>
              </a:pPr>
              <a:t>‹Nº›</a:t>
            </a:fld>
            <a:endParaRPr lang="es-ES"/>
          </a:p>
        </p:txBody>
      </p:sp>
    </p:spTree>
    <p:extLst>
      <p:ext uri="{BB962C8B-B14F-4D97-AF65-F5344CB8AC3E}">
        <p14:creationId xmlns:p14="http://schemas.microsoft.com/office/powerpoint/2010/main" val="17476450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8F78E0E0-05C8-4BC3-B593-5FBC1B173021}" type="slidenum">
              <a:rPr lang="es-ES_tradnl"/>
              <a:pPr>
                <a:defRPr/>
              </a:pPr>
              <a:t>‹Nº›</a:t>
            </a:fld>
            <a:endParaRPr lang="es-ES_tradnl"/>
          </a:p>
        </p:txBody>
      </p:sp>
    </p:spTree>
    <p:extLst>
      <p:ext uri="{BB962C8B-B14F-4D97-AF65-F5344CB8AC3E}">
        <p14:creationId xmlns:p14="http://schemas.microsoft.com/office/powerpoint/2010/main" val="283659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1BB11341-2413-4CEE-8A35-94D1FA7BA65E}" type="datetimeFigureOut">
              <a:rPr lang="es-ES"/>
              <a:pPr>
                <a:defRPr/>
              </a:pPr>
              <a:t>14/03/2013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1026C5BE-D74D-48B4-AA73-FC1CB2EBEDE5}"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solidFill>
                  <a:srgbClr val="000000"/>
                </a:solidFill>
              </a:defRPr>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solidFill>
                  <a:srgbClr val="000000"/>
                </a:solidFill>
              </a:defRPr>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solidFill>
                  <a:srgbClr val="000000"/>
                </a:solidFill>
              </a:defRPr>
            </a:lvl1pPr>
          </a:lstStyle>
          <a:p>
            <a:pPr>
              <a:defRPr/>
            </a:pPr>
            <a:fld id="{138BC062-4B1C-4ABB-B865-0D5CD0CB6AE9}"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endParaRPr lang="es-ES" smtClean="0"/>
          </a:p>
        </p:txBody>
      </p:sp>
      <p:pic>
        <p:nvPicPr>
          <p:cNvPr id="3075" name="3 Marcador de contenido" descr="0.jpg"/>
          <p:cNvPicPr>
            <a:picLocks noGrp="1" noChangeAspect="1"/>
          </p:cNvPicPr>
          <p:nvPr>
            <p:ph idx="1"/>
          </p:nvPr>
        </p:nvPicPr>
        <p:blipFill>
          <a:blip r:embed="rId3">
            <a:extLst>
              <a:ext uri="{28A0092B-C50C-407E-A947-70E740481C1C}">
                <a14:useLocalDpi xmlns:a14="http://schemas.microsoft.com/office/drawing/2010/main"/>
              </a:ext>
            </a:extLst>
          </a:blip>
          <a:srcRect/>
          <a:stretch>
            <a:fillRect/>
          </a:stretch>
        </p:blipFill>
        <p:spPr>
          <a:xfrm>
            <a:off x="323850" y="333375"/>
            <a:ext cx="8455025" cy="4679950"/>
          </a:xfrm>
          <a:ln w="38100">
            <a:solidFill>
              <a:srgbClr val="FF0000"/>
            </a:solidFill>
            <a:miter lim="800000"/>
            <a:headEnd/>
            <a:tailEnd/>
          </a:ln>
        </p:spPr>
      </p:pic>
      <p:sp>
        <p:nvSpPr>
          <p:cNvPr id="5" name="4 Rectángulo"/>
          <p:cNvSpPr/>
          <p:nvPr/>
        </p:nvSpPr>
        <p:spPr>
          <a:xfrm>
            <a:off x="0" y="5373215"/>
            <a:ext cx="9144000" cy="923330"/>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1" fontAlgn="auto" hangingPunct="1">
              <a:spcBef>
                <a:spcPts val="0"/>
              </a:spcBef>
              <a:spcAft>
                <a:spcPts val="0"/>
              </a:spcAft>
              <a:defRPr/>
            </a:pPr>
            <a:r>
              <a:rPr lang="es-ES" sz="5400" b="1" spc="50" dirty="0">
                <a:ln w="11430"/>
                <a:solidFill>
                  <a:srgbClr val="FF0000"/>
                </a:solidFill>
                <a:effectLst>
                  <a:outerShdw blurRad="76200" dist="50800" dir="5400000" algn="tl" rotWithShape="0">
                    <a:srgbClr val="000000">
                      <a:alpha val="65000"/>
                    </a:srgbClr>
                  </a:outerShdw>
                </a:effectLst>
                <a:latin typeface="Arial Rounded MT Bold" pitchFamily="34" charset="0"/>
                <a:cs typeface="+mn-cs"/>
              </a:rPr>
              <a:t>Predicciones científicas</a:t>
            </a:r>
          </a:p>
        </p:txBody>
      </p:sp>
    </p:spTree>
  </p:cSld>
  <p:clrMapOvr>
    <a:masterClrMapping/>
  </p:clrMapOvr>
  <p:transition>
    <p:sndAc>
      <p:stSnd loop="1">
        <p:snd r:embed="rId2" name="17 Walking on the Moon.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alpha val="43137"/>
          </a:srgbClr>
        </a:solidFill>
        <a:effectLst/>
      </p:bgPr>
    </p:bg>
    <p:spTree>
      <p:nvGrpSpPr>
        <p:cNvPr id="1" name=""/>
        <p:cNvGrpSpPr/>
        <p:nvPr/>
      </p:nvGrpSpPr>
      <p:grpSpPr>
        <a:xfrm>
          <a:off x="0" y="0"/>
          <a:ext cx="0" cy="0"/>
          <a:chOff x="0" y="0"/>
          <a:chExt cx="0" cy="0"/>
        </a:xfrm>
      </p:grpSpPr>
      <p:sp>
        <p:nvSpPr>
          <p:cNvPr id="4098" name="3 CuadroTexto"/>
          <p:cNvSpPr txBox="1">
            <a:spLocks noChangeArrowheads="1"/>
          </p:cNvSpPr>
          <p:nvPr/>
        </p:nvSpPr>
        <p:spPr bwMode="auto">
          <a:xfrm>
            <a:off x="1042988" y="1125538"/>
            <a:ext cx="7129462" cy="483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800" i="1">
                <a:latin typeface="Franklin Gothic Demi" panose="020B0703020102020204" pitchFamily="34" charset="0"/>
              </a:rPr>
              <a:t>“Popular Mechanics”</a:t>
            </a:r>
            <a:r>
              <a:rPr lang="es-ES" sz="2800">
                <a:latin typeface="Franklin Gothic Demi" panose="020B0703020102020204" pitchFamily="34" charset="0"/>
              </a:rPr>
              <a:t>, la famosa revista estadounidense de tecnología, ha realizado, con ayuda de sus lectores, un centenar de predicciones sobre cómo será el futuro en los próximos 110 años. Las predicciones, muy ambiciosas, abarcan distintos campos, desde la biología y la salud humanas hasta el hallazgo de la materia oscura, los viajes espaciales o el desarrollo increíble de la tecnología. Aquí se recogen algunas de ellas.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endParaRPr lang="es-ES" smtClean="0"/>
          </a:p>
        </p:txBody>
      </p:sp>
      <p:pic>
        <p:nvPicPr>
          <p:cNvPr id="5123" name="3 Marcador de contenido" descr="01.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634038"/>
          </a:xfrm>
        </p:spPr>
      </p:pic>
      <p:sp>
        <p:nvSpPr>
          <p:cNvPr id="5124" name="4 CuadroTexto"/>
          <p:cNvSpPr txBox="1">
            <a:spLocks noChangeArrowheads="1"/>
          </p:cNvSpPr>
          <p:nvPr/>
        </p:nvSpPr>
        <p:spPr bwMode="auto">
          <a:xfrm>
            <a:off x="250825" y="5732463"/>
            <a:ext cx="86423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i="1">
                <a:latin typeface="Franklin Gothic Demi" panose="020B0703020102020204" pitchFamily="34" charset="0"/>
              </a:rPr>
              <a:t>“Microsoft” </a:t>
            </a:r>
            <a:r>
              <a:rPr lang="es-ES" sz="2000">
                <a:latin typeface="Franklin Gothic Demi" panose="020B0703020102020204" pitchFamily="34" charset="0"/>
              </a:rPr>
              <a:t>y </a:t>
            </a:r>
            <a:r>
              <a:rPr lang="es-ES" sz="2000" i="1">
                <a:latin typeface="Franklin Gothic Demi" panose="020B0703020102020204" pitchFamily="34" charset="0"/>
              </a:rPr>
              <a:t>“Google” </a:t>
            </a:r>
            <a:r>
              <a:rPr lang="es-ES" sz="2000">
                <a:latin typeface="Franklin Gothic Demi" panose="020B0703020102020204" pitchFamily="34" charset="0"/>
              </a:rPr>
              <a:t>ya están perfeccionando la traducción instantánea para que haya menos obstáculos en la comunicación entre culturas o diferentes o países.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endParaRPr lang="es-ES" smtClean="0"/>
          </a:p>
        </p:txBody>
      </p:sp>
      <p:pic>
        <p:nvPicPr>
          <p:cNvPr id="6147" name="3 Marcador de contenido" descr="02.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64638" cy="5732463"/>
          </a:xfrm>
        </p:spPr>
      </p:pic>
      <p:sp>
        <p:nvSpPr>
          <p:cNvPr id="6148" name="4 CuadroTexto"/>
          <p:cNvSpPr txBox="1">
            <a:spLocks noChangeArrowheads="1"/>
          </p:cNvSpPr>
          <p:nvPr/>
        </p:nvSpPr>
        <p:spPr bwMode="auto">
          <a:xfrm>
            <a:off x="323850" y="5805488"/>
            <a:ext cx="84963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Sensores de tráfico, GPS y muchas otras herramientas conseguirán librarnos de caer en un atasco de tráfico. IBM ya ha conseguido hacerlo una hora antes de que se produzca.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endParaRPr lang="es-ES" smtClean="0"/>
          </a:p>
        </p:txBody>
      </p:sp>
      <p:pic>
        <p:nvPicPr>
          <p:cNvPr id="7171" name="3 Marcador de contenido" descr="03.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67813" cy="5732463"/>
          </a:xfrm>
        </p:spPr>
      </p:pic>
      <p:sp>
        <p:nvSpPr>
          <p:cNvPr id="7172" name="4 CuadroTexto"/>
          <p:cNvSpPr txBox="1">
            <a:spLocks noChangeArrowheads="1"/>
          </p:cNvSpPr>
          <p:nvPr/>
        </p:nvSpPr>
        <p:spPr bwMode="auto">
          <a:xfrm>
            <a:off x="323850" y="5805488"/>
            <a:ext cx="84963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Con nanopartículas se crearán pequeñas dosis de </a:t>
            </a:r>
            <a:r>
              <a:rPr lang="es-ES" sz="2000" i="1">
                <a:latin typeface="Franklin Gothic Demi" panose="020B0703020102020204" pitchFamily="34" charset="0"/>
              </a:rPr>
              <a:t>cisplatino</a:t>
            </a:r>
            <a:r>
              <a:rPr lang="es-ES" sz="2000">
                <a:latin typeface="Franklin Gothic Demi" panose="020B0703020102020204" pitchFamily="34" charset="0"/>
              </a:rPr>
              <a:t> y </a:t>
            </a:r>
            <a:r>
              <a:rPr lang="es-ES" sz="2000" i="1">
                <a:latin typeface="Franklin Gothic Demi" panose="020B0703020102020204" pitchFamily="34" charset="0"/>
              </a:rPr>
              <a:t>docetaxel</a:t>
            </a:r>
            <a:r>
              <a:rPr lang="es-ES" sz="2000">
                <a:latin typeface="Franklin Gothic Demi" panose="020B0703020102020204" pitchFamily="34" charset="0"/>
              </a:rPr>
              <a:t> que irán directas a las células cancerosas, lo que reducirá el dolor y los efectos secundarios de la quimioterapia.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endParaRPr lang="es-ES" smtClean="0"/>
          </a:p>
        </p:txBody>
      </p:sp>
      <p:pic>
        <p:nvPicPr>
          <p:cNvPr id="8195" name="3 Marcador de contenido" descr="04.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0825" cy="5229225"/>
          </a:xfrm>
        </p:spPr>
      </p:pic>
      <p:sp>
        <p:nvSpPr>
          <p:cNvPr id="8196" name="4 CuadroTexto"/>
          <p:cNvSpPr txBox="1">
            <a:spLocks noChangeArrowheads="1"/>
          </p:cNvSpPr>
          <p:nvPr/>
        </p:nvSpPr>
        <p:spPr bwMode="auto">
          <a:xfrm>
            <a:off x="323850" y="5373688"/>
            <a:ext cx="8424863"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Los coches estarán realmente conectados al exterior permitiendo que se comuniquen con los semáforos para mejorar el tráfico y con otros vehículos para evitar accidentes. Incluso grabarán a los causantes de cualquier arañazo o daño en la carrocería.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endParaRPr lang="es-ES" smtClean="0"/>
          </a:p>
        </p:txBody>
      </p:sp>
      <p:pic>
        <p:nvPicPr>
          <p:cNvPr id="9219" name="3 Marcador de contenido" descr="05.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732463"/>
          </a:xfrm>
        </p:spPr>
      </p:pic>
      <p:sp>
        <p:nvSpPr>
          <p:cNvPr id="9220" name="4 CuadroTexto"/>
          <p:cNvSpPr txBox="1">
            <a:spLocks noChangeArrowheads="1"/>
          </p:cNvSpPr>
          <p:nvPr/>
        </p:nvSpPr>
        <p:spPr bwMode="auto">
          <a:xfrm>
            <a:off x="323850" y="5805488"/>
            <a:ext cx="83518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Los coches eléctricos alcanzarán altas velocidades, serán más autónomos y podrán circular como cualquier otro vehículo por una larga autopista.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endParaRPr lang="es-ES" smtClean="0"/>
          </a:p>
        </p:txBody>
      </p:sp>
      <p:pic>
        <p:nvPicPr>
          <p:cNvPr id="10243" name="3 Marcador de contenido" descr="06.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661025"/>
          </a:xfrm>
        </p:spPr>
      </p:pic>
      <p:sp>
        <p:nvSpPr>
          <p:cNvPr id="10244" name="4 CuadroTexto"/>
          <p:cNvSpPr txBox="1">
            <a:spLocks noChangeArrowheads="1"/>
          </p:cNvSpPr>
          <p:nvPr/>
        </p:nvSpPr>
        <p:spPr bwMode="auto">
          <a:xfrm>
            <a:off x="323850" y="5805488"/>
            <a:ext cx="84963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Los </a:t>
            </a:r>
            <a:r>
              <a:rPr lang="es-ES" sz="2000" i="1">
                <a:latin typeface="Franklin Gothic Demi" panose="020B0703020102020204" pitchFamily="34" charset="0"/>
              </a:rPr>
              <a:t>«Scrolls» </a:t>
            </a:r>
            <a:r>
              <a:rPr lang="es-ES" sz="2000">
                <a:latin typeface="Franklin Gothic Demi" panose="020B0703020102020204" pitchFamily="34" charset="0"/>
              </a:rPr>
              <a:t>sustituirán a las tabletas. Serán pantallas de plástico fino que actuarán como pantallas digitales en miniatura y podrán reproducir imágenes y texto.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endParaRPr lang="es-ES" smtClean="0"/>
          </a:p>
        </p:txBody>
      </p:sp>
      <p:pic>
        <p:nvPicPr>
          <p:cNvPr id="11267" name="3 Marcador de contenido" descr="07.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589588"/>
          </a:xfrm>
        </p:spPr>
      </p:pic>
      <p:sp>
        <p:nvSpPr>
          <p:cNvPr id="11268" name="4 CuadroTexto"/>
          <p:cNvSpPr txBox="1">
            <a:spLocks noChangeArrowheads="1"/>
          </p:cNvSpPr>
          <p:nvPr/>
        </p:nvSpPr>
        <p:spPr bwMode="auto">
          <a:xfrm>
            <a:off x="395288" y="5732463"/>
            <a:ext cx="82804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A través del uso del escaneo de retina, latidos de corazón, impresiones de voz, etc, las contraseñas tal y como las conocemos desaparecerán. Según IBM, esto ocurrirá en los próximos cinco años.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endParaRPr lang="es-ES" smtClean="0"/>
          </a:p>
        </p:txBody>
      </p:sp>
      <p:pic>
        <p:nvPicPr>
          <p:cNvPr id="12291" name="3 Marcador de contenido" descr="08.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589588"/>
          </a:xfrm>
        </p:spPr>
      </p:pic>
      <p:sp>
        <p:nvSpPr>
          <p:cNvPr id="12292" name="5 Rectángulo"/>
          <p:cNvSpPr>
            <a:spLocks noChangeArrowheads="1"/>
          </p:cNvSpPr>
          <p:nvPr/>
        </p:nvSpPr>
        <p:spPr bwMode="auto">
          <a:xfrm>
            <a:off x="395288" y="5732463"/>
            <a:ext cx="83534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Las lentes de contacto darán la visión de </a:t>
            </a:r>
            <a:r>
              <a:rPr lang="es-ES" sz="2000" i="1">
                <a:latin typeface="Franklin Gothic Demi" panose="020B0703020102020204" pitchFamily="34" charset="0"/>
              </a:rPr>
              <a:t>«Terminator»</a:t>
            </a:r>
            <a:r>
              <a:rPr lang="es-ES" sz="2000">
                <a:latin typeface="Franklin Gothic Demi" panose="020B0703020102020204" pitchFamily="34" charset="0"/>
              </a:rPr>
              <a:t>. Los primeros prototipos permitirán tener visión nocturna, hacer zoom y tener datos visibles en nuestro campo de visión.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endParaRPr lang="es-ES" smtClean="0"/>
          </a:p>
        </p:txBody>
      </p:sp>
      <p:pic>
        <p:nvPicPr>
          <p:cNvPr id="13315" name="3 Marcador de contenido" descr="09.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661025"/>
          </a:xfrm>
        </p:spPr>
      </p:pic>
      <p:sp>
        <p:nvSpPr>
          <p:cNvPr id="13316" name="4 CuadroTexto"/>
          <p:cNvSpPr txBox="1">
            <a:spLocks noChangeArrowheads="1"/>
          </p:cNvSpPr>
          <p:nvPr/>
        </p:nvSpPr>
        <p:spPr bwMode="auto">
          <a:xfrm>
            <a:off x="323850" y="5732463"/>
            <a:ext cx="82089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Los científicos descubrirán evidencia directa de </a:t>
            </a:r>
            <a:r>
              <a:rPr lang="es-ES" sz="2000" i="1">
                <a:latin typeface="Franklin Gothic Demi" panose="020B0703020102020204" pitchFamily="34" charset="0"/>
              </a:rPr>
              <a:t>materia oscura</a:t>
            </a:r>
            <a:r>
              <a:rPr lang="es-ES" sz="2000">
                <a:latin typeface="Franklin Gothic Demi" panose="020B0703020102020204" pitchFamily="34" charset="0"/>
              </a:rPr>
              <a:t>. Hoy creen que el 23% de la masa del universo está formada por dicha materia, pero no han sido capaces de atraparla todavía.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endParaRPr lang="es-ES" smtClean="0"/>
          </a:p>
        </p:txBody>
      </p:sp>
      <p:pic>
        <p:nvPicPr>
          <p:cNvPr id="14339" name="3 Marcador de contenido" descr="10.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949950"/>
          </a:xfrm>
        </p:spPr>
      </p:pic>
      <p:sp>
        <p:nvSpPr>
          <p:cNvPr id="14340" name="4 CuadroTexto"/>
          <p:cNvSpPr txBox="1">
            <a:spLocks noChangeArrowheads="1"/>
          </p:cNvSpPr>
          <p:nvPr/>
        </p:nvSpPr>
        <p:spPr bwMode="auto">
          <a:xfrm>
            <a:off x="323850" y="6021388"/>
            <a:ext cx="84963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El café será descafeinado de cosecha; no harán falta procesos químicos. Tendremos plantas de café mutantes.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endParaRPr lang="es-ES" smtClean="0"/>
          </a:p>
        </p:txBody>
      </p:sp>
      <p:pic>
        <p:nvPicPr>
          <p:cNvPr id="15363" name="3 Marcador de contenido" descr="11.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876925"/>
          </a:xfrm>
        </p:spPr>
      </p:pic>
      <p:sp>
        <p:nvSpPr>
          <p:cNvPr id="15364" name="4 CuadroTexto"/>
          <p:cNvSpPr txBox="1">
            <a:spLocks noChangeArrowheads="1"/>
          </p:cNvSpPr>
          <p:nvPr/>
        </p:nvSpPr>
        <p:spPr bwMode="auto">
          <a:xfrm>
            <a:off x="323850" y="6021388"/>
            <a:ext cx="82089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Los superordenadores tendrán el tamaño de un azucarillo. Lo permitirán nuevos chips y nanotecnología. No habrá cables ni producción de calor.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endParaRPr lang="es-ES" smtClean="0"/>
          </a:p>
        </p:txBody>
      </p:sp>
      <p:pic>
        <p:nvPicPr>
          <p:cNvPr id="16387" name="3 Marcador de contenido" descr="12.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445125"/>
          </a:xfrm>
        </p:spPr>
      </p:pic>
      <p:sp>
        <p:nvSpPr>
          <p:cNvPr id="16388" name="4 CuadroTexto"/>
          <p:cNvSpPr txBox="1">
            <a:spLocks noChangeArrowheads="1"/>
          </p:cNvSpPr>
          <p:nvPr/>
        </p:nvSpPr>
        <p:spPr bwMode="auto">
          <a:xfrm>
            <a:off x="323850" y="5516563"/>
            <a:ext cx="84963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El hombre podrá aguantar la respiración durante cuatro horas gracias a los </a:t>
            </a:r>
            <a:r>
              <a:rPr lang="es-ES" sz="2000" i="1">
                <a:latin typeface="Franklin Gothic Demi" panose="020B0703020102020204" pitchFamily="34" charset="0"/>
              </a:rPr>
              <a:t>respirocitos</a:t>
            </a:r>
            <a:r>
              <a:rPr lang="es-ES" sz="2000">
                <a:latin typeface="Franklin Gothic Demi" panose="020B0703020102020204" pitchFamily="34" charset="0"/>
              </a:rPr>
              <a:t>, glóbulos rojos robóticos que pueden contener 200 veces más oxígeno que los naturales. Los estrenarán los Navy SEALs estadounidenses.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endParaRPr lang="es-ES" smtClean="0"/>
          </a:p>
        </p:txBody>
      </p:sp>
      <p:pic>
        <p:nvPicPr>
          <p:cNvPr id="17411" name="3 Marcador de contenido" descr="13.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949950"/>
          </a:xfrm>
        </p:spPr>
      </p:pic>
      <p:sp>
        <p:nvSpPr>
          <p:cNvPr id="17412" name="4 CuadroTexto"/>
          <p:cNvSpPr txBox="1">
            <a:spLocks noChangeArrowheads="1"/>
          </p:cNvSpPr>
          <p:nvPr/>
        </p:nvSpPr>
        <p:spPr bwMode="auto">
          <a:xfrm>
            <a:off x="323850" y="6092825"/>
            <a:ext cx="84248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Unos130 millones de libros serán digitalizados. La biblioteca de la humanidad ocupará 124 discos de 3 terabytes.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endParaRPr lang="es-ES" smtClean="0"/>
          </a:p>
        </p:txBody>
      </p:sp>
      <p:pic>
        <p:nvPicPr>
          <p:cNvPr id="18435" name="3 Marcador de contenido" descr="14.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732463"/>
          </a:xfrm>
        </p:spPr>
      </p:pic>
      <p:sp>
        <p:nvSpPr>
          <p:cNvPr id="18436" name="4 CuadroTexto"/>
          <p:cNvSpPr txBox="1">
            <a:spLocks noChangeArrowheads="1"/>
          </p:cNvSpPr>
          <p:nvPr/>
        </p:nvSpPr>
        <p:spPr bwMode="auto">
          <a:xfrm>
            <a:off x="323850" y="5805488"/>
            <a:ext cx="81359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Los seres humanos vivirán hasta los 150 años. Los avances en salud, tecnología y medicina, y el desarrollo de la ciencia del genoma podrían hacer que nuestros descendientes cumpliesen esa edad.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endParaRPr lang="es-ES" smtClean="0"/>
          </a:p>
        </p:txBody>
      </p:sp>
      <p:pic>
        <p:nvPicPr>
          <p:cNvPr id="19459" name="3 Marcador de contenido" descr="15.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2413" cy="5732463"/>
          </a:xfrm>
        </p:spPr>
      </p:pic>
      <p:sp>
        <p:nvSpPr>
          <p:cNvPr id="19460" name="4 CuadroTexto"/>
          <p:cNvSpPr txBox="1">
            <a:spLocks noChangeArrowheads="1"/>
          </p:cNvSpPr>
          <p:nvPr/>
        </p:nvSpPr>
        <p:spPr bwMode="auto">
          <a:xfrm>
            <a:off x="323850" y="5805488"/>
            <a:ext cx="84963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Los científicos </a:t>
            </a:r>
            <a:r>
              <a:rPr lang="es-ES" sz="2000" i="1">
                <a:latin typeface="Franklin Gothic Demi" panose="020B0703020102020204" pitchFamily="34" charset="0"/>
              </a:rPr>
              <a:t>mapearán</a:t>
            </a:r>
            <a:r>
              <a:rPr lang="es-ES" sz="2000">
                <a:latin typeface="Franklin Gothic Demi" panose="020B0703020102020204" pitchFamily="34" charset="0"/>
              </a:rPr>
              <a:t> un cuatrillón de conexiones entre las neuronas cerebrales. Esas conexiones tienen las respuestas sobre enfermedades mentales, el aprendizaje, etc. Sabremos casi todo sobre nosotros mismos.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endParaRPr lang="es-ES" smtClean="0"/>
          </a:p>
        </p:txBody>
      </p:sp>
      <p:pic>
        <p:nvPicPr>
          <p:cNvPr id="20483" name="3 Marcador de contenido" descr="16.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589588"/>
          </a:xfrm>
        </p:spPr>
      </p:pic>
      <p:sp>
        <p:nvSpPr>
          <p:cNvPr id="20484" name="4 CuadroTexto"/>
          <p:cNvSpPr txBox="1">
            <a:spLocks noChangeArrowheads="1"/>
          </p:cNvSpPr>
          <p:nvPr/>
        </p:nvSpPr>
        <p:spPr bwMode="auto">
          <a:xfrm>
            <a:off x="250825" y="5732463"/>
            <a:ext cx="85693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Se llegará hasta </a:t>
            </a:r>
            <a:r>
              <a:rPr lang="es-ES" sz="2000" i="1">
                <a:latin typeface="Franklin Gothic Demi" panose="020B0703020102020204" pitchFamily="34" charset="0"/>
              </a:rPr>
              <a:t>Alpha Centauri</a:t>
            </a:r>
            <a:r>
              <a:rPr lang="es-ES" sz="2000">
                <a:latin typeface="Franklin Gothic Demi" panose="020B0703020102020204" pitchFamily="34" charset="0"/>
              </a:rPr>
              <a:t>. Un motor de iones de gas de xenón acelerado por un campo eléctrico llegará hasta la estrella en un viaje de cuatro años a la velocidad de la luz.</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endParaRPr lang="es-ES" smtClean="0"/>
          </a:p>
        </p:txBody>
      </p:sp>
      <p:pic>
        <p:nvPicPr>
          <p:cNvPr id="21507" name="3 Marcador de contenido" descr="17.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732463"/>
          </a:xfrm>
        </p:spPr>
      </p:pic>
      <p:sp>
        <p:nvSpPr>
          <p:cNvPr id="21508" name="4 CuadroTexto"/>
          <p:cNvSpPr txBox="1">
            <a:spLocks noChangeArrowheads="1"/>
          </p:cNvSpPr>
          <p:nvPr/>
        </p:nvSpPr>
        <p:spPr bwMode="auto">
          <a:xfrm>
            <a:off x="323850" y="5805488"/>
            <a:ext cx="82804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El cuerpo humano estará permanentemente monitorizado para controlar que todo funciona como es debido. Incluso unos chips en el estómago controlarán la dieta.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endParaRPr lang="es-ES" smtClean="0"/>
          </a:p>
        </p:txBody>
      </p:sp>
      <p:pic>
        <p:nvPicPr>
          <p:cNvPr id="22531" name="3 Marcador de contenido" descr="18.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412288" cy="5732463"/>
          </a:xfrm>
        </p:spPr>
      </p:pic>
      <p:sp>
        <p:nvSpPr>
          <p:cNvPr id="22532" name="5 CuadroTexto"/>
          <p:cNvSpPr txBox="1">
            <a:spLocks noChangeArrowheads="1"/>
          </p:cNvSpPr>
          <p:nvPr/>
        </p:nvSpPr>
        <p:spPr bwMode="auto">
          <a:xfrm>
            <a:off x="323850" y="5805488"/>
            <a:ext cx="84248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Los daños producidos por radiación se curarán con inyecciones. No solo será posible prevenir los daños a las células, sino  facilitar la recuperación de masa ósea.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endParaRPr lang="es-ES" smtClean="0"/>
          </a:p>
        </p:txBody>
      </p:sp>
      <p:pic>
        <p:nvPicPr>
          <p:cNvPr id="23555" name="3 Marcador de contenido" descr="19.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732463"/>
          </a:xfrm>
        </p:spPr>
      </p:pic>
      <p:sp>
        <p:nvSpPr>
          <p:cNvPr id="23556" name="4 CuadroTexto"/>
          <p:cNvSpPr txBox="1">
            <a:spLocks noChangeArrowheads="1"/>
          </p:cNvSpPr>
          <p:nvPr/>
        </p:nvSpPr>
        <p:spPr bwMode="auto">
          <a:xfrm>
            <a:off x="323850" y="5805488"/>
            <a:ext cx="84248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Cualquier objeto que se necesite podrá construirse con una impresora laser 3D. Los objetos serán esculpidos capa a capa a partir de bloques de plástico, titanio, etc.</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endParaRPr lang="es-ES" smtClean="0"/>
          </a:p>
        </p:txBody>
      </p:sp>
      <p:pic>
        <p:nvPicPr>
          <p:cNvPr id="24579" name="3 Marcador de contenido" descr="20.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80513" cy="5732463"/>
          </a:xfrm>
        </p:spPr>
      </p:pic>
      <p:sp>
        <p:nvSpPr>
          <p:cNvPr id="24580" name="4 CuadroTexto"/>
          <p:cNvSpPr txBox="1">
            <a:spLocks noChangeArrowheads="1"/>
          </p:cNvSpPr>
          <p:nvPr/>
        </p:nvSpPr>
        <p:spPr bwMode="auto">
          <a:xfrm>
            <a:off x="323850" y="5805488"/>
            <a:ext cx="84963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Los medicamentos se probarán en </a:t>
            </a:r>
            <a:r>
              <a:rPr lang="es-ES" sz="2000" i="1">
                <a:latin typeface="Franklin Gothic Demi" panose="020B0703020102020204" pitchFamily="34" charset="0"/>
              </a:rPr>
              <a:t>"chips orgánicos" </a:t>
            </a:r>
            <a:r>
              <a:rPr lang="es-ES" sz="2000">
                <a:latin typeface="Franklin Gothic Demi" panose="020B0703020102020204" pitchFamily="34" charset="0"/>
              </a:rPr>
              <a:t>que simularán el cuerpo humano, evitando el maltrato a animales y acelerando el desarrollo de los nuevos productos.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endParaRPr lang="es-ES" smtClean="0"/>
          </a:p>
        </p:txBody>
      </p:sp>
      <p:pic>
        <p:nvPicPr>
          <p:cNvPr id="25603" name="3 Marcador de contenido" descr="21.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449888"/>
          </a:xfrm>
        </p:spPr>
      </p:pic>
      <p:sp>
        <p:nvSpPr>
          <p:cNvPr id="25604" name="4 CuadroTexto"/>
          <p:cNvSpPr txBox="1">
            <a:spLocks noChangeArrowheads="1"/>
          </p:cNvSpPr>
          <p:nvPr/>
        </p:nvSpPr>
        <p:spPr bwMode="auto">
          <a:xfrm>
            <a:off x="323850" y="5516563"/>
            <a:ext cx="84963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Los neumáticos se fabricarán a partir de bacterias. Los microbios </a:t>
            </a:r>
            <a:r>
              <a:rPr lang="es-ES" sz="2000" i="1">
                <a:latin typeface="Franklin Gothic Demi" panose="020B0703020102020204" pitchFamily="34" charset="0"/>
              </a:rPr>
              <a:t>E. coli </a:t>
            </a:r>
            <a:r>
              <a:rPr lang="es-ES" sz="2000">
                <a:latin typeface="Franklin Gothic Demi" panose="020B0703020102020204" pitchFamily="34" charset="0"/>
              </a:rPr>
              <a:t>producen bio-isopreno como material de desecho al metabolizar el azúcar de las plantas, siendo este un excelente y abundante producto para fabricar neumáticos.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endParaRPr lang="es-ES" smtClean="0"/>
          </a:p>
        </p:txBody>
      </p:sp>
      <p:pic>
        <p:nvPicPr>
          <p:cNvPr id="26627" name="3 Marcador de contenido" descr="22.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445125"/>
          </a:xfrm>
        </p:spPr>
      </p:pic>
      <p:sp>
        <p:nvSpPr>
          <p:cNvPr id="26628" name="4 CuadroTexto"/>
          <p:cNvSpPr txBox="1">
            <a:spLocks noChangeArrowheads="1"/>
          </p:cNvSpPr>
          <p:nvPr/>
        </p:nvSpPr>
        <p:spPr bwMode="auto">
          <a:xfrm>
            <a:off x="323850" y="5516563"/>
            <a:ext cx="8424863"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Se construirán edificios autolimpiables. Cuando una fachada recubierta de una piel de dióxido de titanio, desprenderá radicales libres que descompondrán la suciedad convirtiéndola en un nitrato inócuo que la lluvia disolverá.</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endParaRPr lang="es-ES" smtClean="0"/>
          </a:p>
        </p:txBody>
      </p:sp>
      <p:pic>
        <p:nvPicPr>
          <p:cNvPr id="27651" name="3 Marcador de contenido" descr="23.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732463"/>
          </a:xfrm>
        </p:spPr>
      </p:pic>
      <p:sp>
        <p:nvSpPr>
          <p:cNvPr id="27652" name="4 CuadroTexto"/>
          <p:cNvSpPr txBox="1">
            <a:spLocks noChangeArrowheads="1"/>
          </p:cNvSpPr>
          <p:nvPr/>
        </p:nvSpPr>
        <p:spPr bwMode="auto">
          <a:xfrm>
            <a:off x="323850" y="5805488"/>
            <a:ext cx="84248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También la ropa se autolimpiará. Su recubrimiento con dioxide de titanio hará posible que la ropa se lave simplemente paseando con ella bajo el sol.</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endParaRPr lang="es-ES" smtClean="0"/>
          </a:p>
        </p:txBody>
      </p:sp>
      <p:pic>
        <p:nvPicPr>
          <p:cNvPr id="28675" name="3 Marcador de contenido" descr="24.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300663"/>
          </a:xfrm>
        </p:spPr>
      </p:pic>
      <p:sp>
        <p:nvSpPr>
          <p:cNvPr id="28676" name="4 CuadroTexto"/>
          <p:cNvSpPr txBox="1">
            <a:spLocks noChangeArrowheads="1"/>
          </p:cNvSpPr>
          <p:nvPr/>
        </p:nvSpPr>
        <p:spPr bwMode="auto">
          <a:xfrm>
            <a:off x="395288" y="5445125"/>
            <a:ext cx="842486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Los datos se medirán en </a:t>
            </a:r>
            <a:r>
              <a:rPr lang="es-ES" sz="2000" i="1">
                <a:latin typeface="Franklin Gothic Demi" panose="020B0703020102020204" pitchFamily="34" charset="0"/>
              </a:rPr>
              <a:t>zettabytes</a:t>
            </a:r>
            <a:r>
              <a:rPr lang="es-ES" sz="2000">
                <a:latin typeface="Franklin Gothic Demi" panose="020B0703020102020204" pitchFamily="34" charset="0"/>
              </a:rPr>
              <a:t>.  Si cada byte fuese un grano de arena, un zettabyte contendría la suficiente como para construir 400 presas de Aldeadávila. En 2010, la información total producida en todo el planeta fue de 1 zettabyte.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endParaRPr lang="es-ES" smtClean="0"/>
          </a:p>
        </p:txBody>
      </p:sp>
      <p:pic>
        <p:nvPicPr>
          <p:cNvPr id="29699" name="3 Marcador de contenido" descr="25.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445125"/>
          </a:xfrm>
        </p:spPr>
      </p:pic>
      <p:sp>
        <p:nvSpPr>
          <p:cNvPr id="29700" name="4 CuadroTexto"/>
          <p:cNvSpPr txBox="1">
            <a:spLocks noChangeArrowheads="1"/>
          </p:cNvSpPr>
          <p:nvPr/>
        </p:nvSpPr>
        <p:spPr bwMode="auto">
          <a:xfrm>
            <a:off x="395288" y="5516563"/>
            <a:ext cx="835342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Se utilizarán </a:t>
            </a:r>
            <a:r>
              <a:rPr lang="es-ES" sz="2000" i="1">
                <a:latin typeface="Franklin Gothic Demi" panose="020B0703020102020204" pitchFamily="34" charset="0"/>
              </a:rPr>
              <a:t>“narices electrónicas”</a:t>
            </a:r>
            <a:r>
              <a:rPr lang="es-ES" sz="2000">
                <a:latin typeface="Franklin Gothic Demi" panose="020B0703020102020204" pitchFamily="34" charset="0"/>
              </a:rPr>
              <a:t> para localizar a las víctimas de catástrofes. Dispondrán de un conjunto de sensores para la detección rápida del dióxido de carbono, amonio y acetona que se desprendan de personas sepultadas bajo tierra.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endParaRPr lang="es-ES" smtClean="0"/>
          </a:p>
        </p:txBody>
      </p:sp>
      <p:pic>
        <p:nvPicPr>
          <p:cNvPr id="30723" name="3 Marcador de contenido" descr="26.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44000" cy="5445125"/>
          </a:xfrm>
        </p:spPr>
      </p:pic>
      <p:sp>
        <p:nvSpPr>
          <p:cNvPr id="30724" name="4 CuadroTexto"/>
          <p:cNvSpPr txBox="1">
            <a:spLocks noChangeArrowheads="1"/>
          </p:cNvSpPr>
          <p:nvPr/>
        </p:nvSpPr>
        <p:spPr bwMode="auto">
          <a:xfrm>
            <a:off x="323850" y="5516563"/>
            <a:ext cx="80645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La posibilidad de </a:t>
            </a:r>
            <a:r>
              <a:rPr lang="es-ES" sz="2000" i="1">
                <a:latin typeface="Franklin Gothic Demi" panose="020B0703020102020204" pitchFamily="34" charset="0"/>
              </a:rPr>
              <a:t>secuenciar</a:t>
            </a:r>
            <a:r>
              <a:rPr lang="es-ES" sz="2000">
                <a:latin typeface="Franklin Gothic Demi" panose="020B0703020102020204" pitchFamily="34" charset="0"/>
              </a:rPr>
              <a:t> el genoma en tiempo real permitirá detectar al instante la mutación de un microbio, descubrir cómo se multiplica y detener su desarrollo antes de que se produzca una epidemia.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endParaRPr lang="es-ES" smtClean="0"/>
          </a:p>
        </p:txBody>
      </p:sp>
      <p:pic>
        <p:nvPicPr>
          <p:cNvPr id="31747" name="3 Marcador de contenido" descr="27.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51938" cy="5732463"/>
          </a:xfrm>
        </p:spPr>
      </p:pic>
      <p:sp>
        <p:nvSpPr>
          <p:cNvPr id="31748" name="4 CuadroTexto"/>
          <p:cNvSpPr txBox="1">
            <a:spLocks noChangeArrowheads="1"/>
          </p:cNvSpPr>
          <p:nvPr/>
        </p:nvSpPr>
        <p:spPr bwMode="auto">
          <a:xfrm>
            <a:off x="323850" y="5805488"/>
            <a:ext cx="84248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Las vacunas acabarán con la drogadicción incitando al organismo a producir anticuerpos que destruyan las moléculas de droga antes de que alcancen el cerebro.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endParaRPr lang="es-ES" smtClean="0"/>
          </a:p>
        </p:txBody>
      </p:sp>
      <p:pic>
        <p:nvPicPr>
          <p:cNvPr id="32771" name="3 Marcador de contenido" descr="28.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0" y="0"/>
            <a:ext cx="9158288" cy="5732463"/>
          </a:xfrm>
        </p:spPr>
      </p:pic>
      <p:sp>
        <p:nvSpPr>
          <p:cNvPr id="32772" name="4 CuadroTexto"/>
          <p:cNvSpPr txBox="1">
            <a:spLocks noChangeArrowheads="1"/>
          </p:cNvSpPr>
          <p:nvPr/>
        </p:nvSpPr>
        <p:spPr bwMode="auto">
          <a:xfrm>
            <a:off x="395288" y="5805488"/>
            <a:ext cx="83534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s-ES" sz="2000">
                <a:latin typeface="Franklin Gothic Demi" panose="020B0703020102020204" pitchFamily="34" charset="0"/>
              </a:rPr>
              <a:t>Los vegetarianos y los carnívoros compartirán los mismos alimentos sintéticos, sustitutos nutritivos, baratos y con igual aspecto y sabor que los naturales.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endParaRPr lang="es-ES" smtClean="0"/>
          </a:p>
        </p:txBody>
      </p:sp>
      <p:pic>
        <p:nvPicPr>
          <p:cNvPr id="33795" name="3 Marcador de contenido" descr="0.jpg"/>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768350" y="0"/>
            <a:ext cx="10455275" cy="6858000"/>
          </a:xfrm>
        </p:spPr>
      </p:pic>
      <p:sp>
        <p:nvSpPr>
          <p:cNvPr id="5" name="4 Rectángulo"/>
          <p:cNvSpPr/>
          <p:nvPr/>
        </p:nvSpPr>
        <p:spPr>
          <a:xfrm>
            <a:off x="3638090" y="2420888"/>
            <a:ext cx="1867820" cy="1446550"/>
          </a:xfrm>
          <a:prstGeom prst="rect">
            <a:avLst/>
          </a:prstGeom>
          <a:noFill/>
        </p:spPr>
        <p:txBody>
          <a:bodyPr>
            <a:spAutoFit/>
          </a:bodyPr>
          <a:lstStyle/>
          <a:p>
            <a:pPr algn="ctr" eaLnBrk="1" hangingPunct="1">
              <a:defRPr/>
            </a:pPr>
            <a:r>
              <a:rPr lang="es-ES" sz="88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Franklin Gothic Demi" pitchFamily="34" charset="0"/>
                <a:cs typeface="Arial" charset="0"/>
              </a:rPr>
              <a:t>FIN</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solidFill>
                <a:srgbClr val="000000"/>
              </a:solidFill>
            </a:endParaRPr>
          </a:p>
        </p:txBody>
      </p:sp>
      <p:sp>
        <p:nvSpPr>
          <p:cNvPr id="34819"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solidFill>
                <a:srgbClr val="000000"/>
              </a:solidFill>
            </a:endParaRPr>
          </a:p>
        </p:txBody>
      </p:sp>
      <p:sp>
        <p:nvSpPr>
          <p:cNvPr id="34820"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solidFill>
                <a:srgbClr val="000000"/>
              </a:solidFill>
            </a:endParaRPr>
          </a:p>
        </p:txBody>
      </p:sp>
      <p:sp>
        <p:nvSpPr>
          <p:cNvPr id="34821" name="AutoShape 6" descr="postit"/>
          <p:cNvSpPr>
            <a:spLocks noChangeAspect="1" noChangeArrowheads="1"/>
          </p:cNvSpPr>
          <p:nvPr/>
        </p:nvSpPr>
        <p:spPr bwMode="auto">
          <a:xfrm>
            <a:off x="4191000" y="22098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solidFill>
                <a:srgbClr val="000000"/>
              </a:solidFill>
            </a:endParaRPr>
          </a:p>
        </p:txBody>
      </p:sp>
      <p:pic>
        <p:nvPicPr>
          <p:cNvPr id="34822"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4823"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34824" name="Picture 13" descr="logo">
            <a:hlinkClick r:id="rId4"/>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971800" y="4572000"/>
            <a:ext cx="25400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5"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700"/>
        </p:xfrm>
        <a:graphic>
          <a:graphicData uri="http://schemas.openxmlformats.org/drawingml/2006/table">
            <a:tbl>
              <a:tblPr/>
              <a:tblGrid>
                <a:gridCol w="1106488"/>
                <a:gridCol w="1046162"/>
                <a:gridCol w="1047750"/>
              </a:tblGrid>
              <a:tr h="36583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54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83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84">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29" marB="45729"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34848"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b="1" u="sng">
                <a:solidFill>
                  <a:srgbClr val="04265C"/>
                </a:solidFill>
                <a:latin typeface="Berlin Sans FB Demi" panose="020E0802020502020306" pitchFamily="34" charset="0"/>
              </a:rPr>
              <a:t>Propia Creación</a:t>
            </a:r>
          </a:p>
        </p:txBody>
      </p:sp>
      <p:sp>
        <p:nvSpPr>
          <p:cNvPr id="34849"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914400" y="3352800"/>
          <a:ext cx="3200400" cy="1517650"/>
        </p:xfrm>
        <a:graphic>
          <a:graphicData uri="http://schemas.openxmlformats.org/drawingml/2006/table">
            <a:tbl>
              <a:tblPr/>
              <a:tblGrid>
                <a:gridCol w="1106488"/>
                <a:gridCol w="1046162"/>
                <a:gridCol w="1047750"/>
              </a:tblGrid>
              <a:tr h="365699">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3126">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699">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3126">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34872"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4873"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Predicciones cientÃ­ficas</Template>
  <TotalTime>0</TotalTime>
  <Words>1013</Words>
  <Application>Microsoft Office PowerPoint</Application>
  <PresentationFormat>Presentación en pantalla (4:3)</PresentationFormat>
  <Paragraphs>59</Paragraphs>
  <Slides>32</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32</vt:i4>
      </vt:variant>
    </vt:vector>
  </HeadingPairs>
  <TitlesOfParts>
    <vt:vector size="39" baseType="lpstr">
      <vt:lpstr>Arial</vt:lpstr>
      <vt:lpstr>Arial Rounded MT Bold</vt:lpstr>
      <vt:lpstr>Berlin Sans FB Demi</vt:lpstr>
      <vt:lpstr>Calibri</vt:lpstr>
      <vt:lpstr>Franklin Gothic Demi</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2013-03-14T13:09:42Z</dcterms:created>
  <dcterms:modified xsi:type="dcterms:W3CDTF">2013-03-14T13:11:07Z</dcterms:modified>
</cp:coreProperties>
</file>