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936" r:id="rId3"/>
  </p:sldMasterIdLst>
  <p:sldIdLst>
    <p:sldId id="267" r:id="rId4"/>
    <p:sldId id="268" r:id="rId5"/>
    <p:sldId id="269" r:id="rId6"/>
    <p:sldId id="270" r:id="rId7"/>
    <p:sldId id="271" r:id="rId8"/>
    <p:sldId id="261" r:id="rId9"/>
    <p:sldId id="262" r:id="rId10"/>
    <p:sldId id="263" r:id="rId11"/>
    <p:sldId id="266" r:id="rId12"/>
    <p:sldId id="264" r:id="rId13"/>
    <p:sldId id="265" r:id="rId14"/>
    <p:sldId id="272" r:id="rId1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8L4MX1N2JUM17RP1xX7Yvw" hashData="oZRsWCTHam8HOCVoN3i+7pHMFi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DE100C-ABBF-4485-BDE5-17D2AADA4EC8}" type="datetimeFigureOut">
              <a:rPr lang="es-ES"/>
              <a:pPr>
                <a:defRPr/>
              </a:pPr>
              <a:t>02/04/2014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A59EFA-7960-4ECC-859F-416D055872D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45AA36-E443-4D04-A352-9257459917BA}" type="datetimeFigureOut">
              <a:rPr lang="es-ES"/>
              <a:pPr>
                <a:defRPr/>
              </a:pPr>
              <a:t>02/04/2014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991845-250F-432B-B7C2-8DD376CE370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E05106-E9F8-42FC-BF6A-8863F390141F}" type="datetimeFigureOut">
              <a:rPr lang="es-ES"/>
              <a:pPr>
                <a:defRPr/>
              </a:pPr>
              <a:t>02/04/2014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FB49AD-CA7E-485A-8A45-F3A07B5AE38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708A27-2852-4FFA-8430-7030340824C5}" type="datetimeFigureOut">
              <a:rPr lang="es-ES"/>
              <a:pPr>
                <a:defRPr/>
              </a:pPr>
              <a:t>02/04/2014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45238E-B9EB-4DE9-A9B6-5B8BE99C92A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58A2EB-8090-445A-A20D-3C55A292F900}" type="datetimeFigureOut">
              <a:rPr lang="es-ES"/>
              <a:pPr>
                <a:defRPr/>
              </a:pPr>
              <a:t>02/04/2014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B3BADC-A358-4D14-97B5-EE4E31AACD1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277CAE-E1CC-4A43-8E99-F8BE7A48F2D9}" type="datetimeFigureOut">
              <a:rPr lang="es-ES"/>
              <a:pPr>
                <a:defRPr/>
              </a:pPr>
              <a:t>02/04/2014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DD8BC9-D4A9-46C6-A11A-C5FB91EDBFD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A3C58-4E42-45CE-8790-E46204EBC9FF}" type="datetimeFigureOut">
              <a:rPr lang="es-ES"/>
              <a:pPr>
                <a:defRPr/>
              </a:pPr>
              <a:t>02/04/2014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7DAE4E-841E-4FBA-AD03-F4BC88E975F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BD3B8-66AD-46CE-BB49-5D121F214B98}" type="datetimeFigureOut">
              <a:rPr lang="es-ES"/>
              <a:pPr>
                <a:defRPr/>
              </a:pPr>
              <a:t>02/04/2014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80338-7B03-4428-B74C-32C00580988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B5CB1F-2E42-4754-A38F-92A63BF0C81E}" type="datetimeFigureOut">
              <a:rPr lang="es-ES"/>
              <a:pPr>
                <a:defRPr/>
              </a:pPr>
              <a:t>02/04/2014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ECC2FC-BA96-4F0A-B847-415B02A4B04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DED8E2-BC58-4FB8-B431-0FFAB0D7D5B8}" type="datetimeFigureOut">
              <a:rPr lang="es-ES"/>
              <a:pPr>
                <a:defRPr/>
              </a:pPr>
              <a:t>02/04/2014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9F1AE8-539E-453E-B0EC-B487C39750A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7CEAFC-1649-484D-A72D-B3E91D4E5F7D}" type="datetimeFigureOut">
              <a:rPr lang="es-ES"/>
              <a:pPr>
                <a:defRPr/>
              </a:pPr>
              <a:t>02/04/2014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5B3EA5-D9F6-4091-8F49-7E8B390AE3C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3" name="12 Elipse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13 Elipse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5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C26AD7-B900-40BC-ACA0-8B2D78C14B2F}" type="datetimeFigureOut">
              <a:rPr lang="es-ES"/>
              <a:pPr>
                <a:defRPr/>
              </a:pPr>
              <a:t>02/04/2014</a:t>
            </a:fld>
            <a:endParaRPr lang="es-ES"/>
          </a:p>
        </p:txBody>
      </p:sp>
      <p:sp>
        <p:nvSpPr>
          <p:cNvPr id="16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7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B0B6E878-8616-4347-8B8F-D5512FF2139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76BF1E-DC15-4924-BE66-AC50357FCAE2}" type="datetimeFigureOut">
              <a:rPr lang="es-ES"/>
              <a:pPr>
                <a:defRPr/>
              </a:pPr>
              <a:t>02/04/2014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62450" y="1027113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5CBC50-96E6-43BD-9D1D-498542B99B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152400" y="2286000"/>
            <a:ext cx="8832850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55575" y="142875"/>
            <a:ext cx="8832850" cy="213995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2" name="11 Conector recto"/>
          <p:cNvSpPr>
            <a:spLocks noChangeShapeType="1"/>
          </p:cNvSpPr>
          <p:nvPr/>
        </p:nvSpPr>
        <p:spPr bwMode="auto">
          <a:xfrm>
            <a:off x="152400" y="2438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12 Elipse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13 Elipse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5" name="4 Marcador de pie de página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6" name="3 Marcador de fecha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690A04-E8FF-4B3D-90FF-F178791FA425}" type="datetimeFigureOut">
              <a:rPr lang="es-ES"/>
              <a:pPr>
                <a:defRPr/>
              </a:pPr>
              <a:t>02/04/2014</a:t>
            </a:fld>
            <a:endParaRPr lang="es-ES"/>
          </a:p>
        </p:txBody>
      </p:sp>
      <p:sp>
        <p:nvSpPr>
          <p:cNvPr id="17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F76AF228-AA9F-4EAE-A683-BD478454911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onector recto"/>
          <p:cNvSpPr>
            <a:spLocks noChangeShapeType="1"/>
          </p:cNvSpPr>
          <p:nvPr/>
        </p:nvSpPr>
        <p:spPr bwMode="auto">
          <a:xfrm flipV="1">
            <a:off x="4562475" y="1576388"/>
            <a:ext cx="9525" cy="481806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0" name="9 Marcador de contenido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4 Marcador de fecha"/>
          <p:cNvSpPr>
            <a:spLocks noGrp="1"/>
          </p:cNvSpPr>
          <p:nvPr>
            <p:ph type="dt" sz="half" idx="10"/>
          </p:nvPr>
        </p:nvSpPr>
        <p:spPr>
          <a:xfrm>
            <a:off x="5791200" y="6410325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C15E74-9C28-4D94-8599-BCC1EAE22C36}" type="datetimeFigureOut">
              <a:rPr lang="es-ES"/>
              <a:pPr>
                <a:defRPr/>
              </a:pPr>
              <a:t>02/04/2014</a:t>
            </a:fld>
            <a:endParaRPr lang="es-ES"/>
          </a:p>
        </p:txBody>
      </p:sp>
      <p:sp>
        <p:nvSpPr>
          <p:cNvPr id="7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BC31F3-D3B1-4F39-A917-C3B952136C0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 flipV="1">
            <a:off x="4572000" y="2200275"/>
            <a:ext cx="0" cy="4187825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152400" y="1371600"/>
            <a:ext cx="8832850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6050" y="6391275"/>
            <a:ext cx="8832850" cy="31115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13 Conector recto"/>
          <p:cNvSpPr>
            <a:spLocks noChangeShapeType="1"/>
          </p:cNvSpPr>
          <p:nvPr/>
        </p:nvSpPr>
        <p:spPr bwMode="auto">
          <a:xfrm>
            <a:off x="152400" y="1279525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6" name="15 Elipse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16 Elipse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4" name="23 Marcador de contenido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26" name="25 Marcador de contenido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23" name="22 Título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8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8A438D-C75E-4453-9C65-68A8F3D75E5D}" type="datetimeFigureOut">
              <a:rPr lang="es-ES"/>
              <a:pPr>
                <a:defRPr/>
              </a:pPr>
              <a:t>02/04/2014</a:t>
            </a:fld>
            <a:endParaRPr lang="es-ES"/>
          </a:p>
        </p:txBody>
      </p:sp>
      <p:sp>
        <p:nvSpPr>
          <p:cNvPr id="19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358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42988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C26EF4B1-B2A5-4F63-AE41-0372CA6DBAB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9ED8CF-5B56-49BE-AAA0-DB3BEA0A192C}" type="datetimeFigureOut">
              <a:rPr lang="es-ES"/>
              <a:pPr>
                <a:defRPr/>
              </a:pPr>
              <a:t>02/04/2014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366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27A023-EB9A-4453-83B1-825359C26B6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3" name="2 Rectángulo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6 Rectángulo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BA28C-9944-46E6-AE60-2E19E00785E4}" type="datetimeFigureOut">
              <a:rPr lang="es-ES"/>
              <a:pPr>
                <a:defRPr/>
              </a:pPr>
              <a:t>02/04/2014</a:t>
            </a:fld>
            <a:endParaRPr lang="es-ES"/>
          </a:p>
        </p:txBody>
      </p:sp>
      <p:sp>
        <p:nvSpPr>
          <p:cNvPr id="9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5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D6CC6026-A4BE-4CC2-BFFA-89411736F62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52400" y="152400"/>
            <a:ext cx="883285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19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2" name="11 Conector recto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12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13 Elipse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19 Marcador de contenido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6" name="6 Marcador de número de diapositiva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EBDFCB66-FDE3-4732-A04B-119C8AD4E10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17" name="4 Marcador de fecha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F535FA-2B4B-4225-AADD-C0C3A98CA275}" type="datetimeFigureOut">
              <a:rPr lang="es-ES"/>
              <a:pPr>
                <a:defRPr/>
              </a:pPr>
              <a:t>02/04/2014</a:t>
            </a:fld>
            <a:endParaRPr lang="es-ES"/>
          </a:p>
        </p:txBody>
      </p:sp>
      <p:sp>
        <p:nvSpPr>
          <p:cNvPr id="18" name="5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382963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onector recto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52400" y="152400"/>
            <a:ext cx="8832850" cy="30162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3" name="12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13 Elipse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6" name="6 Marcador de número de diapositiva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8C5FD4-696F-4CC4-8ED1-2F1AFFFA76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17" name="4 Marcador de fecha"/>
          <p:cNvSpPr>
            <a:spLocks noGrp="1"/>
          </p:cNvSpPr>
          <p:nvPr>
            <p:ph type="dt" sz="half" idx="11"/>
          </p:nvPr>
        </p:nvSpPr>
        <p:spPr>
          <a:xfrm>
            <a:off x="5788025" y="6405563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27D04B-5903-4F9B-9A48-6D2B0D986B58}" type="datetimeFigureOut">
              <a:rPr lang="es-ES"/>
              <a:pPr>
                <a:defRPr/>
              </a:pPr>
              <a:t>02/04/2014</a:t>
            </a:fld>
            <a:endParaRPr lang="es-ES"/>
          </a:p>
        </p:txBody>
      </p:sp>
      <p:sp>
        <p:nvSpPr>
          <p:cNvPr id="18" name="5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584575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F96220-7FA3-4B0B-83CD-A2BC95E82FB2}" type="datetimeFigureOut">
              <a:rPr lang="es-ES"/>
              <a:pPr>
                <a:defRPr/>
              </a:pPr>
              <a:t>02/04/2014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F8F3B0-9844-4854-8AFE-D2BA9C5D12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 rot="5400000">
            <a:off x="4021137" y="3278188"/>
            <a:ext cx="624522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10 Elipse"/>
          <p:cNvSpPr/>
          <p:nvPr/>
        </p:nvSpPr>
        <p:spPr>
          <a:xfrm>
            <a:off x="6838950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11 Elipse"/>
          <p:cNvSpPr/>
          <p:nvPr/>
        </p:nvSpPr>
        <p:spPr>
          <a:xfrm>
            <a:off x="6934200" y="3021013"/>
            <a:ext cx="420688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3" name="5 Marcador de número de diapositiva"/>
          <p:cNvSpPr>
            <a:spLocks noGrp="1"/>
          </p:cNvSpPr>
          <p:nvPr>
            <p:ph type="sldNum" sz="quarter" idx="10"/>
          </p:nvPr>
        </p:nvSpPr>
        <p:spPr>
          <a:xfrm>
            <a:off x="6915150" y="3009900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13DBA4-A31A-450C-ABD7-ED8605341E6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14" name="3 Marcador de fecha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8CDF27-485B-4BC6-B8A7-D30EFF68CFB2}" type="datetimeFigureOut">
              <a:rPr lang="es-ES"/>
              <a:pPr>
                <a:defRPr/>
              </a:pPr>
              <a:t>02/04/2014</a:t>
            </a:fld>
            <a:endParaRPr lang="es-ES"/>
          </a:p>
        </p:txBody>
      </p:sp>
      <p:sp>
        <p:nvSpPr>
          <p:cNvPr id="15" name="4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722E44-7113-4D18-B7BB-248D88944DA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915A1AA-DBFC-4EDC-888D-E37F0327AA20}" type="datetimeFigureOut">
              <a:rPr lang="es-ES"/>
              <a:pPr>
                <a:defRPr/>
              </a:pPr>
              <a:t>02/04/2014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4082585-F5DA-4360-BBBD-9D2960FA069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24" r:id="rId1"/>
    <p:sldLayoutId id="2147483923" r:id="rId2"/>
    <p:sldLayoutId id="2147483922" r:id="rId3"/>
    <p:sldLayoutId id="2147483921" r:id="rId4"/>
    <p:sldLayoutId id="2147483920" r:id="rId5"/>
    <p:sldLayoutId id="2147483919" r:id="rId6"/>
    <p:sldLayoutId id="2147483918" r:id="rId7"/>
    <p:sldLayoutId id="2147483917" r:id="rId8"/>
    <p:sldLayoutId id="2147483916" r:id="rId9"/>
    <p:sldLayoutId id="2147483915" r:id="rId10"/>
    <p:sldLayoutId id="2147483914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405563"/>
            <a:ext cx="3044825" cy="3651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9AA6308F-9839-45F5-A7B8-70293DB50C9A}" type="datetimeFigureOut">
              <a:rPr lang="es-ES"/>
              <a:pPr>
                <a:defRPr/>
              </a:pPr>
              <a:t>02/04/2014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4800" y="6410325"/>
            <a:ext cx="3581400" cy="366713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11 Elipse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14 Elipse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>
                <a:solidFill>
                  <a:schemeClr val="accent3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7DAA086-E311-4AE6-ABA0-D0B1A03DE0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2062" name="21 Marcador de título"/>
          <p:cNvSpPr>
            <a:spLocks noGrp="1"/>
          </p:cNvSpPr>
          <p:nvPr>
            <p:ph type="title"/>
          </p:nvPr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2063" name="12 Marcador de texto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rgbClr val="7B9899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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ct val="20000"/>
        </a:spcBef>
        <a:spcAft>
          <a:spcPct val="0"/>
        </a:spcAft>
        <a:buClr>
          <a:srgbClr val="8CADAE"/>
        </a:buClr>
        <a:buSzPct val="75000"/>
        <a:buFont typeface="Wingdings 2" pitchFamily="18" charset="2"/>
        <a:buChar char="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ct val="20000"/>
        </a:spcBef>
        <a:spcAft>
          <a:spcPct val="0"/>
        </a:spcAft>
        <a:buClr>
          <a:srgbClr val="8C7B70"/>
        </a:buClr>
        <a:buSzPct val="70000"/>
        <a:buFont typeface="Wingdings" pitchFamily="2" charset="2"/>
        <a:buChar char="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ct val="20000"/>
        </a:spcBef>
        <a:spcAft>
          <a:spcPct val="0"/>
        </a:spcAft>
        <a:buClr>
          <a:srgbClr val="8FB08C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D34A4F0-0C55-465E-8D87-F16D5FA0A87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3.bp.blogspot.com/_TxRKHgQ_rXA/Sb1fWJ6npLI/AAAAAAAAAEk/DW20p_g2DA0/s400/arroba.jpg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es.wikipedia.org/wiki/Siglo_XX" TargetMode="External"/><Relationship Id="rId13" Type="http://schemas.openxmlformats.org/officeDocument/2006/relationships/hyperlink" Target="http://www.blogger.com/email-post.g?blogID=3772766875877380844&amp;postID=6899696316224184908" TargetMode="External"/><Relationship Id="rId18" Type="http://schemas.openxmlformats.org/officeDocument/2006/relationships/image" Target="../media/image18.png"/><Relationship Id="rId3" Type="http://schemas.openxmlformats.org/officeDocument/2006/relationships/hyperlink" Target="http://es.wikipedia.org/wiki/Inform%C3%A1tica" TargetMode="External"/><Relationship Id="rId7" Type="http://schemas.openxmlformats.org/officeDocument/2006/relationships/hyperlink" Target="http://es.wikipedia.org/wiki/En_l%C3%ADnea" TargetMode="External"/><Relationship Id="rId12" Type="http://schemas.openxmlformats.org/officeDocument/2006/relationships/hyperlink" Target="http://notonidas.blogspot.com/search/label/REFLEXIONES" TargetMode="External"/><Relationship Id="rId17" Type="http://schemas.openxmlformats.org/officeDocument/2006/relationships/image" Target="../media/image17.png"/><Relationship Id="rId2" Type="http://schemas.openxmlformats.org/officeDocument/2006/relationships/hyperlink" Target="http://es.wikipedia.org/wiki/Arroba_%28unidad_de_medida%29" TargetMode="External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es.wikipedia.org/wiki/Correo_electr%C3%B3nico" TargetMode="External"/><Relationship Id="rId11" Type="http://schemas.openxmlformats.org/officeDocument/2006/relationships/hyperlink" Target="http://notonidas.blogspot.com/search/label/CR%C3%8DTICA%20ART%C3%8DSTICA" TargetMode="External"/><Relationship Id="rId5" Type="http://schemas.openxmlformats.org/officeDocument/2006/relationships/hyperlink" Target="http://es.wikipedia.org/wiki/E-mail" TargetMode="External"/><Relationship Id="rId15" Type="http://schemas.openxmlformats.org/officeDocument/2006/relationships/hyperlink" Target="http://www.blogger.com/post-edit.g?blogID=3772766875877380844&amp;postID=6899696316224184908" TargetMode="External"/><Relationship Id="rId10" Type="http://schemas.openxmlformats.org/officeDocument/2006/relationships/hyperlink" Target="http://es.wikipedia.org/wiki/Ingenier%C3%ADa" TargetMode="External"/><Relationship Id="rId4" Type="http://schemas.openxmlformats.org/officeDocument/2006/relationships/hyperlink" Target="http://es.wikipedia.org/wiki/Idioma_ingl%C3%A9s" TargetMode="External"/><Relationship Id="rId9" Type="http://schemas.openxmlformats.org/officeDocument/2006/relationships/hyperlink" Target="http://es.wikipedia.org/wiki/Matem%C3%A1tica" TargetMode="External"/><Relationship Id="rId1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Nueva gramática de la lengua español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676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6 Rectángulo"/>
          <p:cNvSpPr>
            <a:spLocks noChangeArrowheads="1"/>
          </p:cNvSpPr>
          <p:nvPr/>
        </p:nvSpPr>
        <p:spPr bwMode="auto">
          <a:xfrm>
            <a:off x="3857625" y="0"/>
            <a:ext cx="5000625" cy="6370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000" b="1" dirty="0">
                <a:solidFill>
                  <a:schemeClr val="tx2"/>
                </a:solidFill>
                <a:latin typeface="Agency FB" pitchFamily="34" charset="0"/>
              </a:rPr>
              <a:t> </a:t>
            </a:r>
            <a:r>
              <a:rPr lang="es-ES" sz="6000" b="1" dirty="0">
                <a:solidFill>
                  <a:schemeClr val="tx2"/>
                </a:solidFill>
                <a:latin typeface="Agency FB" pitchFamily="34" charset="0"/>
              </a:rPr>
              <a:t>“Nueva gramática de la lengua española”</a:t>
            </a:r>
          </a:p>
          <a:p>
            <a:pPr algn="ctr"/>
            <a:endParaRPr lang="es-ES" sz="1000" dirty="0">
              <a:solidFill>
                <a:schemeClr val="tx2"/>
              </a:solidFill>
              <a:latin typeface="Agency FB" pitchFamily="34" charset="0"/>
            </a:endParaRPr>
          </a:p>
          <a:p>
            <a:pPr algn="ctr"/>
            <a:endParaRPr lang="es-ES" sz="1000" dirty="0">
              <a:solidFill>
                <a:schemeClr val="tx2"/>
              </a:solidFill>
              <a:latin typeface="Agency FB" pitchFamily="34" charset="0"/>
            </a:endParaRPr>
          </a:p>
          <a:p>
            <a:pPr algn="just"/>
            <a:r>
              <a:rPr lang="es-ES" sz="2600" b="1" dirty="0">
                <a:solidFill>
                  <a:schemeClr val="tx2"/>
                </a:solidFill>
                <a:cs typeface="Arial" charset="0"/>
              </a:rPr>
              <a:t>Es la primera gramática académica desde 1931 y ofrece el resultado de once años de trabajo de las veintidós Academias de la Lengua Española, que aquí fijan la norma lingüística para todos los hispanohablantes.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´Nueva gramática de la lengua española´ se publica el 4 de diciemb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214688"/>
            <a:ext cx="4857750" cy="364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2" descr="http://estaticos02.cache.el-mundo.net/elmundo/imagenes/2005/09/13/1126622663_g_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32288" y="0"/>
            <a:ext cx="4811712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3 CuadroTexto"/>
          <p:cNvSpPr txBox="1">
            <a:spLocks noChangeArrowheads="1"/>
          </p:cNvSpPr>
          <p:nvPr/>
        </p:nvSpPr>
        <p:spPr bwMode="auto">
          <a:xfrm>
            <a:off x="0" y="0"/>
            <a:ext cx="4286250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200" b="1"/>
              <a:t>El </a:t>
            </a:r>
            <a:r>
              <a:rPr lang="es-ES" sz="2800" b="1"/>
              <a:t>objetivo de las Academias es conseguir que la nueva gramática, en sus diferentes versiones, llegue a todos los hispanohablantes:</a:t>
            </a:r>
          </a:p>
        </p:txBody>
      </p:sp>
      <p:sp>
        <p:nvSpPr>
          <p:cNvPr id="15365" name="4 CuadroTexto"/>
          <p:cNvSpPr txBox="1">
            <a:spLocks noChangeArrowheads="1"/>
          </p:cNvSpPr>
          <p:nvPr/>
        </p:nvSpPr>
        <p:spPr bwMode="auto">
          <a:xfrm>
            <a:off x="5000625" y="3357563"/>
            <a:ext cx="4143375" cy="329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600"/>
              <a:t>A  los usuarios y a los especialistas  e investigadores; a  los que tienen el español como primera o segunda lengua, y a los profesores de español en los diversos niveles académicos.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0" y="285750"/>
            <a:ext cx="9144000" cy="16462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es-ES" sz="3200" b="1">
                <a:solidFill>
                  <a:srgbClr val="E46C0A"/>
                </a:solidFill>
                <a:latin typeface="Calibri" pitchFamily="34" charset="0"/>
              </a:rPr>
              <a:t>EL GÉNERO: EJEMPLOS DE USO </a:t>
            </a:r>
          </a:p>
          <a:p>
            <a:pPr algn="ctr"/>
            <a:endParaRPr lang="es-ES" sz="3200" b="1">
              <a:solidFill>
                <a:srgbClr val="E46C0A"/>
              </a:solidFill>
              <a:latin typeface="Calibri" pitchFamily="34" charset="0"/>
            </a:endParaRPr>
          </a:p>
          <a:p>
            <a:pPr algn="ctr"/>
            <a:endParaRPr lang="es-ES" sz="3800" b="1">
              <a:solidFill>
                <a:srgbClr val="E46C0A"/>
              </a:solidFill>
              <a:latin typeface="Calibri" pitchFamily="34" charset="0"/>
            </a:endParaRPr>
          </a:p>
        </p:txBody>
      </p:sp>
      <p:pic>
        <p:nvPicPr>
          <p:cNvPr id="16387" name="Picture 2" descr="H:\Mis Documentos\COSAS DE JULIO\NUEVA GRAMÁTICA\Vivana Ai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85875"/>
            <a:ext cx="5143500" cy="3903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4 CuadroTexto"/>
          <p:cNvSpPr txBox="1">
            <a:spLocks noChangeArrowheads="1"/>
          </p:cNvSpPr>
          <p:nvPr/>
        </p:nvSpPr>
        <p:spPr bwMode="auto">
          <a:xfrm>
            <a:off x="5214938" y="1255713"/>
            <a:ext cx="3929062" cy="451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600" b="1">
                <a:solidFill>
                  <a:srgbClr val="FFC000"/>
                </a:solidFill>
              </a:rPr>
              <a:t>Miembro</a:t>
            </a:r>
            <a:r>
              <a:rPr lang="es-ES" sz="3600" b="1"/>
              <a:t> </a:t>
            </a:r>
            <a:endParaRPr lang="es-ES" sz="1000" b="1"/>
          </a:p>
          <a:p>
            <a:pPr algn="ctr"/>
            <a:endParaRPr lang="es-ES" sz="1000" b="1"/>
          </a:p>
          <a:p>
            <a:pPr algn="ctr"/>
            <a:r>
              <a:rPr lang="es-ES" sz="3000" b="1"/>
              <a:t>Se admiten las alternancias “Ella es el miembro (o la miembro) más notable del equipo”.</a:t>
            </a:r>
          </a:p>
          <a:p>
            <a:endParaRPr lang="es-ES" sz="1000" b="1"/>
          </a:p>
          <a:p>
            <a:pPr algn="ctr"/>
            <a:r>
              <a:rPr lang="es-ES" sz="3000" b="1"/>
              <a:t>Pero </a:t>
            </a:r>
            <a:r>
              <a:rPr lang="es-ES" sz="3000" b="1">
                <a:solidFill>
                  <a:srgbClr val="00B050"/>
                </a:solidFill>
              </a:rPr>
              <a:t> “miembra”  </a:t>
            </a:r>
            <a:r>
              <a:rPr lang="es-ES" sz="3000" b="1"/>
              <a:t>NO!!!</a:t>
            </a:r>
          </a:p>
          <a:p>
            <a:pPr algn="ctr"/>
            <a:endParaRPr lang="es-ES" sz="2400" b="1">
              <a:solidFill>
                <a:srgbClr val="00B050"/>
              </a:solidFill>
            </a:endParaRPr>
          </a:p>
        </p:txBody>
      </p:sp>
      <p:sp>
        <p:nvSpPr>
          <p:cNvPr id="16389" name="5 Rectángulo"/>
          <p:cNvSpPr>
            <a:spLocks noChangeArrowheads="1"/>
          </p:cNvSpPr>
          <p:nvPr/>
        </p:nvSpPr>
        <p:spPr bwMode="auto">
          <a:xfrm>
            <a:off x="0" y="5429250"/>
            <a:ext cx="535781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/>
              <a:t>Doña Bibiana debe de estar muy disgustada porque no se</a:t>
            </a:r>
            <a:r>
              <a:rPr lang="es-ES" sz="2400" b="1">
                <a:solidFill>
                  <a:srgbClr val="00B050"/>
                </a:solidFill>
              </a:rPr>
              <a:t> </a:t>
            </a:r>
            <a:r>
              <a:rPr lang="es-ES" sz="2400" b="1"/>
              <a:t>admite    ¡su gran</a:t>
            </a:r>
            <a:r>
              <a:rPr lang="es-ES" sz="2400" b="1">
                <a:solidFill>
                  <a:srgbClr val="00B050"/>
                </a:solidFill>
              </a:rPr>
              <a:t> </a:t>
            </a:r>
            <a:r>
              <a:rPr lang="es-ES" sz="2400" b="1"/>
              <a:t>aportación lingüística!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7188" y="214313"/>
            <a:ext cx="8572500" cy="14017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b="1">
                <a:solidFill>
                  <a:srgbClr val="E46C0A"/>
                </a:solidFill>
                <a:latin typeface="Calibri" pitchFamily="34" charset="0"/>
              </a:rPr>
              <a:t>GÉNERO NO ES IGUAL QUE SEXO</a:t>
            </a:r>
          </a:p>
          <a:p>
            <a:endParaRPr lang="es-ES" sz="3200" b="1">
              <a:solidFill>
                <a:srgbClr val="E46C0A"/>
              </a:solidFill>
              <a:latin typeface="Calibri" pitchFamily="34" charset="0"/>
            </a:endParaRPr>
          </a:p>
          <a:p>
            <a:endParaRPr lang="es-ES" sz="2200">
              <a:latin typeface="Calibri" pitchFamily="34" charset="0"/>
            </a:endParaRPr>
          </a:p>
        </p:txBody>
      </p:sp>
      <p:pic>
        <p:nvPicPr>
          <p:cNvPr id="17411" name="Picture 6" descr="http://lacomunidad.elpais.com/blogfiles/miabuelapepa/sexo-gene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14438"/>
            <a:ext cx="3433763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3 CuadroTexto"/>
          <p:cNvSpPr txBox="1">
            <a:spLocks noChangeArrowheads="1"/>
          </p:cNvSpPr>
          <p:nvPr/>
        </p:nvSpPr>
        <p:spPr bwMode="auto">
          <a:xfrm>
            <a:off x="3571875" y="1071563"/>
            <a:ext cx="5143500" cy="246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200" b="1"/>
              <a:t>El género es una propiedad de los nombres y de los pronombres que tiene carácter inherente y produce efectos en la concordancia con los determinantes, los adjetivos… y que no siempre está relacionado con el sexo biológico.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3500438" y="3429000"/>
            <a:ext cx="5357812" cy="12922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600" b="1" dirty="0">
                <a:latin typeface="+mn-lt"/>
              </a:rPr>
              <a:t>Las personas </a:t>
            </a:r>
          </a:p>
          <a:p>
            <a:pPr algn="ctr">
              <a:defRPr/>
            </a:pPr>
            <a:r>
              <a:rPr lang="es-ES" sz="2600" b="1" dirty="0">
                <a:latin typeface="+mn-lt"/>
              </a:rPr>
              <a:t> </a:t>
            </a:r>
            <a:r>
              <a:rPr lang="es-ES" sz="2600" b="1" u="sng" dirty="0">
                <a:latin typeface="+mn-lt"/>
              </a:rPr>
              <a:t>no tenemos</a:t>
            </a:r>
            <a:r>
              <a:rPr lang="es-ES" sz="2600" b="1" dirty="0">
                <a:latin typeface="+mn-lt"/>
              </a:rPr>
              <a:t>  </a:t>
            </a:r>
            <a:r>
              <a:rPr lang="es-ES" sz="2600" b="1" dirty="0">
                <a:solidFill>
                  <a:srgbClr val="FFC000"/>
                </a:solidFill>
                <a:latin typeface="+mn-lt"/>
              </a:rPr>
              <a:t>género,</a:t>
            </a:r>
          </a:p>
          <a:p>
            <a:pPr algn="ctr">
              <a:defRPr/>
            </a:pPr>
            <a:r>
              <a:rPr lang="es-ES" sz="2600" b="1" dirty="0">
                <a:solidFill>
                  <a:srgbClr val="FFC000"/>
                </a:solidFill>
                <a:latin typeface="+mn-lt"/>
              </a:rPr>
              <a:t> </a:t>
            </a:r>
            <a:r>
              <a:rPr lang="es-ES" sz="2600" b="1" u="sng" dirty="0">
                <a:latin typeface="+mn-lt"/>
              </a:rPr>
              <a:t> tenemos </a:t>
            </a:r>
            <a:r>
              <a:rPr lang="es-ES" sz="2600" b="1" dirty="0">
                <a:solidFill>
                  <a:srgbClr val="FF0000"/>
                </a:solidFill>
                <a:latin typeface="+mn-lt"/>
              </a:rPr>
              <a:t>  s</a:t>
            </a:r>
            <a:r>
              <a:rPr lang="es-ES" sz="2600" b="1" dirty="0">
                <a:solidFill>
                  <a:srgbClr val="C00000"/>
                </a:solidFill>
                <a:latin typeface="+mn-lt"/>
              </a:rPr>
              <a:t>exo.</a:t>
            </a:r>
            <a:endParaRPr lang="es-ES" sz="26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4826000"/>
            <a:ext cx="9144000" cy="15700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400" b="1" dirty="0">
                <a:latin typeface="+mn-lt"/>
              </a:rPr>
              <a:t>De ahí, que la expresión </a:t>
            </a:r>
            <a:r>
              <a:rPr lang="es-ES" sz="2400" b="1" i="1" dirty="0">
                <a:solidFill>
                  <a:srgbClr val="00B050"/>
                </a:solidFill>
                <a:latin typeface="+mn-lt"/>
              </a:rPr>
              <a:t>“violencia de  género” </a:t>
            </a:r>
            <a:r>
              <a:rPr lang="es-ES" sz="2400" b="1" dirty="0">
                <a:latin typeface="+mn-lt"/>
              </a:rPr>
              <a:t>sea incorrecta porque la violencia la cometen las personas, no las palabras. En nuestra lengua se debe decir </a:t>
            </a:r>
            <a:r>
              <a:rPr lang="es-ES" sz="2400" b="1" dirty="0">
                <a:solidFill>
                  <a:srgbClr val="FFC000"/>
                </a:solidFill>
                <a:latin typeface="+mn-lt"/>
              </a:rPr>
              <a:t> </a:t>
            </a:r>
            <a:r>
              <a:rPr lang="es-ES" sz="2400" b="1" i="1" dirty="0">
                <a:solidFill>
                  <a:srgbClr val="FFC000"/>
                </a:solidFill>
                <a:latin typeface="+mn-lt"/>
              </a:rPr>
              <a:t>violencia sexual  </a:t>
            </a:r>
            <a:r>
              <a:rPr lang="es-ES" sz="2400" b="1" dirty="0">
                <a:latin typeface="+mn-lt"/>
              </a:rPr>
              <a:t>o </a:t>
            </a:r>
            <a:r>
              <a:rPr lang="es-ES" sz="2400" b="1" i="1" dirty="0">
                <a:solidFill>
                  <a:srgbClr val="FFC000"/>
                </a:solidFill>
                <a:latin typeface="+mn-lt"/>
              </a:rPr>
              <a:t>violencia  doméstica, </a:t>
            </a:r>
            <a:r>
              <a:rPr lang="es-ES" sz="2400" b="1" dirty="0">
                <a:latin typeface="+mn-lt"/>
              </a:rPr>
              <a:t>como nos indica la Real Academia Española.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0" y="214313"/>
            <a:ext cx="9144000" cy="5794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es-ES" sz="3200" b="1">
                <a:solidFill>
                  <a:srgbClr val="E46C0A"/>
                </a:solidFill>
                <a:latin typeface="Calibri" pitchFamily="34" charset="0"/>
              </a:rPr>
              <a:t>REITERACIONES  INNECESARIAS</a:t>
            </a:r>
          </a:p>
        </p:txBody>
      </p:sp>
      <p:pic>
        <p:nvPicPr>
          <p:cNvPr id="18435" name="Picture 2" descr="http://bp2.blogger.com/_tDFQiXfkDtI/SAcSw7YO3JI/AAAAAAAAABE/e3BqRrDWwjg/s320/Matema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635375"/>
            <a:ext cx="3000375" cy="322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8" descr="http://www.cucana-n1.org/wp-content/uploads/Grupo/colegios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143000"/>
            <a:ext cx="3000375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3000375" y="928688"/>
            <a:ext cx="5929313" cy="59372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sz="2400" b="1">
                <a:latin typeface="Calibri" pitchFamily="34" charset="0"/>
              </a:rPr>
              <a:t>TAMPOCO  se acepta la utilización redundante del masculino y del femenino: </a:t>
            </a:r>
            <a:r>
              <a:rPr lang="es-ES" sz="2400" b="1">
                <a:solidFill>
                  <a:srgbClr val="92D050"/>
                </a:solidFill>
                <a:latin typeface="Calibri" pitchFamily="34" charset="0"/>
              </a:rPr>
              <a:t>“</a:t>
            </a:r>
            <a:r>
              <a:rPr lang="es-ES" sz="2400" b="1" i="1">
                <a:solidFill>
                  <a:srgbClr val="92D050"/>
                </a:solidFill>
                <a:latin typeface="Calibri" pitchFamily="34" charset="0"/>
              </a:rPr>
              <a:t>La mayor parte de los ciudadanos y  de las ciudadanas” </a:t>
            </a:r>
            <a:r>
              <a:rPr lang="es-ES" sz="2400" b="1">
                <a:latin typeface="Calibri" pitchFamily="34" charset="0"/>
              </a:rPr>
              <a:t>es un circunloquio innecesario.</a:t>
            </a:r>
          </a:p>
          <a:p>
            <a:endParaRPr lang="es-ES" sz="1000" b="1">
              <a:latin typeface="Calibri" pitchFamily="34" charset="0"/>
            </a:endParaRPr>
          </a:p>
          <a:p>
            <a:r>
              <a:rPr lang="es-ES" sz="2400" b="1">
                <a:latin typeface="Calibri" pitchFamily="34" charset="0"/>
              </a:rPr>
              <a:t>El criterio básico de cualquier lengua  es </a:t>
            </a:r>
            <a:r>
              <a:rPr lang="es-ES" sz="2400" b="1">
                <a:solidFill>
                  <a:srgbClr val="FFC000"/>
                </a:solidFill>
                <a:latin typeface="Calibri" pitchFamily="34" charset="0"/>
              </a:rPr>
              <a:t> economía y simplificación.</a:t>
            </a:r>
            <a:r>
              <a:rPr lang="es-ES" sz="2400" b="1">
                <a:latin typeface="Calibri" pitchFamily="34" charset="0"/>
              </a:rPr>
              <a:t> Obtener la máxima comunicación con el menor esfuerzo posible, no diciendo con cuatro palabras lo que puede resumirse en dos. </a:t>
            </a:r>
          </a:p>
          <a:p>
            <a:endParaRPr lang="es-ES" sz="1000" b="1">
              <a:latin typeface="Calibri" pitchFamily="34" charset="0"/>
            </a:endParaRPr>
          </a:p>
          <a:p>
            <a:r>
              <a:rPr lang="es-ES" sz="2000" b="1">
                <a:latin typeface="Calibri" pitchFamily="34" charset="0"/>
              </a:rPr>
              <a:t>A lo largo de los últimos años, destacados miembros de la RAE han venido rebatiendo la actual tendencia  al desdoblamiento indiscriminado del sustantivo en su forma masculina y femenina.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2 Imagen" descr="Arturo Pérez Reverte 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00250"/>
            <a:ext cx="3989388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3 CuadroTexto"/>
          <p:cNvSpPr txBox="1">
            <a:spLocks noChangeArrowheads="1"/>
          </p:cNvSpPr>
          <p:nvPr/>
        </p:nvSpPr>
        <p:spPr bwMode="auto">
          <a:xfrm>
            <a:off x="0" y="285750"/>
            <a:ext cx="9144000" cy="176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000" b="1">
                <a:latin typeface="Calibri" pitchFamily="34" charset="0"/>
              </a:rPr>
              <a:t>“LA OSADÍA DE LA IGNORANCIA”</a:t>
            </a:r>
          </a:p>
          <a:p>
            <a:pPr algn="ctr"/>
            <a:endParaRPr lang="es-ES" sz="1000" b="1">
              <a:latin typeface="Calibri" pitchFamily="34" charset="0"/>
            </a:endParaRPr>
          </a:p>
          <a:p>
            <a:r>
              <a:rPr lang="es-ES" sz="2000" b="1">
                <a:latin typeface="Calibri" pitchFamily="34" charset="0"/>
              </a:rPr>
              <a:t>Una comisión del parlamento andaluz se dirigió a la Real Academia Española solicitando un informe sobre la corrección de los desdoblamientos tipo </a:t>
            </a:r>
          </a:p>
        </p:txBody>
      </p:sp>
      <p:sp>
        <p:nvSpPr>
          <p:cNvPr id="19460" name="5 CuadroTexto"/>
          <p:cNvSpPr txBox="1">
            <a:spLocks noChangeArrowheads="1"/>
          </p:cNvSpPr>
          <p:nvPr/>
        </p:nvSpPr>
        <p:spPr bwMode="auto">
          <a:xfrm>
            <a:off x="4000500" y="1785938"/>
            <a:ext cx="5143500" cy="415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200" b="1" i="1">
                <a:solidFill>
                  <a:srgbClr val="00B0F0"/>
                </a:solidFill>
                <a:latin typeface="Calibri" pitchFamily="34" charset="0"/>
              </a:rPr>
              <a:t>“diputados y diputadas, padres y madres, niños y niñas”, </a:t>
            </a:r>
            <a:r>
              <a:rPr lang="es-ES" sz="2200" b="1">
                <a:latin typeface="Calibri" pitchFamily="34" charset="0"/>
              </a:rPr>
              <a:t>etcétera. La RAE respondió puntualizando que tales piruetas lingüísticas son innecesarias.</a:t>
            </a:r>
          </a:p>
          <a:p>
            <a:endParaRPr lang="es-ES" sz="2200" b="1">
              <a:latin typeface="Calibri" pitchFamily="34" charset="0"/>
            </a:endParaRPr>
          </a:p>
          <a:p>
            <a:r>
              <a:rPr lang="es-ES" sz="2200" b="1">
                <a:latin typeface="Calibri" pitchFamily="34" charset="0"/>
              </a:rPr>
              <a:t> El empleo de circunloquios y sustituciones inadecuadas: </a:t>
            </a:r>
            <a:r>
              <a:rPr lang="es-ES" sz="2200" b="1">
                <a:solidFill>
                  <a:srgbClr val="92D050"/>
                </a:solidFill>
                <a:latin typeface="Calibri" pitchFamily="34" charset="0"/>
              </a:rPr>
              <a:t>“</a:t>
            </a:r>
            <a:r>
              <a:rPr lang="es-ES" sz="2200" b="1" i="1">
                <a:solidFill>
                  <a:srgbClr val="92D050"/>
                </a:solidFill>
                <a:latin typeface="Calibri" pitchFamily="34" charset="0"/>
              </a:rPr>
              <a:t>diputados y diputadas electos y electas” </a:t>
            </a:r>
            <a:r>
              <a:rPr lang="es-ES" sz="2200" b="1">
                <a:latin typeface="Calibri" pitchFamily="34" charset="0"/>
              </a:rPr>
              <a:t>en vez de </a:t>
            </a:r>
            <a:r>
              <a:rPr lang="es-ES" sz="2200" b="1" i="1">
                <a:solidFill>
                  <a:srgbClr val="FFC000"/>
                </a:solidFill>
                <a:latin typeface="Calibri" pitchFamily="34" charset="0"/>
              </a:rPr>
              <a:t>diputados electos, </a:t>
            </a:r>
            <a:r>
              <a:rPr lang="es-ES" sz="2200" b="1">
                <a:latin typeface="Calibri" pitchFamily="34" charset="0"/>
              </a:rPr>
              <a:t>o </a:t>
            </a:r>
            <a:r>
              <a:rPr lang="es-ES" sz="2200" b="1" i="1">
                <a:latin typeface="Calibri" pitchFamily="34" charset="0"/>
              </a:rPr>
              <a:t>llevaré</a:t>
            </a:r>
            <a:r>
              <a:rPr lang="es-ES" sz="2200" b="1" i="1">
                <a:solidFill>
                  <a:srgbClr val="92D050"/>
                </a:solidFill>
                <a:latin typeface="Calibri" pitchFamily="34" charset="0"/>
              </a:rPr>
              <a:t> “los niños y las niñas”    </a:t>
            </a:r>
            <a:r>
              <a:rPr lang="es-ES" sz="2200" b="1" i="1">
                <a:latin typeface="Calibri" pitchFamily="34" charset="0"/>
              </a:rPr>
              <a:t>al</a:t>
            </a:r>
            <a:r>
              <a:rPr lang="es-ES" sz="2200" b="1" i="1">
                <a:solidFill>
                  <a:srgbClr val="92D050"/>
                </a:solidFill>
                <a:latin typeface="Calibri" pitchFamily="34" charset="0"/>
              </a:rPr>
              <a:t> </a:t>
            </a:r>
            <a:r>
              <a:rPr lang="es-ES" sz="2200" b="1" i="1">
                <a:latin typeface="Calibri" pitchFamily="34" charset="0"/>
              </a:rPr>
              <a:t>colegio</a:t>
            </a:r>
            <a:r>
              <a:rPr lang="es-ES" sz="2200" b="1" i="1">
                <a:solidFill>
                  <a:srgbClr val="92D050"/>
                </a:solidFill>
                <a:latin typeface="Calibri" pitchFamily="34" charset="0"/>
              </a:rPr>
              <a:t> </a:t>
            </a:r>
            <a:r>
              <a:rPr lang="es-ES" sz="2200" b="1">
                <a:latin typeface="Calibri" pitchFamily="34" charset="0"/>
              </a:rPr>
              <a:t>en vez de </a:t>
            </a:r>
            <a:r>
              <a:rPr lang="es-ES" sz="2200" b="1" i="1">
                <a:latin typeface="Calibri" pitchFamily="34" charset="0"/>
              </a:rPr>
              <a:t>llevaré</a:t>
            </a:r>
            <a:r>
              <a:rPr lang="es-ES" sz="2200" b="1" i="1">
                <a:solidFill>
                  <a:srgbClr val="FFC000"/>
                </a:solidFill>
                <a:latin typeface="Calibri" pitchFamily="34" charset="0"/>
              </a:rPr>
              <a:t> los niños </a:t>
            </a:r>
            <a:r>
              <a:rPr lang="es-ES" sz="2200" b="1" i="1">
                <a:latin typeface="Calibri" pitchFamily="34" charset="0"/>
              </a:rPr>
              <a:t>al colegio</a:t>
            </a:r>
            <a:r>
              <a:rPr lang="es-ES" sz="2200" b="1">
                <a:latin typeface="Calibri" pitchFamily="34" charset="0"/>
              </a:rPr>
              <a:t> resulta empobrecedor, artificioso y ridículo.</a:t>
            </a:r>
          </a:p>
        </p:txBody>
      </p:sp>
      <p:sp>
        <p:nvSpPr>
          <p:cNvPr id="19461" name="6 CuadroTexto"/>
          <p:cNvSpPr txBox="1">
            <a:spLocks noChangeArrowheads="1"/>
          </p:cNvSpPr>
          <p:nvPr/>
        </p:nvSpPr>
        <p:spPr bwMode="auto">
          <a:xfrm>
            <a:off x="0" y="6072188"/>
            <a:ext cx="4071938" cy="67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>
                <a:latin typeface="Monotype Corsiva" pitchFamily="66" charset="0"/>
                <a:cs typeface="Arial" charset="0"/>
              </a:rPr>
              <a:t>Arturo Pérez-Reverte</a:t>
            </a:r>
          </a:p>
          <a:p>
            <a:pPr algn="ctr"/>
            <a:r>
              <a:rPr lang="es-ES" sz="1400">
                <a:cs typeface="Arial" charset="0"/>
              </a:rPr>
              <a:t>De la Real Academia Española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3 CuadroTexto"/>
          <p:cNvSpPr txBox="1">
            <a:spLocks noChangeArrowheads="1"/>
          </p:cNvSpPr>
          <p:nvPr/>
        </p:nvSpPr>
        <p:spPr bwMode="auto">
          <a:xfrm>
            <a:off x="214313" y="214313"/>
            <a:ext cx="8929687" cy="420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>
                <a:latin typeface="Calibri" pitchFamily="34" charset="0"/>
              </a:rPr>
              <a:t>“EL MINISTERIO DE DESIGUALDAD”</a:t>
            </a:r>
          </a:p>
          <a:p>
            <a:pPr algn="ctr"/>
            <a:endParaRPr lang="es-ES" sz="3200" b="1">
              <a:latin typeface="Calibri" pitchFamily="34" charset="0"/>
            </a:endParaRPr>
          </a:p>
          <a:p>
            <a:r>
              <a:rPr lang="es-ES" sz="2200" b="1">
                <a:latin typeface="Calibri" pitchFamily="34" charset="0"/>
              </a:rPr>
              <a:t>Junto al machismo, que subordina todo al ser macho, han creado el hembrismo. Y han olvidado lo central, el ser hombre, en sus dos vertientes.</a:t>
            </a:r>
          </a:p>
          <a:p>
            <a:endParaRPr lang="es-ES" sz="800" b="1">
              <a:latin typeface="Calibri" pitchFamily="34" charset="0"/>
            </a:endParaRPr>
          </a:p>
          <a:p>
            <a:r>
              <a:rPr lang="es-ES" sz="2200" b="1">
                <a:latin typeface="Calibri" pitchFamily="34" charset="0"/>
              </a:rPr>
              <a:t>El mundo se reduce a sexo: ese es el lema de esta moderna herejía. Ahora comprenderán su reflejo lingüístico. Primero confunden género y sexo: una silla es femenino pero no hembra, un sillón es masculino pero no macho...</a:t>
            </a:r>
          </a:p>
          <a:p>
            <a:endParaRPr lang="es-ES" sz="2200" b="1">
              <a:latin typeface="Calibri" pitchFamily="34" charset="0"/>
            </a:endParaRPr>
          </a:p>
          <a:p>
            <a:endParaRPr lang="es-ES" sz="2200" b="1">
              <a:latin typeface="Calibri" pitchFamily="34" charset="0"/>
            </a:endParaRPr>
          </a:p>
        </p:txBody>
      </p:sp>
      <p:sp>
        <p:nvSpPr>
          <p:cNvPr id="20483" name="4 CuadroTexto"/>
          <p:cNvSpPr txBox="1">
            <a:spLocks noChangeArrowheads="1"/>
          </p:cNvSpPr>
          <p:nvPr/>
        </p:nvSpPr>
        <p:spPr bwMode="auto">
          <a:xfrm>
            <a:off x="3429000" y="4019550"/>
            <a:ext cx="5715000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latin typeface="Calibri" pitchFamily="34" charset="0"/>
              </a:rPr>
              <a:t>El género común es útil, evita pérdidas de tiempo, sintetiza abarcando ambos géneros y ambos sexos: es más económico decir, cuando traducimos el Evangelio, </a:t>
            </a:r>
            <a:r>
              <a:rPr lang="es-ES" b="1" i="1">
                <a:latin typeface="Calibri" pitchFamily="34" charset="0"/>
              </a:rPr>
              <a:t>dejad que los </a:t>
            </a:r>
            <a:r>
              <a:rPr lang="es-ES" b="1" i="1">
                <a:solidFill>
                  <a:srgbClr val="FFC000"/>
                </a:solidFill>
                <a:latin typeface="Calibri" pitchFamily="34" charset="0"/>
              </a:rPr>
              <a:t>niños</a:t>
            </a:r>
            <a:r>
              <a:rPr lang="es-ES" b="1" i="1">
                <a:latin typeface="Calibri" pitchFamily="34" charset="0"/>
              </a:rPr>
              <a:t> se acerquen a mí </a:t>
            </a:r>
            <a:r>
              <a:rPr lang="es-ES" b="1">
                <a:latin typeface="Calibri" pitchFamily="34" charset="0"/>
              </a:rPr>
              <a:t>que decir </a:t>
            </a:r>
            <a:r>
              <a:rPr lang="es-ES" b="1">
                <a:solidFill>
                  <a:srgbClr val="92D050"/>
                </a:solidFill>
                <a:latin typeface="Calibri" pitchFamily="34" charset="0"/>
              </a:rPr>
              <a:t>“</a:t>
            </a:r>
            <a:r>
              <a:rPr lang="es-ES" b="1" i="1">
                <a:solidFill>
                  <a:srgbClr val="92D050"/>
                </a:solidFill>
                <a:latin typeface="Calibri" pitchFamily="34" charset="0"/>
              </a:rPr>
              <a:t>los niños y las niñas”</a:t>
            </a:r>
            <a:r>
              <a:rPr lang="es-ES" b="1">
                <a:solidFill>
                  <a:srgbClr val="92D050"/>
                </a:solidFill>
                <a:latin typeface="Calibri" pitchFamily="34" charset="0"/>
              </a:rPr>
              <a:t>. </a:t>
            </a:r>
            <a:r>
              <a:rPr lang="es-ES" b="1">
                <a:latin typeface="Calibri" pitchFamily="34" charset="0"/>
              </a:rPr>
              <a:t>Decir, incluso, con Quintiliano, </a:t>
            </a:r>
            <a:r>
              <a:rPr lang="es-ES" b="1" i="1">
                <a:solidFill>
                  <a:srgbClr val="FFC000"/>
                </a:solidFill>
                <a:latin typeface="Calibri" pitchFamily="34" charset="0"/>
              </a:rPr>
              <a:t>al niño </a:t>
            </a:r>
            <a:r>
              <a:rPr lang="es-ES" b="1">
                <a:latin typeface="Calibri" pitchFamily="34" charset="0"/>
              </a:rPr>
              <a:t>se le debe </a:t>
            </a:r>
            <a:r>
              <a:rPr lang="es-ES" b="1" i="1">
                <a:latin typeface="Calibri" pitchFamily="34" charset="0"/>
              </a:rPr>
              <a:t>máxima reverencia</a:t>
            </a:r>
            <a:r>
              <a:rPr lang="es-ES" b="1">
                <a:latin typeface="Calibri" pitchFamily="34" charset="0"/>
              </a:rPr>
              <a:t>, evidentemente a  </a:t>
            </a:r>
            <a:r>
              <a:rPr lang="es-ES" b="1" i="1">
                <a:latin typeface="Calibri" pitchFamily="34" charset="0"/>
              </a:rPr>
              <a:t>niños y niñas</a:t>
            </a:r>
            <a:r>
              <a:rPr lang="es-ES">
                <a:latin typeface="Calibri" pitchFamily="34" charset="0"/>
              </a:rPr>
              <a:t>.</a:t>
            </a:r>
          </a:p>
          <a:p>
            <a:r>
              <a:rPr lang="es-ES" b="1">
                <a:latin typeface="Calibri" pitchFamily="34" charset="0"/>
              </a:rPr>
              <a:t>ABC</a:t>
            </a:r>
          </a:p>
          <a:p>
            <a:endParaRPr lang="es-ES">
              <a:latin typeface="Calibri" pitchFamily="34" charset="0"/>
            </a:endParaRPr>
          </a:p>
        </p:txBody>
      </p:sp>
      <p:sp>
        <p:nvSpPr>
          <p:cNvPr id="20484" name="5 CuadroTexto"/>
          <p:cNvSpPr txBox="1">
            <a:spLocks noChangeArrowheads="1"/>
          </p:cNvSpPr>
          <p:nvPr/>
        </p:nvSpPr>
        <p:spPr bwMode="auto">
          <a:xfrm>
            <a:off x="0" y="5929313"/>
            <a:ext cx="4000500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latin typeface="Monotype Corsiva" pitchFamily="66" charset="0"/>
                <a:cs typeface="Arial" charset="0"/>
              </a:rPr>
              <a:t>Francisco Rodríguez Adrados</a:t>
            </a:r>
          </a:p>
          <a:p>
            <a:r>
              <a:rPr lang="es-ES" sz="1400" b="1">
                <a:cs typeface="Arial" charset="0"/>
              </a:rPr>
              <a:t>De las Reales  Academias  Española                 y de la Historia</a:t>
            </a:r>
          </a:p>
        </p:txBody>
      </p:sp>
      <p:pic>
        <p:nvPicPr>
          <p:cNvPr id="20485" name="6 Imagen" descr="francisco_rodriguez_adrados[1]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3789363"/>
            <a:ext cx="2282825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Gregorio Salvador 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3238" y="0"/>
            <a:ext cx="2290762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2 CuadroTexto"/>
          <p:cNvSpPr txBox="1">
            <a:spLocks noChangeArrowheads="1"/>
          </p:cNvSpPr>
          <p:nvPr/>
        </p:nvSpPr>
        <p:spPr bwMode="auto">
          <a:xfrm>
            <a:off x="0" y="128588"/>
            <a:ext cx="6929438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600" b="1">
                <a:latin typeface="Calibri" pitchFamily="34" charset="0"/>
              </a:rPr>
              <a:t>“ESTÚPIDAMENTE INCORRECTO”</a:t>
            </a:r>
          </a:p>
          <a:p>
            <a:pPr algn="ctr"/>
            <a:endParaRPr lang="es-ES" sz="1000" b="1">
              <a:latin typeface="Calibri" pitchFamily="34" charset="0"/>
            </a:endParaRPr>
          </a:p>
        </p:txBody>
      </p:sp>
      <p:sp>
        <p:nvSpPr>
          <p:cNvPr id="21508" name="5 CuadroTexto"/>
          <p:cNvSpPr txBox="1">
            <a:spLocks noChangeArrowheads="1"/>
          </p:cNvSpPr>
          <p:nvPr/>
        </p:nvSpPr>
        <p:spPr bwMode="auto">
          <a:xfrm>
            <a:off x="0" y="1285875"/>
            <a:ext cx="678656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s-ES">
              <a:latin typeface="Calibri" pitchFamily="34" charset="0"/>
            </a:endParaRPr>
          </a:p>
          <a:p>
            <a:pPr algn="ctr"/>
            <a:endParaRPr lang="es-ES">
              <a:latin typeface="Calibri" pitchFamily="34" charset="0"/>
            </a:endParaRPr>
          </a:p>
          <a:p>
            <a:pPr algn="ctr"/>
            <a:endParaRPr lang="es-ES">
              <a:latin typeface="Calibri" pitchFamily="34" charset="0"/>
            </a:endParaRPr>
          </a:p>
        </p:txBody>
      </p:sp>
      <p:sp>
        <p:nvSpPr>
          <p:cNvPr id="21509" name="6 Rectángulo"/>
          <p:cNvSpPr>
            <a:spLocks noChangeArrowheads="1"/>
          </p:cNvSpPr>
          <p:nvPr/>
        </p:nvSpPr>
        <p:spPr bwMode="auto">
          <a:xfrm>
            <a:off x="0" y="714375"/>
            <a:ext cx="6643688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S" sz="2200" b="1">
                <a:cs typeface="Arial" charset="0"/>
              </a:rPr>
              <a:t>Me refiero a la estúpida incorrección lingüística de </a:t>
            </a:r>
            <a:r>
              <a:rPr lang="es-ES" sz="2200" b="1" i="1">
                <a:solidFill>
                  <a:srgbClr val="92D050"/>
                </a:solidFill>
                <a:cs typeface="Arial" charset="0"/>
              </a:rPr>
              <a:t>“para todos y todas”, “los compañeros y las compañeras”,  “los vascos y las vascas”  </a:t>
            </a:r>
            <a:r>
              <a:rPr lang="es-ES" sz="2200" b="1">
                <a:cs typeface="Arial" charset="0"/>
              </a:rPr>
              <a:t>matraca políticamente correcta, al decir de sus usuarios.      </a:t>
            </a:r>
            <a:r>
              <a:rPr lang="es-ES" sz="2400" b="1">
                <a:cs typeface="Arial" charset="0"/>
              </a:rPr>
              <a:t>ABC</a:t>
            </a:r>
            <a:endParaRPr lang="es-ES" sz="2200" b="1">
              <a:cs typeface="Arial" charset="0"/>
            </a:endParaRPr>
          </a:p>
        </p:txBody>
      </p:sp>
      <p:sp>
        <p:nvSpPr>
          <p:cNvPr id="21510" name="7 CuadroTexto"/>
          <p:cNvSpPr txBox="1">
            <a:spLocks noChangeArrowheads="1"/>
          </p:cNvSpPr>
          <p:nvPr/>
        </p:nvSpPr>
        <p:spPr bwMode="auto">
          <a:xfrm>
            <a:off x="6286500" y="2428875"/>
            <a:ext cx="28575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200" b="1">
                <a:latin typeface="Monotype Corsiva" pitchFamily="66" charset="0"/>
                <a:cs typeface="Arial" charset="0"/>
              </a:rPr>
              <a:t>Gregorio Salvador</a:t>
            </a:r>
          </a:p>
          <a:p>
            <a:pPr algn="ctr"/>
            <a:r>
              <a:rPr lang="es-ES" sz="1400">
                <a:cs typeface="Arial" charset="0"/>
              </a:rPr>
              <a:t>De la Real Academia Española</a:t>
            </a:r>
          </a:p>
        </p:txBody>
      </p:sp>
      <p:pic>
        <p:nvPicPr>
          <p:cNvPr id="21511" name="8 Imagen" descr="p_1162[1]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571750"/>
            <a:ext cx="2286000" cy="340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2" name="9 CuadroTexto"/>
          <p:cNvSpPr txBox="1">
            <a:spLocks noChangeArrowheads="1"/>
          </p:cNvSpPr>
          <p:nvPr/>
        </p:nvSpPr>
        <p:spPr bwMode="auto">
          <a:xfrm>
            <a:off x="2643188" y="3214688"/>
            <a:ext cx="6215062" cy="275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600" b="1">
                <a:latin typeface="Calibri" pitchFamily="34" charset="0"/>
              </a:rPr>
              <a:t>“ESTUDIEN GRAMÁTICA,  SEÑORAS Y SEÑORES”</a:t>
            </a:r>
          </a:p>
          <a:p>
            <a:endParaRPr lang="es-ES" sz="800" b="1">
              <a:latin typeface="Calibri" pitchFamily="34" charset="0"/>
            </a:endParaRPr>
          </a:p>
          <a:p>
            <a:pPr algn="just"/>
            <a:r>
              <a:rPr lang="es-ES" sz="2300" b="1">
                <a:latin typeface="Georgia" pitchFamily="18" charset="0"/>
                <a:cs typeface="Arial" charset="0"/>
              </a:rPr>
              <a:t>    Sustituir </a:t>
            </a:r>
            <a:r>
              <a:rPr lang="es-ES" sz="2300" b="1" i="1">
                <a:solidFill>
                  <a:srgbClr val="FFC000"/>
                </a:solidFill>
                <a:latin typeface="Georgia" pitchFamily="18" charset="0"/>
                <a:cs typeface="Arial" charset="0"/>
              </a:rPr>
              <a:t>los funcionarios </a:t>
            </a:r>
            <a:r>
              <a:rPr lang="es-ES" sz="2300" b="1">
                <a:latin typeface="Georgia" pitchFamily="18" charset="0"/>
                <a:cs typeface="Arial" charset="0"/>
              </a:rPr>
              <a:t>por </a:t>
            </a:r>
            <a:r>
              <a:rPr lang="es-ES" sz="2300" b="1">
                <a:solidFill>
                  <a:srgbClr val="92D050"/>
                </a:solidFill>
                <a:latin typeface="Georgia" pitchFamily="18" charset="0"/>
                <a:cs typeface="Arial" charset="0"/>
              </a:rPr>
              <a:t>“</a:t>
            </a:r>
            <a:r>
              <a:rPr lang="es-ES" sz="2300" b="1" i="1">
                <a:solidFill>
                  <a:srgbClr val="92D050"/>
                </a:solidFill>
                <a:latin typeface="Georgia" pitchFamily="18" charset="0"/>
                <a:cs typeface="Arial" charset="0"/>
              </a:rPr>
              <a:t>los funcionarios  y las funcionarias”, </a:t>
            </a:r>
            <a:r>
              <a:rPr lang="es-ES" sz="2300" b="1">
                <a:latin typeface="Georgia" pitchFamily="18" charset="0"/>
                <a:cs typeface="Arial" charset="0"/>
              </a:rPr>
              <a:t>es tonto e inútil, destroza la economía del lenguaje.  Es grotesco.     </a:t>
            </a:r>
            <a:r>
              <a:rPr lang="es-ES" sz="2400" b="1">
                <a:cs typeface="Arial" charset="0"/>
              </a:rPr>
              <a:t>ABC</a:t>
            </a:r>
            <a:r>
              <a:rPr lang="es-ES" sz="2200" b="1">
                <a:cs typeface="Arial" charset="0"/>
              </a:rPr>
              <a:t> </a:t>
            </a:r>
          </a:p>
        </p:txBody>
      </p:sp>
      <p:sp>
        <p:nvSpPr>
          <p:cNvPr id="21513" name="10 CuadroTexto"/>
          <p:cNvSpPr txBox="1">
            <a:spLocks noChangeArrowheads="1"/>
          </p:cNvSpPr>
          <p:nvPr/>
        </p:nvSpPr>
        <p:spPr bwMode="auto">
          <a:xfrm>
            <a:off x="-71438" y="6072188"/>
            <a:ext cx="3357563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Monotype Corsiva" pitchFamily="66" charset="0"/>
                <a:cs typeface="Arial" charset="0"/>
              </a:rPr>
              <a:t>Francisco Rodríguez Adrados</a:t>
            </a:r>
          </a:p>
          <a:p>
            <a:pPr algn="ctr"/>
            <a:r>
              <a:rPr lang="es-ES" sz="1400">
                <a:cs typeface="Arial" charset="0"/>
              </a:rPr>
              <a:t>De las Reales Academias Española      y de  a Historia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Rectángulo"/>
          <p:cNvSpPr>
            <a:spLocks noChangeArrowheads="1"/>
          </p:cNvSpPr>
          <p:nvPr/>
        </p:nvSpPr>
        <p:spPr bwMode="auto">
          <a:xfrm>
            <a:off x="571500" y="1143000"/>
            <a:ext cx="8001000" cy="466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>
                <a:latin typeface="Calibri" pitchFamily="34" charset="0"/>
              </a:rPr>
              <a:t>Para evitar las engorrosas repeticiones a que da lugar la reciente e innecesaria costumbre de hacer siempre explícita la alusión a los dos sexos </a:t>
            </a:r>
            <a:r>
              <a:rPr lang="es-ES" sz="2000" b="1">
                <a:solidFill>
                  <a:schemeClr val="accent2"/>
                </a:solidFill>
                <a:latin typeface="Calibri" pitchFamily="34" charset="0"/>
              </a:rPr>
              <a:t>(</a:t>
            </a:r>
            <a:r>
              <a:rPr lang="es-ES" sz="2000" b="1" i="1">
                <a:solidFill>
                  <a:schemeClr val="accent2"/>
                </a:solidFill>
                <a:latin typeface="Calibri" pitchFamily="34" charset="0"/>
              </a:rPr>
              <a:t>los niños y las niñas, los ciudadanos y ciudadanas,</a:t>
            </a:r>
            <a:r>
              <a:rPr lang="es-ES" sz="2000" b="1">
                <a:solidFill>
                  <a:schemeClr val="accent2"/>
                </a:solidFill>
                <a:latin typeface="Calibri" pitchFamily="34" charset="0"/>
              </a:rPr>
              <a:t> etc.) </a:t>
            </a:r>
            <a:r>
              <a:rPr lang="es-ES" sz="2000" b="1">
                <a:latin typeface="Calibri" pitchFamily="34" charset="0"/>
              </a:rPr>
              <a:t>ha comenzado a usarse el símbolo de la arroba </a:t>
            </a:r>
            <a:r>
              <a:rPr lang="es-ES" sz="2000" b="1">
                <a:solidFill>
                  <a:srgbClr val="FFFF00"/>
                </a:solidFill>
                <a:latin typeface="Calibri" pitchFamily="34" charset="0"/>
              </a:rPr>
              <a:t>(@) </a:t>
            </a:r>
            <a:r>
              <a:rPr lang="es-ES" sz="2000" b="1">
                <a:latin typeface="Calibri" pitchFamily="34" charset="0"/>
              </a:rPr>
              <a:t>como recurso gráfico para integrar en una sola palabra las formas masculina y femenina del sustantivo, ya que este signo parece incluir en su trazo las vocales </a:t>
            </a:r>
            <a:r>
              <a:rPr lang="es-ES" sz="2000" b="1" i="1">
                <a:latin typeface="Calibri" pitchFamily="34" charset="0"/>
              </a:rPr>
              <a:t>a</a:t>
            </a:r>
            <a:r>
              <a:rPr lang="es-ES" sz="2000" b="1">
                <a:latin typeface="Calibri" pitchFamily="34" charset="0"/>
              </a:rPr>
              <a:t> y </a:t>
            </a:r>
            <a:r>
              <a:rPr lang="es-ES" sz="2000" b="1" i="1">
                <a:latin typeface="Calibri" pitchFamily="34" charset="0"/>
              </a:rPr>
              <a:t>o:</a:t>
            </a:r>
            <a:r>
              <a:rPr lang="es-ES" sz="2000" b="1">
                <a:latin typeface="Calibri" pitchFamily="34" charset="0"/>
              </a:rPr>
              <a:t> </a:t>
            </a:r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l</a:t>
            </a:r>
            <a:r>
              <a:rPr lang="es-ES" sz="2000" b="1">
                <a:solidFill>
                  <a:srgbClr val="FFFF00"/>
                </a:solidFill>
                <a:latin typeface="Calibri" pitchFamily="34" charset="0"/>
              </a:rPr>
              <a:t>@</a:t>
            </a:r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s</a:t>
            </a:r>
            <a:r>
              <a:rPr lang="es-ES" sz="2000" b="1" i="1">
                <a:solidFill>
                  <a:srgbClr val="92D050"/>
                </a:solidFill>
                <a:latin typeface="Calibri" pitchFamily="34" charset="0"/>
              </a:rPr>
              <a:t> </a:t>
            </a:r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niñ</a:t>
            </a:r>
            <a:r>
              <a:rPr lang="es-ES" sz="2000" b="1">
                <a:solidFill>
                  <a:srgbClr val="FFFF00"/>
                </a:solidFill>
                <a:latin typeface="Calibri" pitchFamily="34" charset="0"/>
              </a:rPr>
              <a:t>@</a:t>
            </a:r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s.</a:t>
            </a:r>
            <a:r>
              <a:rPr lang="es-ES" sz="2000" b="1">
                <a:solidFill>
                  <a:srgbClr val="FFFF00"/>
                </a:solidFill>
                <a:latin typeface="Calibri" pitchFamily="34" charset="0"/>
              </a:rPr>
              <a:t> </a:t>
            </a:r>
            <a:r>
              <a:rPr lang="es-ES" sz="2000" b="1">
                <a:latin typeface="Calibri" pitchFamily="34" charset="0"/>
              </a:rPr>
              <a:t>Debe tenerse en cuenta que la arroba no es un signo lingüístico y, por ello, su uso en estos casos es inadmisible desde el punto de vista normativo; a esto se añade la imposibilidad de aplicar esta fórmula integradora en muchos casos sin dar lugar a graves inconsistencias, como ocurre en </a:t>
            </a:r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Día del niñ</a:t>
            </a:r>
            <a:r>
              <a:rPr lang="es-ES" sz="2000" b="1">
                <a:solidFill>
                  <a:srgbClr val="FFFF00"/>
                </a:solidFill>
                <a:latin typeface="Calibri" pitchFamily="34" charset="0"/>
              </a:rPr>
              <a:t>@</a:t>
            </a:r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, </a:t>
            </a:r>
            <a:r>
              <a:rPr lang="es-ES" sz="2000" b="1">
                <a:latin typeface="Calibri" pitchFamily="34" charset="0"/>
              </a:rPr>
              <a:t>donde la contracción</a:t>
            </a:r>
            <a:r>
              <a:rPr lang="es-ES" sz="2000" b="1" i="1">
                <a:latin typeface="Calibri" pitchFamily="34" charset="0"/>
              </a:rPr>
              <a:t> del </a:t>
            </a:r>
            <a:r>
              <a:rPr lang="es-ES" sz="2000" b="1">
                <a:latin typeface="Calibri" pitchFamily="34" charset="0"/>
              </a:rPr>
              <a:t>solo es válida para el masculino </a:t>
            </a:r>
            <a:r>
              <a:rPr lang="es-ES" sz="2000" b="1" i="1">
                <a:latin typeface="Calibri" pitchFamily="34" charset="0"/>
              </a:rPr>
              <a:t>niño.      </a:t>
            </a:r>
          </a:p>
          <a:p>
            <a:r>
              <a:rPr lang="es-ES" sz="2000" b="1"/>
              <a:t>Fuente: RAE </a:t>
            </a:r>
            <a:endParaRPr lang="es-ES" sz="2000" b="1">
              <a:latin typeface="Calibri" pitchFamily="34" charset="0"/>
            </a:endParaRPr>
          </a:p>
        </p:txBody>
      </p:sp>
      <p:sp>
        <p:nvSpPr>
          <p:cNvPr id="22531" name="3 CuadroTexto"/>
          <p:cNvSpPr txBox="1">
            <a:spLocks noChangeArrowheads="1"/>
          </p:cNvSpPr>
          <p:nvPr/>
        </p:nvSpPr>
        <p:spPr bwMode="auto">
          <a:xfrm>
            <a:off x="0" y="357188"/>
            <a:ext cx="88582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>
                <a:latin typeface="Calibri" pitchFamily="34" charset="0"/>
              </a:rPr>
              <a:t>LA ARROBA NO ES UNA LETRA</a:t>
            </a:r>
          </a:p>
        </p:txBody>
      </p:sp>
      <p:pic>
        <p:nvPicPr>
          <p:cNvPr id="22532" name="Picture 4" descr="Ver imagen en tamaño complet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4775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8" descr="Ver imagen en tamaño complet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43875" y="0"/>
            <a:ext cx="1000125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2 Rectángulo"/>
          <p:cNvSpPr>
            <a:spLocks noChangeArrowheads="1"/>
          </p:cNvSpPr>
          <p:nvPr/>
        </p:nvSpPr>
        <p:spPr bwMode="auto">
          <a:xfrm>
            <a:off x="285750" y="2643188"/>
            <a:ext cx="8858250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200" b="1" i="1">
                <a:latin typeface="Calibri" pitchFamily="34" charset="0"/>
              </a:rPr>
              <a:t>.</a:t>
            </a:r>
            <a:endParaRPr lang="es-ES" sz="2200" b="1">
              <a:latin typeface="Calibri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282575"/>
            <a:ext cx="9144000" cy="646113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¿QUÉ ES LA ARROBA?</a:t>
            </a:r>
          </a:p>
        </p:txBody>
      </p:sp>
      <p:sp>
        <p:nvSpPr>
          <p:cNvPr id="23556" name="Rectangle 5"/>
          <p:cNvSpPr>
            <a:spLocks noChangeArrowheads="1"/>
          </p:cNvSpPr>
          <p:nvPr/>
        </p:nvSpPr>
        <p:spPr bwMode="auto">
          <a:xfrm>
            <a:off x="357188" y="1182688"/>
            <a:ext cx="8786812" cy="424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s-ES" sz="2000" b="1"/>
              <a:t>Vamos a explicarles que es la arroba:</a:t>
            </a:r>
          </a:p>
          <a:p>
            <a:pPr eaLnBrk="0" hangingPunct="0"/>
            <a:endParaRPr lang="es-ES" sz="1000" b="1"/>
          </a:p>
          <a:p>
            <a:pPr eaLnBrk="0" hangingPunct="0"/>
            <a:endParaRPr lang="es-ES" sz="1000" b="1"/>
          </a:p>
          <a:p>
            <a:pPr eaLnBrk="0" hangingPunct="0"/>
            <a:r>
              <a:rPr lang="es-ES" sz="2000" b="1"/>
              <a:t>1. Símbolo que se utilizaba para representar la unidad de masa llamada </a:t>
            </a:r>
            <a:r>
              <a:rPr lang="es-ES" sz="2000" b="1">
                <a:solidFill>
                  <a:srgbClr val="000000"/>
                </a:solidFill>
                <a:hlinkClick r:id="rId2" tooltip="Arroba (unidad de medida)"/>
              </a:rPr>
              <a:t>arroba</a:t>
            </a:r>
            <a:r>
              <a:rPr lang="es-ES" sz="2000" b="1"/>
              <a:t>: @ (plural @@). Peso equivalente a 11,502 Kg. (En Aragón, peso equivalente a 12,5 kg.)</a:t>
            </a:r>
          </a:p>
          <a:p>
            <a:pPr eaLnBrk="0" hangingPunct="0"/>
            <a:endParaRPr lang="es-ES" sz="1000" b="1"/>
          </a:p>
          <a:p>
            <a:pPr eaLnBrk="0" hangingPunct="0"/>
            <a:r>
              <a:rPr lang="es-ES" sz="2000" b="1"/>
              <a:t>2. En la actualidad es muy conocido por los usuarios de </a:t>
            </a:r>
            <a:r>
              <a:rPr lang="es-ES" sz="2000" b="1">
                <a:solidFill>
                  <a:srgbClr val="000000"/>
                </a:solidFill>
                <a:hlinkClick r:id="rId3" tooltip="Informática"/>
              </a:rPr>
              <a:t>informática</a:t>
            </a:r>
            <a:r>
              <a:rPr lang="es-ES" sz="2000" b="1"/>
              <a:t> pues se utiliza para indicar «en» (at en </a:t>
            </a:r>
            <a:r>
              <a:rPr lang="es-ES" sz="2000" b="1">
                <a:solidFill>
                  <a:srgbClr val="000000"/>
                </a:solidFill>
                <a:hlinkClick r:id="rId4" tooltip="Idioma inglés"/>
              </a:rPr>
              <a:t>inglés</a:t>
            </a:r>
            <a:r>
              <a:rPr lang="es-ES" sz="2000" b="1"/>
              <a:t>) en las </a:t>
            </a:r>
            <a:r>
              <a:rPr lang="es-ES" sz="2000" b="1">
                <a:solidFill>
                  <a:srgbClr val="000000"/>
                </a:solidFill>
                <a:hlinkClick r:id="rId5" tooltip="E-mail"/>
              </a:rPr>
              <a:t>direcciones</a:t>
            </a:r>
            <a:r>
              <a:rPr lang="es-ES" sz="2000" b="1"/>
              <a:t> de </a:t>
            </a:r>
            <a:r>
              <a:rPr lang="es-ES" sz="2000" b="1">
                <a:solidFill>
                  <a:srgbClr val="000000"/>
                </a:solidFill>
                <a:hlinkClick r:id="rId6" tooltip="Correo electrónico"/>
              </a:rPr>
              <a:t>correo electrónico</a:t>
            </a:r>
            <a:r>
              <a:rPr lang="es-ES" sz="2000" b="1"/>
              <a:t> y otros servicios </a:t>
            </a:r>
            <a:r>
              <a:rPr lang="es-ES" sz="2000" b="1">
                <a:solidFill>
                  <a:srgbClr val="000000"/>
                </a:solidFill>
                <a:hlinkClick r:id="rId7" tooltip="En línea"/>
              </a:rPr>
              <a:t>en línea</a:t>
            </a:r>
            <a:r>
              <a:rPr lang="es-ES" sz="2000" b="1"/>
              <a:t> que utilizan el formato usuario@servidor.</a:t>
            </a:r>
          </a:p>
          <a:p>
            <a:pPr eaLnBrk="0" hangingPunct="0"/>
            <a:endParaRPr lang="es-ES" sz="1000" b="1"/>
          </a:p>
          <a:p>
            <a:pPr eaLnBrk="0" hangingPunct="0"/>
            <a:r>
              <a:rPr lang="es-ES" sz="2000" b="1"/>
              <a:t>3. Durante buena parte del comienzo y mitad del </a:t>
            </a:r>
            <a:r>
              <a:rPr lang="es-ES" sz="2000" b="1">
                <a:solidFill>
                  <a:srgbClr val="000000"/>
                </a:solidFill>
                <a:hlinkClick r:id="rId8" tooltip="Siglo XX"/>
              </a:rPr>
              <a:t>siglo XX</a:t>
            </a:r>
            <a:r>
              <a:rPr lang="es-ES" sz="2000" b="1"/>
              <a:t>, fue un símbolo usado en los libros de texto como representación del área, especialmente en libros de </a:t>
            </a:r>
            <a:r>
              <a:rPr lang="es-ES" sz="2000" b="1">
                <a:solidFill>
                  <a:srgbClr val="000000"/>
                </a:solidFill>
                <a:hlinkClick r:id="rId9" tooltip="Matemática"/>
              </a:rPr>
              <a:t>matemática</a:t>
            </a:r>
            <a:r>
              <a:rPr lang="es-ES" sz="2000" b="1"/>
              <a:t> e </a:t>
            </a:r>
            <a:r>
              <a:rPr lang="es-ES" sz="2000" b="1">
                <a:solidFill>
                  <a:srgbClr val="000000"/>
                </a:solidFill>
                <a:hlinkClick r:id="rId10" tooltip="Ingeniería"/>
              </a:rPr>
              <a:t>ingeniería</a:t>
            </a:r>
            <a:r>
              <a:rPr lang="es-ES" sz="2000" b="1"/>
              <a:t>.</a:t>
            </a:r>
          </a:p>
        </p:txBody>
      </p:sp>
      <p:sp>
        <p:nvSpPr>
          <p:cNvPr id="23557" name="Rectangle 6"/>
          <p:cNvSpPr>
            <a:spLocks noChangeArrowheads="1"/>
          </p:cNvSpPr>
          <p:nvPr/>
        </p:nvSpPr>
        <p:spPr bwMode="auto">
          <a:xfrm>
            <a:off x="357188" y="5730875"/>
            <a:ext cx="4679950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s-ES" sz="1600"/>
              <a:t>Publicado por Carlos G. de Castro Expósito en  </a:t>
            </a:r>
          </a:p>
          <a:p>
            <a:pPr eaLnBrk="0" hangingPunct="0"/>
            <a:r>
              <a:rPr lang="es-ES" sz="1600"/>
              <a:t>Etiquetas: </a:t>
            </a:r>
            <a:r>
              <a:rPr lang="es-ES" sz="1600">
                <a:hlinkClick r:id="rId11"/>
              </a:rPr>
              <a:t>CRÍTICA ARTÍSTICA</a:t>
            </a:r>
            <a:r>
              <a:rPr lang="es-ES" sz="1600"/>
              <a:t>, </a:t>
            </a:r>
            <a:r>
              <a:rPr lang="es-ES" sz="1600">
                <a:hlinkClick r:id="rId12"/>
              </a:rPr>
              <a:t>REFLEXIONES</a:t>
            </a:r>
            <a:r>
              <a:rPr lang="es-ES" sz="1600"/>
              <a:t> </a:t>
            </a:r>
          </a:p>
          <a:p>
            <a:pPr eaLnBrk="0" hangingPunct="0"/>
            <a:endParaRPr lang="es-ES" sz="1400" b="1"/>
          </a:p>
          <a:p>
            <a:pPr eaLnBrk="0" hangingPunct="0"/>
            <a:endParaRPr lang="es-ES" sz="1200"/>
          </a:p>
        </p:txBody>
      </p:sp>
      <p:pic>
        <p:nvPicPr>
          <p:cNvPr id="23558" name="Picture 7" descr="http://www.blogger.com/img/icon18_email.gif">
            <a:hlinkClick r:id="rId13" tooltip="Enviar entrada por correo electrónico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3751263" y="-485775"/>
            <a:ext cx="171450" cy="12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Picture 8" descr="http://www.blogger.com/img/icon18_edit_allbkg.gif">
            <a:hlinkClick r:id="rId15" tooltip="Editar entrada"/>
          </p:cNvPr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3862388" y="-485775"/>
            <a:ext cx="171450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0" name="Picture 15" descr="http://2.bp.blogspot.com/_nLCqTFRBMn8/Sa-irB9YwzI/AAAAAAAAAjw/BAqBMHSN2K0/s400/arroba.gif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7786688" y="0"/>
            <a:ext cx="1357312" cy="108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1" name="Picture 17" descr="http://www.unidoscontralasmaras.com/images/arroba.gif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0" y="0"/>
            <a:ext cx="1357313" cy="108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Rectángulo"/>
          <p:cNvSpPr>
            <a:spLocks noChangeArrowheads="1"/>
          </p:cNvSpPr>
          <p:nvPr/>
        </p:nvSpPr>
        <p:spPr bwMode="auto">
          <a:xfrm>
            <a:off x="0" y="285750"/>
            <a:ext cx="9144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latin typeface="Georgia" pitchFamily="18" charset="0"/>
              </a:rPr>
              <a:t>Las lenguas evolucionan, pero evolucionan con el uso popular no con imposiciones políticas de arriba hacia abajo.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14282" y="1214422"/>
            <a:ext cx="8715436" cy="156966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9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n-lt"/>
                <a:sym typeface="Symbol"/>
              </a:rPr>
              <a:t></a:t>
            </a:r>
            <a:endParaRPr lang="es-ES" sz="9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+mn-lt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85720" y="4286256"/>
            <a:ext cx="8501122" cy="2431435"/>
          </a:xfrm>
          <a:prstGeom prst="rect">
            <a:avLst/>
          </a:prstGeom>
          <a:noFill/>
          <a:effectLst/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n-lt"/>
              </a:rPr>
              <a:t>¡PÁSALO!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+mn-lt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88" y="2930525"/>
            <a:ext cx="8215312" cy="15700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Por el buen uso de nuestro idioma,      a menudo, tan maltratado e incluso,      a veces, perseguido.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00_nueva_gramatic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ivil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00_nueva_gramatica</Template>
  <TotalTime>2</TotalTime>
  <Words>1127</Words>
  <Application>Microsoft Office PowerPoint</Application>
  <PresentationFormat>Presentación en pantalla (4:3)</PresentationFormat>
  <Paragraphs>100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12</vt:i4>
      </vt:variant>
    </vt:vector>
  </HeadingPairs>
  <TitlesOfParts>
    <vt:vector size="22" baseType="lpstr">
      <vt:lpstr>Arial</vt:lpstr>
      <vt:lpstr>Calibri</vt:lpstr>
      <vt:lpstr>Georgia</vt:lpstr>
      <vt:lpstr>Wingdings 2</vt:lpstr>
      <vt:lpstr>Wingdings</vt:lpstr>
      <vt:lpstr>Agency FB</vt:lpstr>
      <vt:lpstr>Monotype Corsiva</vt:lpstr>
      <vt:lpstr>00_nueva_gramatica</vt:lpstr>
      <vt:lpstr>Civil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2014-04-02T09:59:29Z</dcterms:created>
  <dcterms:modified xsi:type="dcterms:W3CDTF">2014-04-02T10:01:30Z</dcterms:modified>
</cp:coreProperties>
</file>