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50" r:id="rId1"/>
    <p:sldMasterId id="2147483651" r:id="rId2"/>
    <p:sldMasterId id="2147483674" r:id="rId3"/>
  </p:sldMasterIdLst>
  <p:notesMasterIdLst>
    <p:notesMasterId r:id="rId49"/>
  </p:notesMasterIdLst>
  <p:sldIdLst>
    <p:sldId id="256" r:id="rId4"/>
    <p:sldId id="273" r:id="rId5"/>
    <p:sldId id="272" r:id="rId6"/>
    <p:sldId id="257" r:id="rId7"/>
    <p:sldId id="271" r:id="rId8"/>
    <p:sldId id="270" r:id="rId9"/>
    <p:sldId id="269" r:id="rId10"/>
    <p:sldId id="268" r:id="rId11"/>
    <p:sldId id="266" r:id="rId12"/>
    <p:sldId id="261" r:id="rId13"/>
    <p:sldId id="262" r:id="rId14"/>
    <p:sldId id="259" r:id="rId15"/>
    <p:sldId id="263" r:id="rId16"/>
    <p:sldId id="258" r:id="rId17"/>
    <p:sldId id="264" r:id="rId18"/>
    <p:sldId id="26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260" r:id="rId47"/>
    <p:sldId id="303" r:id="rId48"/>
  </p:sldIdLst>
  <p:sldSz cx="9144000" cy="6858000" type="screen4x3"/>
  <p:notesSz cx="6858000" cy="9144000"/>
  <p:embeddedFontLst>
    <p:embeddedFont>
      <p:font typeface="Monotype Corsiva" pitchFamily="66" charset="0"/>
      <p:italic r:id="rId50"/>
    </p:embeddedFont>
    <p:embeddedFont>
      <p:font typeface="Berlin Sans FB Demi" pitchFamily="34" charset="0"/>
      <p:bold r:id="rId51"/>
    </p:embeddedFont>
  </p:embeddedFontLst>
  <p:defaultTextStyle>
    <a:defPPr>
      <a:defRPr lang="pl-PL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bg1"/>
        </a:solidFill>
        <a:latin typeface="Monotype Corsiva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bg1"/>
        </a:solidFill>
        <a:latin typeface="Monotype Corsiva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bg1"/>
        </a:solidFill>
        <a:latin typeface="Monotype Corsiva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bg1"/>
        </a:solidFill>
        <a:latin typeface="Monotype Corsiva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bg1"/>
        </a:solidFill>
        <a:latin typeface="Monotype Corsiva" pitchFamily="66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Monotype Corsiva" pitchFamily="66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Monotype Corsiva" pitchFamily="66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Monotype Corsiva" pitchFamily="66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Monotype Corsiva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28qCohMsFq05L/U4ezpSA" hashData="bVJ2cKgV+l23151tZSE4qoYt0a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font" Target="fonts/font1.fntdata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font" Target="fonts/font2.fntdata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813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2A33BA3D-E8D8-4ED4-83B5-4636C3F32FD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icescope.com/blog/elizabeth-taylors-jewelry-collection-part-three" TargetMode="External"/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CBCD5C-A442-4CCA-9E4D-37B8DC825272}" type="slidenum">
              <a:rPr lang="pl-PL" smtClean="0"/>
              <a:pPr/>
              <a:t>1</a:t>
            </a:fld>
            <a:endParaRPr lang="pl-PL" smtClean="0"/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pl-PL" smtClean="0"/>
              <a:t>http://www.imdb.com/name/nm0000072/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9C5E46-59E7-4159-B3B2-36220ECCC678}" type="slidenum">
              <a:rPr lang="pl-PL" smtClean="0"/>
              <a:pPr/>
              <a:t>18</a:t>
            </a:fld>
            <a:endParaRPr lang="pl-PL" smtClean="0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EEF6BA-106F-4BC4-A373-3812CCE998D2}" type="slidenum">
              <a:rPr lang="pl-PL" smtClean="0"/>
              <a:pPr/>
              <a:t>21</a:t>
            </a:fld>
            <a:endParaRPr lang="pl-PL" smtClean="0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2BCDC3-43AC-4807-A835-C40FDF1CCD3F}" type="slidenum">
              <a:rPr lang="pl-PL" smtClean="0"/>
              <a:pPr/>
              <a:t>22</a:t>
            </a:fld>
            <a:endParaRPr lang="pl-PL" smtClean="0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32B0AC-3692-4260-B39B-FB774BFC07C4}" type="slidenum">
              <a:rPr lang="pl-PL" smtClean="0"/>
              <a:pPr/>
              <a:t>25</a:t>
            </a:fld>
            <a:endParaRPr lang="pl-PL" smtClean="0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D5BE57-8684-43BD-9081-1DF8C1B7BF0D}" type="slidenum">
              <a:rPr lang="pl-PL" smtClean="0"/>
              <a:pPr/>
              <a:t>26</a:t>
            </a:fld>
            <a:endParaRPr lang="pl-PL" smtClean="0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F80241-9559-4D49-B055-8D63B35A69BC}" type="slidenum">
              <a:rPr lang="pl-PL" smtClean="0"/>
              <a:pPr/>
              <a:t>27</a:t>
            </a:fld>
            <a:endParaRPr lang="pl-PL" smtClean="0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4A9612-B4E0-4FBE-BFD4-8574F4B3E719}" type="slidenum">
              <a:rPr lang="pl-PL" smtClean="0"/>
              <a:pPr/>
              <a:t>28</a:t>
            </a:fld>
            <a:endParaRPr lang="pl-PL" smtClean="0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b="1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31AEEA-F00A-4239-AECC-9012A7A39A17}" type="slidenum">
              <a:rPr lang="pl-PL" smtClean="0"/>
              <a:pPr/>
              <a:t>29</a:t>
            </a:fld>
            <a:endParaRPr lang="pl-PL" smtClean="0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b="1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2BFCBD-82F5-4EBC-B84B-0DAC87615975}" type="slidenum">
              <a:rPr lang="pl-PL" smtClean="0"/>
              <a:pPr/>
              <a:t>30</a:t>
            </a:fld>
            <a:endParaRPr lang="pl-PL" smtClean="0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pl-PL" smtClean="0"/>
              <a:t/>
            </a:r>
            <a:br>
              <a:rPr lang="pl-PL" smtClean="0"/>
            </a:br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8C6CFB-1F57-45F0-A422-F463EF65300F}" type="slidenum">
              <a:rPr lang="pl-PL" smtClean="0"/>
              <a:pPr/>
              <a:t>31</a:t>
            </a:fld>
            <a:endParaRPr lang="pl-PL" smtClean="0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b="1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94A5286-6D86-4D92-8EC8-5FD76D27D51A}" type="slidenum">
              <a:rPr lang="pl-PL" smtClean="0"/>
              <a:pPr/>
              <a:t>32</a:t>
            </a:fld>
            <a:endParaRPr lang="pl-PL" smtClean="0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BEE57B-6C10-4D31-95CC-DD9064B32A8F}" type="slidenum">
              <a:rPr lang="pl-PL" smtClean="0"/>
              <a:pPr/>
              <a:t>35</a:t>
            </a:fld>
            <a:endParaRPr lang="pl-PL" smtClean="0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A76D5F-4D5E-40B8-8A05-396CECB7C309}" type="slidenum">
              <a:rPr lang="pl-PL" smtClean="0"/>
              <a:pPr/>
              <a:t>36</a:t>
            </a:fld>
            <a:endParaRPr lang="pl-PL" smtClean="0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4E05E-C373-480D-9073-99FA0DAA8244}" type="slidenum">
              <a:rPr lang="pl-PL" smtClean="0"/>
              <a:pPr/>
              <a:t>37</a:t>
            </a:fld>
            <a:endParaRPr lang="pl-PL" smtClean="0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F1883E-1F9E-4AD5-84EA-C67470025341}" type="slidenum">
              <a:rPr lang="pl-PL" smtClean="0"/>
              <a:pPr/>
              <a:t>38</a:t>
            </a:fld>
            <a:endParaRPr lang="pl-PL" smtClean="0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pl-PL" b="1" smtClean="0"/>
              <a:t>Circa 1925, this Art Deco diamond bow brooch has a selling estimate of $60,000-80,000.</a:t>
            </a:r>
          </a:p>
          <a:p>
            <a:pPr eaLnBrk="1" hangingPunct="1"/>
            <a:r>
              <a:rPr lang="pl-PL" b="1" smtClean="0"/>
              <a:t>Broszka vam clef</a:t>
            </a:r>
            <a:endParaRPr lang="pl-PL" smtClean="0"/>
          </a:p>
          <a:p>
            <a:pPr eaLnBrk="1" hangingPunct="1"/>
            <a:r>
              <a:rPr lang="pl-PL" smtClean="0"/>
              <a:t/>
            </a:r>
            <a:br>
              <a:rPr lang="pl-PL" smtClean="0"/>
            </a:br>
            <a:r>
              <a:rPr lang="pl-PL" b="1" smtClean="0"/>
              <a:t>Circa 1925, this Art Deco diamond bow brooch has a selling estimate of $60,000-80,000.</a:t>
            </a:r>
            <a:endParaRPr lang="pl-PL" smtClean="0"/>
          </a:p>
          <a:p>
            <a:pPr eaLnBrk="1" hangingPunct="1"/>
            <a:r>
              <a:rPr lang="pl-PL" smtClean="0"/>
              <a:t/>
            </a:r>
            <a:br>
              <a:rPr lang="pl-PL" smtClean="0"/>
            </a:br>
            <a:r>
              <a:rPr lang="pl-PL" smtClean="0"/>
              <a:t/>
            </a:r>
            <a:br>
              <a:rPr lang="pl-PL" smtClean="0"/>
            </a:br>
            <a:r>
              <a:rPr lang="pl-PL" smtClean="0"/>
              <a:t/>
            </a:r>
            <a:br>
              <a:rPr lang="pl-PL" smtClean="0"/>
            </a:br>
            <a:r>
              <a:rPr lang="pl-PL" smtClean="0"/>
              <a:t>Read more: </a:t>
            </a:r>
            <a:r>
              <a:rPr lang="pl-PL" b="1" smtClean="0">
                <a:hlinkClick r:id="rId3"/>
              </a:rPr>
              <a:t>http://www.pricescope.com/blog/elizabeth-taylors-jewelry-collection-part-three#ixzz2DfyviqXG</a:t>
            </a:r>
            <a:r>
              <a:rPr lang="pl-PL" smtClean="0"/>
              <a:t/>
            </a:r>
            <a:br>
              <a:rPr lang="pl-PL" smtClean="0"/>
            </a:br>
            <a:r>
              <a:rPr lang="pl-PL" smtClean="0"/>
              <a:t/>
            </a:r>
            <a:br>
              <a:rPr lang="pl-PL" smtClean="0"/>
            </a:br>
            <a:r>
              <a:rPr lang="pl-PL" smtClean="0"/>
              <a:t>Read more: </a:t>
            </a:r>
            <a:r>
              <a:rPr lang="pl-PL" b="1" smtClean="0">
                <a:hlinkClick r:id="rId3"/>
              </a:rPr>
              <a:t>http://www.pricescope.com/blog/elizabeth-taylors-jewelry-collection-part-three#ixzz2DXWKdefA</a:t>
            </a:r>
            <a:endParaRPr lang="pl-PL" b="1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C6719A-D0DA-4642-8275-04A540940A25}" type="slidenum">
              <a:rPr lang="pl-PL" smtClean="0"/>
              <a:pPr/>
              <a:t>39</a:t>
            </a:fld>
            <a:endParaRPr lang="pl-PL" smtClean="0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mtClean="0"/>
              <a:t>Lot 65: A set of rock crystal and diamond jewelry - $146,500 </a:t>
            </a:r>
            <a:r>
              <a:rPr lang="en-US" b="1" smtClean="0"/>
              <a:t>(40.000 – 60.000)</a:t>
            </a:r>
            <a:endParaRPr lang="pl-PL" b="1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43F897-BB77-477E-AEBE-996617EB047A}" type="slidenum">
              <a:rPr lang="pl-PL" smtClean="0"/>
              <a:pPr/>
              <a:t>40</a:t>
            </a:fld>
            <a:endParaRPr lang="pl-PL" smtClean="0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D0FCFC-4CF2-4EB7-8322-AA3FAC1E39DB}" type="slidenum">
              <a:rPr lang="pl-PL" smtClean="0"/>
              <a:pPr/>
              <a:t>41</a:t>
            </a:fld>
            <a:endParaRPr lang="pl-PL" smtClean="0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BF848D-A6F1-4C74-BDB9-9044D8DC1E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304800" y="296863"/>
            <a:ext cx="8532813" cy="6264275"/>
          </a:xfrm>
          <a:prstGeom prst="rect">
            <a:avLst/>
          </a:prstGeom>
          <a:solidFill>
            <a:srgbClr val="000000"/>
          </a:solidFill>
          <a:ln w="3810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79388" y="6491288"/>
            <a:ext cx="12239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l-PL" sz="1800">
                <a:solidFill>
                  <a:schemeClr val="bg2"/>
                </a:solidFill>
              </a:rPr>
              <a:t>Da - 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0" y="6491288"/>
            <a:ext cx="118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l-PL" sz="1800">
                <a:solidFill>
                  <a:schemeClr val="bg2"/>
                </a:solidFill>
              </a:rPr>
              <a:t>Da - 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E1CC9C-5373-402D-B99A-E2D44DAD0EE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gif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gif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gif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gif"/><Relationship Id="rId4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gif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gif"/><Relationship Id="rId4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20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gif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gif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gif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gif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gif"/><Relationship Id="rId4" Type="http://schemas.openxmlformats.org/officeDocument/2006/relationships/image" Target="../media/image5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gif"/><Relationship Id="rId4" Type="http://schemas.openxmlformats.org/officeDocument/2006/relationships/image" Target="../media/image6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gif"/><Relationship Id="rId4" Type="http://schemas.openxmlformats.org/officeDocument/2006/relationships/image" Target="../media/image6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gif"/><Relationship Id="rId4" Type="http://schemas.openxmlformats.org/officeDocument/2006/relationships/image" Target="../media/image5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gif"/><Relationship Id="rId4" Type="http://schemas.openxmlformats.org/officeDocument/2006/relationships/image" Target="../media/image7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gif"/><Relationship Id="rId4" Type="http://schemas.openxmlformats.org/officeDocument/2006/relationships/image" Target="../media/image7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eg"/><Relationship Id="rId3" Type="http://schemas.openxmlformats.org/officeDocument/2006/relationships/image" Target="../media/image78.jpeg"/><Relationship Id="rId7" Type="http://schemas.openxmlformats.org/officeDocument/2006/relationships/image" Target="../media/image82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Relationship Id="rId9" Type="http://schemas.openxmlformats.org/officeDocument/2006/relationships/image" Target="../media/image8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liz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7175" y="1854200"/>
            <a:ext cx="3544888" cy="472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3 CuadroTexto"/>
          <p:cNvSpPr txBox="1">
            <a:spLocks noChangeArrowheads="1"/>
          </p:cNvSpPr>
          <p:nvPr/>
        </p:nvSpPr>
        <p:spPr bwMode="auto">
          <a:xfrm>
            <a:off x="3000375" y="6072188"/>
            <a:ext cx="13001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accent5">
                    <a:lumMod val="90000"/>
                  </a:schemeClr>
                </a:solidFill>
              </a:rPr>
              <a:t>10-7-2013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000101" y="857233"/>
            <a:ext cx="5139796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Mansión y joyas</a:t>
            </a:r>
          </a:p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De</a:t>
            </a:r>
          </a:p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Liz Taylor</a:t>
            </a:r>
          </a:p>
        </p:txBody>
      </p:sp>
    </p:spTree>
  </p:cSld>
  <p:clrMapOvr>
    <a:masterClrMapping/>
  </p:clrMapOvr>
  <p:transition spd="slow" advTm="12000">
    <p:zoom dir="in"/>
    <p:sndAc>
      <p:stSnd loop="1">
        <p:snd r:embed="rId3" name="01_AUTUMN ROSE    Ernesto Cortazar  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Elizabeth+Taylor+Celebrity+Homes+G_XlxvjMmDmx"/>
          <p:cNvPicPr>
            <a:picLocks noChangeAspect="1" noChangeArrowheads="1"/>
          </p:cNvPicPr>
          <p:nvPr/>
        </p:nvPicPr>
        <p:blipFill>
          <a:blip r:embed="rId2">
            <a:lum bright="12000" contrast="12000"/>
          </a:blip>
          <a:srcRect l="6693" r="6691"/>
          <a:stretch>
            <a:fillRect/>
          </a:stretch>
        </p:blipFill>
        <p:spPr bwMode="auto">
          <a:xfrm>
            <a:off x="0" y="0"/>
            <a:ext cx="9144000" cy="612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0" y="6173788"/>
            <a:ext cx="9144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/>
              <a:t>La casa de Elizabeth Taylor en Bel-Air, no fue habitada desde 1981 hasta su muerte.</a:t>
            </a:r>
            <a:endParaRPr lang="pl-PL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7" descr="slide_26016_281261_huge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 t="6009" r="8177" b="6688"/>
          <a:stretch>
            <a:fillRect/>
          </a:stretch>
        </p:blipFill>
        <p:spPr bwMode="auto">
          <a:xfrm>
            <a:off x="0" y="0"/>
            <a:ext cx="9144000" cy="631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8"/>
          <p:cNvSpPr>
            <a:spLocks noChangeArrowheads="1"/>
          </p:cNvSpPr>
          <p:nvPr/>
        </p:nvSpPr>
        <p:spPr bwMode="auto">
          <a:xfrm>
            <a:off x="431800" y="6035675"/>
            <a:ext cx="8415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/>
              <a:t>Elizabeth Rosemond Taylor nació. 27 de febrero 1932 en Hempstead, murió. 23 de marzo 2011 en Los Ángeles</a:t>
            </a:r>
            <a:endParaRPr lang="pl-PL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lizabeth-Taylors-Bel-Air-Home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903288" y="6219825"/>
            <a:ext cx="7335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/>
              <a:t>Actriz en los logros de más de 50 papeles en el cine.</a:t>
            </a:r>
            <a:endParaRPr lang="pl-PL" sz="1800" b="1">
              <a:latin typeface="Arial" charset="0"/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Elizabeth-Taylors-Bel-Air-Home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0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566738" y="6035675"/>
            <a:ext cx="75866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/>
              <a:t>Recibió numerosos premios, incluyendo dos premios Oscar: en 1961 y 1967 y un Globo de Oro</a:t>
            </a:r>
            <a:endParaRPr lang="pl-PL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item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4"/>
          <p:cNvSpPr txBox="1">
            <a:spLocks noChangeArrowheads="1"/>
          </p:cNvSpPr>
          <p:nvPr/>
        </p:nvSpPr>
        <p:spPr bwMode="auto">
          <a:xfrm>
            <a:off x="746125" y="6219825"/>
            <a:ext cx="8397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Casada ocho veces, incluyendo dos veces con Richard Burton</a:t>
            </a:r>
            <a:endParaRPr lang="pl-PL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item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6"/>
          <p:cNvSpPr txBox="1">
            <a:spLocks noChangeArrowheads="1"/>
          </p:cNvSpPr>
          <p:nvPr/>
        </p:nvSpPr>
        <p:spPr bwMode="auto">
          <a:xfrm>
            <a:off x="768350" y="6219825"/>
            <a:ext cx="76057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Madre de cuatro hijos, diez nietos y tres bisnietos.</a:t>
            </a:r>
            <a:endParaRPr lang="pl-PL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item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273050" y="6035675"/>
            <a:ext cx="85963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Coleccionista de gemas, muchas de las cuales después de su muerte, acondicionados para la subasta se vendió por 137,2 millones. Dólares.</a:t>
            </a:r>
            <a:endParaRPr lang="pl-PL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item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4"/>
          <p:cNvSpPr txBox="1">
            <a:spLocks noChangeArrowheads="1"/>
          </p:cNvSpPr>
          <p:nvPr/>
        </p:nvSpPr>
        <p:spPr bwMode="auto">
          <a:xfrm>
            <a:off x="998538" y="6219825"/>
            <a:ext cx="71469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Fortuna Izquierdo estima en más de 700 millones de dólares. </a:t>
            </a:r>
            <a:endParaRPr lang="pl-PL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it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588963" y="6035675"/>
            <a:ext cx="79660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Creado las bases de los pacientes con SIDA, que forma parte de los activos asignados a la financiación de la fundación.</a:t>
            </a:r>
            <a:endParaRPr lang="pl-PL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item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522288" y="6143625"/>
            <a:ext cx="81930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/>
              <a:t>En 1993 recibió el Lifetime Achievement del American Film Institute. 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item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407988" y="6035675"/>
            <a:ext cx="83264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/>
              <a:t> </a:t>
            </a:r>
            <a:r>
              <a:rPr lang="es-ES"/>
              <a:t>En 2000 fue honrada por la Reina Isabel II Dama y la Orden del Imperio Británico.</a:t>
            </a:r>
            <a:endParaRPr lang="pl-PL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item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item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2951163" y="6399213"/>
            <a:ext cx="47259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1800" b="1">
                <a:solidFill>
                  <a:schemeClr val="tx1"/>
                </a:solidFill>
                <a:latin typeface="Arial" charset="0"/>
              </a:rPr>
              <a:t>Sypialnia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item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item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06925" y="0"/>
            <a:ext cx="4581525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5" descr="item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81525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701675" y="6173788"/>
            <a:ext cx="82994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Casa en Bel-Air fue vendida después de su muerte en 8,6 millones. Dólares.</a:t>
            </a:r>
            <a:endParaRPr lang="pl-PL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lajd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0" y="4724400"/>
            <a:ext cx="572452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Sapphire - Bulgari collar de diamante, zafiro cabujón pesa 52,7 ct, del 40 aniversario del nacimiento de Richard Burton en 1972. Tasación 600.000 - 800.000 dólares, se vendió por 5.906.500 dólares.</a:t>
            </a:r>
            <a:endParaRPr lang="pl-PL"/>
          </a:p>
        </p:txBody>
      </p:sp>
      <p:pic>
        <p:nvPicPr>
          <p:cNvPr id="31748" name="Picture 4" descr="Freccia_Su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4722812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5" descr="Slajd65"/>
          <p:cNvPicPr>
            <a:picLocks noChangeAspect="1" noChangeArrowheads="1"/>
          </p:cNvPicPr>
          <p:nvPr/>
        </p:nvPicPr>
        <p:blipFill>
          <a:blip r:embed="rId4"/>
          <a:srcRect l="37796" t="42014" r="25972" b="3403"/>
          <a:stretch>
            <a:fillRect/>
          </a:stretch>
        </p:blipFill>
        <p:spPr bwMode="auto">
          <a:xfrm>
            <a:off x="179388" y="260350"/>
            <a:ext cx="3313112" cy="3960813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lajd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0" y="5300663"/>
            <a:ext cx="68040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Un complemento perfecto para el collar fue comprado más tarde de Bulgari anillo "Trombino" en la configuración de diamante del platino. Tasación 150,000 - $ 200,000 se vendió por 866,500 dólares.</a:t>
            </a:r>
            <a:r>
              <a:rPr lang="pl-PL" i="1"/>
              <a:t> </a:t>
            </a:r>
          </a:p>
        </p:txBody>
      </p:sp>
      <p:pic>
        <p:nvPicPr>
          <p:cNvPr id="32773" name="Picture 5" descr="elizabeth_taylor_almost_17_sits_for_photographer_phillippe_halsman_in_a_decollete_evening_dress_of_gold_sil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88913"/>
            <a:ext cx="3400425" cy="4392612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50825" y="0"/>
            <a:ext cx="3457575" cy="4724400"/>
            <a:chOff x="158" y="0"/>
            <a:chExt cx="2178" cy="2976"/>
          </a:xfrm>
        </p:grpSpPr>
        <p:sp>
          <p:nvSpPr>
            <p:cNvPr id="20487" name="Rectangle 7"/>
            <p:cNvSpPr>
              <a:spLocks noChangeArrowheads="1"/>
            </p:cNvSpPr>
            <p:nvPr/>
          </p:nvSpPr>
          <p:spPr bwMode="auto">
            <a:xfrm>
              <a:off x="1927" y="0"/>
              <a:ext cx="409" cy="2976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pic>
          <p:nvPicPr>
            <p:cNvPr id="20488" name="Picture 8" descr="Фильм «Клеопатра» (1963 г) – гламур в египетском стиле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58" y="119"/>
              <a:ext cx="1844" cy="2767"/>
            </a:xfrm>
            <a:prstGeom prst="rect">
              <a:avLst/>
            </a:prstGeom>
            <a:noFill/>
            <a:ln w="57150">
              <a:solidFill>
                <a:srgbClr val="CC99FF"/>
              </a:solidFill>
              <a:miter lim="800000"/>
              <a:headEnd/>
              <a:tailEnd/>
            </a:ln>
          </p:spPr>
        </p:pic>
      </p:grpSp>
      <p:pic>
        <p:nvPicPr>
          <p:cNvPr id="32777" name="Picture 9" descr="Freccia_Su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7648575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Slajd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50825" y="4724400"/>
            <a:ext cx="52578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Diamond - pendientes de zafiro en el estilo Art Nouveau de Van Cleef &amp; Arpels comprado por ET en los años 80 del siglo XX, un precio 150 000 - 200 000, se vendió por $ 338,500</a:t>
            </a:r>
            <a:endParaRPr lang="pl-PL" i="1"/>
          </a:p>
        </p:txBody>
      </p:sp>
      <p:pic>
        <p:nvPicPr>
          <p:cNvPr id="35844" name="Picture 4" descr="72488760_1300904501_14"/>
          <p:cNvPicPr>
            <a:picLocks noChangeAspect="1" noChangeArrowheads="1"/>
          </p:cNvPicPr>
          <p:nvPr/>
        </p:nvPicPr>
        <p:blipFill>
          <a:blip r:embed="rId3"/>
          <a:srcRect b="4837"/>
          <a:stretch>
            <a:fillRect/>
          </a:stretch>
        </p:blipFill>
        <p:spPr bwMode="auto">
          <a:xfrm>
            <a:off x="611188" y="188913"/>
            <a:ext cx="3008312" cy="4392612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pic>
        <p:nvPicPr>
          <p:cNvPr id="35846" name="Picture 6" descr="Freccia_Su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569075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Slajd6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50825" y="5003800"/>
            <a:ext cx="58340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Clips de diamante - zafiro de la perla, de Jean Schlumberger, Tiffany &amp; co, 1964 Precio 12.000 - $ 15.000, se vendió por $ 230,500.</a:t>
            </a:r>
            <a:endParaRPr lang="pl-PL" i="1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539750" y="333375"/>
            <a:ext cx="3455988" cy="4175125"/>
            <a:chOff x="340" y="255"/>
            <a:chExt cx="2177" cy="2585"/>
          </a:xfrm>
        </p:grpSpPr>
        <p:sp>
          <p:nvSpPr>
            <p:cNvPr id="22535" name="Rectangle 6"/>
            <p:cNvSpPr>
              <a:spLocks noChangeArrowheads="1"/>
            </p:cNvSpPr>
            <p:nvPr/>
          </p:nvSpPr>
          <p:spPr bwMode="auto">
            <a:xfrm>
              <a:off x="340" y="2432"/>
              <a:ext cx="2177" cy="408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pic>
          <p:nvPicPr>
            <p:cNvPr id="22536" name="Picture 7" descr="Elzabeth Taylor"/>
            <p:cNvPicPr>
              <a:picLocks noChangeAspect="1" noChangeArrowheads="1"/>
            </p:cNvPicPr>
            <p:nvPr/>
          </p:nvPicPr>
          <p:blipFill>
            <a:blip r:embed="rId3"/>
            <a:srcRect l="14619" r="29312"/>
            <a:stretch>
              <a:fillRect/>
            </a:stretch>
          </p:blipFill>
          <p:spPr bwMode="auto">
            <a:xfrm>
              <a:off x="385" y="255"/>
              <a:ext cx="2034" cy="2177"/>
            </a:xfrm>
            <a:prstGeom prst="rect">
              <a:avLst/>
            </a:prstGeom>
            <a:noFill/>
            <a:ln w="57150">
              <a:solidFill>
                <a:srgbClr val="CC99FF"/>
              </a:solidFill>
              <a:miter lim="800000"/>
              <a:headEnd/>
              <a:tailEnd/>
            </a:ln>
          </p:spPr>
        </p:pic>
      </p:grpSp>
      <p:pic>
        <p:nvPicPr>
          <p:cNvPr id="36872" name="Picture 8" descr="tumblr_m7owkdXNV41rbnbugo1_5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260350"/>
            <a:ext cx="3284537" cy="4176713"/>
          </a:xfrm>
          <a:prstGeom prst="rect">
            <a:avLst/>
          </a:prstGeom>
          <a:noFill/>
          <a:ln w="57150">
            <a:solidFill>
              <a:srgbClr val="CC99FF"/>
            </a:solidFill>
            <a:miter lim="800000"/>
            <a:headEnd/>
            <a:tailEnd/>
          </a:ln>
        </p:spPr>
      </p:pic>
      <p:pic>
        <p:nvPicPr>
          <p:cNvPr id="36873" name="Picture 9" descr="Freccia_Su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7604125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lajd7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50825" y="5084763"/>
            <a:ext cx="55816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"Portanova" - pendientes de diamantes de 18 quilates con decoración de oro comprado a baronostwa Portanova. Con un precio de 150.000 - 200.000 dólares, se vendió por $ 572,500.</a:t>
            </a:r>
            <a:endParaRPr lang="pl-PL" i="1"/>
          </a:p>
        </p:txBody>
      </p:sp>
      <p:pic>
        <p:nvPicPr>
          <p:cNvPr id="37893" name="Picture 5" descr="Slajd71"/>
          <p:cNvPicPr>
            <a:picLocks noChangeAspect="1" noChangeArrowheads="1"/>
          </p:cNvPicPr>
          <p:nvPr/>
        </p:nvPicPr>
        <p:blipFill>
          <a:blip r:embed="rId4"/>
          <a:srcRect l="5902" t="5255" r="59843" b="26898"/>
          <a:stretch>
            <a:fillRect/>
          </a:stretch>
        </p:blipFill>
        <p:spPr bwMode="auto">
          <a:xfrm>
            <a:off x="323850" y="188913"/>
            <a:ext cx="2938463" cy="4365625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pic>
        <p:nvPicPr>
          <p:cNvPr id="37894" name="Picture 6" descr="Freccia_Su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7739062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lajd7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539750" y="5157788"/>
            <a:ext cx="69119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Mariposa de 1901 de Boucheron esmalte, aguamarina, el ópalo, acentuado con el rubí y la esmeralda. Tasación 10.000 - $ 15.000 se vendió por 122.500 dólares.</a:t>
            </a:r>
            <a:endParaRPr lang="pl-PL" i="1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50825" y="260350"/>
            <a:ext cx="4321175" cy="4464050"/>
            <a:chOff x="158" y="164"/>
            <a:chExt cx="2722" cy="2812"/>
          </a:xfrm>
        </p:grpSpPr>
        <p:sp>
          <p:nvSpPr>
            <p:cNvPr id="24582" name="Rectangle 6"/>
            <p:cNvSpPr>
              <a:spLocks noChangeArrowheads="1"/>
            </p:cNvSpPr>
            <p:nvPr/>
          </p:nvSpPr>
          <p:spPr bwMode="auto">
            <a:xfrm>
              <a:off x="158" y="2069"/>
              <a:ext cx="2722" cy="907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pic>
          <p:nvPicPr>
            <p:cNvPr id="24583" name="Picture 7" descr="Slajd71"/>
            <p:cNvPicPr>
              <a:picLocks noChangeAspect="1" noChangeArrowheads="1"/>
            </p:cNvPicPr>
            <p:nvPr/>
          </p:nvPicPr>
          <p:blipFill>
            <a:blip r:embed="rId4"/>
            <a:srcRect l="50000" t="43056" r="3542" b="10764"/>
            <a:stretch>
              <a:fillRect/>
            </a:stretch>
          </p:blipFill>
          <p:spPr bwMode="auto">
            <a:xfrm>
              <a:off x="204" y="164"/>
              <a:ext cx="2676" cy="1995"/>
            </a:xfrm>
            <a:prstGeom prst="rect">
              <a:avLst/>
            </a:prstGeom>
            <a:noFill/>
            <a:ln w="57150">
              <a:solidFill>
                <a:srgbClr val="AE61ED"/>
              </a:solidFill>
              <a:miter lim="800000"/>
              <a:headEnd/>
              <a:tailEnd/>
            </a:ln>
          </p:spPr>
        </p:pic>
      </p:grpSp>
      <p:pic>
        <p:nvPicPr>
          <p:cNvPr id="39944" name="Picture 8" descr="Freccia_Su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7648575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Slajd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5256213" y="2060575"/>
            <a:ext cx="38877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Oro - Brazalete de diamantes "Tonnelles" de Van Cleef &amp; Arpels - estimación 30.000 - $ 50.000, se vendió por 146.500 dólares</a:t>
            </a:r>
            <a:endParaRPr lang="pl-PL" i="1"/>
          </a:p>
        </p:txBody>
      </p:sp>
      <p:pic>
        <p:nvPicPr>
          <p:cNvPr id="41988" name="Picture 4" descr="et64a"/>
          <p:cNvPicPr>
            <a:picLocks noChangeAspect="1" noChangeArrowheads="1"/>
          </p:cNvPicPr>
          <p:nvPr/>
        </p:nvPicPr>
        <p:blipFill>
          <a:blip r:embed="rId3"/>
          <a:srcRect t="8015" b="10847"/>
          <a:stretch>
            <a:fillRect/>
          </a:stretch>
        </p:blipFill>
        <p:spPr bwMode="auto">
          <a:xfrm>
            <a:off x="5724525" y="3644900"/>
            <a:ext cx="3062288" cy="32131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250825" y="4941888"/>
            <a:ext cx="51847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Anillo de diamantes de zafiro en oro blanco. El diamante central pesa 16,98 quilates. Estimación 80.000 - $ 120.000, se vendió por 722.500 dólares.</a:t>
            </a:r>
            <a:endParaRPr lang="pl-PL" i="1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50825" y="260350"/>
            <a:ext cx="3600450" cy="4537075"/>
            <a:chOff x="158" y="164"/>
            <a:chExt cx="2268" cy="2858"/>
          </a:xfrm>
        </p:grpSpPr>
        <p:sp>
          <p:nvSpPr>
            <p:cNvPr id="25608" name="Rectangle 8"/>
            <p:cNvSpPr>
              <a:spLocks noChangeArrowheads="1"/>
            </p:cNvSpPr>
            <p:nvPr/>
          </p:nvSpPr>
          <p:spPr bwMode="auto">
            <a:xfrm>
              <a:off x="2245" y="164"/>
              <a:ext cx="181" cy="2858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pic>
          <p:nvPicPr>
            <p:cNvPr id="25609" name="Picture 9" descr="tumblr_ma0xh3keyb1rbnbugo1_500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58" y="210"/>
              <a:ext cx="2067" cy="2766"/>
            </a:xfrm>
            <a:prstGeom prst="rect">
              <a:avLst/>
            </a:prstGeom>
            <a:noFill/>
            <a:ln w="57150">
              <a:solidFill>
                <a:srgbClr val="AE61ED"/>
              </a:solidFill>
              <a:miter lim="800000"/>
              <a:headEnd/>
              <a:tailEnd/>
            </a:ln>
          </p:spPr>
        </p:pic>
      </p:grpSp>
      <p:pic>
        <p:nvPicPr>
          <p:cNvPr id="41994" name="Picture 10" descr="Freccia_Su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4722812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lajd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0" y="4778375"/>
            <a:ext cx="572452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Collar y pendientes de la época de la "Belle Epoque" de su marido, Mike Todd recibió en 1957 Collar estimado 25.000 - $ 35.000, se vendió por 386.500 dólares, pendientes - estimar 25.000 - $ 35.000 se vendieron por 374.500 dólares.</a:t>
            </a:r>
            <a:endParaRPr lang="pl-PL" i="1"/>
          </a:p>
        </p:txBody>
      </p:sp>
      <p:pic>
        <p:nvPicPr>
          <p:cNvPr id="43013" name="Picture 5" descr="Slajd76"/>
          <p:cNvPicPr>
            <a:picLocks noChangeAspect="1" noChangeArrowheads="1"/>
          </p:cNvPicPr>
          <p:nvPr/>
        </p:nvPicPr>
        <p:blipFill>
          <a:blip r:embed="rId3"/>
          <a:srcRect l="31094" t="41991" r="38194" b="2754"/>
          <a:stretch>
            <a:fillRect/>
          </a:stretch>
        </p:blipFill>
        <p:spPr bwMode="auto">
          <a:xfrm>
            <a:off x="468313" y="188913"/>
            <a:ext cx="3148012" cy="4248150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pic>
        <p:nvPicPr>
          <p:cNvPr id="43014" name="Picture 6" descr="Slajd74"/>
          <p:cNvPicPr>
            <a:picLocks noChangeAspect="1" noChangeArrowheads="1"/>
          </p:cNvPicPr>
          <p:nvPr/>
        </p:nvPicPr>
        <p:blipFill>
          <a:blip r:embed="rId4"/>
          <a:srcRect l="8662" t="5069" r="57883" b="37065"/>
          <a:stretch>
            <a:fillRect/>
          </a:stretch>
        </p:blipFill>
        <p:spPr bwMode="auto">
          <a:xfrm>
            <a:off x="395288" y="188913"/>
            <a:ext cx="3330575" cy="4319587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50825" y="0"/>
            <a:ext cx="3527425" cy="4797425"/>
            <a:chOff x="158" y="0"/>
            <a:chExt cx="2222" cy="3022"/>
          </a:xfrm>
        </p:grpSpPr>
        <p:sp>
          <p:nvSpPr>
            <p:cNvPr id="26632" name="Rectangle 8"/>
            <p:cNvSpPr>
              <a:spLocks noChangeArrowheads="1"/>
            </p:cNvSpPr>
            <p:nvPr/>
          </p:nvSpPr>
          <p:spPr bwMode="auto">
            <a:xfrm>
              <a:off x="2154" y="0"/>
              <a:ext cx="226" cy="3022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pic>
          <p:nvPicPr>
            <p:cNvPr id="26633" name="Picture 9" descr="Slajd76"/>
            <p:cNvPicPr>
              <a:picLocks noChangeAspect="1" noChangeArrowheads="1"/>
            </p:cNvPicPr>
            <p:nvPr/>
          </p:nvPicPr>
          <p:blipFill>
            <a:blip r:embed="rId3"/>
            <a:srcRect l="62604" t="5231" r="2744" b="32153"/>
            <a:stretch>
              <a:fillRect/>
            </a:stretch>
          </p:blipFill>
          <p:spPr bwMode="auto">
            <a:xfrm>
              <a:off x="158" y="119"/>
              <a:ext cx="1996" cy="2705"/>
            </a:xfrm>
            <a:prstGeom prst="rect">
              <a:avLst/>
            </a:prstGeom>
            <a:noFill/>
            <a:ln w="57150">
              <a:solidFill>
                <a:srgbClr val="AE61ED"/>
              </a:solidFill>
              <a:miter lim="800000"/>
              <a:headEnd/>
              <a:tailEnd/>
            </a:ln>
          </p:spPr>
        </p:pic>
      </p:grpSp>
      <p:pic>
        <p:nvPicPr>
          <p:cNvPr id="43018" name="Picture 10" descr="Freccia_Su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7964487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t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444500"/>
            <a:ext cx="3249612" cy="524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 descr="Slajd7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23850" y="5300663"/>
            <a:ext cx="64817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Art Deco broche de diamantes en forma de un arco. El estimado de 60.000 - $ 80.000, se vendió por 662,500 dólares</a:t>
            </a:r>
            <a:r>
              <a:rPr lang="pl-PL" i="1"/>
              <a:t> </a:t>
            </a:r>
            <a:r>
              <a:rPr lang="es-ES" i="1"/>
              <a:t>.</a:t>
            </a:r>
            <a:endParaRPr lang="pl-PL" i="1"/>
          </a:p>
        </p:txBody>
      </p:sp>
      <p:pic>
        <p:nvPicPr>
          <p:cNvPr id="44037" name="Picture 5" descr="Slajd78"/>
          <p:cNvPicPr>
            <a:picLocks noChangeAspect="1" noChangeArrowheads="1"/>
          </p:cNvPicPr>
          <p:nvPr/>
        </p:nvPicPr>
        <p:blipFill>
          <a:blip r:embed="rId5"/>
          <a:srcRect l="5504" t="4536" r="57483" b="30046"/>
          <a:stretch>
            <a:fillRect/>
          </a:stretch>
        </p:blipFill>
        <p:spPr bwMode="auto">
          <a:xfrm>
            <a:off x="468313" y="333375"/>
            <a:ext cx="3149600" cy="4175125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pic>
        <p:nvPicPr>
          <p:cNvPr id="44038" name="Picture 6" descr="mediaManager-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260350"/>
            <a:ext cx="3284537" cy="4608513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pic>
        <p:nvPicPr>
          <p:cNvPr id="44040" name="Picture 8" descr="Freccia_Su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7558087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Slajd7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215900" y="5300663"/>
            <a:ext cx="43561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i="1"/>
              <a:t>Platynowo – diamentowy pierścionek z inicjałem aktorki. Wyceniony  8.000 – 12.000 $ uzyskano 158.500$.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4787900" y="4868863"/>
            <a:ext cx="43561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i="1"/>
              <a:t>Diamentowy naszyjnik z ca’1961 r. firmy firmy Van Cleef &amp; Arpels . Oszacowany na </a:t>
            </a:r>
            <a:r>
              <a:rPr lang="en-US" i="1"/>
              <a:t>- </a:t>
            </a:r>
            <a:r>
              <a:rPr lang="pl-PL" i="1"/>
              <a:t>3</a:t>
            </a:r>
            <a:r>
              <a:rPr lang="en-US" i="1"/>
              <a:t>0.000 – 50.000</a:t>
            </a:r>
            <a:r>
              <a:rPr lang="pl-PL" i="1"/>
              <a:t>, sprzedany za </a:t>
            </a:r>
            <a:r>
              <a:rPr lang="en-US" i="1"/>
              <a:t>458,500 </a:t>
            </a:r>
            <a:r>
              <a:rPr lang="pl-PL" i="1"/>
              <a:t>$</a:t>
            </a:r>
          </a:p>
        </p:txBody>
      </p:sp>
      <p:pic>
        <p:nvPicPr>
          <p:cNvPr id="46085" name="Picture 5" descr="Slajd80"/>
          <p:cNvPicPr>
            <a:picLocks noChangeAspect="1" noChangeArrowheads="1"/>
          </p:cNvPicPr>
          <p:nvPr/>
        </p:nvPicPr>
        <p:blipFill>
          <a:blip r:embed="rId4"/>
          <a:srcRect l="53142" r="1962" b="29004"/>
          <a:stretch>
            <a:fillRect/>
          </a:stretch>
        </p:blipFill>
        <p:spPr bwMode="auto">
          <a:xfrm>
            <a:off x="5038725" y="0"/>
            <a:ext cx="4105275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8681" name="Picture 7" descr="Slajd81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8682" name="Text Box 8"/>
            <p:cNvSpPr txBox="1">
              <a:spLocks noChangeArrowheads="1"/>
            </p:cNvSpPr>
            <p:nvPr/>
          </p:nvSpPr>
          <p:spPr bwMode="auto">
            <a:xfrm>
              <a:off x="295" y="3203"/>
              <a:ext cx="4263" cy="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i="1"/>
                <a:t>Collar con diamantes de colores con extraíble lujo diamante de pera amarilla con un peso aproximado 9.66 quilates. El estimado de 30.000 - $ 50.000, se vendió por 482.500 dólares.</a:t>
              </a:r>
              <a:endParaRPr lang="pl-PL" i="1"/>
            </a:p>
          </p:txBody>
        </p:sp>
      </p:grpSp>
      <p:pic>
        <p:nvPicPr>
          <p:cNvPr id="46089" name="Picture 9" descr="Slajd80"/>
          <p:cNvPicPr>
            <a:picLocks noChangeAspect="1" noChangeArrowheads="1"/>
          </p:cNvPicPr>
          <p:nvPr/>
        </p:nvPicPr>
        <p:blipFill>
          <a:blip r:embed="rId4"/>
          <a:srcRect l="4723" t="5069" r="63385" b="29004"/>
          <a:stretch>
            <a:fillRect/>
          </a:stretch>
        </p:blipFill>
        <p:spPr bwMode="auto">
          <a:xfrm>
            <a:off x="468313" y="188913"/>
            <a:ext cx="2916237" cy="4521200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pic>
        <p:nvPicPr>
          <p:cNvPr id="46091" name="Picture 11" descr="Freccia_Su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7648575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Slajd8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95288" y="5084763"/>
            <a:ext cx="6121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Collar y clips ca '1984 firmados por Boucheron - cuarzo rosa, rubíes, diamantes, perlas negras. Tasación 7.000 - 9.000 dólares, se vendió por $ 158.500.</a:t>
            </a:r>
            <a:endParaRPr lang="pl-PL" i="1"/>
          </a:p>
        </p:txBody>
      </p:sp>
      <p:pic>
        <p:nvPicPr>
          <p:cNvPr id="48133" name="Picture 5" descr="Freccia_Su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434137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lajd8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06363" y="4724400"/>
            <a:ext cx="4465637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El conjunto consta de un collar, una pulsera y un clip de perlas y diamantes en oro blanco de 18 quilates. Se estima en 100.000 - 150.000 dólares, se vendió por $ 782,500.</a:t>
            </a:r>
            <a:endParaRPr lang="pl-PL" i="1"/>
          </a:p>
        </p:txBody>
      </p:sp>
      <p:pic>
        <p:nvPicPr>
          <p:cNvPr id="50181" name="Picture 5" descr="Freccia_Su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7964487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lajd8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539750" y="5373688"/>
            <a:ext cx="74168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Broche de diamantes - colgante en un entorno de platino de la Van Cleef &amp; Arpels comprada por Richard Burton en 1967 Estimación 200.000 - $ 300.000, se vendió por $ 1.142.500.</a:t>
            </a:r>
            <a:endParaRPr lang="pl-PL" i="1"/>
          </a:p>
        </p:txBody>
      </p:sp>
      <p:pic>
        <p:nvPicPr>
          <p:cNvPr id="52229" name="Picture 5" descr="Slajd85"/>
          <p:cNvPicPr>
            <a:picLocks noChangeAspect="1" noChangeArrowheads="1"/>
          </p:cNvPicPr>
          <p:nvPr/>
        </p:nvPicPr>
        <p:blipFill>
          <a:blip r:embed="rId4"/>
          <a:srcRect l="8664" t="6944" r="55104" b="18495"/>
          <a:stretch>
            <a:fillRect/>
          </a:stretch>
        </p:blipFill>
        <p:spPr bwMode="auto">
          <a:xfrm>
            <a:off x="431800" y="188913"/>
            <a:ext cx="3236913" cy="4995862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pic>
        <p:nvPicPr>
          <p:cNvPr id="52230" name="Picture 6" descr="Liz dodatekx"/>
          <p:cNvPicPr>
            <a:picLocks noChangeAspect="1" noChangeArrowheads="1"/>
          </p:cNvPicPr>
          <p:nvPr/>
        </p:nvPicPr>
        <p:blipFill>
          <a:blip r:embed="rId5"/>
          <a:srcRect l="9445" t="5046" r="53159" b="20602"/>
          <a:stretch>
            <a:fillRect/>
          </a:stretch>
        </p:blipFill>
        <p:spPr bwMode="auto">
          <a:xfrm>
            <a:off x="476250" y="188913"/>
            <a:ext cx="3419475" cy="5099050"/>
          </a:xfrm>
          <a:prstGeom prst="rect">
            <a:avLst/>
          </a:prstGeom>
          <a:noFill/>
          <a:ln w="57150">
            <a:solidFill>
              <a:srgbClr val="CC99FF"/>
            </a:solidFill>
            <a:miter lim="800000"/>
            <a:headEnd/>
            <a:tailEnd/>
          </a:ln>
        </p:spPr>
      </p:pic>
      <p:pic>
        <p:nvPicPr>
          <p:cNvPr id="52231" name="Picture 7" descr="Freccia_Su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7964487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Slajd8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3959225" y="2852738"/>
            <a:ext cx="518477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El anillo con un diamante de color amarillo brillante de pesaje 27,42 ct en los lados dos diamantes blancos triangulares. Estimación 500.000 - $ 700.000, se vendió por $ 2.098.500.</a:t>
            </a:r>
            <a:endParaRPr lang="pl-PL" i="1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250825" y="5445125"/>
            <a:ext cx="4908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SzPct val="100000"/>
              <a:buFontTx/>
              <a:buChar char="•"/>
              <a:tabLst>
                <a:tab pos="457200" algn="l"/>
              </a:tabLst>
            </a:pPr>
            <a:r>
              <a:rPr lang="pl-PL"/>
              <a:t>Anillo de diamante, diamante 3,37 ct, respeto 20.000 - $ 30.000 se vendió por $ 386,500.</a:t>
            </a:r>
            <a:endParaRPr lang="en-US"/>
          </a:p>
        </p:txBody>
      </p:sp>
      <p:pic>
        <p:nvPicPr>
          <p:cNvPr id="54278" name="Picture 6" descr="tumblr_me2vlviiRv1rv8zdao1_r2_5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188913"/>
            <a:ext cx="3167063" cy="4679950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pic>
        <p:nvPicPr>
          <p:cNvPr id="54279" name="Picture 7" descr="Фильм «Клеопатра» (1963 г) – гламур в египетском стил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188913"/>
            <a:ext cx="3392487" cy="4752975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pic>
        <p:nvPicPr>
          <p:cNvPr id="54280" name="Picture 8" descr="Freccia_Su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4994275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Slajd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23850" y="5013325"/>
            <a:ext cx="53292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Pendientes - colgantes con ca'1991 la empresa Van Cleef &amp; Arpels con coral blanco, perlas y diamantes. Estimación 20.000 - $ 30.000, se vendió por 1.426.500 dólares.</a:t>
            </a:r>
            <a:endParaRPr lang="pl-PL" i="1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539750" y="0"/>
            <a:ext cx="3455988" cy="4797425"/>
            <a:chOff x="340" y="0"/>
            <a:chExt cx="2177" cy="3022"/>
          </a:xfrm>
        </p:grpSpPr>
        <p:sp>
          <p:nvSpPr>
            <p:cNvPr id="33799" name="Rectangle 6"/>
            <p:cNvSpPr>
              <a:spLocks noChangeArrowheads="1"/>
            </p:cNvSpPr>
            <p:nvPr/>
          </p:nvSpPr>
          <p:spPr bwMode="auto">
            <a:xfrm>
              <a:off x="2109" y="0"/>
              <a:ext cx="408" cy="3022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pic>
          <p:nvPicPr>
            <p:cNvPr id="33800" name="Picture 7" descr="Slajd88"/>
            <p:cNvPicPr>
              <a:picLocks noChangeAspect="1" noChangeArrowheads="1"/>
            </p:cNvPicPr>
            <p:nvPr/>
          </p:nvPicPr>
          <p:blipFill>
            <a:blip r:embed="rId4"/>
            <a:srcRect l="5521" t="6296" r="64966" b="30046"/>
            <a:stretch>
              <a:fillRect/>
            </a:stretch>
          </p:blipFill>
          <p:spPr bwMode="auto">
            <a:xfrm>
              <a:off x="340" y="119"/>
              <a:ext cx="1766" cy="2857"/>
            </a:xfrm>
            <a:prstGeom prst="rect">
              <a:avLst/>
            </a:prstGeom>
            <a:noFill/>
            <a:ln w="57150">
              <a:solidFill>
                <a:srgbClr val="AE61ED"/>
              </a:solidFill>
              <a:miter lim="800000"/>
              <a:headEnd/>
              <a:tailEnd/>
            </a:ln>
          </p:spPr>
        </p:pic>
      </p:grpSp>
      <p:pic>
        <p:nvPicPr>
          <p:cNvPr id="56328" name="Picture 8" descr="Slajd109"/>
          <p:cNvPicPr>
            <a:picLocks noChangeAspect="1" noChangeArrowheads="1"/>
          </p:cNvPicPr>
          <p:nvPr/>
        </p:nvPicPr>
        <p:blipFill>
          <a:blip r:embed="rId5"/>
          <a:srcRect l="57083" t="11343" r="8264" b="18518"/>
          <a:stretch>
            <a:fillRect/>
          </a:stretch>
        </p:blipFill>
        <p:spPr bwMode="auto">
          <a:xfrm>
            <a:off x="395288" y="188913"/>
            <a:ext cx="3082925" cy="4679950"/>
          </a:xfrm>
          <a:prstGeom prst="rect">
            <a:avLst/>
          </a:prstGeom>
          <a:noFill/>
          <a:ln w="57150">
            <a:solidFill>
              <a:srgbClr val="CC99FF"/>
            </a:solidFill>
            <a:miter lim="800000"/>
            <a:headEnd/>
            <a:tailEnd/>
          </a:ln>
        </p:spPr>
      </p:pic>
      <p:pic>
        <p:nvPicPr>
          <p:cNvPr id="56329" name="Picture 9" descr="Freccia_Su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7964487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Slajd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2092325" y="2857500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 sz="1800">
              <a:solidFill>
                <a:schemeClr val="tx1"/>
              </a:solidFill>
              <a:latin typeface="Arial" charset="0"/>
            </a:endParaRPr>
          </a:p>
          <a:p>
            <a:pPr lvl="1" eaLnBrk="0" hangingPunct="0"/>
            <a:endParaRPr lang="pl-PL" sz="18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0" y="5157788"/>
            <a:ext cx="53292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Diamond - Collar de oro de Van Cleef &amp; Arpels en 1971 se estimaron 20.000 - $ 30.000, se vendió por 170.500 dólares.</a:t>
            </a:r>
            <a:endParaRPr lang="pl-PL" i="1"/>
          </a:p>
        </p:txBody>
      </p:sp>
      <p:pic>
        <p:nvPicPr>
          <p:cNvPr id="58374" name="Picture 6" descr="Elizabeth-Taylor-1950s-Red-Halterneck-797x1024-450x57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60350"/>
            <a:ext cx="3502025" cy="4497388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pic>
        <p:nvPicPr>
          <p:cNvPr id="58375" name="Picture 7" descr="Freccia_Su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7739062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Slajd9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50825" y="4724400"/>
            <a:ext cx="5256213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i="1"/>
              <a:t>Kolczyki  - wisiorki oszacowane  450.000 – 550.000 $, sprzedano za 1.650.500 $.           Pierścionek oszacowany  120.000 – 180.000 $, sprzedano za 962.500 $.</a:t>
            </a:r>
          </a:p>
        </p:txBody>
      </p:sp>
      <p:pic>
        <p:nvPicPr>
          <p:cNvPr id="60420" name="Picture 4" descr="Slajd88"/>
          <p:cNvPicPr>
            <a:picLocks noChangeAspect="1" noChangeArrowheads="1"/>
          </p:cNvPicPr>
          <p:nvPr/>
        </p:nvPicPr>
        <p:blipFill>
          <a:blip r:embed="rId3"/>
          <a:srcRect l="50124" t="3148" r="9045" b="41597"/>
          <a:stretch>
            <a:fillRect/>
          </a:stretch>
        </p:blipFill>
        <p:spPr bwMode="auto">
          <a:xfrm>
            <a:off x="206375" y="279400"/>
            <a:ext cx="4186238" cy="4248150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35846" name="Picture 6" descr="Slajd9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847" name="Text Box 7"/>
            <p:cNvSpPr txBox="1">
              <a:spLocks noChangeArrowheads="1"/>
            </p:cNvSpPr>
            <p:nvPr/>
          </p:nvSpPr>
          <p:spPr bwMode="auto">
            <a:xfrm>
              <a:off x="158" y="2795"/>
              <a:ext cx="3720" cy="1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i="1"/>
                <a:t>Diamante, broche multicolor en forma de flores bukieciku hizo en 1959, la empresa Bulgari, comprado para ET por R. Burton. Precio estima 300,000 - $ 500,000, se vendió por $ 1.142.500. La finalización de un anillo y pendientes.</a:t>
              </a:r>
              <a:endParaRPr lang="pl-PL" i="1"/>
            </a:p>
          </p:txBody>
        </p:sp>
      </p:grp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Slajd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250825" y="4914900"/>
            <a:ext cx="77755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Antique, ca 1806 collar de diamantes y ubicado en plata y oro, que consta de 10 rosas de flores, 5 de los cuales pueden ser usados ​​por separado grande como broches o clips. Con un precio de 120 000 $ 180 000 se vendió por 2.658.500 dólares.</a:t>
            </a:r>
            <a:endParaRPr lang="pl-PL" i="1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50825" y="368300"/>
            <a:ext cx="4051300" cy="4140200"/>
            <a:chOff x="158" y="232"/>
            <a:chExt cx="2552" cy="2608"/>
          </a:xfrm>
        </p:grpSpPr>
        <p:sp>
          <p:nvSpPr>
            <p:cNvPr id="36873" name="Rectangle 6"/>
            <p:cNvSpPr>
              <a:spLocks noChangeArrowheads="1"/>
            </p:cNvSpPr>
            <p:nvPr/>
          </p:nvSpPr>
          <p:spPr bwMode="auto">
            <a:xfrm>
              <a:off x="2200" y="232"/>
              <a:ext cx="510" cy="2608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pic>
          <p:nvPicPr>
            <p:cNvPr id="36874" name="Picture 7" descr="Slajd91"/>
            <p:cNvPicPr>
              <a:picLocks noChangeAspect="1" noChangeArrowheads="1"/>
            </p:cNvPicPr>
            <p:nvPr/>
          </p:nvPicPr>
          <p:blipFill>
            <a:blip r:embed="rId3"/>
            <a:srcRect l="9045" t="6944" r="55521" b="34259"/>
            <a:stretch>
              <a:fillRect/>
            </a:stretch>
          </p:blipFill>
          <p:spPr bwMode="auto">
            <a:xfrm>
              <a:off x="158" y="289"/>
              <a:ext cx="2041" cy="2540"/>
            </a:xfrm>
            <a:prstGeom prst="rect">
              <a:avLst/>
            </a:prstGeom>
            <a:noFill/>
            <a:ln w="57150">
              <a:solidFill>
                <a:srgbClr val="AE61ED"/>
              </a:solidFill>
              <a:miter lim="800000"/>
              <a:headEnd/>
              <a:tailEnd/>
            </a:ln>
          </p:spPr>
        </p:pic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250825" y="368300"/>
            <a:ext cx="3690938" cy="4456113"/>
            <a:chOff x="158" y="232"/>
            <a:chExt cx="2325" cy="2807"/>
          </a:xfrm>
        </p:grpSpPr>
        <p:sp>
          <p:nvSpPr>
            <p:cNvPr id="36871" name="Rectangle 9"/>
            <p:cNvSpPr>
              <a:spLocks noChangeArrowheads="1"/>
            </p:cNvSpPr>
            <p:nvPr/>
          </p:nvSpPr>
          <p:spPr bwMode="auto">
            <a:xfrm>
              <a:off x="1944" y="232"/>
              <a:ext cx="539" cy="2807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pic>
          <p:nvPicPr>
            <p:cNvPr id="36872" name="Picture 10" descr="Slajd95"/>
            <p:cNvPicPr>
              <a:picLocks noChangeAspect="1" noChangeArrowheads="1"/>
            </p:cNvPicPr>
            <p:nvPr/>
          </p:nvPicPr>
          <p:blipFill>
            <a:blip r:embed="rId4"/>
            <a:srcRect r="68906" b="36342"/>
            <a:stretch>
              <a:fillRect/>
            </a:stretch>
          </p:blipFill>
          <p:spPr bwMode="auto">
            <a:xfrm>
              <a:off x="158" y="261"/>
              <a:ext cx="1791" cy="2750"/>
            </a:xfrm>
            <a:prstGeom prst="rect">
              <a:avLst/>
            </a:prstGeom>
            <a:noFill/>
            <a:ln w="57150">
              <a:solidFill>
                <a:srgbClr val="AE61ED"/>
              </a:solidFill>
              <a:miter lim="800000"/>
              <a:headEnd/>
              <a:tailEnd/>
            </a:ln>
          </p:spPr>
        </p:pic>
      </p:grpSp>
      <p:pic>
        <p:nvPicPr>
          <p:cNvPr id="61451" name="Picture 11" descr="Freccia_Su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7964487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4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Slajd9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50825" y="4103688"/>
            <a:ext cx="58324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Antiguos ca '1806 pendientes de diamantes - colgantes en plata y oro. Estimación Precio 30.000 - $ 50.000, se vendió por 662,500 dólares.</a:t>
            </a:r>
            <a:endParaRPr lang="pl-PL" i="1"/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206375" y="5305425"/>
            <a:ext cx="53292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Antigua, del broche de mediados del siglo XIX, con 37,3 burmaskim ct zafiro y diamantes. Se estima en 150,000 - $ 200,000 se vendió por 1.314.500 dólares.</a:t>
            </a:r>
            <a:endParaRPr lang="pl-PL" i="1"/>
          </a:p>
        </p:txBody>
      </p:sp>
      <p:pic>
        <p:nvPicPr>
          <p:cNvPr id="62470" name="Picture 6" descr="Slajd97"/>
          <p:cNvPicPr>
            <a:picLocks noChangeAspect="1" noChangeArrowheads="1"/>
          </p:cNvPicPr>
          <p:nvPr/>
        </p:nvPicPr>
        <p:blipFill>
          <a:blip r:embed="rId4"/>
          <a:srcRect l="65364" t="44746" b="5902"/>
          <a:stretch>
            <a:fillRect/>
          </a:stretch>
        </p:blipFill>
        <p:spPr bwMode="auto">
          <a:xfrm>
            <a:off x="5976938" y="3473450"/>
            <a:ext cx="3167062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71" name="Picture 7" descr="Slajd97"/>
          <p:cNvPicPr>
            <a:picLocks noChangeAspect="1" noChangeArrowheads="1"/>
          </p:cNvPicPr>
          <p:nvPr/>
        </p:nvPicPr>
        <p:blipFill>
          <a:blip r:embed="rId4"/>
          <a:srcRect l="3159" t="5255" r="62987" b="37384"/>
          <a:stretch>
            <a:fillRect/>
          </a:stretch>
        </p:blipFill>
        <p:spPr bwMode="auto">
          <a:xfrm>
            <a:off x="341313" y="188913"/>
            <a:ext cx="3151187" cy="3933825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pic>
        <p:nvPicPr>
          <p:cNvPr id="62472" name="Picture 8" descr="Freccia_Su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4722812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Slajd9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5" name="Picture 3" descr="Slajd99"/>
          <p:cNvPicPr>
            <a:picLocks noChangeAspect="1" noChangeArrowheads="1"/>
          </p:cNvPicPr>
          <p:nvPr/>
        </p:nvPicPr>
        <p:blipFill>
          <a:blip r:embed="rId4"/>
          <a:srcRect l="7083" t="5255" r="58664" b="37407"/>
          <a:stretch>
            <a:fillRect/>
          </a:stretch>
        </p:blipFill>
        <p:spPr bwMode="auto">
          <a:xfrm>
            <a:off x="431800" y="188913"/>
            <a:ext cx="3233738" cy="405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6" name="Picture 4" descr="Slajd99"/>
          <p:cNvPicPr>
            <a:picLocks noChangeAspect="1" noChangeArrowheads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341313" y="4778375"/>
            <a:ext cx="50165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Conjunto collar y pendientes - pendientes, zafiros y diamantes de 18 quilates de oro blanco y amarillo. Con un precio de 120.000 - $ 150.000, se vendió por $ 386,500.</a:t>
            </a:r>
            <a:endParaRPr lang="pl-PL" i="1"/>
          </a:p>
        </p:txBody>
      </p:sp>
      <p:pic>
        <p:nvPicPr>
          <p:cNvPr id="64518" name="Picture 6" descr="Slajd101"/>
          <p:cNvPicPr>
            <a:picLocks noChangeAspect="1" noChangeArrowheads="1"/>
          </p:cNvPicPr>
          <p:nvPr/>
        </p:nvPicPr>
        <p:blipFill>
          <a:blip r:embed="rId5"/>
          <a:srcRect l="4739" t="4190" r="58264" b="35301"/>
          <a:stretch>
            <a:fillRect/>
          </a:stretch>
        </p:blipFill>
        <p:spPr bwMode="auto">
          <a:xfrm>
            <a:off x="296863" y="279400"/>
            <a:ext cx="3382962" cy="4149725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Slajd1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323850" y="5157788"/>
            <a:ext cx="84963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Pendientes - colgantes consisten en un diamante en forma de pera en 1991 de Cartier. Estimación 120,000 - $ 180,000 se vendió por $ 230.500. Collar de Cartier con 57 diamantes en forma de pera que se establecen en el platino. Tasación 300.000 - $ 500.000, se vendió por 962.500 dólares.</a:t>
            </a:r>
            <a:endParaRPr lang="pl-PL" i="1"/>
          </a:p>
        </p:txBody>
      </p:sp>
      <p:pic>
        <p:nvPicPr>
          <p:cNvPr id="66565" name="Picture 5" descr="Slajd109"/>
          <p:cNvPicPr>
            <a:picLocks noChangeAspect="1" noChangeArrowheads="1"/>
          </p:cNvPicPr>
          <p:nvPr/>
        </p:nvPicPr>
        <p:blipFill>
          <a:blip r:embed="rId4"/>
          <a:srcRect l="5902" t="4190" r="57883" b="20602"/>
          <a:stretch>
            <a:fillRect/>
          </a:stretch>
        </p:blipFill>
        <p:spPr bwMode="auto">
          <a:xfrm>
            <a:off x="476250" y="233363"/>
            <a:ext cx="2889250" cy="4500562"/>
          </a:xfrm>
          <a:prstGeom prst="rect">
            <a:avLst/>
          </a:prstGeom>
          <a:noFill/>
          <a:ln w="57150">
            <a:solidFill>
              <a:srgbClr val="CC99FF"/>
            </a:solidFill>
            <a:miter lim="800000"/>
            <a:headEnd/>
            <a:tailEnd/>
          </a:ln>
        </p:spPr>
      </p:pic>
      <p:pic>
        <p:nvPicPr>
          <p:cNvPr id="66566" name="Picture 6" descr="Freccia_Su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7964487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Slajd1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3708400" y="476250"/>
            <a:ext cx="3743325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i="1"/>
              <a:t>Bransoletka </a:t>
            </a:r>
            <a:r>
              <a:rPr lang="es-ES" i="1"/>
              <a:t>Ca'1925 Art Deco pulsera con diamantes, rubíes, esmeraldas incrustados en platino con la antigua fórmula egipcia anteriormente perteneció al rey Faruk de Egipto. Se estima en 500.000 - 700.000 dólares. Vendido por 818.500 dólares.</a:t>
            </a:r>
            <a:endParaRPr lang="pl-PL" i="1"/>
          </a:p>
        </p:txBody>
      </p:sp>
      <p:pic>
        <p:nvPicPr>
          <p:cNvPr id="68613" name="Picture 5" descr="Freccia_Su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443537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Slajd1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250825" y="5094288"/>
            <a:ext cx="66341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Collar y pendientes del oído consiste en un borde de cristal de roca tallado y oro de 18 quilates con diamantes. Con un precio de $ 40.000 - $ 60.000 se vendió por 146,500 dólares.</a:t>
            </a:r>
            <a:endParaRPr lang="pl-PL" i="1"/>
          </a:p>
        </p:txBody>
      </p:sp>
      <p:pic>
        <p:nvPicPr>
          <p:cNvPr id="70661" name="Picture 5" descr="Freccia_Su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7739062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Slajd1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206375" y="4940300"/>
            <a:ext cx="51133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Rubí - Diamond Collar recibió en 1957 de Mike Todd, a la espera de tener un bebé. Con un precio de 200.000 - 300.000 dólares se vendió por $ 3.778.500.</a:t>
            </a:r>
            <a:endParaRPr lang="pl-PL" i="1"/>
          </a:p>
        </p:txBody>
      </p:sp>
      <p:pic>
        <p:nvPicPr>
          <p:cNvPr id="72709" name="Picture 5" descr="e-taylor003-e1330834154888"/>
          <p:cNvPicPr>
            <a:picLocks noChangeAspect="1" noChangeArrowheads="1"/>
          </p:cNvPicPr>
          <p:nvPr/>
        </p:nvPicPr>
        <p:blipFill>
          <a:blip r:embed="rId4"/>
          <a:srcRect l="2928"/>
          <a:stretch>
            <a:fillRect/>
          </a:stretch>
        </p:blipFill>
        <p:spPr bwMode="auto">
          <a:xfrm>
            <a:off x="250825" y="188913"/>
            <a:ext cx="3611563" cy="4635500"/>
          </a:xfrm>
          <a:prstGeom prst="rect">
            <a:avLst/>
          </a:prstGeom>
          <a:noFill/>
          <a:ln w="57150">
            <a:solidFill>
              <a:srgbClr val="AE61ED"/>
            </a:solidFill>
            <a:miter lim="800000"/>
            <a:headEnd/>
            <a:tailEnd/>
          </a:ln>
        </p:spPr>
      </p:pic>
      <p:pic>
        <p:nvPicPr>
          <p:cNvPr id="72710" name="Picture 6" descr="Freccia_Su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7783512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Slajd1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250825" y="4868863"/>
            <a:ext cx="684212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Rubí - Brazalete de diamantes, con un precio de 150.000 - 200.000 dólares, se vendió por $ 842,500.</a:t>
            </a:r>
          </a:p>
          <a:p>
            <a:pPr>
              <a:spcBef>
                <a:spcPct val="50000"/>
              </a:spcBef>
            </a:pPr>
            <a:r>
              <a:rPr lang="es-ES" i="1"/>
              <a:t>Rubí - pendientes de diamantes, valorados en 80.000 - 120.000 dólares, se vendió por 782.500 dólares.</a:t>
            </a:r>
            <a:endParaRPr lang="pl-PL" i="1"/>
          </a:p>
        </p:txBody>
      </p:sp>
      <p:pic>
        <p:nvPicPr>
          <p:cNvPr id="74757" name="Picture 5" descr="tumblr_m7ox4smUzo1rbnbugo1_5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4975" y="233363"/>
            <a:ext cx="2905125" cy="4500562"/>
          </a:xfrm>
          <a:prstGeom prst="rect">
            <a:avLst/>
          </a:prstGeom>
          <a:noFill/>
          <a:ln w="57150">
            <a:solidFill>
              <a:srgbClr val="CC99FF"/>
            </a:solidFill>
            <a:miter lim="800000"/>
            <a:headEnd/>
            <a:tailEnd/>
          </a:ln>
        </p:spPr>
      </p:pic>
      <p:pic>
        <p:nvPicPr>
          <p:cNvPr id="74758" name="Picture 6" descr="Freccia_Su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7648575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Slajd1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323850" y="4724400"/>
            <a:ext cx="5976938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Oval, 8,24 quilates de rubíes rodeada por ocho diamantes en el marco de oro de 18 quilates. Un regalo de Richard Burton en 1968, estimación de ventas - 1.000.000 - $ 1.500.000, se vendió por 4.226.500 dólares.</a:t>
            </a:r>
            <a:endParaRPr lang="pl-PL" i="1"/>
          </a:p>
        </p:txBody>
      </p:sp>
      <p:pic>
        <p:nvPicPr>
          <p:cNvPr id="76805" name="Picture 5" descr="Freccia_Su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7964487" y="5678488"/>
            <a:ext cx="30797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7" name="Picture 3" descr="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8" name="Picture 4" descr="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9" name="Picture 5" descr="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30" name="Picture 6" descr="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31" name="Picture 7" descr="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32" name="Picture 8" descr="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33" name="Picture 9" descr="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147638" y="6400800"/>
            <a:ext cx="8847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i="1"/>
              <a:t>Algunas gemas del segundo día de la subasta más allá espectaculares "ochenta“.</a:t>
            </a:r>
            <a:endParaRPr lang="pl-PL" i="1"/>
          </a:p>
        </p:txBody>
      </p:sp>
    </p:spTree>
  </p:cSld>
  <p:clrMapOvr>
    <a:masterClrMapping/>
  </p:clrMapOvr>
  <p:transition spd="slow" advTm="5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imag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30504"/>
              </a:clrFrom>
              <a:clrTo>
                <a:srgbClr val="03050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1742208">
            <a:off x="1031875" y="354013"/>
            <a:ext cx="2886075" cy="472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3" descr="et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1628775"/>
            <a:ext cx="15335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395288" y="6092825"/>
            <a:ext cx="8748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l-PL" sz="2000" b="1" i="1" dirty="0">
                <a:solidFill>
                  <a:srgbClr val="BAA86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FB6"/>
                    </a:outerShdw>
                  </a:cont>
                  <a:cont type="tree" name="">
                    <a:effect ref="fillLine"/>
                    <a:outerShdw dist="38100" dir="2700000" algn="tl">
                      <a:srgbClr val="6F643F"/>
                    </a:outerShdw>
                  </a:cont>
                  <a:effect ref="fillLine"/>
                </a:effectDag>
              </a:rPr>
              <a:t>Mu</a:t>
            </a:r>
            <a:r>
              <a:rPr lang="es-ES" sz="2000" b="1" i="1" dirty="0">
                <a:solidFill>
                  <a:srgbClr val="BAA86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FB6"/>
                    </a:outerShdw>
                  </a:cont>
                  <a:cont type="tree" name="">
                    <a:effect ref="fillLine"/>
                    <a:outerShdw dist="38100" dir="2700000" algn="tl">
                      <a:srgbClr val="6F643F"/>
                    </a:outerShdw>
                  </a:cont>
                  <a:effect ref="fillLine"/>
                </a:effectDag>
              </a:rPr>
              <a:t>sica</a:t>
            </a:r>
            <a:r>
              <a:rPr lang="pl-PL" sz="2000" b="1" i="1" dirty="0">
                <a:solidFill>
                  <a:srgbClr val="BAA86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FB6"/>
                    </a:outerShdw>
                  </a:cont>
                  <a:cont type="tree" name="">
                    <a:effect ref="fillLine"/>
                    <a:outerShdw dist="38100" dir="2700000" algn="tl">
                      <a:srgbClr val="6F643F"/>
                    </a:outerShdw>
                  </a:cont>
                  <a:effect ref="fillLine"/>
                </a:effectDag>
              </a:rPr>
              <a:t>: </a:t>
            </a:r>
            <a:r>
              <a:rPr lang="pl-PL" sz="2000" b="1" i="1" dirty="0">
                <a:solidFill>
                  <a:srgbClr val="BAA86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FB6"/>
                    </a:outerShdw>
                  </a:cont>
                  <a:cont type="tree" name="">
                    <a:effect ref="fillLine"/>
                    <a:outerShdw dist="38100" dir="2700000" algn="tl">
                      <a:srgbClr val="6F643F"/>
                    </a:outerShdw>
                  </a:cont>
                  <a:effect ref="fillLine"/>
                </a:effectDag>
              </a:rPr>
              <a:t>Ernesto </a:t>
            </a:r>
            <a:r>
              <a:rPr lang="pl-PL" sz="2000" b="1" i="1" dirty="0">
                <a:solidFill>
                  <a:srgbClr val="BAA86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FB6"/>
                    </a:outerShdw>
                  </a:cont>
                  <a:cont type="tree" name="">
                    <a:effect ref="fillLine"/>
                    <a:outerShdw dist="38100" dir="2700000" algn="tl">
                      <a:srgbClr val="6F643F"/>
                    </a:outerShdw>
                  </a:cont>
                  <a:effect ref="fillLine"/>
                </a:effectDag>
              </a:rPr>
              <a:t>Cortazar</a:t>
            </a:r>
            <a:r>
              <a:rPr lang="es-ES" sz="2000" b="1" i="1" dirty="0">
                <a:solidFill>
                  <a:srgbClr val="BAA86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FB6"/>
                    </a:outerShdw>
                  </a:cont>
                  <a:cont type="tree" name="">
                    <a:effect ref="fillLine"/>
                    <a:outerShdw dist="38100" dir="2700000" algn="tl">
                      <a:srgbClr val="6F643F"/>
                    </a:outerShdw>
                  </a:cont>
                  <a:effect ref="fillLine"/>
                </a:effectDag>
              </a:rPr>
              <a:t>                                                                          10-7-2013</a:t>
            </a:r>
            <a:endParaRPr lang="pl-PL" sz="2000" b="1" i="1" dirty="0">
              <a:solidFill>
                <a:srgbClr val="BAA86A"/>
              </a:solidFill>
              <a:effectDag name="">
                <a:cont type="tree" name="">
                  <a:effect ref="fillLine"/>
                  <a:outerShdw dist="38100" dir="13500000" algn="br">
                    <a:srgbClr val="FFEFB6"/>
                  </a:outerShdw>
                </a:cont>
                <a:cont type="tree" name="">
                  <a:effect ref="fillLine"/>
                  <a:outerShdw dist="38100" dir="2700000" algn="tl">
                    <a:srgbClr val="6F643F"/>
                  </a:outerShdw>
                </a:cont>
                <a:effect ref="fillLine"/>
              </a:effectDag>
            </a:endParaRPr>
          </a:p>
        </p:txBody>
      </p:sp>
      <p:pic>
        <p:nvPicPr>
          <p:cNvPr id="11276" name="Picture 12" descr="liz34"/>
          <p:cNvPicPr>
            <a:picLocks noChangeAspect="1" noChangeArrowheads="1"/>
          </p:cNvPicPr>
          <p:nvPr/>
        </p:nvPicPr>
        <p:blipFill>
          <a:blip r:embed="rId4"/>
          <a:srcRect b="-9843"/>
          <a:stretch>
            <a:fillRect/>
          </a:stretch>
        </p:blipFill>
        <p:spPr bwMode="auto">
          <a:xfrm>
            <a:off x="296863" y="414338"/>
            <a:ext cx="5445125" cy="39147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932363" y="1500188"/>
            <a:ext cx="34480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7200" dirty="0">
                <a:solidFill>
                  <a:srgbClr val="BAA86A"/>
                </a:solidFill>
                <a:effectDag name="">
                  <a:cont type="tree" name="">
                    <a:effect ref="fillLine"/>
                    <a:outerShdw dist="38100" dir="13500000" algn="br">
                      <a:srgbClr val="FFEFB6"/>
                    </a:outerShdw>
                  </a:cont>
                  <a:cont type="tree" name="">
                    <a:effect ref="fillLine"/>
                    <a:outerShdw dist="38100" dir="2700000" algn="tl">
                      <a:srgbClr val="6F643F"/>
                    </a:outerShdw>
                  </a:cont>
                  <a:effect ref="fillLine"/>
                </a:effectDag>
              </a:rPr>
              <a:t>fin</a:t>
            </a:r>
            <a:endParaRPr lang="pl-PL" sz="7200" dirty="0">
              <a:solidFill>
                <a:srgbClr val="BAA86A"/>
              </a:solidFill>
              <a:effectDag name="">
                <a:cont type="tree" name="">
                  <a:effect ref="fillLine"/>
                  <a:outerShdw dist="38100" dir="13500000" algn="br">
                    <a:srgbClr val="FFEFB6"/>
                  </a:outerShdw>
                </a:cont>
                <a:cont type="tree" name="">
                  <a:effect ref="fillLine"/>
                  <a:outerShdw dist="38100" dir="2700000" algn="tl">
                    <a:srgbClr val="6F643F"/>
                  </a:outerShdw>
                </a:cont>
                <a:effect ref="fillLine"/>
              </a:effectDag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10" presetClass="entr" presetSubtype="0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25 -0.33333 L -1.11111E-6 -4.44444E-6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8" grpId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NSION Y JOYAS DE LIZ TAYLOR._._">
  <a:themeElements>
    <a:clrScheme name="Ramk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amk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Ramk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mk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mk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mk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mk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mk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mk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mk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mk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mk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mk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mk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a-Ma">
  <a:themeElements>
    <a:clrScheme name="Da-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a-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Da-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-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-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-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-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-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-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-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-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-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-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-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MANSION Y JOYAS DE LIZ TAYLOR._._</Template>
  <TotalTime>3</TotalTime>
  <Words>1394</Words>
  <Application>Microsoft Office PowerPoint</Application>
  <PresentationFormat>Presentación en pantalla (4:3)</PresentationFormat>
  <Paragraphs>107</Paragraphs>
  <Slides>45</Slides>
  <Notes>19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45</vt:i4>
      </vt:variant>
    </vt:vector>
  </HeadingPairs>
  <TitlesOfParts>
    <vt:vector size="51" baseType="lpstr">
      <vt:lpstr>Monotype Corsiva</vt:lpstr>
      <vt:lpstr>Arial</vt:lpstr>
      <vt:lpstr>Berlin Sans FB Demi</vt:lpstr>
      <vt:lpstr>MANSION Y JOYAS DE LIZ TAYLOR._._</vt:lpstr>
      <vt:lpstr>Da-Ma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2013-10-05T15:10:35Z</dcterms:created>
  <dcterms:modified xsi:type="dcterms:W3CDTF">2013-10-05T15:13:39Z</dcterms:modified>
</cp:coreProperties>
</file>