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Default Extension="fntdata" ContentType="application/x-fontdata"/>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theme/theme4.xml" ContentType="application/vnd.openxmlformats-officedocument.them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Default Extension="emf" ContentType="image/x-emf"/>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 id="2147483660" r:id="rId2"/>
  </p:sldMasterIdLst>
  <p:notesMasterIdLst>
    <p:notesMasterId r:id="rId42"/>
  </p:notesMasterIdLst>
  <p:handoutMasterIdLst>
    <p:handoutMasterId r:id="rId43"/>
  </p:handoutMasterIdLst>
  <p:sldIdLst>
    <p:sldId id="266" r:id="rId3"/>
    <p:sldId id="444" r:id="rId4"/>
    <p:sldId id="422" r:id="rId5"/>
    <p:sldId id="426" r:id="rId6"/>
    <p:sldId id="432" r:id="rId7"/>
    <p:sldId id="437" r:id="rId8"/>
    <p:sldId id="423" r:id="rId9"/>
    <p:sldId id="427" r:id="rId10"/>
    <p:sldId id="395" r:id="rId11"/>
    <p:sldId id="421" r:id="rId12"/>
    <p:sldId id="398" r:id="rId13"/>
    <p:sldId id="443" r:id="rId14"/>
    <p:sldId id="425" r:id="rId15"/>
    <p:sldId id="424" r:id="rId16"/>
    <p:sldId id="385" r:id="rId17"/>
    <p:sldId id="438" r:id="rId18"/>
    <p:sldId id="388" r:id="rId19"/>
    <p:sldId id="442" r:id="rId20"/>
    <p:sldId id="393" r:id="rId21"/>
    <p:sldId id="434" r:id="rId22"/>
    <p:sldId id="419" r:id="rId23"/>
    <p:sldId id="433" r:id="rId24"/>
    <p:sldId id="431" r:id="rId25"/>
    <p:sldId id="441" r:id="rId26"/>
    <p:sldId id="440" r:id="rId27"/>
    <p:sldId id="428" r:id="rId28"/>
    <p:sldId id="429" r:id="rId29"/>
    <p:sldId id="435" r:id="rId30"/>
    <p:sldId id="439" r:id="rId31"/>
    <p:sldId id="389" r:id="rId32"/>
    <p:sldId id="430" r:id="rId33"/>
    <p:sldId id="383" r:id="rId34"/>
    <p:sldId id="384" r:id="rId35"/>
    <p:sldId id="387" r:id="rId36"/>
    <p:sldId id="386" r:id="rId37"/>
    <p:sldId id="400" r:id="rId38"/>
    <p:sldId id="401" r:id="rId39"/>
    <p:sldId id="267" r:id="rId40"/>
    <p:sldId id="445" r:id="rId41"/>
  </p:sldIdLst>
  <p:sldSz cx="10599738" cy="6624638"/>
  <p:notesSz cx="6858000" cy="9144000"/>
  <p:embeddedFontLst>
    <p:embeddedFont>
      <p:font typeface="Verdana" pitchFamily="34" charset="0"/>
      <p:regular r:id="rId44"/>
      <p:bold r:id="rId45"/>
      <p:italic r:id="rId46"/>
      <p:boldItalic r:id="rId47"/>
    </p:embeddedFont>
    <p:embeddedFont>
      <p:font typeface="Monotype Corsiva" pitchFamily="66" charset="0"/>
      <p:italic r:id="rId48"/>
    </p:embeddedFont>
    <p:embeddedFont>
      <p:font typeface="Berlin Sans FB Demi" pitchFamily="34" charset="0"/>
      <p:bold r:id="rId49"/>
    </p:embeddedFont>
  </p:embeddedFontLst>
  <p:photoAlbum layout="1pic"/>
  <p:defaultTextStyle>
    <a:defPPr>
      <a:defRPr lang="es-ES_tradnl"/>
    </a:defPPr>
    <a:lvl1pPr algn="l" rtl="0" fontAlgn="base">
      <a:spcBef>
        <a:spcPct val="0"/>
      </a:spcBef>
      <a:spcAft>
        <a:spcPct val="0"/>
      </a:spcAft>
      <a:defRPr sz="2000" i="1" kern="1200">
        <a:solidFill>
          <a:schemeClr val="bg1"/>
        </a:solidFill>
        <a:latin typeface="Verdana" pitchFamily="34" charset="0"/>
        <a:ea typeface="+mn-ea"/>
        <a:cs typeface="Arial" charset="0"/>
      </a:defRPr>
    </a:lvl1pPr>
    <a:lvl2pPr marL="457200" algn="l" rtl="0" fontAlgn="base">
      <a:spcBef>
        <a:spcPct val="0"/>
      </a:spcBef>
      <a:spcAft>
        <a:spcPct val="0"/>
      </a:spcAft>
      <a:defRPr sz="2000" i="1" kern="1200">
        <a:solidFill>
          <a:schemeClr val="bg1"/>
        </a:solidFill>
        <a:latin typeface="Verdana" pitchFamily="34" charset="0"/>
        <a:ea typeface="+mn-ea"/>
        <a:cs typeface="Arial" charset="0"/>
      </a:defRPr>
    </a:lvl2pPr>
    <a:lvl3pPr marL="914400" algn="l" rtl="0" fontAlgn="base">
      <a:spcBef>
        <a:spcPct val="0"/>
      </a:spcBef>
      <a:spcAft>
        <a:spcPct val="0"/>
      </a:spcAft>
      <a:defRPr sz="2000" i="1" kern="1200">
        <a:solidFill>
          <a:schemeClr val="bg1"/>
        </a:solidFill>
        <a:latin typeface="Verdana" pitchFamily="34" charset="0"/>
        <a:ea typeface="+mn-ea"/>
        <a:cs typeface="Arial" charset="0"/>
      </a:defRPr>
    </a:lvl3pPr>
    <a:lvl4pPr marL="1371600" algn="l" rtl="0" fontAlgn="base">
      <a:spcBef>
        <a:spcPct val="0"/>
      </a:spcBef>
      <a:spcAft>
        <a:spcPct val="0"/>
      </a:spcAft>
      <a:defRPr sz="2000" i="1" kern="1200">
        <a:solidFill>
          <a:schemeClr val="bg1"/>
        </a:solidFill>
        <a:latin typeface="Verdana" pitchFamily="34" charset="0"/>
        <a:ea typeface="+mn-ea"/>
        <a:cs typeface="Arial" charset="0"/>
      </a:defRPr>
    </a:lvl4pPr>
    <a:lvl5pPr marL="1828800" algn="l" rtl="0" fontAlgn="base">
      <a:spcBef>
        <a:spcPct val="0"/>
      </a:spcBef>
      <a:spcAft>
        <a:spcPct val="0"/>
      </a:spcAft>
      <a:defRPr sz="2000" i="1" kern="1200">
        <a:solidFill>
          <a:schemeClr val="bg1"/>
        </a:solidFill>
        <a:latin typeface="Verdana" pitchFamily="34" charset="0"/>
        <a:ea typeface="+mn-ea"/>
        <a:cs typeface="Arial" charset="0"/>
      </a:defRPr>
    </a:lvl5pPr>
    <a:lvl6pPr marL="2286000" algn="l" defTabSz="914400" rtl="0" eaLnBrk="1" latinLnBrk="0" hangingPunct="1">
      <a:defRPr sz="2000" i="1" kern="1200">
        <a:solidFill>
          <a:schemeClr val="bg1"/>
        </a:solidFill>
        <a:latin typeface="Verdana" pitchFamily="34" charset="0"/>
        <a:ea typeface="+mn-ea"/>
        <a:cs typeface="Arial" charset="0"/>
      </a:defRPr>
    </a:lvl6pPr>
    <a:lvl7pPr marL="2743200" algn="l" defTabSz="914400" rtl="0" eaLnBrk="1" latinLnBrk="0" hangingPunct="1">
      <a:defRPr sz="2000" i="1" kern="1200">
        <a:solidFill>
          <a:schemeClr val="bg1"/>
        </a:solidFill>
        <a:latin typeface="Verdana" pitchFamily="34" charset="0"/>
        <a:ea typeface="+mn-ea"/>
        <a:cs typeface="Arial" charset="0"/>
      </a:defRPr>
    </a:lvl7pPr>
    <a:lvl8pPr marL="3200400" algn="l" defTabSz="914400" rtl="0" eaLnBrk="1" latinLnBrk="0" hangingPunct="1">
      <a:defRPr sz="2000" i="1" kern="1200">
        <a:solidFill>
          <a:schemeClr val="bg1"/>
        </a:solidFill>
        <a:latin typeface="Verdana" pitchFamily="34" charset="0"/>
        <a:ea typeface="+mn-ea"/>
        <a:cs typeface="Arial" charset="0"/>
      </a:defRPr>
    </a:lvl8pPr>
    <a:lvl9pPr marL="3657600" algn="l" defTabSz="914400" rtl="0" eaLnBrk="1" latinLnBrk="0" hangingPunct="1">
      <a:defRPr sz="2000" i="1" kern="1200">
        <a:solidFill>
          <a:schemeClr val="bg1"/>
        </a:solidFill>
        <a:latin typeface="Verdana" pitchFamily="34" charset="0"/>
        <a:ea typeface="+mn-ea"/>
        <a:cs typeface="Arial" charset="0"/>
      </a:defRPr>
    </a:lvl9pPr>
  </p:defaultTextStyle>
  <p:modifyVerifier cryptProviderType="rsaFull" cryptAlgorithmClass="hash" cryptAlgorithmType="typeAny" cryptAlgorithmSid="4" spinCount="50000" saltData="af1BX/gvfpNe1+YThIi/jQ" hashData="4uZy76StcqKcdYsoDKG36FCCdKM"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tx1"/>
    </p:penClr>
  </p:showPr>
  <p:clrMru>
    <a:srgbClr val="E1D27D"/>
    <a:srgbClr val="CC9900"/>
    <a:srgbClr val="990000"/>
    <a:srgbClr val="DDDDDD"/>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20453" autoAdjust="0"/>
    <p:restoredTop sz="94030" autoAdjust="0"/>
  </p:normalViewPr>
  <p:slideViewPr>
    <p:cSldViewPr>
      <p:cViewPr varScale="1">
        <p:scale>
          <a:sx n="75" d="100"/>
          <a:sy n="75" d="100"/>
        </p:scale>
        <p:origin x="-504" y="-96"/>
      </p:cViewPr>
      <p:guideLst>
        <p:guide orient="horz" pos="2086"/>
        <p:guide pos="3338"/>
      </p:guideLst>
    </p:cSldViewPr>
  </p:slideViewPr>
  <p:notesTextViewPr>
    <p:cViewPr>
      <p:scale>
        <a:sx n="100" d="100"/>
        <a:sy n="100" d="100"/>
      </p:scale>
      <p:origin x="0" y="0"/>
    </p:cViewPr>
  </p:notesTextViewPr>
  <p:sorterViewPr>
    <p:cViewPr>
      <p:scale>
        <a:sx n="100" d="100"/>
        <a:sy n="100" d="100"/>
      </p:scale>
      <p:origin x="0" y="0"/>
    </p:cViewPr>
  </p:sorterViewPr>
  <p:notesViewPr>
    <p:cSldViewPr>
      <p:cViewPr varScale="1">
        <p:scale>
          <a:sx n="57" d="100"/>
          <a:sy n="57" d="100"/>
        </p:scale>
        <p:origin x="-1800" y="-90"/>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notesMaster" Target="notesMasters/notesMaster1.xml"/><Relationship Id="rId47" Type="http://schemas.openxmlformats.org/officeDocument/2006/relationships/font" Target="fonts/font4.fntdata"/><Relationship Id="rId50"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font" Target="fonts/font3.fntdata"/><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font" Target="fonts/font2.fntdata"/><Relationship Id="rId53"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font" Target="fonts/font6.fntdata"/><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font" Target="fonts/font1.fntdata"/><Relationship Id="rId52"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handoutMaster" Target="handoutMasters/handoutMaster1.xml"/><Relationship Id="rId48" Type="http://schemas.openxmlformats.org/officeDocument/2006/relationships/font" Target="fonts/font5.fntdata"/><Relationship Id="rId8" Type="http://schemas.openxmlformats.org/officeDocument/2006/relationships/slide" Target="slides/slide6.xml"/><Relationship Id="rId51"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2461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i="0">
                <a:solidFill>
                  <a:schemeClr val="tx1"/>
                </a:solidFill>
                <a:latin typeface="Arial" charset="0"/>
              </a:defRPr>
            </a:lvl1pPr>
          </a:lstStyle>
          <a:p>
            <a:endParaRPr lang="es-ES"/>
          </a:p>
        </p:txBody>
      </p:sp>
      <p:sp>
        <p:nvSpPr>
          <p:cNvPr id="324611"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i="0">
                <a:solidFill>
                  <a:schemeClr val="tx1"/>
                </a:solidFill>
                <a:latin typeface="Arial" charset="0"/>
              </a:defRPr>
            </a:lvl1pPr>
          </a:lstStyle>
          <a:p>
            <a:endParaRPr lang="es-ES"/>
          </a:p>
        </p:txBody>
      </p:sp>
      <p:sp>
        <p:nvSpPr>
          <p:cNvPr id="324612"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i="0">
                <a:solidFill>
                  <a:schemeClr val="tx1"/>
                </a:solidFill>
                <a:latin typeface="Arial" charset="0"/>
              </a:defRPr>
            </a:lvl1pPr>
          </a:lstStyle>
          <a:p>
            <a:endParaRPr lang="es-ES"/>
          </a:p>
        </p:txBody>
      </p:sp>
      <p:sp>
        <p:nvSpPr>
          <p:cNvPr id="324613"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i="0">
                <a:solidFill>
                  <a:schemeClr val="tx1"/>
                </a:solidFill>
                <a:latin typeface="Arial" charset="0"/>
              </a:defRPr>
            </a:lvl1pPr>
          </a:lstStyle>
          <a:p>
            <a:fld id="{A19A567B-8644-4E1B-9225-4D795AD60557}" type="slidenum">
              <a:rPr lang="es-ES"/>
              <a:pPr/>
              <a:t>‹Nº›</a:t>
            </a:fld>
            <a:endParaRPr lang="es-E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4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i="0">
                <a:solidFill>
                  <a:schemeClr val="tx1"/>
                </a:solidFill>
                <a:latin typeface="Arial" charset="0"/>
              </a:defRPr>
            </a:lvl1pPr>
          </a:lstStyle>
          <a:p>
            <a:endParaRPr lang="es-ES_tradnl"/>
          </a:p>
        </p:txBody>
      </p:sp>
      <p:sp>
        <p:nvSpPr>
          <p:cNvPr id="61443"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i="0">
                <a:solidFill>
                  <a:schemeClr val="tx1"/>
                </a:solidFill>
                <a:latin typeface="Arial" charset="0"/>
              </a:defRPr>
            </a:lvl1pPr>
          </a:lstStyle>
          <a:p>
            <a:endParaRPr lang="es-ES_tradnl"/>
          </a:p>
        </p:txBody>
      </p:sp>
      <p:sp>
        <p:nvSpPr>
          <p:cNvPr id="61444" name="Rectangle 4"/>
          <p:cNvSpPr>
            <a:spLocks noRot="1" noChangeArrowheads="1" noTextEdit="1"/>
          </p:cNvSpPr>
          <p:nvPr>
            <p:ph type="sldImg" idx="2"/>
          </p:nvPr>
        </p:nvSpPr>
        <p:spPr bwMode="auto">
          <a:xfrm>
            <a:off x="685800" y="685800"/>
            <a:ext cx="5486400" cy="3429000"/>
          </a:xfrm>
          <a:prstGeom prst="rect">
            <a:avLst/>
          </a:prstGeom>
          <a:noFill/>
          <a:ln w="9525">
            <a:solidFill>
              <a:srgbClr val="000000"/>
            </a:solidFill>
            <a:miter lim="800000"/>
            <a:headEnd/>
            <a:tailEnd/>
          </a:ln>
          <a:effectLst/>
        </p:spPr>
      </p:sp>
      <p:sp>
        <p:nvSpPr>
          <p:cNvPr id="61445"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61446"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i="0">
                <a:solidFill>
                  <a:schemeClr val="tx1"/>
                </a:solidFill>
                <a:latin typeface="Arial" charset="0"/>
              </a:defRPr>
            </a:lvl1pPr>
          </a:lstStyle>
          <a:p>
            <a:endParaRPr lang="es-ES_tradnl"/>
          </a:p>
        </p:txBody>
      </p:sp>
      <p:sp>
        <p:nvSpPr>
          <p:cNvPr id="61447"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i="0">
                <a:solidFill>
                  <a:schemeClr val="tx1"/>
                </a:solidFill>
                <a:latin typeface="Arial" charset="0"/>
              </a:defRPr>
            </a:lvl1pPr>
          </a:lstStyle>
          <a:p>
            <a:fld id="{8EEAE13F-2860-444F-9077-79C076CEA185}" type="slidenum">
              <a:rPr lang="es-ES_tradnl"/>
              <a:pPr/>
              <a:t>‹Nº›</a:t>
            </a:fld>
            <a:endParaRPr lang="es-ES_tradnl"/>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Arial" charset="0"/>
      </a:defRPr>
    </a:lvl1pPr>
    <a:lvl2pPr marL="457200" algn="l" rtl="0" fontAlgn="base">
      <a:spcBef>
        <a:spcPct val="30000"/>
      </a:spcBef>
      <a:spcAft>
        <a:spcPct val="0"/>
      </a:spcAft>
      <a:defRPr sz="1200" kern="1200">
        <a:solidFill>
          <a:schemeClr val="tx1"/>
        </a:solidFill>
        <a:latin typeface="Arial" charset="0"/>
        <a:ea typeface="+mn-ea"/>
        <a:cs typeface="Arial" charset="0"/>
      </a:defRPr>
    </a:lvl2pPr>
    <a:lvl3pPr marL="914400" algn="l" rtl="0" fontAlgn="base">
      <a:spcBef>
        <a:spcPct val="30000"/>
      </a:spcBef>
      <a:spcAft>
        <a:spcPct val="0"/>
      </a:spcAft>
      <a:defRPr sz="1200" kern="1200">
        <a:solidFill>
          <a:schemeClr val="tx1"/>
        </a:solidFill>
        <a:latin typeface="Arial" charset="0"/>
        <a:ea typeface="+mn-ea"/>
        <a:cs typeface="Arial" charset="0"/>
      </a:defRPr>
    </a:lvl3pPr>
    <a:lvl4pPr marL="1371600" algn="l" rtl="0" fontAlgn="base">
      <a:spcBef>
        <a:spcPct val="30000"/>
      </a:spcBef>
      <a:spcAft>
        <a:spcPct val="0"/>
      </a:spcAft>
      <a:defRPr sz="1200" kern="1200">
        <a:solidFill>
          <a:schemeClr val="tx1"/>
        </a:solidFill>
        <a:latin typeface="Arial" charset="0"/>
        <a:ea typeface="+mn-ea"/>
        <a:cs typeface="Arial" charset="0"/>
      </a:defRPr>
    </a:lvl4pPr>
    <a:lvl5pPr marL="1828800" algn="l" rtl="0" fontAlgn="base">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95338" y="2057400"/>
            <a:ext cx="9009062" cy="1420813"/>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90675" y="3754438"/>
            <a:ext cx="7418388" cy="16922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36613" y="4257675"/>
            <a:ext cx="9010650" cy="1314450"/>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36613" y="2808288"/>
            <a:ext cx="9010650" cy="14493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2779713" y="6048375"/>
            <a:ext cx="3684587" cy="3587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6616700" y="6048375"/>
            <a:ext cx="3686175" cy="3587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530225" y="265113"/>
            <a:ext cx="9539288" cy="110490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30225" y="1482725"/>
            <a:ext cx="4683125" cy="61753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30225" y="2100263"/>
            <a:ext cx="4683125" cy="381793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384800" y="1482725"/>
            <a:ext cx="4684713" cy="61753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384800" y="2100263"/>
            <a:ext cx="4684713" cy="381793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30225" y="263525"/>
            <a:ext cx="3487738" cy="1122363"/>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144963" y="263525"/>
            <a:ext cx="5924550" cy="565467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30225" y="1385888"/>
            <a:ext cx="3487738" cy="453231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078038" y="4637088"/>
            <a:ext cx="6359525" cy="547687"/>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078038" y="592138"/>
            <a:ext cx="6359525" cy="3975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078038" y="5184775"/>
            <a:ext cx="6359525" cy="7778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261350" y="71438"/>
            <a:ext cx="2041525" cy="6335712"/>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2132013" y="71438"/>
            <a:ext cx="5976937" cy="6335712"/>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94982" y="2057933"/>
            <a:ext cx="9009777" cy="1420003"/>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89962" y="3753963"/>
            <a:ext cx="7419817" cy="1692963"/>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6048E977-4C7A-40F3-97A6-7FEC6A381861}"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image" Target="../media/image1.jpeg"/><Relationship Id="rId18" Type="http://schemas.openxmlformats.org/officeDocument/2006/relationships/slide" Target="../slides/slide3.xml"/><Relationship Id="rId26" Type="http://schemas.openxmlformats.org/officeDocument/2006/relationships/slide" Target="../slides/slide11.xml"/><Relationship Id="rId39" Type="http://schemas.openxmlformats.org/officeDocument/2006/relationships/slide" Target="../slides/slide24.xml"/><Relationship Id="rId3" Type="http://schemas.openxmlformats.org/officeDocument/2006/relationships/slideLayout" Target="../slideLayouts/slideLayout3.xml"/><Relationship Id="rId21" Type="http://schemas.openxmlformats.org/officeDocument/2006/relationships/slide" Target="../slides/slide6.xml"/><Relationship Id="rId34" Type="http://schemas.openxmlformats.org/officeDocument/2006/relationships/slide" Target="../slides/slide19.xml"/><Relationship Id="rId42" Type="http://schemas.openxmlformats.org/officeDocument/2006/relationships/slide" Target="../slides/slide27.xml"/><Relationship Id="rId47" Type="http://schemas.openxmlformats.org/officeDocument/2006/relationships/slide" Target="../slides/slide32.xml"/><Relationship Id="rId50" Type="http://schemas.openxmlformats.org/officeDocument/2006/relationships/slide" Target="../slides/slide35.xml"/><Relationship Id="rId7" Type="http://schemas.openxmlformats.org/officeDocument/2006/relationships/slideLayout" Target="../slideLayouts/slideLayout7.xml"/><Relationship Id="rId12" Type="http://schemas.openxmlformats.org/officeDocument/2006/relationships/theme" Target="../theme/theme1.xml"/><Relationship Id="rId17" Type="http://schemas.openxmlformats.org/officeDocument/2006/relationships/image" Target="../media/image4.png"/><Relationship Id="rId25" Type="http://schemas.openxmlformats.org/officeDocument/2006/relationships/slide" Target="../slides/slide10.xml"/><Relationship Id="rId33" Type="http://schemas.openxmlformats.org/officeDocument/2006/relationships/slide" Target="../slides/slide18.xml"/><Relationship Id="rId38" Type="http://schemas.openxmlformats.org/officeDocument/2006/relationships/slide" Target="../slides/slide23.xml"/><Relationship Id="rId46" Type="http://schemas.openxmlformats.org/officeDocument/2006/relationships/slide" Target="../slides/slide31.xml"/><Relationship Id="rId2" Type="http://schemas.openxmlformats.org/officeDocument/2006/relationships/slideLayout" Target="../slideLayouts/slideLayout2.xml"/><Relationship Id="rId16" Type="http://schemas.openxmlformats.org/officeDocument/2006/relationships/audio" Target="../media/audio1.wav"/><Relationship Id="rId20" Type="http://schemas.openxmlformats.org/officeDocument/2006/relationships/slide" Target="../slides/slide5.xml"/><Relationship Id="rId29" Type="http://schemas.openxmlformats.org/officeDocument/2006/relationships/slide" Target="../slides/slide14.xml"/><Relationship Id="rId41" Type="http://schemas.openxmlformats.org/officeDocument/2006/relationships/slide" Target="../slides/slide2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 Target="../slides/slide9.xml"/><Relationship Id="rId32" Type="http://schemas.openxmlformats.org/officeDocument/2006/relationships/slide" Target="../slides/slide17.xml"/><Relationship Id="rId37" Type="http://schemas.openxmlformats.org/officeDocument/2006/relationships/slide" Target="../slides/slide22.xml"/><Relationship Id="rId40" Type="http://schemas.openxmlformats.org/officeDocument/2006/relationships/slide" Target="../slides/slide25.xml"/><Relationship Id="rId45" Type="http://schemas.openxmlformats.org/officeDocument/2006/relationships/slide" Target="../slides/slide30.xml"/><Relationship Id="rId5" Type="http://schemas.openxmlformats.org/officeDocument/2006/relationships/slideLayout" Target="../slideLayouts/slideLayout5.xml"/><Relationship Id="rId15" Type="http://schemas.openxmlformats.org/officeDocument/2006/relationships/image" Target="../media/image3.emf"/><Relationship Id="rId23" Type="http://schemas.openxmlformats.org/officeDocument/2006/relationships/slide" Target="../slides/slide8.xml"/><Relationship Id="rId28" Type="http://schemas.openxmlformats.org/officeDocument/2006/relationships/slide" Target="../slides/slide13.xml"/><Relationship Id="rId36" Type="http://schemas.openxmlformats.org/officeDocument/2006/relationships/slide" Target="../slides/slide21.xml"/><Relationship Id="rId49" Type="http://schemas.openxmlformats.org/officeDocument/2006/relationships/slide" Target="../slides/slide34.xml"/><Relationship Id="rId10" Type="http://schemas.openxmlformats.org/officeDocument/2006/relationships/slideLayout" Target="../slideLayouts/slideLayout10.xml"/><Relationship Id="rId19" Type="http://schemas.openxmlformats.org/officeDocument/2006/relationships/slide" Target="../slides/slide4.xml"/><Relationship Id="rId31" Type="http://schemas.openxmlformats.org/officeDocument/2006/relationships/slide" Target="../slides/slide16.xml"/><Relationship Id="rId44" Type="http://schemas.openxmlformats.org/officeDocument/2006/relationships/slide" Target="../slides/slide29.xml"/><Relationship Id="rId52" Type="http://schemas.openxmlformats.org/officeDocument/2006/relationships/slide" Target="../slides/slide37.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 Id="rId22" Type="http://schemas.openxmlformats.org/officeDocument/2006/relationships/slide" Target="../slides/slide7.xml"/><Relationship Id="rId27" Type="http://schemas.openxmlformats.org/officeDocument/2006/relationships/slide" Target="../slides/slide12.xml"/><Relationship Id="rId30" Type="http://schemas.openxmlformats.org/officeDocument/2006/relationships/slide" Target="../slides/slide15.xml"/><Relationship Id="rId35" Type="http://schemas.openxmlformats.org/officeDocument/2006/relationships/slide" Target="../slides/slide20.xml"/><Relationship Id="rId43" Type="http://schemas.openxmlformats.org/officeDocument/2006/relationships/slide" Target="../slides/slide28.xml"/><Relationship Id="rId48" Type="http://schemas.openxmlformats.org/officeDocument/2006/relationships/slide" Target="../slides/slide33.xml"/><Relationship Id="rId8" Type="http://schemas.openxmlformats.org/officeDocument/2006/relationships/slideLayout" Target="../slideLayouts/slideLayout8.xml"/><Relationship Id="rId51" Type="http://schemas.openxmlformats.org/officeDocument/2006/relationships/slide" Target="../slides/slide36.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tile tx="0" ty="0" sx="100000" sy="100000" flip="none" algn="tl"/>
        </a:blipFill>
        <a:effectLst/>
      </p:bgPr>
    </p:bg>
    <p:spTree>
      <p:nvGrpSpPr>
        <p:cNvPr id="1" name=""/>
        <p:cNvGrpSpPr/>
        <p:nvPr/>
      </p:nvGrpSpPr>
      <p:grpSpPr>
        <a:xfrm>
          <a:off x="0" y="0"/>
          <a:ext cx="0" cy="0"/>
          <a:chOff x="0" y="0"/>
          <a:chExt cx="0" cy="0"/>
        </a:xfrm>
      </p:grpSpPr>
      <p:sp>
        <p:nvSpPr>
          <p:cNvPr id="1130" name="AutoShape 106" descr="neg14"/>
          <p:cNvSpPr>
            <a:spLocks noChangeArrowheads="1"/>
          </p:cNvSpPr>
          <p:nvPr/>
        </p:nvSpPr>
        <p:spPr bwMode="auto">
          <a:xfrm>
            <a:off x="-28575" y="0"/>
            <a:ext cx="1771650" cy="6624638"/>
          </a:xfrm>
          <a:prstGeom prst="bevel">
            <a:avLst>
              <a:gd name="adj" fmla="val 1949"/>
            </a:avLst>
          </a:prstGeom>
          <a:blipFill dpi="0" rotWithShape="1">
            <a:blip r:embed="rId14"/>
            <a:srcRect/>
            <a:tile tx="0" ty="0" sx="100000" sy="100000" flip="none" algn="tl"/>
          </a:blipFill>
          <a:ln w="57150">
            <a:noFill/>
            <a:miter lim="800000"/>
            <a:headEnd/>
            <a:tailEnd/>
          </a:ln>
          <a:effectLst>
            <a:prstShdw prst="shdw17" dist="17961" dir="2700000">
              <a:srgbClr val="0D0D0D">
                <a:gamma/>
                <a:shade val="60000"/>
                <a:invGamma/>
              </a:srgbClr>
            </a:prstShdw>
          </a:effectLst>
        </p:spPr>
        <p:txBody>
          <a:bodyPr lIns="90000" tIns="46800" rIns="90000" bIns="46800" anchor="ctr">
            <a:spAutoFit/>
          </a:bodyPr>
          <a:lstStyle/>
          <a:p>
            <a:endParaRPr lang="es-ES"/>
          </a:p>
        </p:txBody>
      </p:sp>
      <p:pic>
        <p:nvPicPr>
          <p:cNvPr id="1125" name="Picture 101">
            <a:hlinkClick r:id="" action="ppaction://hlinkshowjump?jump=lastslide" highlightClick="1"/>
          </p:cNvPr>
          <p:cNvPicPr>
            <a:picLocks noChangeAspect="1" noChangeArrowheads="1"/>
          </p:cNvPicPr>
          <p:nvPr/>
        </p:nvPicPr>
        <p:blipFill>
          <a:blip r:embed="rId15"/>
          <a:srcRect/>
          <a:stretch>
            <a:fillRect/>
          </a:stretch>
        </p:blipFill>
        <p:spPr bwMode="auto">
          <a:xfrm>
            <a:off x="9293225" y="63500"/>
            <a:ext cx="1190625" cy="368300"/>
          </a:xfrm>
          <a:prstGeom prst="rect">
            <a:avLst/>
          </a:prstGeom>
          <a:noFill/>
          <a:ln w="57150" cmpd="thinThick">
            <a:noFill/>
            <a:miter lim="800000"/>
            <a:headEnd/>
            <a:tailEnd/>
          </a:ln>
          <a:effectLst/>
        </p:spPr>
      </p:pic>
      <p:sp>
        <p:nvSpPr>
          <p:cNvPr id="1126" name="Rectangle 102"/>
          <p:cNvSpPr>
            <a:spLocks noGrp="1" noChangeArrowheads="1"/>
          </p:cNvSpPr>
          <p:nvPr>
            <p:ph type="title"/>
          </p:nvPr>
        </p:nvSpPr>
        <p:spPr bwMode="auto">
          <a:xfrm>
            <a:off x="2132013" y="71438"/>
            <a:ext cx="6624637" cy="4318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127" name="Rectangle 103"/>
          <p:cNvSpPr>
            <a:spLocks noGrp="1" noChangeArrowheads="1"/>
          </p:cNvSpPr>
          <p:nvPr>
            <p:ph type="body" idx="1"/>
          </p:nvPr>
        </p:nvSpPr>
        <p:spPr bwMode="auto">
          <a:xfrm>
            <a:off x="2779713" y="6048375"/>
            <a:ext cx="7523162" cy="3587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p:txBody>
      </p:sp>
      <p:pic>
        <p:nvPicPr>
          <p:cNvPr id="1128" name="Picture 104">
            <a:hlinkClick r:id="" action="ppaction://noaction">
              <a:snd r:embed="rId16" name="click.wav" builtIn="1"/>
            </a:hlinkClick>
          </p:cNvPr>
          <p:cNvPicPr>
            <a:picLocks noChangeAspect="1" noChangeArrowheads="1"/>
          </p:cNvPicPr>
          <p:nvPr/>
        </p:nvPicPr>
        <p:blipFill>
          <a:blip r:embed="rId17"/>
          <a:srcRect/>
          <a:stretch>
            <a:fillRect/>
          </a:stretch>
        </p:blipFill>
        <p:spPr bwMode="auto">
          <a:xfrm>
            <a:off x="1050925" y="6203950"/>
            <a:ext cx="512763" cy="420688"/>
          </a:xfrm>
          <a:prstGeom prst="rect">
            <a:avLst/>
          </a:prstGeom>
          <a:noFill/>
          <a:ln w="57150" cmpd="thinThick">
            <a:noFill/>
            <a:miter lim="800000"/>
            <a:headEnd/>
            <a:tailEnd/>
          </a:ln>
          <a:effectLst/>
        </p:spPr>
      </p:pic>
      <p:sp>
        <p:nvSpPr>
          <p:cNvPr id="1129" name="Text Box 105"/>
          <p:cNvSpPr txBox="1">
            <a:spLocks noChangeArrowheads="1"/>
          </p:cNvSpPr>
          <p:nvPr/>
        </p:nvSpPr>
        <p:spPr bwMode="auto">
          <a:xfrm>
            <a:off x="0" y="144463"/>
            <a:ext cx="2203450" cy="6184900"/>
          </a:xfrm>
          <a:prstGeom prst="rect">
            <a:avLst/>
          </a:prstGeom>
          <a:noFill/>
          <a:ln w="57150" cmpd="thinThick">
            <a:noFill/>
            <a:miter lim="800000"/>
            <a:headEnd/>
            <a:tailEnd/>
          </a:ln>
          <a:effectLst/>
        </p:spPr>
        <p:txBody>
          <a:bodyPr lIns="90000" tIns="46800" rIns="90000" bIns="46800">
            <a:spAutoFit/>
          </a:bodyPr>
          <a:lstStyle/>
          <a:p>
            <a:pPr>
              <a:lnSpc>
                <a:spcPct val="85000"/>
              </a:lnSpc>
              <a:spcBef>
                <a:spcPct val="10000"/>
              </a:spcBef>
            </a:pPr>
            <a:r>
              <a:rPr lang="es-ES_tradnl" sz="1200">
                <a:hlinkClick r:id="rId18" action="ppaction://hlinksldjump"/>
              </a:rPr>
              <a:t>Afilador</a:t>
            </a:r>
            <a:endParaRPr lang="es-ES_tradnl" sz="1200"/>
          </a:p>
          <a:p>
            <a:pPr>
              <a:lnSpc>
                <a:spcPct val="85000"/>
              </a:lnSpc>
              <a:spcBef>
                <a:spcPct val="10000"/>
              </a:spcBef>
            </a:pPr>
            <a:r>
              <a:rPr lang="es-ES_tradnl" sz="1200">
                <a:hlinkClick r:id="rId19" action="ppaction://hlinksldjump"/>
              </a:rPr>
              <a:t>Aguador</a:t>
            </a:r>
            <a:endParaRPr lang="es-ES_tradnl" sz="1200"/>
          </a:p>
          <a:p>
            <a:pPr>
              <a:lnSpc>
                <a:spcPct val="85000"/>
              </a:lnSpc>
              <a:spcBef>
                <a:spcPct val="10000"/>
              </a:spcBef>
            </a:pPr>
            <a:r>
              <a:rPr lang="es-ES_tradnl" sz="1200">
                <a:hlinkClick r:id="rId20" action="ppaction://hlinksldjump"/>
              </a:rPr>
              <a:t>Barbero</a:t>
            </a:r>
            <a:endParaRPr lang="es-ES_tradnl" sz="1200"/>
          </a:p>
          <a:p>
            <a:pPr>
              <a:lnSpc>
                <a:spcPct val="85000"/>
              </a:lnSpc>
              <a:spcBef>
                <a:spcPct val="10000"/>
              </a:spcBef>
            </a:pPr>
            <a:r>
              <a:rPr lang="es-ES_tradnl" sz="1200">
                <a:hlinkClick r:id="rId21" action="ppaction://hlinksldjump"/>
              </a:rPr>
              <a:t>Barquillero</a:t>
            </a:r>
            <a:endParaRPr lang="es-ES_tradnl" sz="1200"/>
          </a:p>
          <a:p>
            <a:pPr>
              <a:lnSpc>
                <a:spcPct val="85000"/>
              </a:lnSpc>
              <a:spcBef>
                <a:spcPct val="10000"/>
              </a:spcBef>
            </a:pPr>
            <a:r>
              <a:rPr lang="es-ES_tradnl" sz="1200">
                <a:hlinkClick r:id="rId22" action="ppaction://hlinksldjump"/>
              </a:rPr>
              <a:t>Botero</a:t>
            </a:r>
            <a:endParaRPr lang="es-ES_tradnl" sz="1200"/>
          </a:p>
          <a:p>
            <a:pPr>
              <a:lnSpc>
                <a:spcPct val="85000"/>
              </a:lnSpc>
              <a:spcBef>
                <a:spcPct val="10000"/>
              </a:spcBef>
            </a:pPr>
            <a:r>
              <a:rPr lang="es-ES_tradnl" sz="1200">
                <a:hlinkClick r:id="rId23" action="ppaction://hlinksldjump"/>
              </a:rPr>
              <a:t>Botijero/cacharrero</a:t>
            </a:r>
            <a:endParaRPr lang="es-ES_tradnl" sz="1200"/>
          </a:p>
          <a:p>
            <a:pPr>
              <a:lnSpc>
                <a:spcPct val="85000"/>
              </a:lnSpc>
              <a:spcBef>
                <a:spcPct val="10000"/>
              </a:spcBef>
            </a:pPr>
            <a:r>
              <a:rPr lang="es-ES_tradnl" sz="1200">
                <a:hlinkClick r:id="rId24" action="ppaction://hlinksldjump"/>
              </a:rPr>
              <a:t>Vendedor de agua</a:t>
            </a:r>
            <a:endParaRPr lang="es-ES_tradnl" sz="1200"/>
          </a:p>
          <a:p>
            <a:pPr>
              <a:lnSpc>
                <a:spcPct val="85000"/>
              </a:lnSpc>
              <a:spcBef>
                <a:spcPct val="10000"/>
              </a:spcBef>
            </a:pPr>
            <a:r>
              <a:rPr lang="es-ES_tradnl" sz="1200">
                <a:hlinkClick r:id="rId25" action="ppaction://hlinksldjump"/>
              </a:rPr>
              <a:t>Carbonero</a:t>
            </a:r>
            <a:endParaRPr lang="es-ES_tradnl" sz="1200"/>
          </a:p>
          <a:p>
            <a:pPr>
              <a:lnSpc>
                <a:spcPct val="85000"/>
              </a:lnSpc>
              <a:spcBef>
                <a:spcPct val="10000"/>
              </a:spcBef>
            </a:pPr>
            <a:r>
              <a:rPr lang="es-ES_tradnl" sz="1200">
                <a:hlinkClick r:id="rId26" action="ppaction://hlinksldjump"/>
              </a:rPr>
              <a:t>Carretillero</a:t>
            </a:r>
            <a:endParaRPr lang="es-ES_tradnl" sz="1200"/>
          </a:p>
          <a:p>
            <a:pPr>
              <a:lnSpc>
                <a:spcPct val="85000"/>
              </a:lnSpc>
              <a:spcBef>
                <a:spcPct val="10000"/>
              </a:spcBef>
            </a:pPr>
            <a:r>
              <a:rPr lang="es-ES_tradnl" sz="1200">
                <a:hlinkClick r:id="rId27" action="ppaction://hlinksldjump"/>
              </a:rPr>
              <a:t>Cartero</a:t>
            </a:r>
            <a:endParaRPr lang="es-ES_tradnl" sz="1200"/>
          </a:p>
          <a:p>
            <a:pPr>
              <a:lnSpc>
                <a:spcPct val="85000"/>
              </a:lnSpc>
              <a:spcBef>
                <a:spcPct val="10000"/>
              </a:spcBef>
            </a:pPr>
            <a:r>
              <a:rPr lang="es-ES_tradnl" sz="1200">
                <a:hlinkClick r:id="rId28" action="ppaction://hlinksldjump"/>
              </a:rPr>
              <a:t>Castañero/a</a:t>
            </a:r>
            <a:endParaRPr lang="es-ES_tradnl" sz="1200"/>
          </a:p>
          <a:p>
            <a:pPr>
              <a:lnSpc>
                <a:spcPct val="85000"/>
              </a:lnSpc>
              <a:spcBef>
                <a:spcPct val="10000"/>
              </a:spcBef>
            </a:pPr>
            <a:r>
              <a:rPr lang="es-ES_tradnl" sz="1200">
                <a:hlinkClick r:id="rId29" action="ppaction://hlinksldjump"/>
              </a:rPr>
              <a:t>Cerillero/a</a:t>
            </a:r>
            <a:endParaRPr lang="es-ES_tradnl" sz="1200"/>
          </a:p>
          <a:p>
            <a:pPr>
              <a:lnSpc>
                <a:spcPct val="85000"/>
              </a:lnSpc>
              <a:spcBef>
                <a:spcPct val="10000"/>
              </a:spcBef>
            </a:pPr>
            <a:r>
              <a:rPr lang="es-ES_tradnl" sz="1200">
                <a:hlinkClick r:id="rId30" action="ppaction://hlinksldjump"/>
              </a:rPr>
              <a:t>Charlatán</a:t>
            </a:r>
            <a:endParaRPr lang="es-ES_tradnl" sz="1200"/>
          </a:p>
          <a:p>
            <a:pPr>
              <a:lnSpc>
                <a:spcPct val="85000"/>
              </a:lnSpc>
              <a:spcBef>
                <a:spcPct val="10000"/>
              </a:spcBef>
            </a:pPr>
            <a:r>
              <a:rPr lang="es-ES_tradnl" sz="1200">
                <a:hlinkClick r:id="rId31" action="ppaction://hlinksldjump"/>
              </a:rPr>
              <a:t>Churrero/a</a:t>
            </a:r>
            <a:endParaRPr lang="es-ES_tradnl" sz="1200"/>
          </a:p>
          <a:p>
            <a:pPr>
              <a:lnSpc>
                <a:spcPct val="85000"/>
              </a:lnSpc>
              <a:spcBef>
                <a:spcPct val="10000"/>
              </a:spcBef>
            </a:pPr>
            <a:r>
              <a:rPr lang="es-ES_tradnl" sz="1200">
                <a:hlinkClick r:id="rId32" action="ppaction://hlinksldjump"/>
              </a:rPr>
              <a:t>Farolero</a:t>
            </a:r>
            <a:endParaRPr lang="es-ES_tradnl" sz="1200"/>
          </a:p>
          <a:p>
            <a:pPr>
              <a:lnSpc>
                <a:spcPct val="85000"/>
              </a:lnSpc>
              <a:spcBef>
                <a:spcPct val="10000"/>
              </a:spcBef>
            </a:pPr>
            <a:r>
              <a:rPr lang="es-ES_tradnl" sz="1200">
                <a:hlinkClick r:id="rId33" action="ppaction://hlinksldjump"/>
              </a:rPr>
              <a:t>Fotógrafo</a:t>
            </a:r>
            <a:endParaRPr lang="es-ES_tradnl" sz="1200"/>
          </a:p>
          <a:p>
            <a:pPr>
              <a:lnSpc>
                <a:spcPct val="85000"/>
              </a:lnSpc>
              <a:spcBef>
                <a:spcPct val="10000"/>
              </a:spcBef>
            </a:pPr>
            <a:r>
              <a:rPr lang="es-ES_tradnl" sz="1200">
                <a:hlinkClick r:id="rId34" action="ppaction://hlinksldjump"/>
              </a:rPr>
              <a:t>Fumista</a:t>
            </a:r>
            <a:endParaRPr lang="es-ES_tradnl" sz="1200"/>
          </a:p>
          <a:p>
            <a:pPr>
              <a:lnSpc>
                <a:spcPct val="85000"/>
              </a:lnSpc>
              <a:spcBef>
                <a:spcPct val="10000"/>
              </a:spcBef>
            </a:pPr>
            <a:r>
              <a:rPr lang="es-ES_tradnl" sz="1200">
                <a:hlinkClick r:id="rId35" action="ppaction://hlinksldjump"/>
              </a:rPr>
              <a:t>Guarda Jardines</a:t>
            </a:r>
            <a:endParaRPr lang="es-ES_tradnl" sz="1200"/>
          </a:p>
          <a:p>
            <a:pPr>
              <a:lnSpc>
                <a:spcPct val="85000"/>
              </a:lnSpc>
              <a:spcBef>
                <a:spcPct val="10000"/>
              </a:spcBef>
            </a:pPr>
            <a:r>
              <a:rPr lang="es-ES_tradnl" sz="1200">
                <a:hlinkClick r:id="rId36" action="ppaction://hlinksldjump"/>
              </a:rPr>
              <a:t>Guardia de la Porra</a:t>
            </a:r>
            <a:endParaRPr lang="es-ES_tradnl" sz="1200"/>
          </a:p>
          <a:p>
            <a:pPr>
              <a:lnSpc>
                <a:spcPct val="85000"/>
              </a:lnSpc>
              <a:spcBef>
                <a:spcPct val="10000"/>
              </a:spcBef>
            </a:pPr>
            <a:r>
              <a:rPr lang="es-ES_tradnl" sz="1200">
                <a:hlinkClick r:id="rId37" action="ppaction://hlinksldjump"/>
              </a:rPr>
              <a:t>Lavanderas</a:t>
            </a:r>
            <a:endParaRPr lang="es-ES_tradnl" sz="1200"/>
          </a:p>
          <a:p>
            <a:pPr>
              <a:lnSpc>
                <a:spcPct val="85000"/>
              </a:lnSpc>
              <a:spcBef>
                <a:spcPct val="10000"/>
              </a:spcBef>
            </a:pPr>
            <a:r>
              <a:rPr lang="es-ES_tradnl" sz="1200">
                <a:hlinkClick r:id="rId38" action="ppaction://hlinksldjump"/>
              </a:rPr>
              <a:t>Limpiabotas</a:t>
            </a:r>
            <a:endParaRPr lang="es-ES_tradnl" sz="1200"/>
          </a:p>
          <a:p>
            <a:pPr>
              <a:lnSpc>
                <a:spcPct val="85000"/>
              </a:lnSpc>
              <a:spcBef>
                <a:spcPct val="10000"/>
              </a:spcBef>
            </a:pPr>
            <a:r>
              <a:rPr lang="es-ES_tradnl" sz="1200">
                <a:hlinkClick r:id="rId39" action="ppaction://hlinksldjump"/>
              </a:rPr>
              <a:t>Maletero</a:t>
            </a:r>
            <a:endParaRPr lang="es-ES_tradnl" sz="1200"/>
          </a:p>
          <a:p>
            <a:pPr>
              <a:lnSpc>
                <a:spcPct val="85000"/>
              </a:lnSpc>
              <a:spcBef>
                <a:spcPct val="10000"/>
              </a:spcBef>
            </a:pPr>
            <a:r>
              <a:rPr lang="es-ES_tradnl" sz="1200">
                <a:hlinkClick r:id="rId40" action="ppaction://hlinksldjump"/>
              </a:rPr>
              <a:t>Mielero</a:t>
            </a:r>
            <a:endParaRPr lang="es-ES_tradnl" sz="1200"/>
          </a:p>
          <a:p>
            <a:pPr>
              <a:lnSpc>
                <a:spcPct val="85000"/>
              </a:lnSpc>
              <a:spcBef>
                <a:spcPct val="10000"/>
              </a:spcBef>
            </a:pPr>
            <a:r>
              <a:rPr lang="es-ES_tradnl" sz="1200">
                <a:hlinkClick r:id="rId41" action="ppaction://hlinksldjump"/>
              </a:rPr>
              <a:t>Mozo de Cuerda</a:t>
            </a:r>
            <a:endParaRPr lang="es-ES_tradnl" sz="1200"/>
          </a:p>
          <a:p>
            <a:pPr>
              <a:lnSpc>
                <a:spcPct val="85000"/>
              </a:lnSpc>
              <a:spcBef>
                <a:spcPct val="10000"/>
              </a:spcBef>
            </a:pPr>
            <a:r>
              <a:rPr lang="es-ES_tradnl" sz="1200">
                <a:hlinkClick r:id="rId42" action="ppaction://hlinksldjump"/>
              </a:rPr>
              <a:t>Organillero</a:t>
            </a:r>
            <a:endParaRPr lang="es-ES_tradnl" sz="1200"/>
          </a:p>
          <a:p>
            <a:pPr>
              <a:lnSpc>
                <a:spcPct val="85000"/>
              </a:lnSpc>
              <a:spcBef>
                <a:spcPct val="10000"/>
              </a:spcBef>
            </a:pPr>
            <a:r>
              <a:rPr lang="es-ES_tradnl" sz="1200">
                <a:hlinkClick r:id="rId43" action="ppaction://hlinksldjump"/>
              </a:rPr>
              <a:t>Paragüero/Lañador</a:t>
            </a:r>
            <a:endParaRPr lang="es-ES_tradnl" sz="1200"/>
          </a:p>
          <a:p>
            <a:pPr>
              <a:lnSpc>
                <a:spcPct val="85000"/>
              </a:lnSpc>
              <a:spcBef>
                <a:spcPct val="10000"/>
              </a:spcBef>
            </a:pPr>
            <a:r>
              <a:rPr lang="es-ES_tradnl" sz="1200">
                <a:hlinkClick r:id="rId44" action="ppaction://hlinksldjump"/>
              </a:rPr>
              <a:t>Pipero/a</a:t>
            </a:r>
            <a:endParaRPr lang="es-ES_tradnl" sz="1200"/>
          </a:p>
          <a:p>
            <a:pPr>
              <a:lnSpc>
                <a:spcPct val="85000"/>
              </a:lnSpc>
              <a:spcBef>
                <a:spcPct val="10000"/>
              </a:spcBef>
            </a:pPr>
            <a:r>
              <a:rPr lang="es-ES_tradnl" sz="1200">
                <a:hlinkClick r:id="rId45" action="ppaction://hlinksldjump"/>
              </a:rPr>
              <a:t>Regador</a:t>
            </a:r>
            <a:endParaRPr lang="es-ES_tradnl" sz="1200"/>
          </a:p>
          <a:p>
            <a:pPr>
              <a:lnSpc>
                <a:spcPct val="85000"/>
              </a:lnSpc>
              <a:spcBef>
                <a:spcPct val="10000"/>
              </a:spcBef>
            </a:pPr>
            <a:r>
              <a:rPr lang="es-ES_tradnl" sz="1200">
                <a:hlinkClick r:id="rId46" action="ppaction://hlinksldjump"/>
              </a:rPr>
              <a:t>Remalladora</a:t>
            </a:r>
            <a:endParaRPr lang="es-ES_tradnl" sz="1200"/>
          </a:p>
          <a:p>
            <a:pPr>
              <a:lnSpc>
                <a:spcPct val="85000"/>
              </a:lnSpc>
              <a:spcBef>
                <a:spcPct val="10000"/>
              </a:spcBef>
            </a:pPr>
            <a:r>
              <a:rPr lang="es-ES_tradnl" sz="1200">
                <a:hlinkClick r:id="rId47" action="ppaction://hlinksldjump"/>
              </a:rPr>
              <a:t>Sereno</a:t>
            </a:r>
            <a:endParaRPr lang="es-ES_tradnl" sz="1200"/>
          </a:p>
          <a:p>
            <a:pPr>
              <a:lnSpc>
                <a:spcPct val="85000"/>
              </a:lnSpc>
              <a:spcBef>
                <a:spcPct val="10000"/>
              </a:spcBef>
            </a:pPr>
            <a:r>
              <a:rPr lang="es-ES_tradnl" sz="1200">
                <a:hlinkClick r:id="rId48" action="ppaction://hlinksldjump"/>
              </a:rPr>
              <a:t>Tranviario</a:t>
            </a:r>
            <a:endParaRPr lang="es-ES_tradnl" sz="1200"/>
          </a:p>
          <a:p>
            <a:pPr>
              <a:lnSpc>
                <a:spcPct val="85000"/>
              </a:lnSpc>
              <a:spcBef>
                <a:spcPct val="10000"/>
              </a:spcBef>
            </a:pPr>
            <a:r>
              <a:rPr lang="es-ES_tradnl" sz="1200">
                <a:hlinkClick r:id="rId49" action="ppaction://hlinksldjump"/>
              </a:rPr>
              <a:t>Vendedor de hielo</a:t>
            </a:r>
            <a:endParaRPr lang="es-ES_tradnl" sz="1200"/>
          </a:p>
          <a:p>
            <a:pPr>
              <a:lnSpc>
                <a:spcPct val="85000"/>
              </a:lnSpc>
              <a:spcBef>
                <a:spcPct val="10000"/>
              </a:spcBef>
            </a:pPr>
            <a:r>
              <a:rPr lang="es-ES_tradnl" sz="1200">
                <a:hlinkClick r:id="rId50" action="ppaction://hlinksldjump"/>
              </a:rPr>
              <a:t>Vendedor Prensa</a:t>
            </a:r>
            <a:endParaRPr lang="es-ES_tradnl" sz="1200"/>
          </a:p>
          <a:p>
            <a:pPr>
              <a:lnSpc>
                <a:spcPct val="85000"/>
              </a:lnSpc>
              <a:spcBef>
                <a:spcPct val="10000"/>
              </a:spcBef>
            </a:pPr>
            <a:r>
              <a:rPr lang="es-ES_tradnl" sz="1200">
                <a:hlinkClick r:id="rId51" action="ppaction://hlinksldjump"/>
              </a:rPr>
              <a:t>Rifador en trenes</a:t>
            </a:r>
            <a:endParaRPr lang="es-ES_tradnl" sz="1200"/>
          </a:p>
          <a:p>
            <a:pPr>
              <a:lnSpc>
                <a:spcPct val="85000"/>
              </a:lnSpc>
              <a:spcBef>
                <a:spcPct val="10000"/>
              </a:spcBef>
            </a:pPr>
            <a:r>
              <a:rPr lang="es-ES_tradnl" sz="1200">
                <a:hlinkClick r:id="rId52" action="ppaction://hlinksldjump"/>
              </a:rPr>
              <a:t>Trapero</a:t>
            </a:r>
            <a:endParaRPr lang="es-ES_tradnl" sz="120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iming>
    <p:tnLst>
      <p:par>
        <p:cTn id="1" dur="indefinite" restart="never" nodeType="tmRoot"/>
      </p:par>
    </p:tnLst>
  </p:timing>
  <p:txStyles>
    <p:titleStyle>
      <a:lvl1pPr algn="l" rtl="0" eaLnBrk="1" fontAlgn="base" hangingPunct="1">
        <a:spcBef>
          <a:spcPct val="0"/>
        </a:spcBef>
        <a:spcAft>
          <a:spcPct val="0"/>
        </a:spcAft>
        <a:defRPr sz="3200" u="sng">
          <a:solidFill>
            <a:srgbClr val="E1D27D"/>
          </a:solidFill>
          <a:latin typeface="+mj-lt"/>
          <a:ea typeface="+mj-ea"/>
          <a:cs typeface="+mj-cs"/>
        </a:defRPr>
      </a:lvl1pPr>
      <a:lvl2pPr algn="l" rtl="0" eaLnBrk="1" fontAlgn="base" hangingPunct="1">
        <a:spcBef>
          <a:spcPct val="0"/>
        </a:spcBef>
        <a:spcAft>
          <a:spcPct val="0"/>
        </a:spcAft>
        <a:defRPr sz="3200" u="sng">
          <a:solidFill>
            <a:srgbClr val="E1D27D"/>
          </a:solidFill>
          <a:latin typeface="Verdana" pitchFamily="34" charset="0"/>
          <a:cs typeface="Arial" charset="0"/>
        </a:defRPr>
      </a:lvl2pPr>
      <a:lvl3pPr algn="l" rtl="0" eaLnBrk="1" fontAlgn="base" hangingPunct="1">
        <a:spcBef>
          <a:spcPct val="0"/>
        </a:spcBef>
        <a:spcAft>
          <a:spcPct val="0"/>
        </a:spcAft>
        <a:defRPr sz="3200" u="sng">
          <a:solidFill>
            <a:srgbClr val="E1D27D"/>
          </a:solidFill>
          <a:latin typeface="Verdana" pitchFamily="34" charset="0"/>
          <a:cs typeface="Arial" charset="0"/>
        </a:defRPr>
      </a:lvl3pPr>
      <a:lvl4pPr algn="l" rtl="0" eaLnBrk="1" fontAlgn="base" hangingPunct="1">
        <a:spcBef>
          <a:spcPct val="0"/>
        </a:spcBef>
        <a:spcAft>
          <a:spcPct val="0"/>
        </a:spcAft>
        <a:defRPr sz="3200" u="sng">
          <a:solidFill>
            <a:srgbClr val="E1D27D"/>
          </a:solidFill>
          <a:latin typeface="Verdana" pitchFamily="34" charset="0"/>
          <a:cs typeface="Arial" charset="0"/>
        </a:defRPr>
      </a:lvl4pPr>
      <a:lvl5pPr algn="l" rtl="0" eaLnBrk="1" fontAlgn="base" hangingPunct="1">
        <a:spcBef>
          <a:spcPct val="0"/>
        </a:spcBef>
        <a:spcAft>
          <a:spcPct val="0"/>
        </a:spcAft>
        <a:defRPr sz="3200" u="sng">
          <a:solidFill>
            <a:srgbClr val="E1D27D"/>
          </a:solidFill>
          <a:latin typeface="Verdana" pitchFamily="34" charset="0"/>
          <a:cs typeface="Arial" charset="0"/>
        </a:defRPr>
      </a:lvl5pPr>
      <a:lvl6pPr marL="457200" algn="l" rtl="0" eaLnBrk="1" fontAlgn="base" hangingPunct="1">
        <a:spcBef>
          <a:spcPct val="0"/>
        </a:spcBef>
        <a:spcAft>
          <a:spcPct val="0"/>
        </a:spcAft>
        <a:defRPr sz="3200" u="sng">
          <a:solidFill>
            <a:srgbClr val="E1D27D"/>
          </a:solidFill>
          <a:latin typeface="Verdana" pitchFamily="34" charset="0"/>
          <a:cs typeface="Arial" charset="0"/>
        </a:defRPr>
      </a:lvl6pPr>
      <a:lvl7pPr marL="914400" algn="l" rtl="0" eaLnBrk="1" fontAlgn="base" hangingPunct="1">
        <a:spcBef>
          <a:spcPct val="0"/>
        </a:spcBef>
        <a:spcAft>
          <a:spcPct val="0"/>
        </a:spcAft>
        <a:defRPr sz="3200" u="sng">
          <a:solidFill>
            <a:srgbClr val="E1D27D"/>
          </a:solidFill>
          <a:latin typeface="Verdana" pitchFamily="34" charset="0"/>
          <a:cs typeface="Arial" charset="0"/>
        </a:defRPr>
      </a:lvl7pPr>
      <a:lvl8pPr marL="1371600" algn="l" rtl="0" eaLnBrk="1" fontAlgn="base" hangingPunct="1">
        <a:spcBef>
          <a:spcPct val="0"/>
        </a:spcBef>
        <a:spcAft>
          <a:spcPct val="0"/>
        </a:spcAft>
        <a:defRPr sz="3200" u="sng">
          <a:solidFill>
            <a:srgbClr val="E1D27D"/>
          </a:solidFill>
          <a:latin typeface="Verdana" pitchFamily="34" charset="0"/>
          <a:cs typeface="Arial" charset="0"/>
        </a:defRPr>
      </a:lvl8pPr>
      <a:lvl9pPr marL="1828800" algn="l" rtl="0" eaLnBrk="1" fontAlgn="base" hangingPunct="1">
        <a:spcBef>
          <a:spcPct val="0"/>
        </a:spcBef>
        <a:spcAft>
          <a:spcPct val="0"/>
        </a:spcAft>
        <a:defRPr sz="3200" u="sng">
          <a:solidFill>
            <a:srgbClr val="E1D27D"/>
          </a:solidFill>
          <a:latin typeface="Verdana" pitchFamily="34" charset="0"/>
          <a:cs typeface="Arial" charset="0"/>
        </a:defRPr>
      </a:lvl9pPr>
    </p:titleStyle>
    <p:bodyStyle>
      <a:lvl1pPr algn="ctr" rtl="0" eaLnBrk="1" fontAlgn="base" hangingPunct="1">
        <a:spcBef>
          <a:spcPct val="20000"/>
        </a:spcBef>
        <a:spcAft>
          <a:spcPct val="0"/>
        </a:spcAft>
        <a:defRPr sz="2400">
          <a:solidFill>
            <a:schemeClr val="bg1"/>
          </a:solidFill>
          <a:latin typeface="+mn-lt"/>
          <a:ea typeface="+mn-ea"/>
          <a:cs typeface="+mn-cs"/>
        </a:defRPr>
      </a:lvl1pPr>
      <a:lvl2pPr marL="742950" indent="-285750" algn="l" rtl="0" eaLnBrk="1" fontAlgn="base" hangingPunct="1">
        <a:spcBef>
          <a:spcPct val="20000"/>
        </a:spcBef>
        <a:spcAft>
          <a:spcPct val="0"/>
        </a:spcAft>
        <a:buChar char="–"/>
        <a:defRPr sz="2800">
          <a:solidFill>
            <a:srgbClr val="E1D27D"/>
          </a:solidFill>
          <a:latin typeface="+mn-lt"/>
          <a:cs typeface="+mn-cs"/>
        </a:defRPr>
      </a:lvl2pPr>
      <a:lvl3pPr marL="1147763" indent="-228600" algn="l" rtl="0" eaLnBrk="1" fontAlgn="base" hangingPunct="1">
        <a:spcBef>
          <a:spcPct val="20000"/>
        </a:spcBef>
        <a:spcAft>
          <a:spcPct val="0"/>
        </a:spcAft>
        <a:buChar char="•"/>
        <a:defRPr sz="2400">
          <a:solidFill>
            <a:srgbClr val="E1D27D"/>
          </a:solidFill>
          <a:latin typeface="+mn-lt"/>
          <a:cs typeface="+mn-cs"/>
        </a:defRPr>
      </a:lvl3pPr>
      <a:lvl4pPr marL="1600200" indent="-228600" algn="l" rtl="0" eaLnBrk="1" fontAlgn="base" hangingPunct="1">
        <a:spcBef>
          <a:spcPct val="20000"/>
        </a:spcBef>
        <a:spcAft>
          <a:spcPct val="0"/>
        </a:spcAft>
        <a:buChar char="–"/>
        <a:defRPr sz="2000">
          <a:solidFill>
            <a:srgbClr val="E1D27D"/>
          </a:solidFill>
          <a:latin typeface="+mn-lt"/>
          <a:cs typeface="+mn-cs"/>
        </a:defRPr>
      </a:lvl4pPr>
      <a:lvl5pPr marL="2057400" indent="-228600" algn="l" rtl="0" eaLnBrk="1" fontAlgn="base" hangingPunct="1">
        <a:spcBef>
          <a:spcPct val="20000"/>
        </a:spcBef>
        <a:spcAft>
          <a:spcPct val="0"/>
        </a:spcAft>
        <a:buChar char="»"/>
        <a:defRPr sz="2000">
          <a:solidFill>
            <a:srgbClr val="E1D27D"/>
          </a:solidFill>
          <a:latin typeface="+mn-lt"/>
          <a:cs typeface="+mn-cs"/>
        </a:defRPr>
      </a:lvl5pPr>
      <a:lvl6pPr marL="2514600" indent="-228600" algn="l" rtl="0" eaLnBrk="1" fontAlgn="base" hangingPunct="1">
        <a:spcBef>
          <a:spcPct val="20000"/>
        </a:spcBef>
        <a:spcAft>
          <a:spcPct val="0"/>
        </a:spcAft>
        <a:buChar char="»"/>
        <a:defRPr sz="2000">
          <a:solidFill>
            <a:srgbClr val="E1D27D"/>
          </a:solidFill>
          <a:latin typeface="+mn-lt"/>
          <a:cs typeface="+mn-cs"/>
        </a:defRPr>
      </a:lvl6pPr>
      <a:lvl7pPr marL="2971800" indent="-228600" algn="l" rtl="0" eaLnBrk="1" fontAlgn="base" hangingPunct="1">
        <a:spcBef>
          <a:spcPct val="20000"/>
        </a:spcBef>
        <a:spcAft>
          <a:spcPct val="0"/>
        </a:spcAft>
        <a:buChar char="»"/>
        <a:defRPr sz="2000">
          <a:solidFill>
            <a:srgbClr val="E1D27D"/>
          </a:solidFill>
          <a:latin typeface="+mn-lt"/>
          <a:cs typeface="+mn-cs"/>
        </a:defRPr>
      </a:lvl7pPr>
      <a:lvl8pPr marL="3429000" indent="-228600" algn="l" rtl="0" eaLnBrk="1" fontAlgn="base" hangingPunct="1">
        <a:spcBef>
          <a:spcPct val="20000"/>
        </a:spcBef>
        <a:spcAft>
          <a:spcPct val="0"/>
        </a:spcAft>
        <a:buChar char="»"/>
        <a:defRPr sz="2000">
          <a:solidFill>
            <a:srgbClr val="E1D27D"/>
          </a:solidFill>
          <a:latin typeface="+mn-lt"/>
          <a:cs typeface="+mn-cs"/>
        </a:defRPr>
      </a:lvl8pPr>
      <a:lvl9pPr marL="3886200" indent="-228600" algn="l" rtl="0" eaLnBrk="1" fontAlgn="base" hangingPunct="1">
        <a:spcBef>
          <a:spcPct val="20000"/>
        </a:spcBef>
        <a:spcAft>
          <a:spcPct val="0"/>
        </a:spcAft>
        <a:buChar char="»"/>
        <a:defRPr sz="2000">
          <a:solidFill>
            <a:srgbClr val="E1D27D"/>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529987" y="265293"/>
            <a:ext cx="9539764" cy="110410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529987" y="1545749"/>
            <a:ext cx="9539764" cy="437195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529987" y="6032714"/>
            <a:ext cx="2473272" cy="460044"/>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621577" y="6032714"/>
            <a:ext cx="3356584" cy="460044"/>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7596479" y="6032714"/>
            <a:ext cx="2473272" cy="460044"/>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3FC19ED3-5766-466D-B74C-2757FBAED65D}"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5.jpeg"/><Relationship Id="rId7" Type="http://schemas.openxmlformats.org/officeDocument/2006/relationships/audio" Target="../media/audio1.wav"/><Relationship Id="rId2" Type="http://schemas.openxmlformats.org/officeDocument/2006/relationships/audio" Target="../media/audio2.wav"/><Relationship Id="rId1" Type="http://schemas.openxmlformats.org/officeDocument/2006/relationships/slideLayout" Target="../slideLayouts/slideLayout1.xml"/><Relationship Id="rId6" Type="http://schemas.openxmlformats.org/officeDocument/2006/relationships/image" Target="../media/image8.gif"/><Relationship Id="rId5" Type="http://schemas.openxmlformats.org/officeDocument/2006/relationships/image" Target="../media/image7.jpeg"/><Relationship Id="rId4" Type="http://schemas.openxmlformats.org/officeDocument/2006/relationships/image" Target="../media/image6.jpeg"/><Relationship Id="rId9" Type="http://schemas.openxmlformats.org/officeDocument/2006/relationships/image" Target="../media/image9.gif"/></Relationships>
</file>

<file path=ppt/slides/_rels/slide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 Id="rId4" Type="http://schemas.openxmlformats.org/officeDocument/2006/relationships/image" Target="../media/image13.gif"/></Relationships>
</file>

<file path=ppt/slides/_rels/slide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 Id="rId4" Type="http://schemas.openxmlformats.org/officeDocument/2006/relationships/image" Target="../media/image13.gif"/></Relationships>
</file>

<file path=ppt/slides/_rels/slide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 Id="rId4" Type="http://schemas.openxmlformats.org/officeDocument/2006/relationships/image" Target="../media/image13.gif"/></Relationships>
</file>

<file path=ppt/slides/_rels/slide6.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 Id="rId5" Type="http://schemas.openxmlformats.org/officeDocument/2006/relationships/image" Target="../media/image13.gif"/><Relationship Id="rId4" Type="http://schemas.openxmlformats.org/officeDocument/2006/relationships/image" Target="../media/image21.jpeg"/></Relationships>
</file>

<file path=ppt/slides/_rels/slide8.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2.xml"/><Relationship Id="rId5" Type="http://schemas.openxmlformats.org/officeDocument/2006/relationships/image" Target="../media/image32.jpeg"/><Relationship Id="rId4" Type="http://schemas.openxmlformats.org/officeDocument/2006/relationships/image" Target="../media/image13.gif"/></Relationships>
</file>

<file path=ppt/slides/_rels/slide17.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2.xml"/><Relationship Id="rId4" Type="http://schemas.openxmlformats.org/officeDocument/2006/relationships/image" Target="../media/image13.gif"/></Relationships>
</file>

<file path=ppt/slides/_rels/slide18.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2.xml"/><Relationship Id="rId4" Type="http://schemas.openxmlformats.org/officeDocument/2006/relationships/image" Target="../media/image13.gif"/></Relationships>
</file>

<file path=ppt/slides/_rels/slide19.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2.xml"/><Relationship Id="rId5" Type="http://schemas.openxmlformats.org/officeDocument/2006/relationships/image" Target="../media/image51.jpeg"/><Relationship Id="rId4" Type="http://schemas.openxmlformats.org/officeDocument/2006/relationships/image" Target="../media/image13.gif"/></Relationships>
</file>

<file path=ppt/slides/_rels/slide32.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2.xml"/><Relationship Id="rId4" Type="http://schemas.openxmlformats.org/officeDocument/2006/relationships/image" Target="../media/image13.gif"/></Relationships>
</file>

<file path=ppt/slides/_rels/slide33.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slideLayout" Target="../slideLayouts/slideLayout2.xml"/><Relationship Id="rId4" Type="http://schemas.openxmlformats.org/officeDocument/2006/relationships/image" Target="../media/image13.gif"/></Relationships>
</file>

<file path=ppt/slides/_rels/slide34.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56.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2.xml"/><Relationship Id="rId4" Type="http://schemas.openxmlformats.org/officeDocument/2006/relationships/image" Target="../media/image13.gif"/></Relationships>
</file>

<file path=ppt/slides/_rels/slide37.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60.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8" Type="http://schemas.openxmlformats.org/officeDocument/2006/relationships/image" Target="../media/image65.jpeg"/><Relationship Id="rId3" Type="http://schemas.openxmlformats.org/officeDocument/2006/relationships/image" Target="../media/image2.jpeg"/><Relationship Id="rId7" Type="http://schemas.openxmlformats.org/officeDocument/2006/relationships/image" Target="../media/image64.jpeg"/><Relationship Id="rId2" Type="http://schemas.openxmlformats.org/officeDocument/2006/relationships/image" Target="../media/image61.jpeg"/><Relationship Id="rId1" Type="http://schemas.openxmlformats.org/officeDocument/2006/relationships/slideLayout" Target="../slideLayouts/slideLayout1.xml"/><Relationship Id="rId6" Type="http://schemas.openxmlformats.org/officeDocument/2006/relationships/image" Target="../media/image63.jpeg"/><Relationship Id="rId5" Type="http://schemas.openxmlformats.org/officeDocument/2006/relationships/image" Target="../media/image7.jpeg"/><Relationship Id="rId10" Type="http://schemas.openxmlformats.org/officeDocument/2006/relationships/image" Target="../media/image66.jpeg"/><Relationship Id="rId4" Type="http://schemas.openxmlformats.org/officeDocument/2006/relationships/image" Target="../media/image62.jpeg"/><Relationship Id="rId9" Type="http://schemas.openxmlformats.org/officeDocument/2006/relationships/hyperlink" Target="http://www.tallerpps.es/" TargetMode="External"/></Relationships>
</file>

<file path=ppt/slides/_rels/slide39.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67.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68.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69.jpeg"/></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12338" name="Picture 50"/>
          <p:cNvPicPr>
            <a:picLocks noChangeAspect="1" noChangeArrowheads="1"/>
          </p:cNvPicPr>
          <p:nvPr/>
        </p:nvPicPr>
        <p:blipFill>
          <a:blip r:embed="rId4"/>
          <a:srcRect/>
          <a:stretch>
            <a:fillRect/>
          </a:stretch>
        </p:blipFill>
        <p:spPr bwMode="auto">
          <a:xfrm>
            <a:off x="2995613" y="792163"/>
            <a:ext cx="4895850" cy="4972050"/>
          </a:xfrm>
          <a:prstGeom prst="rect">
            <a:avLst/>
          </a:prstGeom>
          <a:noFill/>
          <a:ln w="57150" cmpd="thinThick">
            <a:noFill/>
            <a:miter lim="800000"/>
            <a:headEnd/>
            <a:tailEnd/>
          </a:ln>
          <a:effectLst/>
        </p:spPr>
      </p:pic>
      <p:sp>
        <p:nvSpPr>
          <p:cNvPr id="12319" name="AutoShape 31" descr="textura cobre"/>
          <p:cNvSpPr>
            <a:spLocks noChangeArrowheads="1"/>
          </p:cNvSpPr>
          <p:nvPr/>
        </p:nvSpPr>
        <p:spPr bwMode="auto">
          <a:xfrm>
            <a:off x="2995613" y="792163"/>
            <a:ext cx="4968875" cy="5040312"/>
          </a:xfrm>
          <a:custGeom>
            <a:avLst/>
            <a:gdLst>
              <a:gd name="G0" fmla="+- 299 0 0"/>
              <a:gd name="G1" fmla="+- 21600 0 299"/>
              <a:gd name="G2" fmla="+- 21600 0 299"/>
              <a:gd name="G3" fmla="*/ 21600 1 2"/>
              <a:gd name="G4" fmla="*/ 21600 1 2"/>
              <a:gd name="G5" fmla="*/ 299 1 2"/>
              <a:gd name="G6" fmla="*/ 299 3 2"/>
              <a:gd name="G7" fmla="+- G1 G5 0"/>
              <a:gd name="G8" fmla="+- G2 G5 0"/>
              <a:gd name="T0" fmla="*/ 0 w 21600"/>
              <a:gd name="T1" fmla="*/ 10956 h 21600"/>
              <a:gd name="T2" fmla="*/ 299 w 21600"/>
              <a:gd name="T3" fmla="*/ 10956 h 21600"/>
              <a:gd name="T4" fmla="*/ 10800 w 21600"/>
              <a:gd name="T5" fmla="*/ 21911 h 21600"/>
              <a:gd name="T6" fmla="*/ 10800 w 21600"/>
              <a:gd name="T7" fmla="*/ 21612 h 21600"/>
              <a:gd name="T8" fmla="*/ 21600 w 21600"/>
              <a:gd name="T9" fmla="*/ 10956 h 21600"/>
              <a:gd name="T10" fmla="*/ 21301 w 21600"/>
              <a:gd name="T11" fmla="*/ 10956 h 21600"/>
              <a:gd name="T12" fmla="*/ 10800 w 21600"/>
              <a:gd name="T13" fmla="*/ 0 h 21600"/>
              <a:gd name="T14" fmla="*/ 10800 w 21600"/>
              <a:gd name="T15" fmla="*/ 299 h 21600"/>
              <a:gd name="T16" fmla="*/ G0 w 21600"/>
              <a:gd name="T17" fmla="*/ G0 h 21600"/>
              <a:gd name="T18" fmla="*/ G1 w 21600"/>
              <a:gd name="T19" fmla="*/ G2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911">
                <a:moveTo>
                  <a:pt x="0" y="0"/>
                </a:moveTo>
                <a:lnTo>
                  <a:pt x="0" y="21911"/>
                </a:lnTo>
                <a:lnTo>
                  <a:pt x="21600" y="21911"/>
                </a:lnTo>
                <a:lnTo>
                  <a:pt x="21600" y="0"/>
                </a:lnTo>
                <a:close/>
                <a:moveTo>
                  <a:pt x="299" y="299"/>
                </a:moveTo>
                <a:lnTo>
                  <a:pt x="299" y="21612"/>
                </a:lnTo>
                <a:lnTo>
                  <a:pt x="21301" y="21612"/>
                </a:lnTo>
                <a:lnTo>
                  <a:pt x="21301" y="299"/>
                </a:lnTo>
                <a:close/>
              </a:path>
            </a:pathLst>
          </a:custGeom>
          <a:blipFill dpi="0" rotWithShape="1">
            <a:blip r:embed="rId5"/>
            <a:srcRect/>
            <a:stretch>
              <a:fillRect/>
            </a:stretch>
          </a:blipFill>
          <a:ln w="9525" algn="ctr">
            <a:noFill/>
            <a:miter lim="800000"/>
            <a:headEnd/>
            <a:tailEnd/>
          </a:ln>
          <a:effectLst>
            <a:prstShdw prst="shdw17" dist="17961" dir="2700000">
              <a:srgbClr val="FFFFFF">
                <a:gamma/>
                <a:shade val="60000"/>
                <a:invGamma/>
              </a:srgbClr>
            </a:prstShdw>
          </a:effectLst>
        </p:spPr>
        <p:txBody>
          <a:bodyPr/>
          <a:lstStyle/>
          <a:p>
            <a:endParaRPr lang="es-ES"/>
          </a:p>
        </p:txBody>
      </p:sp>
      <p:sp>
        <p:nvSpPr>
          <p:cNvPr id="12323" name="WordArt 35" descr="textura cobre"/>
          <p:cNvSpPr>
            <a:spLocks noChangeArrowheads="1" noChangeShapeType="1" noTextEdit="1"/>
          </p:cNvSpPr>
          <p:nvPr/>
        </p:nvSpPr>
        <p:spPr bwMode="auto">
          <a:xfrm>
            <a:off x="2419350" y="52388"/>
            <a:ext cx="6121400" cy="739775"/>
          </a:xfrm>
          <a:prstGeom prst="rect">
            <a:avLst/>
          </a:prstGeom>
        </p:spPr>
        <p:txBody>
          <a:bodyPr wrap="none" fromWordArt="1">
            <a:prstTxWarp prst="textPlain">
              <a:avLst>
                <a:gd name="adj" fmla="val 50000"/>
              </a:avLst>
            </a:prstTxWarp>
          </a:bodyPr>
          <a:lstStyle/>
          <a:p>
            <a:pPr algn="ctr"/>
            <a:r>
              <a:rPr lang="es-ES" sz="2800" b="1" kern="10" dirty="0">
                <a:ln w="9525">
                  <a:noFill/>
                  <a:round/>
                  <a:headEnd/>
                  <a:tailEnd/>
                </a:ln>
                <a:blipFill dpi="0" rotWithShape="1">
                  <a:blip r:embed="rId5"/>
                  <a:srcRect/>
                  <a:stretch>
                    <a:fillRect/>
                  </a:stretch>
                </a:blipFill>
                <a:effectLst>
                  <a:prstShdw prst="shdw17" dist="17961" dir="2700000">
                    <a:srgbClr val="FFFFFF">
                      <a:gamma/>
                      <a:shade val="60000"/>
                      <a:invGamma/>
                    </a:srgbClr>
                  </a:prstShdw>
                </a:effectLst>
                <a:latin typeface="Times New Roman"/>
                <a:cs typeface="Times New Roman"/>
              </a:rPr>
              <a:t>Madrid del Ayer</a:t>
            </a:r>
          </a:p>
        </p:txBody>
      </p:sp>
      <p:sp>
        <p:nvSpPr>
          <p:cNvPr id="12324" name="WordArt 36" descr="01_5"/>
          <p:cNvSpPr>
            <a:spLocks noChangeArrowheads="1" noChangeShapeType="1" noTextEdit="1"/>
          </p:cNvSpPr>
          <p:nvPr/>
        </p:nvSpPr>
        <p:spPr bwMode="auto">
          <a:xfrm>
            <a:off x="3067050" y="4248150"/>
            <a:ext cx="4751388" cy="1150938"/>
          </a:xfrm>
          <a:prstGeom prst="rect">
            <a:avLst/>
          </a:prstGeom>
        </p:spPr>
        <p:txBody>
          <a:bodyPr wrap="none" fromWordArt="1">
            <a:prstTxWarp prst="textPlain">
              <a:avLst>
                <a:gd name="adj" fmla="val 50000"/>
              </a:avLst>
            </a:prstTxWarp>
          </a:bodyPr>
          <a:lstStyle/>
          <a:p>
            <a:pPr algn="ctr"/>
            <a:r>
              <a:rPr lang="es-ES" sz="2800" b="1" kern="10">
                <a:ln w="9525">
                  <a:noFill/>
                  <a:round/>
                  <a:headEnd/>
                  <a:tailEnd/>
                </a:ln>
                <a:blipFill dpi="0" rotWithShape="1">
                  <a:blip r:embed="rId6"/>
                  <a:srcRect/>
                  <a:tile tx="0" ty="0" sx="100000" sy="100000" flip="none" algn="tl"/>
                </a:blipFill>
                <a:effectLst>
                  <a:prstShdw prst="shdw17" dist="17961" dir="2700000">
                    <a:srgbClr val="FFFFFF">
                      <a:gamma/>
                      <a:shade val="60000"/>
                      <a:invGamma/>
                    </a:srgbClr>
                  </a:prstShdw>
                </a:effectLst>
                <a:latin typeface="Monotype Corsiva"/>
              </a:rPr>
              <a:t>Viejos Oficios</a:t>
            </a:r>
          </a:p>
        </p:txBody>
      </p:sp>
      <p:pic>
        <p:nvPicPr>
          <p:cNvPr id="12327" name="Picture 39">
            <a:hlinkClick r:id="" action="ppaction://noaction">
              <a:snd r:embed="rId7" name="click.wav" builtIn="1"/>
            </a:hlinkClick>
          </p:cNvPr>
          <p:cNvPicPr>
            <a:picLocks noChangeAspect="1" noChangeArrowheads="1"/>
          </p:cNvPicPr>
          <p:nvPr/>
        </p:nvPicPr>
        <p:blipFill>
          <a:blip r:embed="rId8"/>
          <a:srcRect/>
          <a:stretch>
            <a:fillRect/>
          </a:stretch>
        </p:blipFill>
        <p:spPr bwMode="auto">
          <a:xfrm>
            <a:off x="1482725" y="6121400"/>
            <a:ext cx="512763" cy="420688"/>
          </a:xfrm>
          <a:prstGeom prst="rect">
            <a:avLst/>
          </a:prstGeom>
          <a:noFill/>
          <a:ln w="57150" cmpd="thinThick">
            <a:noFill/>
            <a:miter lim="800000"/>
            <a:headEnd/>
            <a:tailEnd/>
          </a:ln>
          <a:effectLst/>
        </p:spPr>
      </p:pic>
      <p:sp>
        <p:nvSpPr>
          <p:cNvPr id="12332" name="AutoShape 44">
            <a:hlinkClick r:id="" action="ppaction://hlinkshowjump?jump=nextslide" highlightClick="1"/>
          </p:cNvPr>
          <p:cNvSpPr>
            <a:spLocks noChangeArrowheads="1"/>
          </p:cNvSpPr>
          <p:nvPr/>
        </p:nvSpPr>
        <p:spPr bwMode="auto">
          <a:xfrm>
            <a:off x="8035925" y="5976938"/>
            <a:ext cx="2274888" cy="431800"/>
          </a:xfrm>
          <a:prstGeom prst="roundRect">
            <a:avLst>
              <a:gd name="adj" fmla="val 50000"/>
            </a:avLst>
          </a:prstGeom>
          <a:gradFill rotWithShape="1">
            <a:gsLst>
              <a:gs pos="0">
                <a:srgbClr val="800000"/>
              </a:gs>
              <a:gs pos="100000">
                <a:srgbClr val="800000">
                  <a:gamma/>
                  <a:shade val="46275"/>
                  <a:invGamma/>
                </a:srgbClr>
              </a:gs>
            </a:gsLst>
            <a:lin ang="5400000" scaled="1"/>
          </a:gradFill>
          <a:ln w="9525" algn="ctr">
            <a:noFill/>
            <a:round/>
            <a:headEnd/>
            <a:tailEnd/>
          </a:ln>
          <a:effectLst>
            <a:prstShdw prst="shdw17" dist="17961" dir="2700000">
              <a:srgbClr val="800000">
                <a:gamma/>
                <a:shade val="60000"/>
                <a:invGamma/>
              </a:srgbClr>
            </a:prstShdw>
          </a:effectLst>
        </p:spPr>
        <p:txBody>
          <a:bodyPr wrap="none" anchor="ctr"/>
          <a:lstStyle/>
          <a:p>
            <a:pPr algn="ctr"/>
            <a:r>
              <a:rPr lang="es-ES" sz="1800">
                <a:solidFill>
                  <a:srgbClr val="E1D27D"/>
                </a:solidFill>
                <a:latin typeface="Monotype Corsiva" pitchFamily="66" charset="0"/>
              </a:rPr>
              <a:t>Click para avanzar</a:t>
            </a:r>
          </a:p>
        </p:txBody>
      </p:sp>
      <p:sp>
        <p:nvSpPr>
          <p:cNvPr id="12341" name="Text Box 53"/>
          <p:cNvSpPr txBox="1">
            <a:spLocks noChangeArrowheads="1"/>
          </p:cNvSpPr>
          <p:nvPr/>
        </p:nvSpPr>
        <p:spPr bwMode="auto">
          <a:xfrm>
            <a:off x="2132013" y="6143625"/>
            <a:ext cx="3816350" cy="336550"/>
          </a:xfrm>
          <a:prstGeom prst="rect">
            <a:avLst/>
          </a:prstGeom>
          <a:noFill/>
          <a:ln w="57150" cmpd="thinThick">
            <a:noFill/>
            <a:miter lim="800000"/>
            <a:headEnd/>
            <a:tailEnd/>
          </a:ln>
          <a:effectLst/>
        </p:spPr>
        <p:txBody>
          <a:bodyPr lIns="90000" tIns="46800" rIns="90000" bIns="46800">
            <a:spAutoFit/>
          </a:bodyPr>
          <a:lstStyle/>
          <a:p>
            <a:pPr>
              <a:spcBef>
                <a:spcPct val="50000"/>
              </a:spcBef>
            </a:pPr>
            <a:r>
              <a:rPr lang="es-ES_tradnl" sz="1600"/>
              <a:t>Música de organillo: La Revoltosa</a:t>
            </a:r>
          </a:p>
        </p:txBody>
      </p:sp>
      <p:pic>
        <p:nvPicPr>
          <p:cNvPr id="12342" name="Picture 54" descr="Raton"/>
          <p:cNvPicPr>
            <a:picLocks noChangeAspect="1" noChangeArrowheads="1" noCrop="1"/>
          </p:cNvPicPr>
          <p:nvPr/>
        </p:nvPicPr>
        <p:blipFill>
          <a:blip r:embed="rId9" cstate="print"/>
          <a:srcRect/>
          <a:stretch>
            <a:fillRect/>
          </a:stretch>
        </p:blipFill>
        <p:spPr bwMode="auto">
          <a:xfrm>
            <a:off x="9548813" y="5761038"/>
            <a:ext cx="979487" cy="633412"/>
          </a:xfrm>
          <a:prstGeom prst="rect">
            <a:avLst/>
          </a:prstGeom>
          <a:noFill/>
        </p:spPr>
      </p:pic>
    </p:spTree>
  </p:cSld>
  <p:clrMapOvr>
    <a:masterClrMapping/>
  </p:clrMapOvr>
  <p:transition spd="med">
    <p:split orient="vert" dir="in"/>
    <p:sndAc>
      <p:stSnd loop="1">
        <p:snd r:embed="rId2" name="12 La Revoltos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2323"/>
                                        </p:tgtEl>
                                        <p:attrNameLst>
                                          <p:attrName>style.visibility</p:attrName>
                                        </p:attrNameLst>
                                      </p:cBhvr>
                                      <p:to>
                                        <p:strVal val="visible"/>
                                      </p:to>
                                    </p:set>
                                    <p:anim calcmode="lin" valueType="num">
                                      <p:cBhvr additive="base">
                                        <p:cTn id="7" dur="3000" fill="hold"/>
                                        <p:tgtEl>
                                          <p:spTgt spid="12323"/>
                                        </p:tgtEl>
                                        <p:attrNameLst>
                                          <p:attrName>ppt_x</p:attrName>
                                        </p:attrNameLst>
                                      </p:cBhvr>
                                      <p:tavLst>
                                        <p:tav tm="0">
                                          <p:val>
                                            <p:strVal val="#ppt_x"/>
                                          </p:val>
                                        </p:tav>
                                        <p:tav tm="100000">
                                          <p:val>
                                            <p:strVal val="#ppt_x"/>
                                          </p:val>
                                        </p:tav>
                                      </p:tavLst>
                                    </p:anim>
                                    <p:anim calcmode="lin" valueType="num">
                                      <p:cBhvr additive="base">
                                        <p:cTn id="8" dur="3000" fill="hold"/>
                                        <p:tgtEl>
                                          <p:spTgt spid="12323"/>
                                        </p:tgtEl>
                                        <p:attrNameLst>
                                          <p:attrName>ppt_y</p:attrName>
                                        </p:attrNameLst>
                                      </p:cBhvr>
                                      <p:tavLst>
                                        <p:tav tm="0">
                                          <p:val>
                                            <p:strVal val="1+#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12324"/>
                                        </p:tgtEl>
                                        <p:attrNameLst>
                                          <p:attrName>style.visibility</p:attrName>
                                        </p:attrNameLst>
                                      </p:cBhvr>
                                      <p:to>
                                        <p:strVal val="visible"/>
                                      </p:to>
                                    </p:set>
                                    <p:anim calcmode="lin" valueType="num">
                                      <p:cBhvr additive="base">
                                        <p:cTn id="11" dur="3000" fill="hold"/>
                                        <p:tgtEl>
                                          <p:spTgt spid="12324"/>
                                        </p:tgtEl>
                                        <p:attrNameLst>
                                          <p:attrName>ppt_x</p:attrName>
                                        </p:attrNameLst>
                                      </p:cBhvr>
                                      <p:tavLst>
                                        <p:tav tm="0">
                                          <p:val>
                                            <p:strVal val="#ppt_x"/>
                                          </p:val>
                                        </p:tav>
                                        <p:tav tm="100000">
                                          <p:val>
                                            <p:strVal val="#ppt_x"/>
                                          </p:val>
                                        </p:tav>
                                      </p:tavLst>
                                    </p:anim>
                                    <p:anim calcmode="lin" valueType="num">
                                      <p:cBhvr additive="base">
                                        <p:cTn id="12" dur="3000" fill="hold"/>
                                        <p:tgtEl>
                                          <p:spTgt spid="1232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23" grpId="0" animBg="1"/>
      <p:bldP spid="1232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9890" name="Rectangle 2"/>
          <p:cNvSpPr>
            <a:spLocks noGrp="1" noChangeArrowheads="1"/>
          </p:cNvSpPr>
          <p:nvPr>
            <p:ph type="title"/>
          </p:nvPr>
        </p:nvSpPr>
        <p:spPr/>
        <p:txBody>
          <a:bodyPr/>
          <a:lstStyle/>
          <a:p>
            <a:endParaRPr lang="es-ES"/>
          </a:p>
        </p:txBody>
      </p:sp>
      <p:sp>
        <p:nvSpPr>
          <p:cNvPr id="549891" name="Rectangle 3"/>
          <p:cNvSpPr>
            <a:spLocks noGrp="1" noChangeArrowheads="1"/>
          </p:cNvSpPr>
          <p:nvPr>
            <p:ph type="body" idx="1"/>
          </p:nvPr>
        </p:nvSpPr>
        <p:spPr/>
        <p:txBody>
          <a:bodyPr/>
          <a:lstStyle/>
          <a:p>
            <a:endParaRPr lang="es-ES"/>
          </a:p>
        </p:txBody>
      </p:sp>
      <p:sp>
        <p:nvSpPr>
          <p:cNvPr id="549892" name="Text Box 4"/>
          <p:cNvSpPr txBox="1">
            <a:spLocks noChangeArrowheads="1"/>
          </p:cNvSpPr>
          <p:nvPr/>
        </p:nvSpPr>
        <p:spPr bwMode="auto">
          <a:xfrm>
            <a:off x="2490788" y="1728788"/>
            <a:ext cx="7777162" cy="3013075"/>
          </a:xfrm>
          <a:prstGeom prst="rect">
            <a:avLst/>
          </a:prstGeom>
          <a:noFill/>
          <a:ln w="57150" cmpd="thinThick">
            <a:noFill/>
            <a:miter lim="800000"/>
            <a:headEnd/>
            <a:tailEnd/>
          </a:ln>
          <a:effectLst/>
        </p:spPr>
        <p:txBody>
          <a:bodyPr lIns="90000" tIns="46800" rIns="90000" bIns="46800">
            <a:spAutoFit/>
          </a:bodyPr>
          <a:lstStyle/>
          <a:p>
            <a:pPr>
              <a:spcBef>
                <a:spcPct val="50000"/>
              </a:spcBef>
            </a:pPr>
            <a:r>
              <a:rPr lang="es-ES_tradnl" sz="2400"/>
              <a:t>PPS, con algunos de aquellos viejos oficios que existían en Madrid, el algunos casos, hasta finales de los años 60.</a:t>
            </a:r>
          </a:p>
          <a:p>
            <a:pPr>
              <a:spcBef>
                <a:spcPct val="50000"/>
              </a:spcBef>
            </a:pPr>
            <a:endParaRPr lang="es-ES_tradnl" sz="2400"/>
          </a:p>
          <a:p>
            <a:pPr>
              <a:spcBef>
                <a:spcPct val="50000"/>
              </a:spcBef>
            </a:pPr>
            <a:r>
              <a:rPr lang="es-ES_tradnl" sz="2400"/>
              <a:t>Se puede avanzar pulsando una tecla, o bien, seleccionando cualquier oficio en el menú de la izquierda.</a:t>
            </a:r>
          </a:p>
        </p:txBody>
      </p:sp>
      <p:pic>
        <p:nvPicPr>
          <p:cNvPr id="549893" name="Picture 5" descr="MC900442157[1]"/>
          <p:cNvPicPr>
            <a:picLocks noChangeAspect="1" noChangeArrowheads="1"/>
          </p:cNvPicPr>
          <p:nvPr/>
        </p:nvPicPr>
        <p:blipFill>
          <a:blip r:embed="rId2">
            <a:clrChange>
              <a:clrFrom>
                <a:srgbClr val="000000"/>
              </a:clrFrom>
              <a:clrTo>
                <a:srgbClr val="000000">
                  <a:alpha val="0"/>
                </a:srgbClr>
              </a:clrTo>
            </a:clrChange>
          </a:blip>
          <a:srcRect/>
          <a:stretch>
            <a:fillRect/>
          </a:stretch>
        </p:blipFill>
        <p:spPr bwMode="auto">
          <a:xfrm>
            <a:off x="1555750" y="44450"/>
            <a:ext cx="503238" cy="315913"/>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withEffect">
                                  <p:stCondLst>
                                    <p:cond delay="0"/>
                                  </p:stCondLst>
                                  <p:iterate type="lt">
                                    <p:tmPct val="50000"/>
                                  </p:iterate>
                                  <p:childTnLst>
                                    <p:set>
                                      <p:cBhvr>
                                        <p:cTn id="6" dur="1" fill="hold">
                                          <p:stCondLst>
                                            <p:cond delay="0"/>
                                          </p:stCondLst>
                                        </p:cTn>
                                        <p:tgtEl>
                                          <p:spTgt spid="549892"/>
                                        </p:tgtEl>
                                        <p:attrNameLst>
                                          <p:attrName>style.visibility</p:attrName>
                                        </p:attrNameLst>
                                      </p:cBhvr>
                                      <p:to>
                                        <p:strVal val="visible"/>
                                      </p:to>
                                    </p:set>
                                    <p:anim calcmode="discrete" valueType="clr">
                                      <p:cBhvr override="childStyle">
                                        <p:cTn id="7" dur="80"/>
                                        <p:tgtEl>
                                          <p:spTgt spid="549892"/>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549892"/>
                                        </p:tgtEl>
                                        <p:attrNameLst>
                                          <p:attrName>fillcolor</p:attrName>
                                        </p:attrNameLst>
                                      </p:cBhvr>
                                      <p:tavLst>
                                        <p:tav tm="0">
                                          <p:val>
                                            <p:clrVal>
                                              <a:schemeClr val="accent2"/>
                                            </p:clrVal>
                                          </p:val>
                                        </p:tav>
                                        <p:tav tm="50000">
                                          <p:val>
                                            <p:clrVal>
                                              <a:schemeClr val="hlink"/>
                                            </p:clrVal>
                                          </p:val>
                                        </p:tav>
                                      </p:tavLst>
                                    </p:anim>
                                    <p:set>
                                      <p:cBhvr>
                                        <p:cTn id="9" dur="80"/>
                                        <p:tgtEl>
                                          <p:spTgt spid="549892"/>
                                        </p:tgtEl>
                                        <p:attrNameLst>
                                          <p:attrName>fill.type</p:attrName>
                                        </p:attrNameLst>
                                      </p:cBhvr>
                                      <p:to>
                                        <p:strVal val="solid"/>
                                      </p:to>
                                    </p:set>
                                  </p:childTnLst>
                                </p:cTn>
                              </p:par>
                            </p:childTnLst>
                          </p:cTn>
                        </p:par>
                        <p:par>
                          <p:cTn id="10" fill="hold">
                            <p:stCondLst>
                              <p:cond delay="7360"/>
                            </p:stCondLst>
                            <p:childTnLst>
                              <p:par>
                                <p:cTn id="11" presetID="2" presetClass="entr" presetSubtype="4" fill="hold" nodeType="afterEffect">
                                  <p:stCondLst>
                                    <p:cond delay="0"/>
                                  </p:stCondLst>
                                  <p:childTnLst>
                                    <p:set>
                                      <p:cBhvr>
                                        <p:cTn id="12" dur="1" fill="hold">
                                          <p:stCondLst>
                                            <p:cond delay="0"/>
                                          </p:stCondLst>
                                        </p:cTn>
                                        <p:tgtEl>
                                          <p:spTgt spid="549893"/>
                                        </p:tgtEl>
                                        <p:attrNameLst>
                                          <p:attrName>style.visibility</p:attrName>
                                        </p:attrNameLst>
                                      </p:cBhvr>
                                      <p:to>
                                        <p:strVal val="visible"/>
                                      </p:to>
                                    </p:set>
                                    <p:anim calcmode="lin" valueType="num">
                                      <p:cBhvr additive="base">
                                        <p:cTn id="13" dur="5000" fill="hold"/>
                                        <p:tgtEl>
                                          <p:spTgt spid="549893"/>
                                        </p:tgtEl>
                                        <p:attrNameLst>
                                          <p:attrName>ppt_x</p:attrName>
                                        </p:attrNameLst>
                                      </p:cBhvr>
                                      <p:tavLst>
                                        <p:tav tm="0">
                                          <p:val>
                                            <p:strVal val="#ppt_x"/>
                                          </p:val>
                                        </p:tav>
                                        <p:tav tm="100000">
                                          <p:val>
                                            <p:strVal val="#ppt_x"/>
                                          </p:val>
                                        </p:tav>
                                      </p:tavLst>
                                    </p:anim>
                                    <p:anim calcmode="lin" valueType="num">
                                      <p:cBhvr additive="base">
                                        <p:cTn id="14" dur="5000" fill="hold"/>
                                        <p:tgtEl>
                                          <p:spTgt spid="54989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989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6338" name="Rectangle 2"/>
          <p:cNvSpPr>
            <a:spLocks noGrp="1" noChangeArrowheads="1"/>
          </p:cNvSpPr>
          <p:nvPr>
            <p:ph type="title"/>
          </p:nvPr>
        </p:nvSpPr>
        <p:spPr/>
        <p:txBody>
          <a:bodyPr/>
          <a:lstStyle/>
          <a:p>
            <a:r>
              <a:rPr lang="es-ES" sz="2800"/>
              <a:t>Afilador</a:t>
            </a:r>
            <a:endParaRPr lang="es-ES_tradnl" sz="2800"/>
          </a:p>
        </p:txBody>
      </p:sp>
      <p:sp>
        <p:nvSpPr>
          <p:cNvPr id="526339" name="Rectangle 3"/>
          <p:cNvSpPr>
            <a:spLocks noGrp="1" noChangeArrowheads="1"/>
          </p:cNvSpPr>
          <p:nvPr>
            <p:ph type="body" idx="1"/>
          </p:nvPr>
        </p:nvSpPr>
        <p:spPr/>
        <p:txBody>
          <a:bodyPr/>
          <a:lstStyle/>
          <a:p>
            <a:pPr>
              <a:lnSpc>
                <a:spcPct val="80000"/>
              </a:lnSpc>
            </a:pPr>
            <a:endParaRPr lang="es-ES" sz="2000"/>
          </a:p>
        </p:txBody>
      </p:sp>
      <p:sp>
        <p:nvSpPr>
          <p:cNvPr id="526340" name="Text Box 4"/>
          <p:cNvSpPr txBox="1">
            <a:spLocks noChangeArrowheads="1"/>
          </p:cNvSpPr>
          <p:nvPr/>
        </p:nvSpPr>
        <p:spPr bwMode="auto">
          <a:xfrm>
            <a:off x="1916113" y="1079500"/>
            <a:ext cx="3960812" cy="3387725"/>
          </a:xfrm>
          <a:prstGeom prst="rect">
            <a:avLst/>
          </a:prstGeom>
          <a:noFill/>
          <a:ln w="57150" cmpd="thinThick">
            <a:noFill/>
            <a:miter lim="800000"/>
            <a:headEnd/>
            <a:tailEnd/>
          </a:ln>
          <a:effectLst/>
        </p:spPr>
        <p:txBody>
          <a:bodyPr lIns="90000" tIns="46800" rIns="90000" bIns="46800">
            <a:spAutoFit/>
          </a:bodyPr>
          <a:lstStyle/>
          <a:p>
            <a:pPr>
              <a:spcBef>
                <a:spcPct val="50000"/>
              </a:spcBef>
            </a:pPr>
            <a:r>
              <a:rPr lang="es-ES" sz="1800"/>
              <a:t>Hablando de oficios perdidos no podíamos olvidarnos del “afilador”, una figura muy representativa en todos los barrios de Madrid. Su visita era periódica pues no solamente era preciso para los utensilios caseros, sino que la mayor demanda provenía de los establecimientos como: pescaderías, carnicerías, tiendas de alimentación, etc</a:t>
            </a:r>
          </a:p>
        </p:txBody>
      </p:sp>
      <p:pic>
        <p:nvPicPr>
          <p:cNvPr id="526341" name="Picture 5" descr="afilador"/>
          <p:cNvPicPr>
            <a:picLocks noChangeAspect="1" noChangeArrowheads="1"/>
          </p:cNvPicPr>
          <p:nvPr/>
        </p:nvPicPr>
        <p:blipFill>
          <a:blip r:embed="rId2"/>
          <a:srcRect/>
          <a:stretch>
            <a:fillRect/>
          </a:stretch>
        </p:blipFill>
        <p:spPr bwMode="auto">
          <a:xfrm>
            <a:off x="6524625" y="1152525"/>
            <a:ext cx="3284538" cy="4219575"/>
          </a:xfrm>
          <a:prstGeom prst="rect">
            <a:avLst/>
          </a:prstGeom>
          <a:noFill/>
          <a:ln w="9525">
            <a:solidFill>
              <a:schemeClr val="bg1"/>
            </a:solidFill>
            <a:miter lim="800000"/>
            <a:headEnd/>
            <a:tailEnd/>
          </a:ln>
        </p:spPr>
      </p:pic>
      <p:pic>
        <p:nvPicPr>
          <p:cNvPr id="526344" name="Picture 8"/>
          <p:cNvPicPr>
            <a:picLocks noChangeAspect="1" noChangeArrowheads="1"/>
          </p:cNvPicPr>
          <p:nvPr/>
        </p:nvPicPr>
        <p:blipFill>
          <a:blip r:embed="rId3"/>
          <a:srcRect/>
          <a:stretch>
            <a:fillRect/>
          </a:stretch>
        </p:blipFill>
        <p:spPr bwMode="auto">
          <a:xfrm>
            <a:off x="3787775" y="4537075"/>
            <a:ext cx="2981325" cy="2019300"/>
          </a:xfrm>
          <a:prstGeom prst="rect">
            <a:avLst/>
          </a:prstGeom>
          <a:noFill/>
          <a:ln w="57150" cmpd="thinThick">
            <a:solidFill>
              <a:schemeClr val="bg1"/>
            </a:solidFill>
            <a:miter lim="800000"/>
            <a:headEnd/>
            <a:tailEnd/>
          </a:ln>
          <a:effectLst/>
        </p:spPr>
      </p:pic>
      <p:pic>
        <p:nvPicPr>
          <p:cNvPr id="526345" name="Picture 9" descr="led 1"/>
          <p:cNvPicPr>
            <a:picLocks noChangeAspect="1" noChangeArrowheads="1" noCrop="1"/>
          </p:cNvPicPr>
          <p:nvPr/>
        </p:nvPicPr>
        <p:blipFill>
          <a:blip r:embed="rId4"/>
          <a:srcRect/>
          <a:stretch>
            <a:fillRect/>
          </a:stretch>
        </p:blipFill>
        <p:spPr bwMode="auto">
          <a:xfrm>
            <a:off x="763588" y="215900"/>
            <a:ext cx="123825" cy="123825"/>
          </a:xfrm>
          <a:prstGeom prst="rect">
            <a:avLst/>
          </a:prstGeom>
          <a:noFill/>
        </p:spPr>
      </p:pic>
    </p:spTree>
  </p:cSld>
  <p:clrMapOvr>
    <a:masterClrMapping/>
  </p:clrMapOvr>
  <p:transition>
    <p:split orient="ver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526340"/>
                                        </p:tgtEl>
                                        <p:attrNameLst>
                                          <p:attrName>style.visibility</p:attrName>
                                        </p:attrNameLst>
                                      </p:cBhvr>
                                      <p:to>
                                        <p:strVal val="visible"/>
                                      </p:to>
                                    </p:set>
                                    <p:animEffect transition="in" filter="fade">
                                      <p:cBhvr>
                                        <p:cTn id="7" dur="1000"/>
                                        <p:tgtEl>
                                          <p:spTgt spid="526340"/>
                                        </p:tgtEl>
                                      </p:cBhvr>
                                    </p:animEffect>
                                    <p:anim calcmode="lin" valueType="num">
                                      <p:cBhvr>
                                        <p:cTn id="8" dur="1000" fill="hold"/>
                                        <p:tgtEl>
                                          <p:spTgt spid="526340"/>
                                        </p:tgtEl>
                                        <p:attrNameLst>
                                          <p:attrName>ppt_x</p:attrName>
                                        </p:attrNameLst>
                                      </p:cBhvr>
                                      <p:tavLst>
                                        <p:tav tm="0">
                                          <p:val>
                                            <p:strVal val="#ppt_x"/>
                                          </p:val>
                                        </p:tav>
                                        <p:tav tm="100000">
                                          <p:val>
                                            <p:strVal val="#ppt_x"/>
                                          </p:val>
                                        </p:tav>
                                      </p:tavLst>
                                    </p:anim>
                                    <p:anim calcmode="lin" valueType="num">
                                      <p:cBhvr>
                                        <p:cTn id="9" dur="1000" fill="hold"/>
                                        <p:tgtEl>
                                          <p:spTgt spid="52634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634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0434" name="Rectangle 2"/>
          <p:cNvSpPr>
            <a:spLocks noGrp="1" noChangeArrowheads="1"/>
          </p:cNvSpPr>
          <p:nvPr>
            <p:ph type="title"/>
          </p:nvPr>
        </p:nvSpPr>
        <p:spPr/>
        <p:txBody>
          <a:bodyPr/>
          <a:lstStyle/>
          <a:p>
            <a:r>
              <a:rPr lang="es-ES" sz="2800"/>
              <a:t>Aguadores</a:t>
            </a:r>
            <a:endParaRPr lang="es-ES_tradnl" sz="2800"/>
          </a:p>
        </p:txBody>
      </p:sp>
      <p:sp>
        <p:nvSpPr>
          <p:cNvPr id="530435" name="Text Box 3"/>
          <p:cNvSpPr txBox="1">
            <a:spLocks noChangeArrowheads="1"/>
          </p:cNvSpPr>
          <p:nvPr/>
        </p:nvSpPr>
        <p:spPr bwMode="auto">
          <a:xfrm>
            <a:off x="1916113" y="1079500"/>
            <a:ext cx="3960812" cy="3387725"/>
          </a:xfrm>
          <a:prstGeom prst="rect">
            <a:avLst/>
          </a:prstGeom>
          <a:noFill/>
          <a:ln w="57150" cmpd="thinThick">
            <a:noFill/>
            <a:miter lim="800000"/>
            <a:headEnd/>
            <a:tailEnd/>
          </a:ln>
          <a:effectLst/>
        </p:spPr>
        <p:txBody>
          <a:bodyPr lIns="90000" tIns="46800" rIns="90000" bIns="46800">
            <a:spAutoFit/>
          </a:bodyPr>
          <a:lstStyle/>
          <a:p>
            <a:pPr>
              <a:spcBef>
                <a:spcPct val="50000"/>
              </a:spcBef>
            </a:pPr>
            <a:r>
              <a:rPr lang="es-ES" sz="1800"/>
              <a:t>Los aguadores en algunos lugares de Madrid, aunque cueste creerlo, estuvieron cumpliendo su función hasta finales de los años setenta. Su labor se desarrollaba en aquellos lugares que carecían del líquido elemento vendiéndola a los vecinos que por diversas circunstancias no podían acudir a la fuente pública mas próxima.</a:t>
            </a:r>
          </a:p>
        </p:txBody>
      </p:sp>
      <p:pic>
        <p:nvPicPr>
          <p:cNvPr id="530436" name="Picture 4"/>
          <p:cNvPicPr>
            <a:picLocks noChangeAspect="1" noChangeArrowheads="1"/>
          </p:cNvPicPr>
          <p:nvPr/>
        </p:nvPicPr>
        <p:blipFill>
          <a:blip r:embed="rId2"/>
          <a:srcRect/>
          <a:stretch>
            <a:fillRect/>
          </a:stretch>
        </p:blipFill>
        <p:spPr bwMode="auto">
          <a:xfrm>
            <a:off x="5837238" y="936625"/>
            <a:ext cx="4762500" cy="2819400"/>
          </a:xfrm>
          <a:prstGeom prst="rect">
            <a:avLst/>
          </a:prstGeom>
          <a:noFill/>
          <a:ln w="57150" cmpd="thinThick">
            <a:noFill/>
            <a:miter lim="800000"/>
            <a:headEnd/>
            <a:tailEnd/>
          </a:ln>
          <a:effectLst/>
        </p:spPr>
      </p:pic>
      <p:pic>
        <p:nvPicPr>
          <p:cNvPr id="530437" name="Picture 5"/>
          <p:cNvPicPr>
            <a:picLocks noChangeAspect="1" noChangeArrowheads="1"/>
          </p:cNvPicPr>
          <p:nvPr/>
        </p:nvPicPr>
        <p:blipFill>
          <a:blip r:embed="rId3"/>
          <a:srcRect/>
          <a:stretch>
            <a:fillRect/>
          </a:stretch>
        </p:blipFill>
        <p:spPr bwMode="auto">
          <a:xfrm>
            <a:off x="3643313" y="4176713"/>
            <a:ext cx="4143375" cy="2409825"/>
          </a:xfrm>
          <a:prstGeom prst="rect">
            <a:avLst/>
          </a:prstGeom>
          <a:noFill/>
          <a:ln w="57150" cmpd="thinThick">
            <a:noFill/>
            <a:miter lim="800000"/>
            <a:headEnd/>
            <a:tailEnd/>
          </a:ln>
          <a:effectLst/>
        </p:spPr>
      </p:pic>
      <p:pic>
        <p:nvPicPr>
          <p:cNvPr id="530438" name="Picture 6" descr="led 1"/>
          <p:cNvPicPr>
            <a:picLocks noChangeAspect="1" noChangeArrowheads="1" noCrop="1"/>
          </p:cNvPicPr>
          <p:nvPr/>
        </p:nvPicPr>
        <p:blipFill>
          <a:blip r:embed="rId4"/>
          <a:srcRect/>
          <a:stretch>
            <a:fillRect/>
          </a:stretch>
        </p:blipFill>
        <p:spPr bwMode="auto">
          <a:xfrm>
            <a:off x="835025" y="379413"/>
            <a:ext cx="123825" cy="123825"/>
          </a:xfrm>
          <a:prstGeom prst="rect">
            <a:avLst/>
          </a:prstGeom>
          <a:noFill/>
        </p:spPr>
      </p:pic>
    </p:spTree>
  </p:cSld>
  <p:clrMapOvr>
    <a:masterClrMapping/>
  </p:clrMapOvr>
  <p:transition>
    <p:split orient="ver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530435"/>
                                        </p:tgtEl>
                                        <p:attrNameLst>
                                          <p:attrName>style.visibility</p:attrName>
                                        </p:attrNameLst>
                                      </p:cBhvr>
                                      <p:to>
                                        <p:strVal val="visible"/>
                                      </p:to>
                                    </p:set>
                                    <p:animEffect transition="in" filter="fade">
                                      <p:cBhvr>
                                        <p:cTn id="7" dur="1000"/>
                                        <p:tgtEl>
                                          <p:spTgt spid="530435"/>
                                        </p:tgtEl>
                                      </p:cBhvr>
                                    </p:animEffect>
                                    <p:anim calcmode="lin" valueType="num">
                                      <p:cBhvr>
                                        <p:cTn id="8" dur="1000" fill="hold"/>
                                        <p:tgtEl>
                                          <p:spTgt spid="530435"/>
                                        </p:tgtEl>
                                        <p:attrNameLst>
                                          <p:attrName>ppt_x</p:attrName>
                                        </p:attrNameLst>
                                      </p:cBhvr>
                                      <p:tavLst>
                                        <p:tav tm="0">
                                          <p:val>
                                            <p:strVal val="#ppt_x"/>
                                          </p:val>
                                        </p:tav>
                                        <p:tav tm="100000">
                                          <p:val>
                                            <p:strVal val="#ppt_x"/>
                                          </p:val>
                                        </p:tav>
                                      </p:tavLst>
                                    </p:anim>
                                    <p:anim calcmode="lin" valueType="num">
                                      <p:cBhvr>
                                        <p:cTn id="9" dur="1000" fill="hold"/>
                                        <p:tgtEl>
                                          <p:spTgt spid="53043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043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6578" name="Rectangle 2"/>
          <p:cNvSpPr>
            <a:spLocks noGrp="1" noChangeArrowheads="1"/>
          </p:cNvSpPr>
          <p:nvPr>
            <p:ph type="title"/>
          </p:nvPr>
        </p:nvSpPr>
        <p:spPr/>
        <p:txBody>
          <a:bodyPr/>
          <a:lstStyle/>
          <a:p>
            <a:r>
              <a:rPr lang="es-ES" sz="2800"/>
              <a:t>Barbero</a:t>
            </a:r>
            <a:endParaRPr lang="es-ES_tradnl" sz="2800"/>
          </a:p>
        </p:txBody>
      </p:sp>
      <p:sp>
        <p:nvSpPr>
          <p:cNvPr id="536579" name="Rectangle 3"/>
          <p:cNvSpPr>
            <a:spLocks noGrp="1" noChangeArrowheads="1"/>
          </p:cNvSpPr>
          <p:nvPr>
            <p:ph type="body" idx="1"/>
          </p:nvPr>
        </p:nvSpPr>
        <p:spPr/>
        <p:txBody>
          <a:bodyPr/>
          <a:lstStyle/>
          <a:p>
            <a:pPr>
              <a:lnSpc>
                <a:spcPct val="80000"/>
              </a:lnSpc>
            </a:pPr>
            <a:endParaRPr lang="es-ES" sz="2000"/>
          </a:p>
        </p:txBody>
      </p:sp>
      <p:sp>
        <p:nvSpPr>
          <p:cNvPr id="536580" name="Text Box 4"/>
          <p:cNvSpPr txBox="1">
            <a:spLocks noChangeArrowheads="1"/>
          </p:cNvSpPr>
          <p:nvPr/>
        </p:nvSpPr>
        <p:spPr bwMode="auto">
          <a:xfrm>
            <a:off x="1916113" y="1079500"/>
            <a:ext cx="3960812" cy="4211638"/>
          </a:xfrm>
          <a:prstGeom prst="rect">
            <a:avLst/>
          </a:prstGeom>
          <a:noFill/>
          <a:ln w="57150" cmpd="thinThick">
            <a:noFill/>
            <a:miter lim="800000"/>
            <a:headEnd/>
            <a:tailEnd/>
          </a:ln>
          <a:effectLst/>
        </p:spPr>
        <p:txBody>
          <a:bodyPr lIns="90000" tIns="46800" rIns="90000" bIns="46800">
            <a:spAutoFit/>
          </a:bodyPr>
          <a:lstStyle/>
          <a:p>
            <a:pPr>
              <a:spcBef>
                <a:spcPct val="50000"/>
              </a:spcBef>
            </a:pPr>
            <a:r>
              <a:rPr lang="es-ES" sz="1800"/>
              <a:t>El afeitado era un servicio que se hacía en las peluquerías. Era curioso ver toda la cara enjabonada del cliente y después la habilidad con la navaja que mostraba el barbero sin producir ningún corte. Las máquinas eléctricas de afeitar y las maquinillas desechables han hecho desaparecer esta función, además de que el precio que actualmente habría que cobrar por ello para que fuera rentable para el peluquero la hacen inviable.</a:t>
            </a:r>
          </a:p>
        </p:txBody>
      </p:sp>
      <p:pic>
        <p:nvPicPr>
          <p:cNvPr id="536584" name="Picture 8"/>
          <p:cNvPicPr>
            <a:picLocks noChangeAspect="1" noChangeArrowheads="1"/>
          </p:cNvPicPr>
          <p:nvPr/>
        </p:nvPicPr>
        <p:blipFill>
          <a:blip r:embed="rId2"/>
          <a:srcRect/>
          <a:stretch>
            <a:fillRect/>
          </a:stretch>
        </p:blipFill>
        <p:spPr bwMode="auto">
          <a:xfrm>
            <a:off x="5948363" y="4113213"/>
            <a:ext cx="3787775" cy="2366962"/>
          </a:xfrm>
          <a:prstGeom prst="rect">
            <a:avLst/>
          </a:prstGeom>
          <a:noFill/>
          <a:ln w="57150" cmpd="thinThick">
            <a:solidFill>
              <a:schemeClr val="bg1"/>
            </a:solidFill>
            <a:miter lim="800000"/>
            <a:headEnd/>
            <a:tailEnd/>
          </a:ln>
          <a:effectLst/>
        </p:spPr>
      </p:pic>
      <p:pic>
        <p:nvPicPr>
          <p:cNvPr id="536589" name="Picture 13"/>
          <p:cNvPicPr>
            <a:picLocks noChangeAspect="1" noChangeArrowheads="1"/>
          </p:cNvPicPr>
          <p:nvPr/>
        </p:nvPicPr>
        <p:blipFill>
          <a:blip r:embed="rId3"/>
          <a:srcRect/>
          <a:stretch>
            <a:fillRect/>
          </a:stretch>
        </p:blipFill>
        <p:spPr bwMode="auto">
          <a:xfrm>
            <a:off x="6380163" y="720725"/>
            <a:ext cx="3933825" cy="3171825"/>
          </a:xfrm>
          <a:prstGeom prst="rect">
            <a:avLst/>
          </a:prstGeom>
          <a:noFill/>
          <a:ln w="57150" cmpd="thinThick">
            <a:solidFill>
              <a:schemeClr val="bg1"/>
            </a:solidFill>
            <a:miter lim="800000"/>
            <a:headEnd/>
            <a:tailEnd/>
          </a:ln>
          <a:effectLst/>
        </p:spPr>
      </p:pic>
      <p:pic>
        <p:nvPicPr>
          <p:cNvPr id="536590" name="Picture 14" descr="led 1"/>
          <p:cNvPicPr>
            <a:picLocks noChangeAspect="1" noChangeArrowheads="1" noCrop="1"/>
          </p:cNvPicPr>
          <p:nvPr/>
        </p:nvPicPr>
        <p:blipFill>
          <a:blip r:embed="rId4"/>
          <a:srcRect/>
          <a:stretch>
            <a:fillRect/>
          </a:stretch>
        </p:blipFill>
        <p:spPr bwMode="auto">
          <a:xfrm>
            <a:off x="763588" y="576263"/>
            <a:ext cx="123825" cy="123825"/>
          </a:xfrm>
          <a:prstGeom prst="rect">
            <a:avLst/>
          </a:prstGeom>
          <a:noFill/>
        </p:spPr>
      </p:pic>
    </p:spTree>
  </p:cSld>
  <p:clrMapOvr>
    <a:masterClrMapping/>
  </p:clrMapOvr>
  <p:transition>
    <p:split orient="ver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536580"/>
                                        </p:tgtEl>
                                        <p:attrNameLst>
                                          <p:attrName>style.visibility</p:attrName>
                                        </p:attrNameLst>
                                      </p:cBhvr>
                                      <p:to>
                                        <p:strVal val="visible"/>
                                      </p:to>
                                    </p:set>
                                    <p:animEffect transition="in" filter="fade">
                                      <p:cBhvr>
                                        <p:cTn id="7" dur="1000"/>
                                        <p:tgtEl>
                                          <p:spTgt spid="536580"/>
                                        </p:tgtEl>
                                      </p:cBhvr>
                                    </p:animEffect>
                                    <p:anim calcmode="lin" valueType="num">
                                      <p:cBhvr>
                                        <p:cTn id="8" dur="1000" fill="hold"/>
                                        <p:tgtEl>
                                          <p:spTgt spid="536580"/>
                                        </p:tgtEl>
                                        <p:attrNameLst>
                                          <p:attrName>ppt_x</p:attrName>
                                        </p:attrNameLst>
                                      </p:cBhvr>
                                      <p:tavLst>
                                        <p:tav tm="0">
                                          <p:val>
                                            <p:strVal val="#ppt_x"/>
                                          </p:val>
                                        </p:tav>
                                        <p:tav tm="100000">
                                          <p:val>
                                            <p:strVal val="#ppt_x"/>
                                          </p:val>
                                        </p:tav>
                                      </p:tavLst>
                                    </p:anim>
                                    <p:anim calcmode="lin" valueType="num">
                                      <p:cBhvr>
                                        <p:cTn id="9" dur="1000" fill="hold"/>
                                        <p:tgtEl>
                                          <p:spTgt spid="53658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658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22" name="Rectangle 2"/>
          <p:cNvSpPr>
            <a:spLocks noGrp="1" noChangeArrowheads="1"/>
          </p:cNvSpPr>
          <p:nvPr>
            <p:ph type="title"/>
          </p:nvPr>
        </p:nvSpPr>
        <p:spPr/>
        <p:txBody>
          <a:bodyPr/>
          <a:lstStyle/>
          <a:p>
            <a:r>
              <a:rPr lang="es-ES" sz="2800"/>
              <a:t>Barquillero</a:t>
            </a:r>
            <a:endParaRPr lang="es-ES_tradnl" sz="2800"/>
          </a:p>
        </p:txBody>
      </p:sp>
      <p:sp>
        <p:nvSpPr>
          <p:cNvPr id="542723" name="Rectangle 3"/>
          <p:cNvSpPr>
            <a:spLocks noGrp="1" noChangeArrowheads="1"/>
          </p:cNvSpPr>
          <p:nvPr>
            <p:ph type="body" idx="1"/>
          </p:nvPr>
        </p:nvSpPr>
        <p:spPr/>
        <p:txBody>
          <a:bodyPr/>
          <a:lstStyle/>
          <a:p>
            <a:pPr>
              <a:lnSpc>
                <a:spcPct val="80000"/>
              </a:lnSpc>
            </a:pPr>
            <a:endParaRPr lang="es-ES" sz="2000"/>
          </a:p>
        </p:txBody>
      </p:sp>
      <p:sp>
        <p:nvSpPr>
          <p:cNvPr id="542724" name="Text Box 4"/>
          <p:cNvSpPr txBox="1">
            <a:spLocks noChangeArrowheads="1"/>
          </p:cNvSpPr>
          <p:nvPr/>
        </p:nvSpPr>
        <p:spPr bwMode="auto">
          <a:xfrm>
            <a:off x="1916113" y="1079500"/>
            <a:ext cx="3960812" cy="3387725"/>
          </a:xfrm>
          <a:prstGeom prst="rect">
            <a:avLst/>
          </a:prstGeom>
          <a:noFill/>
          <a:ln w="57150" cmpd="thinThick">
            <a:noFill/>
            <a:miter lim="800000"/>
            <a:headEnd/>
            <a:tailEnd/>
          </a:ln>
          <a:effectLst/>
        </p:spPr>
        <p:txBody>
          <a:bodyPr lIns="90000" tIns="46800" rIns="90000" bIns="46800">
            <a:spAutoFit/>
          </a:bodyPr>
          <a:lstStyle/>
          <a:p>
            <a:pPr>
              <a:spcBef>
                <a:spcPct val="50000"/>
              </a:spcBef>
            </a:pPr>
            <a:r>
              <a:rPr lang="es-ES" sz="1800"/>
              <a:t>Otro curioso personaje, “el barquillero”, se tiene la idea de ser una persona que desarrollaba su trabajo únicamente en ferias o verbenas, una idea completamente errónea, la imagen del barquillero por lo menos en Madrid, era fácil encontrarla en parques y lugares céntricos donde abundaba el turismo.</a:t>
            </a:r>
          </a:p>
        </p:txBody>
      </p:sp>
      <p:pic>
        <p:nvPicPr>
          <p:cNvPr id="542725" name="Picture 5" descr="Barquillero (1)"/>
          <p:cNvPicPr>
            <a:picLocks noChangeAspect="1" noChangeArrowheads="1"/>
          </p:cNvPicPr>
          <p:nvPr/>
        </p:nvPicPr>
        <p:blipFill>
          <a:blip r:embed="rId2"/>
          <a:srcRect/>
          <a:stretch>
            <a:fillRect/>
          </a:stretch>
        </p:blipFill>
        <p:spPr bwMode="auto">
          <a:xfrm>
            <a:off x="5875338" y="720725"/>
            <a:ext cx="4357687" cy="5314950"/>
          </a:xfrm>
          <a:prstGeom prst="rect">
            <a:avLst/>
          </a:prstGeom>
          <a:noFill/>
        </p:spPr>
      </p:pic>
      <p:pic>
        <p:nvPicPr>
          <p:cNvPr id="542727" name="Picture 7" descr="led 1"/>
          <p:cNvPicPr>
            <a:picLocks noChangeAspect="1" noChangeArrowheads="1" noCrop="1"/>
          </p:cNvPicPr>
          <p:nvPr/>
        </p:nvPicPr>
        <p:blipFill>
          <a:blip r:embed="rId3"/>
          <a:srcRect/>
          <a:stretch>
            <a:fillRect/>
          </a:stretch>
        </p:blipFill>
        <p:spPr bwMode="auto">
          <a:xfrm>
            <a:off x="1050925" y="739775"/>
            <a:ext cx="123825" cy="123825"/>
          </a:xfrm>
          <a:prstGeom prst="rect">
            <a:avLst/>
          </a:prstGeom>
          <a:noFill/>
        </p:spPr>
      </p:pic>
    </p:spTree>
  </p:cSld>
  <p:clrMapOvr>
    <a:masterClrMapping/>
  </p:clrMapOvr>
  <p:transition>
    <p:split orient="ver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542724"/>
                                        </p:tgtEl>
                                        <p:attrNameLst>
                                          <p:attrName>style.visibility</p:attrName>
                                        </p:attrNameLst>
                                      </p:cBhvr>
                                      <p:to>
                                        <p:strVal val="visible"/>
                                      </p:to>
                                    </p:set>
                                    <p:animEffect transition="in" filter="fade">
                                      <p:cBhvr>
                                        <p:cTn id="7" dur="1000"/>
                                        <p:tgtEl>
                                          <p:spTgt spid="542724"/>
                                        </p:tgtEl>
                                      </p:cBhvr>
                                    </p:animEffect>
                                    <p:anim calcmode="lin" valueType="num">
                                      <p:cBhvr>
                                        <p:cTn id="8" dur="1000" fill="hold"/>
                                        <p:tgtEl>
                                          <p:spTgt spid="542724"/>
                                        </p:tgtEl>
                                        <p:attrNameLst>
                                          <p:attrName>ppt_x</p:attrName>
                                        </p:attrNameLst>
                                      </p:cBhvr>
                                      <p:tavLst>
                                        <p:tav tm="0">
                                          <p:val>
                                            <p:strVal val="#ppt_x"/>
                                          </p:val>
                                        </p:tav>
                                        <p:tav tm="100000">
                                          <p:val>
                                            <p:strVal val="#ppt_x"/>
                                          </p:val>
                                        </p:tav>
                                      </p:tavLst>
                                    </p:anim>
                                    <p:anim calcmode="lin" valueType="num">
                                      <p:cBhvr>
                                        <p:cTn id="9" dur="1000" fill="hold"/>
                                        <p:tgtEl>
                                          <p:spTgt spid="5427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72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7362" name="Rectangle 2"/>
          <p:cNvSpPr>
            <a:spLocks noGrp="1" noChangeArrowheads="1"/>
          </p:cNvSpPr>
          <p:nvPr>
            <p:ph type="title"/>
          </p:nvPr>
        </p:nvSpPr>
        <p:spPr/>
        <p:txBody>
          <a:bodyPr/>
          <a:lstStyle/>
          <a:p>
            <a:r>
              <a:rPr lang="es-ES" sz="2800"/>
              <a:t>Botero</a:t>
            </a:r>
            <a:endParaRPr lang="es-ES_tradnl" sz="2800"/>
          </a:p>
        </p:txBody>
      </p:sp>
      <p:sp>
        <p:nvSpPr>
          <p:cNvPr id="527363" name="Rectangle 3"/>
          <p:cNvSpPr>
            <a:spLocks noGrp="1" noChangeArrowheads="1"/>
          </p:cNvSpPr>
          <p:nvPr>
            <p:ph type="body" idx="1"/>
          </p:nvPr>
        </p:nvSpPr>
        <p:spPr/>
        <p:txBody>
          <a:bodyPr/>
          <a:lstStyle/>
          <a:p>
            <a:pPr>
              <a:lnSpc>
                <a:spcPct val="80000"/>
              </a:lnSpc>
            </a:pPr>
            <a:endParaRPr lang="es-ES" sz="2000"/>
          </a:p>
        </p:txBody>
      </p:sp>
      <p:sp>
        <p:nvSpPr>
          <p:cNvPr id="527364" name="Text Box 4"/>
          <p:cNvSpPr txBox="1">
            <a:spLocks noChangeArrowheads="1"/>
          </p:cNvSpPr>
          <p:nvPr/>
        </p:nvSpPr>
        <p:spPr bwMode="auto">
          <a:xfrm>
            <a:off x="1916113" y="1079500"/>
            <a:ext cx="3960812" cy="2289175"/>
          </a:xfrm>
          <a:prstGeom prst="rect">
            <a:avLst/>
          </a:prstGeom>
          <a:noFill/>
          <a:ln w="57150" cmpd="thinThick">
            <a:noFill/>
            <a:miter lim="800000"/>
            <a:headEnd/>
            <a:tailEnd/>
          </a:ln>
          <a:effectLst/>
        </p:spPr>
        <p:txBody>
          <a:bodyPr lIns="90000" tIns="46800" rIns="90000" bIns="46800">
            <a:spAutoFit/>
          </a:bodyPr>
          <a:lstStyle/>
          <a:p>
            <a:pPr>
              <a:spcBef>
                <a:spcPct val="50000"/>
              </a:spcBef>
            </a:pPr>
            <a:r>
              <a:rPr lang="es-ES" sz="1800"/>
              <a:t>Confecciona y arregla botas de vino. Es una tradición perdida el beber en bota, algo habitual hace tiempo cuando se iba a pasar un día de campo a la Casa de Campo o se iba al fútbol. Queda un artesano en la calle del Águila.</a:t>
            </a:r>
          </a:p>
        </p:txBody>
      </p:sp>
      <p:pic>
        <p:nvPicPr>
          <p:cNvPr id="527367" name="Picture 7"/>
          <p:cNvPicPr>
            <a:picLocks noChangeAspect="1" noChangeArrowheads="1"/>
          </p:cNvPicPr>
          <p:nvPr/>
        </p:nvPicPr>
        <p:blipFill>
          <a:blip r:embed="rId2"/>
          <a:srcRect/>
          <a:stretch>
            <a:fillRect/>
          </a:stretch>
        </p:blipFill>
        <p:spPr bwMode="auto">
          <a:xfrm>
            <a:off x="2132013" y="3455988"/>
            <a:ext cx="3352800" cy="2933700"/>
          </a:xfrm>
          <a:prstGeom prst="rect">
            <a:avLst/>
          </a:prstGeom>
          <a:noFill/>
          <a:ln w="57150" cmpd="thinThick">
            <a:solidFill>
              <a:schemeClr val="bg1"/>
            </a:solidFill>
            <a:miter lim="800000"/>
            <a:headEnd/>
            <a:tailEnd/>
          </a:ln>
          <a:effectLst/>
        </p:spPr>
      </p:pic>
      <p:pic>
        <p:nvPicPr>
          <p:cNvPr id="527373" name="Picture 13"/>
          <p:cNvPicPr>
            <a:picLocks noChangeAspect="1" noChangeArrowheads="1"/>
          </p:cNvPicPr>
          <p:nvPr/>
        </p:nvPicPr>
        <p:blipFill>
          <a:blip r:embed="rId3"/>
          <a:srcRect/>
          <a:stretch>
            <a:fillRect/>
          </a:stretch>
        </p:blipFill>
        <p:spPr bwMode="auto">
          <a:xfrm>
            <a:off x="6667500" y="3744913"/>
            <a:ext cx="3381375" cy="2533650"/>
          </a:xfrm>
          <a:prstGeom prst="rect">
            <a:avLst/>
          </a:prstGeom>
          <a:noFill/>
          <a:ln w="57150" cmpd="thinThick">
            <a:solidFill>
              <a:schemeClr val="bg1"/>
            </a:solidFill>
            <a:miter lim="800000"/>
            <a:headEnd/>
            <a:tailEnd/>
          </a:ln>
          <a:effectLst/>
        </p:spPr>
      </p:pic>
      <p:pic>
        <p:nvPicPr>
          <p:cNvPr id="527374" name="Picture 14"/>
          <p:cNvPicPr>
            <a:picLocks noChangeAspect="1" noChangeArrowheads="1"/>
          </p:cNvPicPr>
          <p:nvPr/>
        </p:nvPicPr>
        <p:blipFill>
          <a:blip r:embed="rId4"/>
          <a:srcRect/>
          <a:stretch>
            <a:fillRect/>
          </a:stretch>
        </p:blipFill>
        <p:spPr bwMode="auto">
          <a:xfrm>
            <a:off x="6811963" y="431800"/>
            <a:ext cx="2571750" cy="3048000"/>
          </a:xfrm>
          <a:prstGeom prst="rect">
            <a:avLst/>
          </a:prstGeom>
          <a:noFill/>
          <a:ln w="57150" cmpd="thinThick">
            <a:solidFill>
              <a:schemeClr val="bg1"/>
            </a:solidFill>
            <a:miter lim="800000"/>
            <a:headEnd/>
            <a:tailEnd/>
          </a:ln>
          <a:effectLst/>
        </p:spPr>
      </p:pic>
      <p:pic>
        <p:nvPicPr>
          <p:cNvPr id="527375" name="Picture 15" descr="led 1"/>
          <p:cNvPicPr>
            <a:picLocks noChangeAspect="1" noChangeArrowheads="1" noCrop="1"/>
          </p:cNvPicPr>
          <p:nvPr/>
        </p:nvPicPr>
        <p:blipFill>
          <a:blip r:embed="rId5"/>
          <a:srcRect/>
          <a:stretch>
            <a:fillRect/>
          </a:stretch>
        </p:blipFill>
        <p:spPr bwMode="auto">
          <a:xfrm>
            <a:off x="692150" y="936625"/>
            <a:ext cx="123825" cy="123825"/>
          </a:xfrm>
          <a:prstGeom prst="rect">
            <a:avLst/>
          </a:prstGeom>
          <a:noFill/>
        </p:spPr>
      </p:pic>
    </p:spTree>
  </p:cSld>
  <p:clrMapOvr>
    <a:masterClrMapping/>
  </p:clrMapOvr>
  <p:transition>
    <p:split orient="ver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527364"/>
                                        </p:tgtEl>
                                        <p:attrNameLst>
                                          <p:attrName>style.visibility</p:attrName>
                                        </p:attrNameLst>
                                      </p:cBhvr>
                                      <p:to>
                                        <p:strVal val="visible"/>
                                      </p:to>
                                    </p:set>
                                    <p:animEffect transition="in" filter="fade">
                                      <p:cBhvr>
                                        <p:cTn id="7" dur="1000"/>
                                        <p:tgtEl>
                                          <p:spTgt spid="527364"/>
                                        </p:tgtEl>
                                      </p:cBhvr>
                                    </p:animEffect>
                                    <p:anim calcmode="lin" valueType="num">
                                      <p:cBhvr>
                                        <p:cTn id="8" dur="1000" fill="hold"/>
                                        <p:tgtEl>
                                          <p:spTgt spid="527364"/>
                                        </p:tgtEl>
                                        <p:attrNameLst>
                                          <p:attrName>ppt_x</p:attrName>
                                        </p:attrNameLst>
                                      </p:cBhvr>
                                      <p:tavLst>
                                        <p:tav tm="0">
                                          <p:val>
                                            <p:strVal val="#ppt_x"/>
                                          </p:val>
                                        </p:tav>
                                        <p:tav tm="100000">
                                          <p:val>
                                            <p:strVal val="#ppt_x"/>
                                          </p:val>
                                        </p:tav>
                                      </p:tavLst>
                                    </p:anim>
                                    <p:anim calcmode="lin" valueType="num">
                                      <p:cBhvr>
                                        <p:cTn id="9" dur="1000" fill="hold"/>
                                        <p:tgtEl>
                                          <p:spTgt spid="52736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736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1458" name="Rectangle 2"/>
          <p:cNvSpPr>
            <a:spLocks noGrp="1" noChangeArrowheads="1"/>
          </p:cNvSpPr>
          <p:nvPr>
            <p:ph type="title"/>
          </p:nvPr>
        </p:nvSpPr>
        <p:spPr/>
        <p:txBody>
          <a:bodyPr/>
          <a:lstStyle/>
          <a:p>
            <a:r>
              <a:rPr lang="es-ES" sz="2800"/>
              <a:t>Botijero/Cacharrero</a:t>
            </a:r>
            <a:endParaRPr lang="es-ES_tradnl" sz="2800"/>
          </a:p>
        </p:txBody>
      </p:sp>
      <p:sp>
        <p:nvSpPr>
          <p:cNvPr id="531459" name="Rectangle 3"/>
          <p:cNvSpPr>
            <a:spLocks noGrp="1" noChangeArrowheads="1"/>
          </p:cNvSpPr>
          <p:nvPr>
            <p:ph type="body" idx="1"/>
          </p:nvPr>
        </p:nvSpPr>
        <p:spPr/>
        <p:txBody>
          <a:bodyPr/>
          <a:lstStyle/>
          <a:p>
            <a:pPr>
              <a:lnSpc>
                <a:spcPct val="80000"/>
              </a:lnSpc>
            </a:pPr>
            <a:endParaRPr lang="es-ES" sz="2000"/>
          </a:p>
        </p:txBody>
      </p:sp>
      <p:sp>
        <p:nvSpPr>
          <p:cNvPr id="531460" name="Text Box 4"/>
          <p:cNvSpPr txBox="1">
            <a:spLocks noChangeArrowheads="1"/>
          </p:cNvSpPr>
          <p:nvPr/>
        </p:nvSpPr>
        <p:spPr bwMode="auto">
          <a:xfrm>
            <a:off x="1916113" y="1079500"/>
            <a:ext cx="3960812" cy="4486275"/>
          </a:xfrm>
          <a:prstGeom prst="rect">
            <a:avLst/>
          </a:prstGeom>
          <a:noFill/>
          <a:ln w="57150" cmpd="thinThick">
            <a:noFill/>
            <a:miter lim="800000"/>
            <a:headEnd/>
            <a:tailEnd/>
          </a:ln>
          <a:effectLst/>
        </p:spPr>
        <p:txBody>
          <a:bodyPr lIns="90000" tIns="46800" rIns="90000" bIns="46800">
            <a:spAutoFit/>
          </a:bodyPr>
          <a:lstStyle/>
          <a:p>
            <a:pPr>
              <a:spcBef>
                <a:spcPct val="50000"/>
              </a:spcBef>
            </a:pPr>
            <a:r>
              <a:rPr lang="es-ES" sz="1800"/>
              <a:t>Que imagen mas alegre la del “ botijero “, precisamente era en la época primaveral, cuando aparecía la figura del botijero por las calles de Madrid, se dice que procedían de Extremadura de la zona de Barros, pero lo cierto es que en Madrid en esos años había tejares y alfares por las afueras de la capital. Aunque se les denominaban botijeros, en realidad la mercancía no solo se limitaba a botijos, sino que transportaban toda clase de utensilios cuya materia era el barro.</a:t>
            </a:r>
          </a:p>
        </p:txBody>
      </p:sp>
      <p:pic>
        <p:nvPicPr>
          <p:cNvPr id="531461" name="Picture 5"/>
          <p:cNvPicPr>
            <a:picLocks noChangeAspect="1" noChangeArrowheads="1"/>
          </p:cNvPicPr>
          <p:nvPr/>
        </p:nvPicPr>
        <p:blipFill>
          <a:blip r:embed="rId2"/>
          <a:srcRect/>
          <a:stretch>
            <a:fillRect/>
          </a:stretch>
        </p:blipFill>
        <p:spPr bwMode="auto">
          <a:xfrm>
            <a:off x="6235700" y="1008063"/>
            <a:ext cx="4057650" cy="4762500"/>
          </a:xfrm>
          <a:prstGeom prst="rect">
            <a:avLst/>
          </a:prstGeom>
          <a:noFill/>
          <a:ln w="57150" cmpd="thinThick">
            <a:solidFill>
              <a:schemeClr val="bg1"/>
            </a:solidFill>
            <a:miter lim="800000"/>
            <a:headEnd/>
            <a:tailEnd/>
          </a:ln>
          <a:effectLst/>
        </p:spPr>
      </p:pic>
      <p:pic>
        <p:nvPicPr>
          <p:cNvPr id="531462" name="Picture 6" descr="led 1"/>
          <p:cNvPicPr>
            <a:picLocks noChangeAspect="1" noChangeArrowheads="1" noCrop="1"/>
          </p:cNvPicPr>
          <p:nvPr/>
        </p:nvPicPr>
        <p:blipFill>
          <a:blip r:embed="rId3"/>
          <a:srcRect/>
          <a:stretch>
            <a:fillRect/>
          </a:stretch>
        </p:blipFill>
        <p:spPr bwMode="auto">
          <a:xfrm>
            <a:off x="1627188" y="1079500"/>
            <a:ext cx="123825" cy="123825"/>
          </a:xfrm>
          <a:prstGeom prst="rect">
            <a:avLst/>
          </a:prstGeom>
          <a:noFill/>
        </p:spPr>
      </p:pic>
    </p:spTree>
  </p:cSld>
  <p:clrMapOvr>
    <a:masterClrMapping/>
  </p:clrMapOvr>
  <p:transition>
    <p:split orient="ver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531460"/>
                                        </p:tgtEl>
                                        <p:attrNameLst>
                                          <p:attrName>style.visibility</p:attrName>
                                        </p:attrNameLst>
                                      </p:cBhvr>
                                      <p:to>
                                        <p:strVal val="visible"/>
                                      </p:to>
                                    </p:set>
                                    <p:animEffect transition="in" filter="fade">
                                      <p:cBhvr>
                                        <p:cTn id="7" dur="1000"/>
                                        <p:tgtEl>
                                          <p:spTgt spid="531460"/>
                                        </p:tgtEl>
                                      </p:cBhvr>
                                    </p:animEffect>
                                    <p:anim calcmode="lin" valueType="num">
                                      <p:cBhvr>
                                        <p:cTn id="8" dur="1000" fill="hold"/>
                                        <p:tgtEl>
                                          <p:spTgt spid="531460"/>
                                        </p:tgtEl>
                                        <p:attrNameLst>
                                          <p:attrName>ppt_x</p:attrName>
                                        </p:attrNameLst>
                                      </p:cBhvr>
                                      <p:tavLst>
                                        <p:tav tm="0">
                                          <p:val>
                                            <p:strVal val="#ppt_x"/>
                                          </p:val>
                                        </p:tav>
                                        <p:tav tm="100000">
                                          <p:val>
                                            <p:strVal val="#ppt_x"/>
                                          </p:val>
                                        </p:tav>
                                      </p:tavLst>
                                    </p:anim>
                                    <p:anim calcmode="lin" valueType="num">
                                      <p:cBhvr>
                                        <p:cTn id="9" dur="1000" fill="hold"/>
                                        <p:tgtEl>
                                          <p:spTgt spid="53146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146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8690" name="Rectangle 2"/>
          <p:cNvSpPr>
            <a:spLocks noGrp="1" noChangeArrowheads="1"/>
          </p:cNvSpPr>
          <p:nvPr>
            <p:ph type="title"/>
          </p:nvPr>
        </p:nvSpPr>
        <p:spPr/>
        <p:txBody>
          <a:bodyPr/>
          <a:lstStyle/>
          <a:p>
            <a:r>
              <a:rPr lang="es-ES_tradnl" sz="2800"/>
              <a:t>Botijeros/as o vendedores de agua</a:t>
            </a:r>
          </a:p>
        </p:txBody>
      </p:sp>
      <p:sp>
        <p:nvSpPr>
          <p:cNvPr id="498691" name="Rectangle 3"/>
          <p:cNvSpPr>
            <a:spLocks noGrp="1" noChangeArrowheads="1"/>
          </p:cNvSpPr>
          <p:nvPr>
            <p:ph type="body" idx="1"/>
          </p:nvPr>
        </p:nvSpPr>
        <p:spPr/>
        <p:txBody>
          <a:bodyPr/>
          <a:lstStyle/>
          <a:p>
            <a:pPr>
              <a:lnSpc>
                <a:spcPct val="80000"/>
              </a:lnSpc>
            </a:pPr>
            <a:endParaRPr lang="es-ES" sz="2000"/>
          </a:p>
        </p:txBody>
      </p:sp>
      <p:sp>
        <p:nvSpPr>
          <p:cNvPr id="498692" name="Text Box 4"/>
          <p:cNvSpPr txBox="1">
            <a:spLocks noChangeArrowheads="1"/>
          </p:cNvSpPr>
          <p:nvPr/>
        </p:nvSpPr>
        <p:spPr bwMode="auto">
          <a:xfrm>
            <a:off x="1916113" y="1079500"/>
            <a:ext cx="3960812" cy="2289175"/>
          </a:xfrm>
          <a:prstGeom prst="rect">
            <a:avLst/>
          </a:prstGeom>
          <a:noFill/>
          <a:ln w="57150" cmpd="thinThick">
            <a:noFill/>
            <a:miter lim="800000"/>
            <a:headEnd/>
            <a:tailEnd/>
          </a:ln>
          <a:effectLst/>
        </p:spPr>
        <p:txBody>
          <a:bodyPr lIns="90000" tIns="46800" rIns="90000" bIns="46800">
            <a:spAutoFit/>
          </a:bodyPr>
          <a:lstStyle/>
          <a:p>
            <a:pPr>
              <a:spcBef>
                <a:spcPct val="50000"/>
              </a:spcBef>
            </a:pPr>
            <a:r>
              <a:rPr lang="es-ES" sz="1800"/>
              <a:t>En la época veraniega había en los puntos concurridos como la Plaza Mayor o en la entrada de los lugares de espectáculos como el fútbol o los toros, personas ofreciendo agua fresca para calmar la sed. El agua era del grifo, por supuesto.</a:t>
            </a:r>
          </a:p>
        </p:txBody>
      </p:sp>
      <p:pic>
        <p:nvPicPr>
          <p:cNvPr id="498696" name="Picture 8"/>
          <p:cNvPicPr>
            <a:picLocks noChangeAspect="1" noChangeArrowheads="1"/>
          </p:cNvPicPr>
          <p:nvPr/>
        </p:nvPicPr>
        <p:blipFill>
          <a:blip r:embed="rId2"/>
          <a:srcRect/>
          <a:stretch>
            <a:fillRect/>
          </a:stretch>
        </p:blipFill>
        <p:spPr bwMode="auto">
          <a:xfrm>
            <a:off x="6308725" y="2303463"/>
            <a:ext cx="3790950" cy="3810000"/>
          </a:xfrm>
          <a:prstGeom prst="rect">
            <a:avLst/>
          </a:prstGeom>
          <a:noFill/>
          <a:ln w="57150" cmpd="thinThick">
            <a:solidFill>
              <a:schemeClr val="bg1"/>
            </a:solidFill>
            <a:miter lim="800000"/>
            <a:headEnd/>
            <a:tailEnd/>
          </a:ln>
          <a:effectLst/>
        </p:spPr>
      </p:pic>
      <p:pic>
        <p:nvPicPr>
          <p:cNvPr id="498697" name="Picture 9" descr="led 1"/>
          <p:cNvPicPr>
            <a:picLocks noChangeAspect="1" noChangeArrowheads="1" noCrop="1"/>
          </p:cNvPicPr>
          <p:nvPr/>
        </p:nvPicPr>
        <p:blipFill>
          <a:blip r:embed="rId3"/>
          <a:srcRect/>
          <a:stretch>
            <a:fillRect/>
          </a:stretch>
        </p:blipFill>
        <p:spPr bwMode="auto">
          <a:xfrm>
            <a:off x="1555750" y="1295400"/>
            <a:ext cx="123825" cy="123825"/>
          </a:xfrm>
          <a:prstGeom prst="rect">
            <a:avLst/>
          </a:prstGeom>
          <a:noFill/>
        </p:spPr>
      </p:pic>
    </p:spTree>
  </p:cSld>
  <p:clrMapOvr>
    <a:masterClrMapping/>
  </p:clrMapOvr>
  <p:transition>
    <p:split orient="ver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498692"/>
                                        </p:tgtEl>
                                        <p:attrNameLst>
                                          <p:attrName>style.visibility</p:attrName>
                                        </p:attrNameLst>
                                      </p:cBhvr>
                                      <p:to>
                                        <p:strVal val="visible"/>
                                      </p:to>
                                    </p:set>
                                    <p:animEffect transition="in" filter="fade">
                                      <p:cBhvr>
                                        <p:cTn id="7" dur="1000"/>
                                        <p:tgtEl>
                                          <p:spTgt spid="498692"/>
                                        </p:tgtEl>
                                      </p:cBhvr>
                                    </p:animEffect>
                                    <p:anim calcmode="lin" valueType="num">
                                      <p:cBhvr>
                                        <p:cTn id="8" dur="1000" fill="hold"/>
                                        <p:tgtEl>
                                          <p:spTgt spid="498692"/>
                                        </p:tgtEl>
                                        <p:attrNameLst>
                                          <p:attrName>ppt_x</p:attrName>
                                        </p:attrNameLst>
                                      </p:cBhvr>
                                      <p:tavLst>
                                        <p:tav tm="0">
                                          <p:val>
                                            <p:strVal val="#ppt_x"/>
                                          </p:val>
                                        </p:tav>
                                        <p:tav tm="100000">
                                          <p:val>
                                            <p:strVal val="#ppt_x"/>
                                          </p:val>
                                        </p:tav>
                                      </p:tavLst>
                                    </p:anim>
                                    <p:anim calcmode="lin" valueType="num">
                                      <p:cBhvr>
                                        <p:cTn id="9" dur="1000" fill="hold"/>
                                        <p:tgtEl>
                                          <p:spTgt spid="49869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869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5314" name="Rectangle 2"/>
          <p:cNvSpPr>
            <a:spLocks noGrp="1" noChangeArrowheads="1"/>
          </p:cNvSpPr>
          <p:nvPr>
            <p:ph type="title"/>
          </p:nvPr>
        </p:nvSpPr>
        <p:spPr/>
        <p:txBody>
          <a:bodyPr/>
          <a:lstStyle/>
          <a:p>
            <a:r>
              <a:rPr lang="es-ES_tradnl" sz="2800"/>
              <a:t>Carbonero</a:t>
            </a:r>
          </a:p>
        </p:txBody>
      </p:sp>
      <p:sp>
        <p:nvSpPr>
          <p:cNvPr id="525315" name="Rectangle 3"/>
          <p:cNvSpPr>
            <a:spLocks noGrp="1" noChangeArrowheads="1"/>
          </p:cNvSpPr>
          <p:nvPr>
            <p:ph type="body" idx="1"/>
          </p:nvPr>
        </p:nvSpPr>
        <p:spPr/>
        <p:txBody>
          <a:bodyPr/>
          <a:lstStyle/>
          <a:p>
            <a:pPr>
              <a:lnSpc>
                <a:spcPct val="80000"/>
              </a:lnSpc>
            </a:pPr>
            <a:endParaRPr lang="es-ES" sz="2000"/>
          </a:p>
        </p:txBody>
      </p:sp>
      <p:sp>
        <p:nvSpPr>
          <p:cNvPr id="525316" name="Text Box 4"/>
          <p:cNvSpPr txBox="1">
            <a:spLocks noChangeArrowheads="1"/>
          </p:cNvSpPr>
          <p:nvPr/>
        </p:nvSpPr>
        <p:spPr bwMode="auto">
          <a:xfrm>
            <a:off x="1916113" y="1079500"/>
            <a:ext cx="3960812" cy="3662363"/>
          </a:xfrm>
          <a:prstGeom prst="rect">
            <a:avLst/>
          </a:prstGeom>
          <a:noFill/>
          <a:ln w="57150" cmpd="thinThick">
            <a:noFill/>
            <a:miter lim="800000"/>
            <a:headEnd/>
            <a:tailEnd/>
          </a:ln>
          <a:effectLst/>
        </p:spPr>
        <p:txBody>
          <a:bodyPr lIns="90000" tIns="46800" rIns="90000" bIns="46800">
            <a:spAutoFit/>
          </a:bodyPr>
          <a:lstStyle/>
          <a:p>
            <a:pPr>
              <a:spcBef>
                <a:spcPct val="50000"/>
              </a:spcBef>
            </a:pPr>
            <a:r>
              <a:rPr lang="es-ES" sz="1800"/>
              <a:t>Las casas con inquilinos de cierto nivel económico disponían de calefacción central que funcionaba con carbón. Periódicamente había que reponer el gastado y esta función la hacían unas personas provistas de una tela dura que les cubría la cabeza y la espalda cargando los sacos desde el camión a la habitación contigua a la caldera. Tenían siempre la cara negra del tiznado.</a:t>
            </a:r>
          </a:p>
        </p:txBody>
      </p:sp>
      <p:pic>
        <p:nvPicPr>
          <p:cNvPr id="525319" name="Picture 7"/>
          <p:cNvPicPr>
            <a:picLocks noChangeAspect="1" noChangeArrowheads="1"/>
          </p:cNvPicPr>
          <p:nvPr/>
        </p:nvPicPr>
        <p:blipFill>
          <a:blip r:embed="rId2"/>
          <a:srcRect/>
          <a:stretch>
            <a:fillRect/>
          </a:stretch>
        </p:blipFill>
        <p:spPr bwMode="auto">
          <a:xfrm>
            <a:off x="6380163" y="936625"/>
            <a:ext cx="3600450" cy="4543425"/>
          </a:xfrm>
          <a:prstGeom prst="rect">
            <a:avLst/>
          </a:prstGeom>
          <a:noFill/>
          <a:ln w="57150" cmpd="thinThick">
            <a:solidFill>
              <a:schemeClr val="bg1"/>
            </a:solidFill>
            <a:miter lim="800000"/>
            <a:headEnd/>
            <a:tailEnd/>
          </a:ln>
          <a:effectLst/>
        </p:spPr>
      </p:pic>
      <p:pic>
        <p:nvPicPr>
          <p:cNvPr id="525322" name="Picture 10" descr="led 1"/>
          <p:cNvPicPr>
            <a:picLocks noChangeAspect="1" noChangeArrowheads="1" noCrop="1"/>
          </p:cNvPicPr>
          <p:nvPr/>
        </p:nvPicPr>
        <p:blipFill>
          <a:blip r:embed="rId3"/>
          <a:srcRect/>
          <a:stretch>
            <a:fillRect/>
          </a:stretch>
        </p:blipFill>
        <p:spPr bwMode="auto">
          <a:xfrm>
            <a:off x="979488" y="1460500"/>
            <a:ext cx="123825" cy="123825"/>
          </a:xfrm>
          <a:prstGeom prst="rect">
            <a:avLst/>
          </a:prstGeom>
          <a:noFill/>
        </p:spPr>
      </p:pic>
    </p:spTree>
  </p:cSld>
  <p:clrMapOvr>
    <a:masterClrMapping/>
  </p:clrMapOvr>
  <p:transition>
    <p:split orient="ver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525316"/>
                                        </p:tgtEl>
                                        <p:attrNameLst>
                                          <p:attrName>style.visibility</p:attrName>
                                        </p:attrNameLst>
                                      </p:cBhvr>
                                      <p:to>
                                        <p:strVal val="visible"/>
                                      </p:to>
                                    </p:set>
                                    <p:animEffect transition="in" filter="fade">
                                      <p:cBhvr>
                                        <p:cTn id="7" dur="1000"/>
                                        <p:tgtEl>
                                          <p:spTgt spid="525316"/>
                                        </p:tgtEl>
                                      </p:cBhvr>
                                    </p:animEffect>
                                    <p:anim calcmode="lin" valueType="num">
                                      <p:cBhvr>
                                        <p:cTn id="8" dur="1000" fill="hold"/>
                                        <p:tgtEl>
                                          <p:spTgt spid="525316"/>
                                        </p:tgtEl>
                                        <p:attrNameLst>
                                          <p:attrName>ppt_x</p:attrName>
                                        </p:attrNameLst>
                                      </p:cBhvr>
                                      <p:tavLst>
                                        <p:tav tm="0">
                                          <p:val>
                                            <p:strVal val="#ppt_x"/>
                                          </p:val>
                                        </p:tav>
                                        <p:tav tm="100000">
                                          <p:val>
                                            <p:strVal val="#ppt_x"/>
                                          </p:val>
                                        </p:tav>
                                      </p:tavLst>
                                    </p:anim>
                                    <p:anim calcmode="lin" valueType="num">
                                      <p:cBhvr>
                                        <p:cTn id="9" dur="1000" fill="hold"/>
                                        <p:tgtEl>
                                          <p:spTgt spid="5253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531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62" name="Rectangle 2"/>
          <p:cNvSpPr>
            <a:spLocks noGrp="1" noChangeArrowheads="1"/>
          </p:cNvSpPr>
          <p:nvPr>
            <p:ph type="title"/>
          </p:nvPr>
        </p:nvSpPr>
        <p:spPr/>
        <p:txBody>
          <a:bodyPr/>
          <a:lstStyle/>
          <a:p>
            <a:r>
              <a:rPr lang="es-ES" sz="2800"/>
              <a:t>Carretillero en las estaciones</a:t>
            </a:r>
            <a:endParaRPr lang="es-ES_tradnl" sz="2800"/>
          </a:p>
        </p:txBody>
      </p:sp>
      <p:sp>
        <p:nvSpPr>
          <p:cNvPr id="501763" name="Rectangle 3"/>
          <p:cNvSpPr>
            <a:spLocks noGrp="1" noChangeArrowheads="1"/>
          </p:cNvSpPr>
          <p:nvPr>
            <p:ph type="body" idx="1"/>
          </p:nvPr>
        </p:nvSpPr>
        <p:spPr/>
        <p:txBody>
          <a:bodyPr/>
          <a:lstStyle/>
          <a:p>
            <a:pPr>
              <a:lnSpc>
                <a:spcPct val="80000"/>
              </a:lnSpc>
            </a:pPr>
            <a:endParaRPr lang="es-ES" sz="2000"/>
          </a:p>
        </p:txBody>
      </p:sp>
      <p:sp>
        <p:nvSpPr>
          <p:cNvPr id="501764" name="Text Box 4"/>
          <p:cNvSpPr txBox="1">
            <a:spLocks noChangeArrowheads="1"/>
          </p:cNvSpPr>
          <p:nvPr/>
        </p:nvSpPr>
        <p:spPr bwMode="auto">
          <a:xfrm>
            <a:off x="1916113" y="1079500"/>
            <a:ext cx="3960812" cy="3662363"/>
          </a:xfrm>
          <a:prstGeom prst="rect">
            <a:avLst/>
          </a:prstGeom>
          <a:noFill/>
          <a:ln w="57150" cmpd="thinThick">
            <a:noFill/>
            <a:miter lim="800000"/>
            <a:headEnd/>
            <a:tailEnd/>
          </a:ln>
          <a:effectLst/>
        </p:spPr>
        <p:txBody>
          <a:bodyPr lIns="90000" tIns="46800" rIns="90000" bIns="46800">
            <a:spAutoFit/>
          </a:bodyPr>
          <a:lstStyle/>
          <a:p>
            <a:pPr>
              <a:spcBef>
                <a:spcPct val="50000"/>
              </a:spcBef>
            </a:pPr>
            <a:r>
              <a:rPr lang="es-ES" sz="1800"/>
              <a:t>En las estaciones ferroviarias de Madrid, principalmente las de Norte y Atocha, circulaban por los andenes unas carretillas que iban cargadas con las sacas de correos para salir en los trenes. El conductor hacía sonar una bocina para que se apartasen los viajeros de su trayectoria, algo que resultaba incómodo porque llevaban bastante velocidad y se corría el riesgo de ser atropellado.</a:t>
            </a:r>
          </a:p>
        </p:txBody>
      </p:sp>
      <p:pic>
        <p:nvPicPr>
          <p:cNvPr id="501765" name="Picture 5" descr="carretillero"/>
          <p:cNvPicPr>
            <a:picLocks noChangeAspect="1" noChangeArrowheads="1"/>
          </p:cNvPicPr>
          <p:nvPr/>
        </p:nvPicPr>
        <p:blipFill>
          <a:blip r:embed="rId2"/>
          <a:srcRect/>
          <a:stretch>
            <a:fillRect/>
          </a:stretch>
        </p:blipFill>
        <p:spPr bwMode="auto">
          <a:xfrm>
            <a:off x="5948363" y="1223963"/>
            <a:ext cx="4249737" cy="3473450"/>
          </a:xfrm>
          <a:prstGeom prst="rect">
            <a:avLst/>
          </a:prstGeom>
          <a:noFill/>
          <a:ln w="57150" cmpd="thickThin">
            <a:solidFill>
              <a:schemeClr val="bg1"/>
            </a:solidFill>
            <a:miter lim="800000"/>
            <a:headEnd/>
            <a:tailEnd/>
          </a:ln>
        </p:spPr>
      </p:pic>
      <p:pic>
        <p:nvPicPr>
          <p:cNvPr id="501766" name="Picture 6" descr="led 1"/>
          <p:cNvPicPr>
            <a:picLocks noChangeAspect="1" noChangeArrowheads="1" noCrop="1"/>
          </p:cNvPicPr>
          <p:nvPr/>
        </p:nvPicPr>
        <p:blipFill>
          <a:blip r:embed="rId3"/>
          <a:srcRect/>
          <a:stretch>
            <a:fillRect/>
          </a:stretch>
        </p:blipFill>
        <p:spPr bwMode="auto">
          <a:xfrm>
            <a:off x="1000125" y="1604963"/>
            <a:ext cx="123825" cy="123825"/>
          </a:xfrm>
          <a:prstGeom prst="rect">
            <a:avLst/>
          </a:prstGeom>
          <a:noFill/>
        </p:spPr>
      </p:pic>
    </p:spTree>
  </p:cSld>
  <p:clrMapOvr>
    <a:masterClrMapping/>
  </p:clrMapOvr>
  <p:transition>
    <p:split orient="ver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501764"/>
                                        </p:tgtEl>
                                        <p:attrNameLst>
                                          <p:attrName>style.visibility</p:attrName>
                                        </p:attrNameLst>
                                      </p:cBhvr>
                                      <p:to>
                                        <p:strVal val="visible"/>
                                      </p:to>
                                    </p:set>
                                    <p:animEffect transition="in" filter="fade">
                                      <p:cBhvr>
                                        <p:cTn id="7" dur="1000"/>
                                        <p:tgtEl>
                                          <p:spTgt spid="501764"/>
                                        </p:tgtEl>
                                      </p:cBhvr>
                                    </p:animEffect>
                                    <p:anim calcmode="lin" valueType="num">
                                      <p:cBhvr>
                                        <p:cTn id="8" dur="1000" fill="hold"/>
                                        <p:tgtEl>
                                          <p:spTgt spid="501764"/>
                                        </p:tgtEl>
                                        <p:attrNameLst>
                                          <p:attrName>ppt_x</p:attrName>
                                        </p:attrNameLst>
                                      </p:cBhvr>
                                      <p:tavLst>
                                        <p:tav tm="0">
                                          <p:val>
                                            <p:strVal val="#ppt_x"/>
                                          </p:val>
                                        </p:tav>
                                        <p:tav tm="100000">
                                          <p:val>
                                            <p:strVal val="#ppt_x"/>
                                          </p:val>
                                        </p:tav>
                                      </p:tavLst>
                                    </p:anim>
                                    <p:anim calcmode="lin" valueType="num">
                                      <p:cBhvr>
                                        <p:cTn id="9" dur="1000" fill="hold"/>
                                        <p:tgtEl>
                                          <p:spTgt spid="50176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76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8866" name="Rectangle 2"/>
          <p:cNvSpPr>
            <a:spLocks noGrp="1" noChangeArrowheads="1"/>
          </p:cNvSpPr>
          <p:nvPr>
            <p:ph type="title"/>
          </p:nvPr>
        </p:nvSpPr>
        <p:spPr/>
        <p:txBody>
          <a:bodyPr/>
          <a:lstStyle/>
          <a:p>
            <a:r>
              <a:rPr lang="es-ES" sz="2800"/>
              <a:t>Cartero</a:t>
            </a:r>
            <a:endParaRPr lang="es-ES_tradnl" sz="2800"/>
          </a:p>
        </p:txBody>
      </p:sp>
      <p:sp>
        <p:nvSpPr>
          <p:cNvPr id="548867" name="Rectangle 3"/>
          <p:cNvSpPr>
            <a:spLocks noGrp="1" noChangeArrowheads="1"/>
          </p:cNvSpPr>
          <p:nvPr>
            <p:ph type="body" idx="1"/>
          </p:nvPr>
        </p:nvSpPr>
        <p:spPr/>
        <p:txBody>
          <a:bodyPr/>
          <a:lstStyle/>
          <a:p>
            <a:pPr>
              <a:lnSpc>
                <a:spcPct val="80000"/>
              </a:lnSpc>
            </a:pPr>
            <a:endParaRPr lang="es-ES" sz="2000"/>
          </a:p>
        </p:txBody>
      </p:sp>
      <p:sp>
        <p:nvSpPr>
          <p:cNvPr id="548868" name="Text Box 4"/>
          <p:cNvSpPr txBox="1">
            <a:spLocks noChangeArrowheads="1"/>
          </p:cNvSpPr>
          <p:nvPr/>
        </p:nvSpPr>
        <p:spPr bwMode="auto">
          <a:xfrm>
            <a:off x="1916113" y="1079500"/>
            <a:ext cx="3960812" cy="2563813"/>
          </a:xfrm>
          <a:prstGeom prst="rect">
            <a:avLst/>
          </a:prstGeom>
          <a:noFill/>
          <a:ln w="57150" cmpd="thinThick">
            <a:noFill/>
            <a:miter lim="800000"/>
            <a:headEnd/>
            <a:tailEnd/>
          </a:ln>
          <a:effectLst/>
        </p:spPr>
        <p:txBody>
          <a:bodyPr lIns="90000" tIns="46800" rIns="90000" bIns="46800">
            <a:spAutoFit/>
          </a:bodyPr>
          <a:lstStyle/>
          <a:p>
            <a:pPr>
              <a:spcBef>
                <a:spcPct val="50000"/>
              </a:spcBef>
            </a:pPr>
            <a:r>
              <a:rPr lang="es-ES" sz="1800"/>
              <a:t>Aquellos carteros de entonces, con su uniforme gris, con sus sacas de cuero tan pesadas siempre cargadas al hombro, verdaderos profesionales capaces de encontrar al destinatario más escondido. Un cariñoso recuerdo para aquellos carteros de ayer.</a:t>
            </a:r>
          </a:p>
        </p:txBody>
      </p:sp>
      <p:pic>
        <p:nvPicPr>
          <p:cNvPr id="548870" name="Picture 6" descr="Carteros"/>
          <p:cNvPicPr>
            <a:picLocks noChangeAspect="1" noChangeArrowheads="1"/>
          </p:cNvPicPr>
          <p:nvPr/>
        </p:nvPicPr>
        <p:blipFill>
          <a:blip r:embed="rId2"/>
          <a:srcRect/>
          <a:stretch>
            <a:fillRect/>
          </a:stretch>
        </p:blipFill>
        <p:spPr bwMode="auto">
          <a:xfrm>
            <a:off x="5948363" y="576263"/>
            <a:ext cx="4395787" cy="5878512"/>
          </a:xfrm>
          <a:prstGeom prst="rect">
            <a:avLst/>
          </a:prstGeom>
          <a:noFill/>
          <a:ln w="57150" cmpd="thickThin">
            <a:solidFill>
              <a:schemeClr val="bg1"/>
            </a:solidFill>
            <a:miter lim="800000"/>
            <a:headEnd/>
            <a:tailEnd/>
          </a:ln>
        </p:spPr>
      </p:pic>
      <p:pic>
        <p:nvPicPr>
          <p:cNvPr id="548871" name="Picture 7" descr="led 1"/>
          <p:cNvPicPr>
            <a:picLocks noChangeAspect="1" noChangeArrowheads="1" noCrop="1"/>
          </p:cNvPicPr>
          <p:nvPr/>
        </p:nvPicPr>
        <p:blipFill>
          <a:blip r:embed="rId3"/>
          <a:srcRect/>
          <a:stretch>
            <a:fillRect/>
          </a:stretch>
        </p:blipFill>
        <p:spPr bwMode="auto">
          <a:xfrm>
            <a:off x="711200" y="1800225"/>
            <a:ext cx="123825" cy="123825"/>
          </a:xfrm>
          <a:prstGeom prst="rect">
            <a:avLst/>
          </a:prstGeom>
          <a:noFill/>
        </p:spPr>
      </p:pic>
    </p:spTree>
  </p:cSld>
  <p:clrMapOvr>
    <a:masterClrMapping/>
  </p:clrMapOvr>
  <p:transition>
    <p:split orient="ver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548868"/>
                                        </p:tgtEl>
                                        <p:attrNameLst>
                                          <p:attrName>style.visibility</p:attrName>
                                        </p:attrNameLst>
                                      </p:cBhvr>
                                      <p:to>
                                        <p:strVal val="visible"/>
                                      </p:to>
                                    </p:set>
                                    <p:animEffect transition="in" filter="fade">
                                      <p:cBhvr>
                                        <p:cTn id="7" dur="1000"/>
                                        <p:tgtEl>
                                          <p:spTgt spid="548868"/>
                                        </p:tgtEl>
                                      </p:cBhvr>
                                    </p:animEffect>
                                    <p:anim calcmode="lin" valueType="num">
                                      <p:cBhvr>
                                        <p:cTn id="8" dur="1000" fill="hold"/>
                                        <p:tgtEl>
                                          <p:spTgt spid="548868"/>
                                        </p:tgtEl>
                                        <p:attrNameLst>
                                          <p:attrName>ppt_x</p:attrName>
                                        </p:attrNameLst>
                                      </p:cBhvr>
                                      <p:tavLst>
                                        <p:tav tm="0">
                                          <p:val>
                                            <p:strVal val="#ppt_x"/>
                                          </p:val>
                                        </p:tav>
                                        <p:tav tm="100000">
                                          <p:val>
                                            <p:strVal val="#ppt_x"/>
                                          </p:val>
                                        </p:tav>
                                      </p:tavLst>
                                    </p:anim>
                                    <p:anim calcmode="lin" valueType="num">
                                      <p:cBhvr>
                                        <p:cTn id="9" dur="1000" fill="hold"/>
                                        <p:tgtEl>
                                          <p:spTgt spid="54886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886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9410" name="Rectangle 2"/>
          <p:cNvSpPr>
            <a:spLocks noGrp="1" noChangeArrowheads="1"/>
          </p:cNvSpPr>
          <p:nvPr>
            <p:ph type="title"/>
          </p:nvPr>
        </p:nvSpPr>
        <p:spPr/>
        <p:txBody>
          <a:bodyPr/>
          <a:lstStyle/>
          <a:p>
            <a:r>
              <a:rPr lang="es-ES" sz="2800"/>
              <a:t>Castañera</a:t>
            </a:r>
            <a:endParaRPr lang="es-ES_tradnl" sz="2800"/>
          </a:p>
        </p:txBody>
      </p:sp>
      <p:sp>
        <p:nvSpPr>
          <p:cNvPr id="529411" name="Rectangle 3"/>
          <p:cNvSpPr>
            <a:spLocks noGrp="1" noChangeArrowheads="1"/>
          </p:cNvSpPr>
          <p:nvPr>
            <p:ph type="body" idx="1"/>
          </p:nvPr>
        </p:nvSpPr>
        <p:spPr/>
        <p:txBody>
          <a:bodyPr/>
          <a:lstStyle/>
          <a:p>
            <a:pPr>
              <a:lnSpc>
                <a:spcPct val="80000"/>
              </a:lnSpc>
            </a:pPr>
            <a:endParaRPr lang="es-ES" sz="2000"/>
          </a:p>
        </p:txBody>
      </p:sp>
      <p:sp>
        <p:nvSpPr>
          <p:cNvPr id="529412" name="Text Box 4"/>
          <p:cNvSpPr txBox="1">
            <a:spLocks noChangeArrowheads="1"/>
          </p:cNvSpPr>
          <p:nvPr/>
        </p:nvSpPr>
        <p:spPr bwMode="auto">
          <a:xfrm>
            <a:off x="1916113" y="1079500"/>
            <a:ext cx="3960812" cy="4211638"/>
          </a:xfrm>
          <a:prstGeom prst="rect">
            <a:avLst/>
          </a:prstGeom>
          <a:noFill/>
          <a:ln w="57150" cmpd="thinThick">
            <a:noFill/>
            <a:miter lim="800000"/>
            <a:headEnd/>
            <a:tailEnd/>
          </a:ln>
          <a:effectLst/>
        </p:spPr>
        <p:txBody>
          <a:bodyPr lIns="90000" tIns="46800" rIns="90000" bIns="46800">
            <a:spAutoFit/>
          </a:bodyPr>
          <a:lstStyle/>
          <a:p>
            <a:pPr>
              <a:spcBef>
                <a:spcPct val="50000"/>
              </a:spcBef>
            </a:pPr>
            <a:r>
              <a:rPr lang="es-ES" sz="1800"/>
              <a:t>Los puestos de castañas asadas han quedado en el recuerdo desapareciendo de las calles de Madrid, salvo contadísimas excepciones que siguen manteniendo esta tradición, al igual que ha venido ocurriendo con los de pipas, melones, helados, etc.etc. reducido su número drásticamente, ahogados por los gastos e impuestos que les impide compaginar precios asequibles con el justo beneficio de la actividad. </a:t>
            </a:r>
          </a:p>
        </p:txBody>
      </p:sp>
      <p:pic>
        <p:nvPicPr>
          <p:cNvPr id="529413" name="Picture 5" descr="Castañas"/>
          <p:cNvPicPr>
            <a:picLocks noChangeAspect="1" noChangeArrowheads="1"/>
          </p:cNvPicPr>
          <p:nvPr/>
        </p:nvPicPr>
        <p:blipFill>
          <a:blip r:embed="rId2"/>
          <a:srcRect/>
          <a:stretch>
            <a:fillRect/>
          </a:stretch>
        </p:blipFill>
        <p:spPr bwMode="auto">
          <a:xfrm>
            <a:off x="5875338" y="576263"/>
            <a:ext cx="4386262" cy="5761037"/>
          </a:xfrm>
          <a:prstGeom prst="rect">
            <a:avLst/>
          </a:prstGeom>
          <a:noFill/>
        </p:spPr>
      </p:pic>
      <p:pic>
        <p:nvPicPr>
          <p:cNvPr id="529414" name="Picture 6" descr="led 1"/>
          <p:cNvPicPr>
            <a:picLocks noChangeAspect="1" noChangeArrowheads="1" noCrop="1"/>
          </p:cNvPicPr>
          <p:nvPr/>
        </p:nvPicPr>
        <p:blipFill>
          <a:blip r:embed="rId3"/>
          <a:srcRect/>
          <a:stretch>
            <a:fillRect/>
          </a:stretch>
        </p:blipFill>
        <p:spPr bwMode="auto">
          <a:xfrm>
            <a:off x="1123950" y="1963738"/>
            <a:ext cx="123825" cy="123825"/>
          </a:xfrm>
          <a:prstGeom prst="rect">
            <a:avLst/>
          </a:prstGeom>
          <a:noFill/>
        </p:spPr>
      </p:pic>
    </p:spTree>
  </p:cSld>
  <p:clrMapOvr>
    <a:masterClrMapping/>
  </p:clrMapOvr>
  <p:transition>
    <p:split orient="ver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529412"/>
                                        </p:tgtEl>
                                        <p:attrNameLst>
                                          <p:attrName>style.visibility</p:attrName>
                                        </p:attrNameLst>
                                      </p:cBhvr>
                                      <p:to>
                                        <p:strVal val="visible"/>
                                      </p:to>
                                    </p:set>
                                    <p:animEffect transition="in" filter="fade">
                                      <p:cBhvr>
                                        <p:cTn id="7" dur="1000"/>
                                        <p:tgtEl>
                                          <p:spTgt spid="529412"/>
                                        </p:tgtEl>
                                      </p:cBhvr>
                                    </p:animEffect>
                                    <p:anim calcmode="lin" valueType="num">
                                      <p:cBhvr>
                                        <p:cTn id="8" dur="1000" fill="hold"/>
                                        <p:tgtEl>
                                          <p:spTgt spid="529412"/>
                                        </p:tgtEl>
                                        <p:attrNameLst>
                                          <p:attrName>ppt_x</p:attrName>
                                        </p:attrNameLst>
                                      </p:cBhvr>
                                      <p:tavLst>
                                        <p:tav tm="0">
                                          <p:val>
                                            <p:strVal val="#ppt_x"/>
                                          </p:val>
                                        </p:tav>
                                        <p:tav tm="100000">
                                          <p:val>
                                            <p:strVal val="#ppt_x"/>
                                          </p:val>
                                        </p:tav>
                                      </p:tavLst>
                                    </p:anim>
                                    <p:anim calcmode="lin" valueType="num">
                                      <p:cBhvr>
                                        <p:cTn id="9" dur="1000" fill="hold"/>
                                        <p:tgtEl>
                                          <p:spTgt spid="5294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941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8386" name="Rectangle 2"/>
          <p:cNvSpPr>
            <a:spLocks noGrp="1" noChangeArrowheads="1"/>
          </p:cNvSpPr>
          <p:nvPr>
            <p:ph type="title"/>
          </p:nvPr>
        </p:nvSpPr>
        <p:spPr/>
        <p:txBody>
          <a:bodyPr/>
          <a:lstStyle/>
          <a:p>
            <a:r>
              <a:rPr lang="es-ES" sz="2800"/>
              <a:t>Cerillera/o</a:t>
            </a:r>
            <a:endParaRPr lang="es-ES_tradnl" sz="2800"/>
          </a:p>
        </p:txBody>
      </p:sp>
      <p:sp>
        <p:nvSpPr>
          <p:cNvPr id="528387" name="Rectangle 3"/>
          <p:cNvSpPr>
            <a:spLocks noGrp="1" noChangeArrowheads="1"/>
          </p:cNvSpPr>
          <p:nvPr>
            <p:ph type="body" idx="1"/>
          </p:nvPr>
        </p:nvSpPr>
        <p:spPr/>
        <p:txBody>
          <a:bodyPr/>
          <a:lstStyle/>
          <a:p>
            <a:pPr>
              <a:lnSpc>
                <a:spcPct val="80000"/>
              </a:lnSpc>
            </a:pPr>
            <a:endParaRPr lang="es-ES" sz="2000"/>
          </a:p>
        </p:txBody>
      </p:sp>
      <p:sp>
        <p:nvSpPr>
          <p:cNvPr id="528388" name="Text Box 4"/>
          <p:cNvSpPr txBox="1">
            <a:spLocks noChangeArrowheads="1"/>
          </p:cNvSpPr>
          <p:nvPr/>
        </p:nvSpPr>
        <p:spPr bwMode="auto">
          <a:xfrm>
            <a:off x="1916113" y="1079500"/>
            <a:ext cx="8135937" cy="1739900"/>
          </a:xfrm>
          <a:prstGeom prst="rect">
            <a:avLst/>
          </a:prstGeom>
          <a:noFill/>
          <a:ln w="57150" cmpd="thinThick">
            <a:noFill/>
            <a:miter lim="800000"/>
            <a:headEnd/>
            <a:tailEnd/>
          </a:ln>
          <a:effectLst/>
        </p:spPr>
        <p:txBody>
          <a:bodyPr lIns="90000" tIns="46800" rIns="90000" bIns="46800">
            <a:spAutoFit/>
          </a:bodyPr>
          <a:lstStyle/>
          <a:p>
            <a:pPr>
              <a:spcBef>
                <a:spcPct val="50000"/>
              </a:spcBef>
            </a:pPr>
            <a:r>
              <a:rPr lang="es-ES" sz="1800"/>
              <a:t>Hubo bares que por su gran tamaño tenían en la zona de público una persona vendiendo por cuenta propia tabaco, puros, cerillas e incluso mecheros. La estancia en el establecimiento era como consecuencia del acuerdo a que había llegado con el dueño. La proliferación de las máquinas expendedoras de tabaco los hizo desaparecer.</a:t>
            </a:r>
          </a:p>
        </p:txBody>
      </p:sp>
      <p:pic>
        <p:nvPicPr>
          <p:cNvPr id="528390" name="Picture 6"/>
          <p:cNvPicPr>
            <a:picLocks noChangeAspect="1" noChangeArrowheads="1"/>
          </p:cNvPicPr>
          <p:nvPr/>
        </p:nvPicPr>
        <p:blipFill>
          <a:blip r:embed="rId2"/>
          <a:srcRect/>
          <a:stretch>
            <a:fillRect/>
          </a:stretch>
        </p:blipFill>
        <p:spPr bwMode="auto">
          <a:xfrm>
            <a:off x="4508500" y="2663825"/>
            <a:ext cx="5545138" cy="3632200"/>
          </a:xfrm>
          <a:prstGeom prst="rect">
            <a:avLst/>
          </a:prstGeom>
          <a:noFill/>
          <a:ln w="57150" cmpd="thinThick">
            <a:solidFill>
              <a:schemeClr val="bg1"/>
            </a:solidFill>
            <a:miter lim="800000"/>
            <a:headEnd/>
            <a:tailEnd/>
          </a:ln>
          <a:effectLst/>
        </p:spPr>
      </p:pic>
      <p:pic>
        <p:nvPicPr>
          <p:cNvPr id="528391" name="Picture 7" descr="led 1"/>
          <p:cNvPicPr>
            <a:picLocks noChangeAspect="1" noChangeArrowheads="1" noCrop="1"/>
          </p:cNvPicPr>
          <p:nvPr/>
        </p:nvPicPr>
        <p:blipFill>
          <a:blip r:embed="rId3"/>
          <a:srcRect/>
          <a:stretch>
            <a:fillRect/>
          </a:stretch>
        </p:blipFill>
        <p:spPr bwMode="auto">
          <a:xfrm>
            <a:off x="979488" y="2160588"/>
            <a:ext cx="123825" cy="123825"/>
          </a:xfrm>
          <a:prstGeom prst="rect">
            <a:avLst/>
          </a:prstGeom>
          <a:noFill/>
        </p:spPr>
      </p:pic>
    </p:spTree>
  </p:cSld>
  <p:clrMapOvr>
    <a:masterClrMapping/>
  </p:clrMapOvr>
  <p:transition>
    <p:split orient="ver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528388"/>
                                        </p:tgtEl>
                                        <p:attrNameLst>
                                          <p:attrName>style.visibility</p:attrName>
                                        </p:attrNameLst>
                                      </p:cBhvr>
                                      <p:to>
                                        <p:strVal val="visible"/>
                                      </p:to>
                                    </p:set>
                                    <p:animEffect transition="in" filter="fade">
                                      <p:cBhvr>
                                        <p:cTn id="7" dur="1000"/>
                                        <p:tgtEl>
                                          <p:spTgt spid="528388"/>
                                        </p:tgtEl>
                                      </p:cBhvr>
                                    </p:animEffect>
                                    <p:anim calcmode="lin" valueType="num">
                                      <p:cBhvr>
                                        <p:cTn id="8" dur="1000" fill="hold"/>
                                        <p:tgtEl>
                                          <p:spTgt spid="528388"/>
                                        </p:tgtEl>
                                        <p:attrNameLst>
                                          <p:attrName>ppt_x</p:attrName>
                                        </p:attrNameLst>
                                      </p:cBhvr>
                                      <p:tavLst>
                                        <p:tav tm="0">
                                          <p:val>
                                            <p:strVal val="#ppt_x"/>
                                          </p:val>
                                        </p:tav>
                                        <p:tav tm="100000">
                                          <p:val>
                                            <p:strVal val="#ppt_x"/>
                                          </p:val>
                                        </p:tav>
                                      </p:tavLst>
                                    </p:anim>
                                    <p:anim calcmode="lin" valueType="num">
                                      <p:cBhvr>
                                        <p:cTn id="9" dur="1000" fill="hold"/>
                                        <p:tgtEl>
                                          <p:spTgt spid="52838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838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8450" name="Rectangle 2"/>
          <p:cNvSpPr>
            <a:spLocks noGrp="1" noChangeArrowheads="1"/>
          </p:cNvSpPr>
          <p:nvPr>
            <p:ph type="title"/>
          </p:nvPr>
        </p:nvSpPr>
        <p:spPr/>
        <p:txBody>
          <a:bodyPr/>
          <a:lstStyle/>
          <a:p>
            <a:r>
              <a:rPr lang="es-ES_tradnl" sz="2800"/>
              <a:t>Charlatán</a:t>
            </a:r>
          </a:p>
        </p:txBody>
      </p:sp>
      <p:sp>
        <p:nvSpPr>
          <p:cNvPr id="488451" name="Rectangle 3"/>
          <p:cNvSpPr>
            <a:spLocks noGrp="1" noChangeArrowheads="1"/>
          </p:cNvSpPr>
          <p:nvPr>
            <p:ph type="body" idx="1"/>
          </p:nvPr>
        </p:nvSpPr>
        <p:spPr/>
        <p:txBody>
          <a:bodyPr/>
          <a:lstStyle/>
          <a:p>
            <a:pPr>
              <a:lnSpc>
                <a:spcPct val="80000"/>
              </a:lnSpc>
            </a:pPr>
            <a:endParaRPr lang="es-ES" sz="2000"/>
          </a:p>
        </p:txBody>
      </p:sp>
      <p:sp>
        <p:nvSpPr>
          <p:cNvPr id="488452" name="Text Box 4"/>
          <p:cNvSpPr txBox="1">
            <a:spLocks noChangeArrowheads="1"/>
          </p:cNvSpPr>
          <p:nvPr/>
        </p:nvSpPr>
        <p:spPr bwMode="auto">
          <a:xfrm>
            <a:off x="1916113" y="1079500"/>
            <a:ext cx="3960812" cy="2014538"/>
          </a:xfrm>
          <a:prstGeom prst="rect">
            <a:avLst/>
          </a:prstGeom>
          <a:noFill/>
          <a:ln w="57150" cmpd="thinThick">
            <a:noFill/>
            <a:miter lim="800000"/>
            <a:headEnd/>
            <a:tailEnd/>
          </a:ln>
          <a:effectLst/>
        </p:spPr>
        <p:txBody>
          <a:bodyPr lIns="90000" tIns="46800" rIns="90000" bIns="46800">
            <a:spAutoFit/>
          </a:bodyPr>
          <a:lstStyle/>
          <a:p>
            <a:pPr>
              <a:spcBef>
                <a:spcPct val="50000"/>
              </a:spcBef>
            </a:pPr>
            <a:r>
              <a:rPr lang="es-ES" sz="1800"/>
              <a:t>Personas que por su habilidad de palabra vendían productos “milagrosos y maravillosos” alrededor de un montón de público que se iba congregando al verle y le escuchaba extasiado.</a:t>
            </a:r>
          </a:p>
        </p:txBody>
      </p:sp>
      <p:pic>
        <p:nvPicPr>
          <p:cNvPr id="488453" name="Picture 5" descr="charlatan"/>
          <p:cNvPicPr>
            <a:picLocks noChangeAspect="1" noChangeArrowheads="1"/>
          </p:cNvPicPr>
          <p:nvPr/>
        </p:nvPicPr>
        <p:blipFill>
          <a:blip r:embed="rId2"/>
          <a:srcRect/>
          <a:stretch>
            <a:fillRect/>
          </a:stretch>
        </p:blipFill>
        <p:spPr bwMode="auto">
          <a:xfrm>
            <a:off x="5875338" y="863600"/>
            <a:ext cx="4486275" cy="5083175"/>
          </a:xfrm>
          <a:prstGeom prst="rect">
            <a:avLst/>
          </a:prstGeom>
          <a:noFill/>
          <a:ln w="57150" cmpd="thickThin">
            <a:solidFill>
              <a:schemeClr val="bg1"/>
            </a:solidFill>
            <a:miter lim="800000"/>
            <a:headEnd/>
            <a:tailEnd/>
          </a:ln>
        </p:spPr>
      </p:pic>
      <p:pic>
        <p:nvPicPr>
          <p:cNvPr id="488454" name="Picture 6" descr="led 1"/>
          <p:cNvPicPr>
            <a:picLocks noChangeAspect="1" noChangeArrowheads="1" noCrop="1"/>
          </p:cNvPicPr>
          <p:nvPr/>
        </p:nvPicPr>
        <p:blipFill>
          <a:blip r:embed="rId3"/>
          <a:srcRect/>
          <a:stretch>
            <a:fillRect/>
          </a:stretch>
        </p:blipFill>
        <p:spPr bwMode="auto">
          <a:xfrm>
            <a:off x="908050" y="2324100"/>
            <a:ext cx="123825" cy="123825"/>
          </a:xfrm>
          <a:prstGeom prst="rect">
            <a:avLst/>
          </a:prstGeom>
          <a:noFill/>
        </p:spPr>
      </p:pic>
    </p:spTree>
  </p:cSld>
  <p:clrMapOvr>
    <a:masterClrMapping/>
  </p:clrMapOvr>
  <p:transition>
    <p:split orient="ver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488452"/>
                                        </p:tgtEl>
                                        <p:attrNameLst>
                                          <p:attrName>style.visibility</p:attrName>
                                        </p:attrNameLst>
                                      </p:cBhvr>
                                      <p:to>
                                        <p:strVal val="visible"/>
                                      </p:to>
                                    </p:set>
                                    <p:animEffect transition="in" filter="fade">
                                      <p:cBhvr>
                                        <p:cTn id="7" dur="1000"/>
                                        <p:tgtEl>
                                          <p:spTgt spid="488452"/>
                                        </p:tgtEl>
                                      </p:cBhvr>
                                    </p:animEffect>
                                    <p:anim calcmode="lin" valueType="num">
                                      <p:cBhvr>
                                        <p:cTn id="8" dur="1000" fill="hold"/>
                                        <p:tgtEl>
                                          <p:spTgt spid="488452"/>
                                        </p:tgtEl>
                                        <p:attrNameLst>
                                          <p:attrName>ppt_x</p:attrName>
                                        </p:attrNameLst>
                                      </p:cBhvr>
                                      <p:tavLst>
                                        <p:tav tm="0">
                                          <p:val>
                                            <p:strVal val="#ppt_x"/>
                                          </p:val>
                                        </p:tav>
                                        <p:tav tm="100000">
                                          <p:val>
                                            <p:strVal val="#ppt_x"/>
                                          </p:val>
                                        </p:tav>
                                      </p:tavLst>
                                    </p:anim>
                                    <p:anim calcmode="lin" valueType="num">
                                      <p:cBhvr>
                                        <p:cTn id="9" dur="1000" fill="hold"/>
                                        <p:tgtEl>
                                          <p:spTgt spid="48845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845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3746" name="Rectangle 2"/>
          <p:cNvSpPr>
            <a:spLocks noGrp="1" noChangeArrowheads="1"/>
          </p:cNvSpPr>
          <p:nvPr>
            <p:ph type="title"/>
          </p:nvPr>
        </p:nvSpPr>
        <p:spPr/>
        <p:txBody>
          <a:bodyPr/>
          <a:lstStyle/>
          <a:p>
            <a:r>
              <a:rPr lang="es-ES" sz="2800"/>
              <a:t>Churrero/a</a:t>
            </a:r>
            <a:endParaRPr lang="es-ES_tradnl" sz="2800"/>
          </a:p>
        </p:txBody>
      </p:sp>
      <p:sp>
        <p:nvSpPr>
          <p:cNvPr id="543747" name="Rectangle 3"/>
          <p:cNvSpPr>
            <a:spLocks noGrp="1" noChangeArrowheads="1"/>
          </p:cNvSpPr>
          <p:nvPr>
            <p:ph type="body" idx="1"/>
          </p:nvPr>
        </p:nvSpPr>
        <p:spPr/>
        <p:txBody>
          <a:bodyPr/>
          <a:lstStyle/>
          <a:p>
            <a:pPr>
              <a:lnSpc>
                <a:spcPct val="80000"/>
              </a:lnSpc>
            </a:pPr>
            <a:endParaRPr lang="es-ES" sz="2000"/>
          </a:p>
        </p:txBody>
      </p:sp>
      <p:sp>
        <p:nvSpPr>
          <p:cNvPr id="543748" name="Text Box 4"/>
          <p:cNvSpPr txBox="1">
            <a:spLocks noChangeArrowheads="1"/>
          </p:cNvSpPr>
          <p:nvPr/>
        </p:nvSpPr>
        <p:spPr bwMode="auto">
          <a:xfrm>
            <a:off x="1916113" y="1079500"/>
            <a:ext cx="7632700" cy="915988"/>
          </a:xfrm>
          <a:prstGeom prst="rect">
            <a:avLst/>
          </a:prstGeom>
          <a:noFill/>
          <a:ln w="57150" cmpd="thinThick">
            <a:noFill/>
            <a:miter lim="800000"/>
            <a:headEnd/>
            <a:tailEnd/>
          </a:ln>
          <a:effectLst/>
        </p:spPr>
        <p:txBody>
          <a:bodyPr lIns="90000" tIns="46800" rIns="90000" bIns="46800">
            <a:spAutoFit/>
          </a:bodyPr>
          <a:lstStyle/>
          <a:p>
            <a:pPr>
              <a:spcBef>
                <a:spcPct val="50000"/>
              </a:spcBef>
            </a:pPr>
            <a:r>
              <a:rPr lang="es-ES" sz="1800"/>
              <a:t>El churrero/a “, una figura peculiar que cuando no venía se la echaba de menos, era como el despertador, pasaba siempre a la misma hora, vamos a recordar brevemente a este personaje.</a:t>
            </a:r>
          </a:p>
        </p:txBody>
      </p:sp>
      <p:pic>
        <p:nvPicPr>
          <p:cNvPr id="543749" name="Picture 5"/>
          <p:cNvPicPr>
            <a:picLocks noChangeAspect="1" noChangeArrowheads="1"/>
          </p:cNvPicPr>
          <p:nvPr/>
        </p:nvPicPr>
        <p:blipFill>
          <a:blip r:embed="rId2"/>
          <a:srcRect/>
          <a:stretch>
            <a:fillRect/>
          </a:stretch>
        </p:blipFill>
        <p:spPr bwMode="auto">
          <a:xfrm>
            <a:off x="7316788" y="2087563"/>
            <a:ext cx="2895600" cy="3810000"/>
          </a:xfrm>
          <a:prstGeom prst="rect">
            <a:avLst/>
          </a:prstGeom>
          <a:noFill/>
          <a:ln w="57150" cmpd="thinThick">
            <a:noFill/>
            <a:miter lim="800000"/>
            <a:headEnd/>
            <a:tailEnd/>
          </a:ln>
          <a:effectLst/>
        </p:spPr>
      </p:pic>
      <p:pic>
        <p:nvPicPr>
          <p:cNvPr id="543750" name="Picture 6"/>
          <p:cNvPicPr>
            <a:picLocks noChangeAspect="1" noChangeArrowheads="1"/>
          </p:cNvPicPr>
          <p:nvPr/>
        </p:nvPicPr>
        <p:blipFill>
          <a:blip r:embed="rId3"/>
          <a:srcRect/>
          <a:stretch>
            <a:fillRect/>
          </a:stretch>
        </p:blipFill>
        <p:spPr bwMode="auto">
          <a:xfrm>
            <a:off x="5011738" y="2160588"/>
            <a:ext cx="2176462" cy="3670300"/>
          </a:xfrm>
          <a:prstGeom prst="rect">
            <a:avLst/>
          </a:prstGeom>
          <a:noFill/>
          <a:ln w="57150" cmpd="thinThick">
            <a:noFill/>
            <a:miter lim="800000"/>
            <a:headEnd/>
            <a:tailEnd/>
          </a:ln>
          <a:effectLst/>
        </p:spPr>
      </p:pic>
      <p:pic>
        <p:nvPicPr>
          <p:cNvPr id="543751" name="Picture 7" descr="led 1"/>
          <p:cNvPicPr>
            <a:picLocks noChangeAspect="1" noChangeArrowheads="1" noCrop="1"/>
          </p:cNvPicPr>
          <p:nvPr/>
        </p:nvPicPr>
        <p:blipFill>
          <a:blip r:embed="rId4"/>
          <a:srcRect/>
          <a:stretch>
            <a:fillRect/>
          </a:stretch>
        </p:blipFill>
        <p:spPr bwMode="auto">
          <a:xfrm>
            <a:off x="979488" y="2468563"/>
            <a:ext cx="123825" cy="123825"/>
          </a:xfrm>
          <a:prstGeom prst="rect">
            <a:avLst/>
          </a:prstGeom>
          <a:noFill/>
        </p:spPr>
      </p:pic>
      <p:pic>
        <p:nvPicPr>
          <p:cNvPr id="543752" name="Picture 8" descr="churrero 1932 cronica"/>
          <p:cNvPicPr>
            <a:picLocks noChangeAspect="1" noChangeArrowheads="1"/>
          </p:cNvPicPr>
          <p:nvPr/>
        </p:nvPicPr>
        <p:blipFill>
          <a:blip r:embed="rId5"/>
          <a:srcRect/>
          <a:stretch>
            <a:fillRect/>
          </a:stretch>
        </p:blipFill>
        <p:spPr bwMode="auto">
          <a:xfrm>
            <a:off x="2058988" y="3384550"/>
            <a:ext cx="3189287" cy="2289175"/>
          </a:xfrm>
          <a:prstGeom prst="rect">
            <a:avLst/>
          </a:prstGeom>
          <a:noFill/>
        </p:spPr>
      </p:pic>
    </p:spTree>
  </p:cSld>
  <p:clrMapOvr>
    <a:masterClrMapping/>
  </p:clrMapOvr>
  <p:transition>
    <p:split orient="ver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543748"/>
                                        </p:tgtEl>
                                        <p:attrNameLst>
                                          <p:attrName>style.visibility</p:attrName>
                                        </p:attrNameLst>
                                      </p:cBhvr>
                                      <p:to>
                                        <p:strVal val="visible"/>
                                      </p:to>
                                    </p:set>
                                    <p:animEffect transition="in" filter="fade">
                                      <p:cBhvr>
                                        <p:cTn id="7" dur="1000"/>
                                        <p:tgtEl>
                                          <p:spTgt spid="543748"/>
                                        </p:tgtEl>
                                      </p:cBhvr>
                                    </p:animEffect>
                                    <p:anim calcmode="lin" valueType="num">
                                      <p:cBhvr>
                                        <p:cTn id="8" dur="1000" fill="hold"/>
                                        <p:tgtEl>
                                          <p:spTgt spid="543748"/>
                                        </p:tgtEl>
                                        <p:attrNameLst>
                                          <p:attrName>ppt_x</p:attrName>
                                        </p:attrNameLst>
                                      </p:cBhvr>
                                      <p:tavLst>
                                        <p:tav tm="0">
                                          <p:val>
                                            <p:strVal val="#ppt_x"/>
                                          </p:val>
                                        </p:tav>
                                        <p:tav tm="100000">
                                          <p:val>
                                            <p:strVal val="#ppt_x"/>
                                          </p:val>
                                        </p:tav>
                                      </p:tavLst>
                                    </p:anim>
                                    <p:anim calcmode="lin" valueType="num">
                                      <p:cBhvr>
                                        <p:cTn id="9" dur="1000" fill="hold"/>
                                        <p:tgtEl>
                                          <p:spTgt spid="54374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374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22" name="Rectangle 2"/>
          <p:cNvSpPr>
            <a:spLocks noGrp="1" noChangeArrowheads="1"/>
          </p:cNvSpPr>
          <p:nvPr>
            <p:ph type="title"/>
          </p:nvPr>
        </p:nvSpPr>
        <p:spPr/>
        <p:txBody>
          <a:bodyPr/>
          <a:lstStyle/>
          <a:p>
            <a:r>
              <a:rPr lang="es-ES_tradnl" sz="2800"/>
              <a:t>Farolero</a:t>
            </a:r>
          </a:p>
        </p:txBody>
      </p:sp>
      <p:sp>
        <p:nvSpPr>
          <p:cNvPr id="491523" name="Rectangle 3"/>
          <p:cNvSpPr>
            <a:spLocks noGrp="1" noChangeArrowheads="1"/>
          </p:cNvSpPr>
          <p:nvPr>
            <p:ph type="body" idx="1"/>
          </p:nvPr>
        </p:nvSpPr>
        <p:spPr/>
        <p:txBody>
          <a:bodyPr/>
          <a:lstStyle/>
          <a:p>
            <a:pPr>
              <a:lnSpc>
                <a:spcPct val="80000"/>
              </a:lnSpc>
            </a:pPr>
            <a:endParaRPr lang="es-ES" sz="2000"/>
          </a:p>
        </p:txBody>
      </p:sp>
      <p:sp>
        <p:nvSpPr>
          <p:cNvPr id="491524" name="Text Box 4"/>
          <p:cNvSpPr txBox="1">
            <a:spLocks noChangeArrowheads="1"/>
          </p:cNvSpPr>
          <p:nvPr/>
        </p:nvSpPr>
        <p:spPr bwMode="auto">
          <a:xfrm>
            <a:off x="1916113" y="1079500"/>
            <a:ext cx="3960812" cy="1465263"/>
          </a:xfrm>
          <a:prstGeom prst="rect">
            <a:avLst/>
          </a:prstGeom>
          <a:noFill/>
          <a:ln w="57150" cmpd="thinThick">
            <a:noFill/>
            <a:miter lim="800000"/>
            <a:headEnd/>
            <a:tailEnd/>
          </a:ln>
          <a:effectLst/>
        </p:spPr>
        <p:txBody>
          <a:bodyPr lIns="90000" tIns="46800" rIns="90000" bIns="46800">
            <a:spAutoFit/>
          </a:bodyPr>
          <a:lstStyle/>
          <a:p>
            <a:pPr>
              <a:spcBef>
                <a:spcPct val="50000"/>
              </a:spcBef>
            </a:pPr>
            <a:r>
              <a:rPr lang="es-ES" sz="1800"/>
              <a:t>A la puesta de sol iba encendiendo los faroles de gas de plazas y calles valiéndose de dispositivo que introducía por el hueco del farol.</a:t>
            </a:r>
          </a:p>
        </p:txBody>
      </p:sp>
      <p:pic>
        <p:nvPicPr>
          <p:cNvPr id="491527" name="Picture 7"/>
          <p:cNvPicPr>
            <a:picLocks noChangeAspect="1" noChangeArrowheads="1"/>
          </p:cNvPicPr>
          <p:nvPr/>
        </p:nvPicPr>
        <p:blipFill>
          <a:blip r:embed="rId2"/>
          <a:srcRect/>
          <a:stretch>
            <a:fillRect/>
          </a:stretch>
        </p:blipFill>
        <p:spPr bwMode="auto">
          <a:xfrm>
            <a:off x="2635250" y="3095625"/>
            <a:ext cx="2286000" cy="2381250"/>
          </a:xfrm>
          <a:prstGeom prst="rect">
            <a:avLst/>
          </a:prstGeom>
          <a:noFill/>
          <a:ln w="57150" cmpd="thinThick">
            <a:solidFill>
              <a:schemeClr val="bg1"/>
            </a:solidFill>
            <a:miter lim="800000"/>
            <a:headEnd/>
            <a:tailEnd/>
          </a:ln>
          <a:effectLst/>
        </p:spPr>
      </p:pic>
      <p:pic>
        <p:nvPicPr>
          <p:cNvPr id="491528" name="Picture 8" descr="farolero"/>
          <p:cNvPicPr>
            <a:picLocks noChangeAspect="1" noChangeArrowheads="1"/>
          </p:cNvPicPr>
          <p:nvPr/>
        </p:nvPicPr>
        <p:blipFill>
          <a:blip r:embed="rId3"/>
          <a:srcRect/>
          <a:stretch>
            <a:fillRect/>
          </a:stretch>
        </p:blipFill>
        <p:spPr bwMode="auto">
          <a:xfrm>
            <a:off x="6451600" y="792163"/>
            <a:ext cx="3424238" cy="4870450"/>
          </a:xfrm>
          <a:prstGeom prst="rect">
            <a:avLst/>
          </a:prstGeom>
          <a:noFill/>
          <a:ln w="9525">
            <a:solidFill>
              <a:schemeClr val="bg1"/>
            </a:solidFill>
            <a:miter lim="800000"/>
            <a:headEnd/>
            <a:tailEnd/>
          </a:ln>
        </p:spPr>
      </p:pic>
      <p:pic>
        <p:nvPicPr>
          <p:cNvPr id="491529" name="Picture 9" descr="led 1"/>
          <p:cNvPicPr>
            <a:picLocks noChangeAspect="1" noChangeArrowheads="1" noCrop="1"/>
          </p:cNvPicPr>
          <p:nvPr/>
        </p:nvPicPr>
        <p:blipFill>
          <a:blip r:embed="rId4"/>
          <a:srcRect/>
          <a:stretch>
            <a:fillRect/>
          </a:stretch>
        </p:blipFill>
        <p:spPr bwMode="auto">
          <a:xfrm>
            <a:off x="763588" y="2663825"/>
            <a:ext cx="123825" cy="123825"/>
          </a:xfrm>
          <a:prstGeom prst="rect">
            <a:avLst/>
          </a:prstGeom>
          <a:noFill/>
        </p:spPr>
      </p:pic>
    </p:spTree>
  </p:cSld>
  <p:clrMapOvr>
    <a:masterClrMapping/>
  </p:clrMapOvr>
  <p:transition>
    <p:split orient="ver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491524"/>
                                        </p:tgtEl>
                                        <p:attrNameLst>
                                          <p:attrName>style.visibility</p:attrName>
                                        </p:attrNameLst>
                                      </p:cBhvr>
                                      <p:to>
                                        <p:strVal val="visible"/>
                                      </p:to>
                                    </p:set>
                                    <p:animEffect transition="in" filter="fade">
                                      <p:cBhvr>
                                        <p:cTn id="7" dur="1000"/>
                                        <p:tgtEl>
                                          <p:spTgt spid="491524"/>
                                        </p:tgtEl>
                                      </p:cBhvr>
                                    </p:animEffect>
                                    <p:anim calcmode="lin" valueType="num">
                                      <p:cBhvr>
                                        <p:cTn id="8" dur="1000" fill="hold"/>
                                        <p:tgtEl>
                                          <p:spTgt spid="491524"/>
                                        </p:tgtEl>
                                        <p:attrNameLst>
                                          <p:attrName>ppt_x</p:attrName>
                                        </p:attrNameLst>
                                      </p:cBhvr>
                                      <p:tavLst>
                                        <p:tav tm="0">
                                          <p:val>
                                            <p:strVal val="#ppt_x"/>
                                          </p:val>
                                        </p:tav>
                                        <p:tav tm="100000">
                                          <p:val>
                                            <p:strVal val="#ppt_x"/>
                                          </p:val>
                                        </p:tav>
                                      </p:tavLst>
                                    </p:anim>
                                    <p:anim calcmode="lin" valueType="num">
                                      <p:cBhvr>
                                        <p:cTn id="9" dur="1000" fill="hold"/>
                                        <p:tgtEl>
                                          <p:spTgt spid="4915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2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7842" name="Rectangle 2"/>
          <p:cNvSpPr>
            <a:spLocks noGrp="1" noChangeArrowheads="1"/>
          </p:cNvSpPr>
          <p:nvPr>
            <p:ph type="title"/>
          </p:nvPr>
        </p:nvSpPr>
        <p:spPr/>
        <p:txBody>
          <a:bodyPr/>
          <a:lstStyle/>
          <a:p>
            <a:r>
              <a:rPr lang="es-ES_tradnl" sz="2800"/>
              <a:t>Fotógrafo</a:t>
            </a:r>
          </a:p>
        </p:txBody>
      </p:sp>
      <p:sp>
        <p:nvSpPr>
          <p:cNvPr id="547843" name="Rectangle 3"/>
          <p:cNvSpPr>
            <a:spLocks noGrp="1" noChangeArrowheads="1"/>
          </p:cNvSpPr>
          <p:nvPr>
            <p:ph type="body" idx="1"/>
          </p:nvPr>
        </p:nvSpPr>
        <p:spPr/>
        <p:txBody>
          <a:bodyPr/>
          <a:lstStyle/>
          <a:p>
            <a:pPr>
              <a:lnSpc>
                <a:spcPct val="80000"/>
              </a:lnSpc>
            </a:pPr>
            <a:endParaRPr lang="es-ES" sz="2000"/>
          </a:p>
        </p:txBody>
      </p:sp>
      <p:sp>
        <p:nvSpPr>
          <p:cNvPr id="547844" name="Text Box 4"/>
          <p:cNvSpPr txBox="1">
            <a:spLocks noChangeArrowheads="1"/>
          </p:cNvSpPr>
          <p:nvPr/>
        </p:nvSpPr>
        <p:spPr bwMode="auto">
          <a:xfrm>
            <a:off x="1916113" y="1079500"/>
            <a:ext cx="8683625" cy="2289175"/>
          </a:xfrm>
          <a:prstGeom prst="rect">
            <a:avLst/>
          </a:prstGeom>
          <a:noFill/>
          <a:ln w="57150" cmpd="thinThick">
            <a:noFill/>
            <a:miter lim="800000"/>
            <a:headEnd/>
            <a:tailEnd/>
          </a:ln>
          <a:effectLst/>
        </p:spPr>
        <p:txBody>
          <a:bodyPr lIns="90000" tIns="46800" rIns="90000" bIns="46800">
            <a:spAutoFit/>
          </a:bodyPr>
          <a:lstStyle/>
          <a:p>
            <a:pPr>
              <a:spcBef>
                <a:spcPct val="50000"/>
              </a:spcBef>
            </a:pPr>
            <a:r>
              <a:rPr lang="es-ES" sz="1800"/>
              <a:t>Los fotógrafos del "minuto" aparecieron por primera vez, como elementos habituales  en parques y plazas de toda Europa,  a finales del XIX y principios del XX, haciendo asequible la fotografía a las clases populares que no  podían pagar la asistencia a un buen estudio. A mediados del siglo XX, al menos en España,  la llegada de otras cámaras más asequibles y de fácil manejo,  desplazaron a las anteriores, y solo unos cuantos antiguos fotógrafos permanecieron hasta la vejez  en sus habituales emplazamientos.</a:t>
            </a:r>
          </a:p>
        </p:txBody>
      </p:sp>
      <p:pic>
        <p:nvPicPr>
          <p:cNvPr id="547847" name="Picture 7" descr="fotografo2"/>
          <p:cNvPicPr>
            <a:picLocks noChangeAspect="1" noChangeArrowheads="1"/>
          </p:cNvPicPr>
          <p:nvPr/>
        </p:nvPicPr>
        <p:blipFill>
          <a:blip r:embed="rId2"/>
          <a:srcRect/>
          <a:stretch>
            <a:fillRect/>
          </a:stretch>
        </p:blipFill>
        <p:spPr bwMode="auto">
          <a:xfrm>
            <a:off x="1916113" y="3441700"/>
            <a:ext cx="4772025" cy="3038475"/>
          </a:xfrm>
          <a:prstGeom prst="rect">
            <a:avLst/>
          </a:prstGeom>
          <a:noFill/>
          <a:ln w="57150" cmpd="thickThin">
            <a:solidFill>
              <a:schemeClr val="bg1"/>
            </a:solidFill>
            <a:miter lim="800000"/>
            <a:headEnd/>
            <a:tailEnd/>
          </a:ln>
        </p:spPr>
      </p:pic>
      <p:pic>
        <p:nvPicPr>
          <p:cNvPr id="547849" name="Picture 9" descr="fotografo4"/>
          <p:cNvPicPr>
            <a:picLocks noChangeAspect="1" noChangeArrowheads="1"/>
          </p:cNvPicPr>
          <p:nvPr/>
        </p:nvPicPr>
        <p:blipFill>
          <a:blip r:embed="rId3"/>
          <a:srcRect/>
          <a:stretch>
            <a:fillRect/>
          </a:stretch>
        </p:blipFill>
        <p:spPr bwMode="auto">
          <a:xfrm>
            <a:off x="6524625" y="3240088"/>
            <a:ext cx="3835400" cy="2916237"/>
          </a:xfrm>
          <a:prstGeom prst="rect">
            <a:avLst/>
          </a:prstGeom>
          <a:noFill/>
          <a:ln w="57150" cmpd="thickThin">
            <a:solidFill>
              <a:schemeClr val="bg1"/>
            </a:solidFill>
            <a:miter lim="800000"/>
            <a:headEnd/>
            <a:tailEnd/>
          </a:ln>
        </p:spPr>
      </p:pic>
      <p:pic>
        <p:nvPicPr>
          <p:cNvPr id="547850" name="Picture 10" descr="led 1"/>
          <p:cNvPicPr>
            <a:picLocks noChangeAspect="1" noChangeArrowheads="1" noCrop="1"/>
          </p:cNvPicPr>
          <p:nvPr/>
        </p:nvPicPr>
        <p:blipFill>
          <a:blip r:embed="rId4"/>
          <a:srcRect/>
          <a:stretch>
            <a:fillRect/>
          </a:stretch>
        </p:blipFill>
        <p:spPr bwMode="auto">
          <a:xfrm>
            <a:off x="908050" y="2828925"/>
            <a:ext cx="123825" cy="123825"/>
          </a:xfrm>
          <a:prstGeom prst="rect">
            <a:avLst/>
          </a:prstGeom>
          <a:noFill/>
        </p:spPr>
      </p:pic>
    </p:spTree>
  </p:cSld>
  <p:clrMapOvr>
    <a:masterClrMapping/>
  </p:clrMapOvr>
  <p:transition>
    <p:split orient="ver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547844"/>
                                        </p:tgtEl>
                                        <p:attrNameLst>
                                          <p:attrName>style.visibility</p:attrName>
                                        </p:attrNameLst>
                                      </p:cBhvr>
                                      <p:to>
                                        <p:strVal val="visible"/>
                                      </p:to>
                                    </p:set>
                                    <p:animEffect transition="in" filter="fade">
                                      <p:cBhvr>
                                        <p:cTn id="7" dur="1000"/>
                                        <p:tgtEl>
                                          <p:spTgt spid="547844"/>
                                        </p:tgtEl>
                                      </p:cBhvr>
                                    </p:animEffect>
                                    <p:anim calcmode="lin" valueType="num">
                                      <p:cBhvr>
                                        <p:cTn id="8" dur="1000" fill="hold"/>
                                        <p:tgtEl>
                                          <p:spTgt spid="547844"/>
                                        </p:tgtEl>
                                        <p:attrNameLst>
                                          <p:attrName>ppt_x</p:attrName>
                                        </p:attrNameLst>
                                      </p:cBhvr>
                                      <p:tavLst>
                                        <p:tav tm="0">
                                          <p:val>
                                            <p:strVal val="#ppt_x"/>
                                          </p:val>
                                        </p:tav>
                                        <p:tav tm="100000">
                                          <p:val>
                                            <p:strVal val="#ppt_x"/>
                                          </p:val>
                                        </p:tav>
                                      </p:tavLst>
                                    </p:anim>
                                    <p:anim calcmode="lin" valueType="num">
                                      <p:cBhvr>
                                        <p:cTn id="9" dur="1000" fill="hold"/>
                                        <p:tgtEl>
                                          <p:spTgt spid="54784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784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6642" name="Rectangle 2"/>
          <p:cNvSpPr>
            <a:spLocks noGrp="1" noChangeArrowheads="1"/>
          </p:cNvSpPr>
          <p:nvPr>
            <p:ph type="title"/>
          </p:nvPr>
        </p:nvSpPr>
        <p:spPr/>
        <p:txBody>
          <a:bodyPr/>
          <a:lstStyle/>
          <a:p>
            <a:r>
              <a:rPr lang="es-ES_tradnl" sz="2800"/>
              <a:t>Fumista</a:t>
            </a:r>
          </a:p>
        </p:txBody>
      </p:sp>
      <p:sp>
        <p:nvSpPr>
          <p:cNvPr id="496643" name="Rectangle 3"/>
          <p:cNvSpPr>
            <a:spLocks noGrp="1" noChangeArrowheads="1"/>
          </p:cNvSpPr>
          <p:nvPr>
            <p:ph type="body" idx="1"/>
          </p:nvPr>
        </p:nvSpPr>
        <p:spPr/>
        <p:txBody>
          <a:bodyPr/>
          <a:lstStyle/>
          <a:p>
            <a:pPr>
              <a:lnSpc>
                <a:spcPct val="80000"/>
              </a:lnSpc>
            </a:pPr>
            <a:endParaRPr lang="es-ES" sz="2000"/>
          </a:p>
        </p:txBody>
      </p:sp>
      <p:sp>
        <p:nvSpPr>
          <p:cNvPr id="496644" name="Text Box 4"/>
          <p:cNvSpPr txBox="1">
            <a:spLocks noChangeArrowheads="1"/>
          </p:cNvSpPr>
          <p:nvPr/>
        </p:nvSpPr>
        <p:spPr bwMode="auto">
          <a:xfrm>
            <a:off x="1916113" y="1079500"/>
            <a:ext cx="3960812" cy="1739900"/>
          </a:xfrm>
          <a:prstGeom prst="rect">
            <a:avLst/>
          </a:prstGeom>
          <a:noFill/>
          <a:ln w="57150" cmpd="thinThick">
            <a:noFill/>
            <a:miter lim="800000"/>
            <a:headEnd/>
            <a:tailEnd/>
          </a:ln>
          <a:effectLst/>
        </p:spPr>
        <p:txBody>
          <a:bodyPr lIns="90000" tIns="46800" rIns="90000" bIns="46800">
            <a:spAutoFit/>
          </a:bodyPr>
          <a:lstStyle/>
          <a:p>
            <a:pPr>
              <a:spcBef>
                <a:spcPct val="50000"/>
              </a:spcBef>
            </a:pPr>
            <a:r>
              <a:rPr lang="es-ES" sz="1800"/>
              <a:t>Persona que desde los tejados y desde los fogones de la cocina se encargaba de limpiar los tubos de las chimeneas desprendiendo el hollín incrustado en las paredes.</a:t>
            </a:r>
          </a:p>
        </p:txBody>
      </p:sp>
      <p:pic>
        <p:nvPicPr>
          <p:cNvPr id="496647" name="Picture 7"/>
          <p:cNvPicPr>
            <a:picLocks noChangeAspect="1" noChangeArrowheads="1"/>
          </p:cNvPicPr>
          <p:nvPr/>
        </p:nvPicPr>
        <p:blipFill>
          <a:blip r:embed="rId2">
            <a:grayscl/>
          </a:blip>
          <a:srcRect/>
          <a:stretch>
            <a:fillRect/>
          </a:stretch>
        </p:blipFill>
        <p:spPr bwMode="auto">
          <a:xfrm>
            <a:off x="1987550" y="3313113"/>
            <a:ext cx="8058150" cy="1619250"/>
          </a:xfrm>
          <a:prstGeom prst="rect">
            <a:avLst/>
          </a:prstGeom>
          <a:noFill/>
          <a:ln w="57150" cmpd="thinThick">
            <a:noFill/>
            <a:miter lim="800000"/>
            <a:headEnd/>
            <a:tailEnd/>
          </a:ln>
          <a:effectLst/>
        </p:spPr>
      </p:pic>
      <p:pic>
        <p:nvPicPr>
          <p:cNvPr id="496648" name="Picture 8" descr="led 1"/>
          <p:cNvPicPr>
            <a:picLocks noChangeAspect="1" noChangeArrowheads="1" noCrop="1"/>
          </p:cNvPicPr>
          <p:nvPr/>
        </p:nvPicPr>
        <p:blipFill>
          <a:blip r:embed="rId3"/>
          <a:srcRect/>
          <a:stretch>
            <a:fillRect/>
          </a:stretch>
        </p:blipFill>
        <p:spPr bwMode="auto">
          <a:xfrm>
            <a:off x="763588" y="3016250"/>
            <a:ext cx="123825" cy="123825"/>
          </a:xfrm>
          <a:prstGeom prst="rect">
            <a:avLst/>
          </a:prstGeom>
          <a:noFill/>
        </p:spPr>
      </p:pic>
    </p:spTree>
  </p:cSld>
  <p:clrMapOvr>
    <a:masterClrMapping/>
  </p:clrMapOvr>
  <p:transition>
    <p:split orient="ver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496644"/>
                                        </p:tgtEl>
                                        <p:attrNameLst>
                                          <p:attrName>style.visibility</p:attrName>
                                        </p:attrNameLst>
                                      </p:cBhvr>
                                      <p:to>
                                        <p:strVal val="visible"/>
                                      </p:to>
                                    </p:set>
                                    <p:animEffect transition="in" filter="fade">
                                      <p:cBhvr>
                                        <p:cTn id="7" dur="1000"/>
                                        <p:tgtEl>
                                          <p:spTgt spid="496644"/>
                                        </p:tgtEl>
                                      </p:cBhvr>
                                    </p:animEffect>
                                    <p:anim calcmode="lin" valueType="num">
                                      <p:cBhvr>
                                        <p:cTn id="8" dur="1000" fill="hold"/>
                                        <p:tgtEl>
                                          <p:spTgt spid="496644"/>
                                        </p:tgtEl>
                                        <p:attrNameLst>
                                          <p:attrName>ppt_x</p:attrName>
                                        </p:attrNameLst>
                                      </p:cBhvr>
                                      <p:tavLst>
                                        <p:tav tm="0">
                                          <p:val>
                                            <p:strVal val="#ppt_x"/>
                                          </p:val>
                                        </p:tav>
                                        <p:tav tm="100000">
                                          <p:val>
                                            <p:strVal val="#ppt_x"/>
                                          </p:val>
                                        </p:tav>
                                      </p:tavLst>
                                    </p:anim>
                                    <p:anim calcmode="lin" valueType="num">
                                      <p:cBhvr>
                                        <p:cTn id="9" dur="1000" fill="hold"/>
                                        <p:tgtEl>
                                          <p:spTgt spid="49664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664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9650" name="Rectangle 2"/>
          <p:cNvSpPr>
            <a:spLocks noGrp="1" noChangeArrowheads="1"/>
          </p:cNvSpPr>
          <p:nvPr>
            <p:ph type="title"/>
          </p:nvPr>
        </p:nvSpPr>
        <p:spPr/>
        <p:txBody>
          <a:bodyPr/>
          <a:lstStyle/>
          <a:p>
            <a:r>
              <a:rPr lang="es-ES" sz="2800"/>
              <a:t>Guarda de jardines</a:t>
            </a:r>
            <a:endParaRPr lang="es-ES_tradnl" sz="2800"/>
          </a:p>
        </p:txBody>
      </p:sp>
      <p:sp>
        <p:nvSpPr>
          <p:cNvPr id="539651" name="Rectangle 3"/>
          <p:cNvSpPr>
            <a:spLocks noGrp="1" noChangeArrowheads="1"/>
          </p:cNvSpPr>
          <p:nvPr>
            <p:ph type="body" idx="1"/>
          </p:nvPr>
        </p:nvSpPr>
        <p:spPr/>
        <p:txBody>
          <a:bodyPr/>
          <a:lstStyle/>
          <a:p>
            <a:pPr>
              <a:lnSpc>
                <a:spcPct val="80000"/>
              </a:lnSpc>
            </a:pPr>
            <a:endParaRPr lang="es-ES" sz="2000"/>
          </a:p>
        </p:txBody>
      </p:sp>
      <p:sp>
        <p:nvSpPr>
          <p:cNvPr id="539652" name="Text Box 4"/>
          <p:cNvSpPr txBox="1">
            <a:spLocks noChangeArrowheads="1"/>
          </p:cNvSpPr>
          <p:nvPr/>
        </p:nvSpPr>
        <p:spPr bwMode="auto">
          <a:xfrm>
            <a:off x="1916113" y="1079500"/>
            <a:ext cx="3960812" cy="3937000"/>
          </a:xfrm>
          <a:prstGeom prst="rect">
            <a:avLst/>
          </a:prstGeom>
          <a:noFill/>
          <a:ln w="57150" cmpd="thinThick">
            <a:noFill/>
            <a:miter lim="800000"/>
            <a:headEnd/>
            <a:tailEnd/>
          </a:ln>
          <a:effectLst/>
        </p:spPr>
        <p:txBody>
          <a:bodyPr lIns="90000" tIns="46800" rIns="90000" bIns="46800">
            <a:spAutoFit/>
          </a:bodyPr>
          <a:lstStyle/>
          <a:p>
            <a:pPr>
              <a:spcBef>
                <a:spcPct val="50000"/>
              </a:spcBef>
            </a:pPr>
            <a:r>
              <a:rPr lang="es-ES" sz="1800"/>
              <a:t>Tenían un uniforme que imponía respeto, con bandolera y sombrero, y si a eso le añadimos que muchos llevaban bigote, pues se completaba la imagen de rectitud. Desde su caseta vigilaba el buen estado de los jardines y además era el látigo de los novios para que no se acaramelasen y si se daban un “beso de hermanos” porque de los otros ni pensarlo, enseguida aparecía llamando al orden.</a:t>
            </a:r>
          </a:p>
        </p:txBody>
      </p:sp>
      <p:pic>
        <p:nvPicPr>
          <p:cNvPr id="539655" name="Picture 7"/>
          <p:cNvPicPr>
            <a:picLocks noChangeAspect="1" noChangeArrowheads="1"/>
          </p:cNvPicPr>
          <p:nvPr/>
        </p:nvPicPr>
        <p:blipFill>
          <a:blip r:embed="rId2"/>
          <a:srcRect/>
          <a:stretch>
            <a:fillRect/>
          </a:stretch>
        </p:blipFill>
        <p:spPr bwMode="auto">
          <a:xfrm>
            <a:off x="6164263" y="647700"/>
            <a:ext cx="4086225" cy="5591175"/>
          </a:xfrm>
          <a:prstGeom prst="rect">
            <a:avLst/>
          </a:prstGeom>
          <a:noFill/>
          <a:ln w="57150" cmpd="thinThick">
            <a:solidFill>
              <a:schemeClr val="bg1"/>
            </a:solidFill>
            <a:miter lim="800000"/>
            <a:headEnd/>
            <a:tailEnd/>
          </a:ln>
          <a:effectLst/>
        </p:spPr>
      </p:pic>
      <p:pic>
        <p:nvPicPr>
          <p:cNvPr id="539656" name="Picture 8" descr="led 1"/>
          <p:cNvPicPr>
            <a:picLocks noChangeAspect="1" noChangeArrowheads="1" noCrop="1"/>
          </p:cNvPicPr>
          <p:nvPr/>
        </p:nvPicPr>
        <p:blipFill>
          <a:blip r:embed="rId3"/>
          <a:srcRect/>
          <a:stretch>
            <a:fillRect/>
          </a:stretch>
        </p:blipFill>
        <p:spPr bwMode="auto">
          <a:xfrm>
            <a:off x="1431925" y="3189288"/>
            <a:ext cx="123825" cy="123825"/>
          </a:xfrm>
          <a:prstGeom prst="rect">
            <a:avLst/>
          </a:prstGeom>
          <a:noFill/>
        </p:spPr>
      </p:pic>
    </p:spTree>
  </p:cSld>
  <p:clrMapOvr>
    <a:masterClrMapping/>
  </p:clrMapOvr>
  <p:transition>
    <p:split orient="ver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539652"/>
                                        </p:tgtEl>
                                        <p:attrNameLst>
                                          <p:attrName>style.visibility</p:attrName>
                                        </p:attrNameLst>
                                      </p:cBhvr>
                                      <p:to>
                                        <p:strVal val="visible"/>
                                      </p:to>
                                    </p:set>
                                    <p:animEffect transition="in" filter="fade">
                                      <p:cBhvr>
                                        <p:cTn id="7" dur="1000"/>
                                        <p:tgtEl>
                                          <p:spTgt spid="539652"/>
                                        </p:tgtEl>
                                      </p:cBhvr>
                                    </p:animEffect>
                                    <p:anim calcmode="lin" valueType="num">
                                      <p:cBhvr>
                                        <p:cTn id="8" dur="1000" fill="hold"/>
                                        <p:tgtEl>
                                          <p:spTgt spid="539652"/>
                                        </p:tgtEl>
                                        <p:attrNameLst>
                                          <p:attrName>ppt_x</p:attrName>
                                        </p:attrNameLst>
                                      </p:cBhvr>
                                      <p:tavLst>
                                        <p:tav tm="0">
                                          <p:val>
                                            <p:strVal val="#ppt_x"/>
                                          </p:val>
                                        </p:tav>
                                        <p:tav tm="100000">
                                          <p:val>
                                            <p:strVal val="#ppt_x"/>
                                          </p:val>
                                        </p:tav>
                                      </p:tavLst>
                                    </p:anim>
                                    <p:anim calcmode="lin" valueType="num">
                                      <p:cBhvr>
                                        <p:cTn id="9" dur="1000" fill="hold"/>
                                        <p:tgtEl>
                                          <p:spTgt spid="53965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965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3266" name="Rectangle 2"/>
          <p:cNvSpPr>
            <a:spLocks noGrp="1" noChangeArrowheads="1"/>
          </p:cNvSpPr>
          <p:nvPr>
            <p:ph type="title"/>
          </p:nvPr>
        </p:nvSpPr>
        <p:spPr/>
        <p:txBody>
          <a:bodyPr/>
          <a:lstStyle/>
          <a:p>
            <a:r>
              <a:rPr lang="es-ES" sz="2800"/>
              <a:t>Guardia de la porra</a:t>
            </a:r>
            <a:endParaRPr lang="es-ES_tradnl" sz="2800"/>
          </a:p>
        </p:txBody>
      </p:sp>
      <p:sp>
        <p:nvSpPr>
          <p:cNvPr id="523267" name="Rectangle 3"/>
          <p:cNvSpPr>
            <a:spLocks noGrp="1" noChangeArrowheads="1"/>
          </p:cNvSpPr>
          <p:nvPr>
            <p:ph type="body" idx="1"/>
          </p:nvPr>
        </p:nvSpPr>
        <p:spPr/>
        <p:txBody>
          <a:bodyPr/>
          <a:lstStyle/>
          <a:p>
            <a:pPr>
              <a:lnSpc>
                <a:spcPct val="80000"/>
              </a:lnSpc>
            </a:pPr>
            <a:endParaRPr lang="es-ES" sz="2000"/>
          </a:p>
        </p:txBody>
      </p:sp>
      <p:sp>
        <p:nvSpPr>
          <p:cNvPr id="523268" name="Text Box 4"/>
          <p:cNvSpPr txBox="1">
            <a:spLocks noChangeArrowheads="1"/>
          </p:cNvSpPr>
          <p:nvPr/>
        </p:nvSpPr>
        <p:spPr bwMode="auto">
          <a:xfrm>
            <a:off x="1916113" y="1079500"/>
            <a:ext cx="3960812" cy="2838450"/>
          </a:xfrm>
          <a:prstGeom prst="rect">
            <a:avLst/>
          </a:prstGeom>
          <a:noFill/>
          <a:ln w="57150" cmpd="thinThick">
            <a:noFill/>
            <a:miter lim="800000"/>
            <a:headEnd/>
            <a:tailEnd/>
          </a:ln>
          <a:effectLst/>
        </p:spPr>
        <p:txBody>
          <a:bodyPr lIns="90000" tIns="46800" rIns="90000" bIns="46800">
            <a:spAutoFit/>
          </a:bodyPr>
          <a:lstStyle/>
          <a:p>
            <a:pPr>
              <a:spcBef>
                <a:spcPct val="50000"/>
              </a:spcBef>
            </a:pPr>
            <a:r>
              <a:rPr lang="es-ES" sz="1800"/>
              <a:t>Era el que dirigía la circulación en las intersecciones conflictivas sin semáforos, destacando de su vestimenta el casco blanco y la funda de la porra que era también del mismo color. Hoy sus funciones las realizan los Agentes de Movilidad pero su indumentaria no tiene nada de particular.</a:t>
            </a:r>
          </a:p>
        </p:txBody>
      </p:sp>
      <p:pic>
        <p:nvPicPr>
          <p:cNvPr id="523269" name="Picture 5" descr="guardia de la porra"/>
          <p:cNvPicPr>
            <a:picLocks noChangeAspect="1" noChangeArrowheads="1"/>
          </p:cNvPicPr>
          <p:nvPr/>
        </p:nvPicPr>
        <p:blipFill>
          <a:blip r:embed="rId2"/>
          <a:srcRect/>
          <a:stretch>
            <a:fillRect/>
          </a:stretch>
        </p:blipFill>
        <p:spPr bwMode="auto">
          <a:xfrm>
            <a:off x="6451600" y="576263"/>
            <a:ext cx="3810000" cy="5684837"/>
          </a:xfrm>
          <a:prstGeom prst="rect">
            <a:avLst/>
          </a:prstGeom>
          <a:noFill/>
        </p:spPr>
      </p:pic>
      <p:pic>
        <p:nvPicPr>
          <p:cNvPr id="523270" name="Picture 6" descr="led 1"/>
          <p:cNvPicPr>
            <a:picLocks noChangeAspect="1" noChangeArrowheads="1" noCrop="1"/>
          </p:cNvPicPr>
          <p:nvPr/>
        </p:nvPicPr>
        <p:blipFill>
          <a:blip r:embed="rId3"/>
          <a:srcRect/>
          <a:stretch>
            <a:fillRect/>
          </a:stretch>
        </p:blipFill>
        <p:spPr bwMode="auto">
          <a:xfrm>
            <a:off x="1647825" y="3384550"/>
            <a:ext cx="123825" cy="123825"/>
          </a:xfrm>
          <a:prstGeom prst="rect">
            <a:avLst/>
          </a:prstGeom>
          <a:noFill/>
        </p:spPr>
      </p:pic>
    </p:spTree>
  </p:cSld>
  <p:clrMapOvr>
    <a:masterClrMapping/>
  </p:clrMapOvr>
  <p:transition>
    <p:split orient="ver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523268"/>
                                        </p:tgtEl>
                                        <p:attrNameLst>
                                          <p:attrName>style.visibility</p:attrName>
                                        </p:attrNameLst>
                                      </p:cBhvr>
                                      <p:to>
                                        <p:strVal val="visible"/>
                                      </p:to>
                                    </p:set>
                                    <p:animEffect transition="in" filter="fade">
                                      <p:cBhvr>
                                        <p:cTn id="7" dur="1000"/>
                                        <p:tgtEl>
                                          <p:spTgt spid="523268"/>
                                        </p:tgtEl>
                                      </p:cBhvr>
                                    </p:animEffect>
                                    <p:anim calcmode="lin" valueType="num">
                                      <p:cBhvr>
                                        <p:cTn id="8" dur="1000" fill="hold"/>
                                        <p:tgtEl>
                                          <p:spTgt spid="523268"/>
                                        </p:tgtEl>
                                        <p:attrNameLst>
                                          <p:attrName>ppt_x</p:attrName>
                                        </p:attrNameLst>
                                      </p:cBhvr>
                                      <p:tavLst>
                                        <p:tav tm="0">
                                          <p:val>
                                            <p:strVal val="#ppt_x"/>
                                          </p:val>
                                        </p:tav>
                                        <p:tav tm="100000">
                                          <p:val>
                                            <p:strVal val="#ppt_x"/>
                                          </p:val>
                                        </p:tav>
                                      </p:tavLst>
                                    </p:anim>
                                    <p:anim calcmode="lin" valueType="num">
                                      <p:cBhvr>
                                        <p:cTn id="9" dur="1000" fill="hold"/>
                                        <p:tgtEl>
                                          <p:spTgt spid="52326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326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7602" name="Rectangle 2"/>
          <p:cNvSpPr>
            <a:spLocks noGrp="1" noChangeArrowheads="1"/>
          </p:cNvSpPr>
          <p:nvPr>
            <p:ph type="title"/>
          </p:nvPr>
        </p:nvSpPr>
        <p:spPr/>
        <p:txBody>
          <a:bodyPr/>
          <a:lstStyle/>
          <a:p>
            <a:r>
              <a:rPr lang="es-ES" sz="2800"/>
              <a:t>Lavanderas</a:t>
            </a:r>
            <a:endParaRPr lang="es-ES_tradnl" sz="2800"/>
          </a:p>
        </p:txBody>
      </p:sp>
      <p:sp>
        <p:nvSpPr>
          <p:cNvPr id="537603" name="Rectangle 3"/>
          <p:cNvSpPr>
            <a:spLocks noGrp="1" noChangeArrowheads="1"/>
          </p:cNvSpPr>
          <p:nvPr>
            <p:ph type="body" idx="1"/>
          </p:nvPr>
        </p:nvSpPr>
        <p:spPr/>
        <p:txBody>
          <a:bodyPr/>
          <a:lstStyle/>
          <a:p>
            <a:pPr>
              <a:lnSpc>
                <a:spcPct val="80000"/>
              </a:lnSpc>
            </a:pPr>
            <a:endParaRPr lang="es-ES" sz="2000"/>
          </a:p>
        </p:txBody>
      </p:sp>
      <p:sp>
        <p:nvSpPr>
          <p:cNvPr id="537604" name="Text Box 4"/>
          <p:cNvSpPr txBox="1">
            <a:spLocks noChangeArrowheads="1"/>
          </p:cNvSpPr>
          <p:nvPr/>
        </p:nvSpPr>
        <p:spPr bwMode="auto">
          <a:xfrm>
            <a:off x="1916113" y="1079500"/>
            <a:ext cx="3960812" cy="2563813"/>
          </a:xfrm>
          <a:prstGeom prst="rect">
            <a:avLst/>
          </a:prstGeom>
          <a:noFill/>
          <a:ln w="57150" cmpd="thinThick">
            <a:noFill/>
            <a:miter lim="800000"/>
            <a:headEnd/>
            <a:tailEnd/>
          </a:ln>
          <a:effectLst/>
        </p:spPr>
        <p:txBody>
          <a:bodyPr lIns="90000" tIns="46800" rIns="90000" bIns="46800">
            <a:spAutoFit/>
          </a:bodyPr>
          <a:lstStyle/>
          <a:p>
            <a:pPr>
              <a:spcBef>
                <a:spcPct val="50000"/>
              </a:spcBef>
            </a:pPr>
            <a:r>
              <a:rPr lang="es-ES" sz="1800"/>
              <a:t>Duro trabajo el que tenían muchas mujeres para entrar dinero en casa. Recoger la ropa de los domicilios, bajar al río Manzanares a lavarla, tenderla, esperar a que se secara y subir cargada con ella al centro de Madrid para proceder a entregarla.</a:t>
            </a:r>
          </a:p>
        </p:txBody>
      </p:sp>
      <p:pic>
        <p:nvPicPr>
          <p:cNvPr id="537605" name="Picture 5" descr="lavanderas2"/>
          <p:cNvPicPr>
            <a:picLocks noChangeAspect="1" noChangeArrowheads="1"/>
          </p:cNvPicPr>
          <p:nvPr/>
        </p:nvPicPr>
        <p:blipFill>
          <a:blip r:embed="rId2"/>
          <a:srcRect/>
          <a:stretch>
            <a:fillRect/>
          </a:stretch>
        </p:blipFill>
        <p:spPr bwMode="auto">
          <a:xfrm>
            <a:off x="5732463" y="1676400"/>
            <a:ext cx="4724400" cy="3579813"/>
          </a:xfrm>
          <a:prstGeom prst="rect">
            <a:avLst/>
          </a:prstGeom>
          <a:noFill/>
          <a:ln w="57150" cmpd="thickThin">
            <a:solidFill>
              <a:schemeClr val="bg1"/>
            </a:solidFill>
            <a:miter lim="800000"/>
            <a:headEnd/>
            <a:tailEnd/>
          </a:ln>
        </p:spPr>
      </p:pic>
      <p:pic>
        <p:nvPicPr>
          <p:cNvPr id="537606" name="Picture 6" descr="led 1"/>
          <p:cNvPicPr>
            <a:picLocks noChangeAspect="1" noChangeArrowheads="1" noCrop="1"/>
          </p:cNvPicPr>
          <p:nvPr/>
        </p:nvPicPr>
        <p:blipFill>
          <a:blip r:embed="rId3"/>
          <a:srcRect/>
          <a:stretch>
            <a:fillRect/>
          </a:stretch>
        </p:blipFill>
        <p:spPr bwMode="auto">
          <a:xfrm>
            <a:off x="1050925" y="3548063"/>
            <a:ext cx="123825" cy="123825"/>
          </a:xfrm>
          <a:prstGeom prst="rect">
            <a:avLst/>
          </a:prstGeom>
          <a:noFill/>
        </p:spPr>
      </p:pic>
    </p:spTree>
  </p:cSld>
  <p:clrMapOvr>
    <a:masterClrMapping/>
  </p:clrMapOvr>
  <p:transition>
    <p:split orient="ver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537604"/>
                                        </p:tgtEl>
                                        <p:attrNameLst>
                                          <p:attrName>style.visibility</p:attrName>
                                        </p:attrNameLst>
                                      </p:cBhvr>
                                      <p:to>
                                        <p:strVal val="visible"/>
                                      </p:to>
                                    </p:set>
                                    <p:animEffect transition="in" filter="fade">
                                      <p:cBhvr>
                                        <p:cTn id="7" dur="1000"/>
                                        <p:tgtEl>
                                          <p:spTgt spid="537604"/>
                                        </p:tgtEl>
                                      </p:cBhvr>
                                    </p:animEffect>
                                    <p:anim calcmode="lin" valueType="num">
                                      <p:cBhvr>
                                        <p:cTn id="8" dur="1000" fill="hold"/>
                                        <p:tgtEl>
                                          <p:spTgt spid="537604"/>
                                        </p:tgtEl>
                                        <p:attrNameLst>
                                          <p:attrName>ppt_x</p:attrName>
                                        </p:attrNameLst>
                                      </p:cBhvr>
                                      <p:tavLst>
                                        <p:tav tm="0">
                                          <p:val>
                                            <p:strVal val="#ppt_x"/>
                                          </p:val>
                                        </p:tav>
                                        <p:tav tm="100000">
                                          <p:val>
                                            <p:strVal val="#ppt_x"/>
                                          </p:val>
                                        </p:tav>
                                      </p:tavLst>
                                    </p:anim>
                                    <p:anim calcmode="lin" valueType="num">
                                      <p:cBhvr>
                                        <p:cTn id="9" dur="1000" fill="hold"/>
                                        <p:tgtEl>
                                          <p:spTgt spid="53760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760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5554" name="Rectangle 2"/>
          <p:cNvSpPr>
            <a:spLocks noGrp="1" noChangeArrowheads="1"/>
          </p:cNvSpPr>
          <p:nvPr>
            <p:ph type="title"/>
          </p:nvPr>
        </p:nvSpPr>
        <p:spPr/>
        <p:txBody>
          <a:bodyPr/>
          <a:lstStyle/>
          <a:p>
            <a:r>
              <a:rPr lang="es-ES" sz="2800"/>
              <a:t>Limpiabotas</a:t>
            </a:r>
            <a:endParaRPr lang="es-ES_tradnl" sz="2800"/>
          </a:p>
        </p:txBody>
      </p:sp>
      <p:sp>
        <p:nvSpPr>
          <p:cNvPr id="535555" name="Rectangle 3"/>
          <p:cNvSpPr>
            <a:spLocks noGrp="1" noChangeArrowheads="1"/>
          </p:cNvSpPr>
          <p:nvPr>
            <p:ph type="body" idx="1"/>
          </p:nvPr>
        </p:nvSpPr>
        <p:spPr/>
        <p:txBody>
          <a:bodyPr/>
          <a:lstStyle/>
          <a:p>
            <a:pPr>
              <a:lnSpc>
                <a:spcPct val="80000"/>
              </a:lnSpc>
            </a:pPr>
            <a:endParaRPr lang="es-ES" sz="2000"/>
          </a:p>
        </p:txBody>
      </p:sp>
      <p:sp>
        <p:nvSpPr>
          <p:cNvPr id="535556" name="Text Box 4"/>
          <p:cNvSpPr txBox="1">
            <a:spLocks noChangeArrowheads="1"/>
          </p:cNvSpPr>
          <p:nvPr/>
        </p:nvSpPr>
        <p:spPr bwMode="auto">
          <a:xfrm>
            <a:off x="1916113" y="1079500"/>
            <a:ext cx="3960812" cy="2838450"/>
          </a:xfrm>
          <a:prstGeom prst="rect">
            <a:avLst/>
          </a:prstGeom>
          <a:noFill/>
          <a:ln w="57150" cmpd="thinThick">
            <a:noFill/>
            <a:miter lim="800000"/>
            <a:headEnd/>
            <a:tailEnd/>
          </a:ln>
          <a:effectLst/>
        </p:spPr>
        <p:txBody>
          <a:bodyPr lIns="90000" tIns="46800" rIns="90000" bIns="46800">
            <a:spAutoFit/>
          </a:bodyPr>
          <a:lstStyle/>
          <a:p>
            <a:pPr>
              <a:spcBef>
                <a:spcPct val="50000"/>
              </a:spcBef>
            </a:pPr>
            <a:r>
              <a:rPr lang="es-ES" sz="1800"/>
              <a:t>Era una figura habitual en muchas calles de tránsito peatonal de Madrid. Hoy, al menos, permanecen dos en la Gran Vía. También fue frecuente verlos en los bares con amplio salón bar aunque actuaban por cuenta propia, ofertando sus servicios con la palabra abreviada “Limpia”.</a:t>
            </a:r>
          </a:p>
        </p:txBody>
      </p:sp>
      <p:pic>
        <p:nvPicPr>
          <p:cNvPr id="535557" name="Picture 5" descr="limpiabotas"/>
          <p:cNvPicPr>
            <a:picLocks noChangeAspect="1" noChangeArrowheads="1"/>
          </p:cNvPicPr>
          <p:nvPr/>
        </p:nvPicPr>
        <p:blipFill>
          <a:blip r:embed="rId2"/>
          <a:srcRect/>
          <a:stretch>
            <a:fillRect/>
          </a:stretch>
        </p:blipFill>
        <p:spPr bwMode="auto">
          <a:xfrm>
            <a:off x="6008688" y="503238"/>
            <a:ext cx="4403725" cy="6021387"/>
          </a:xfrm>
          <a:prstGeom prst="rect">
            <a:avLst/>
          </a:prstGeom>
          <a:noFill/>
          <a:ln w="57150" cmpd="thickThin">
            <a:solidFill>
              <a:schemeClr val="bg1"/>
            </a:solidFill>
            <a:miter lim="800000"/>
            <a:headEnd/>
            <a:tailEnd/>
          </a:ln>
        </p:spPr>
      </p:pic>
      <p:pic>
        <p:nvPicPr>
          <p:cNvPr id="535558" name="Picture 6" descr="led 1"/>
          <p:cNvPicPr>
            <a:picLocks noChangeAspect="1" noChangeArrowheads="1" noCrop="1"/>
          </p:cNvPicPr>
          <p:nvPr/>
        </p:nvPicPr>
        <p:blipFill>
          <a:blip r:embed="rId3"/>
          <a:srcRect/>
          <a:stretch>
            <a:fillRect/>
          </a:stretch>
        </p:blipFill>
        <p:spPr bwMode="auto">
          <a:xfrm>
            <a:off x="1071563" y="3692525"/>
            <a:ext cx="123825" cy="123825"/>
          </a:xfrm>
          <a:prstGeom prst="rect">
            <a:avLst/>
          </a:prstGeom>
          <a:noFill/>
        </p:spPr>
      </p:pic>
    </p:spTree>
  </p:cSld>
  <p:clrMapOvr>
    <a:masterClrMapping/>
  </p:clrMapOvr>
  <p:transition>
    <p:split orient="ver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535556"/>
                                        </p:tgtEl>
                                        <p:attrNameLst>
                                          <p:attrName>style.visibility</p:attrName>
                                        </p:attrNameLst>
                                      </p:cBhvr>
                                      <p:to>
                                        <p:strVal val="visible"/>
                                      </p:to>
                                    </p:set>
                                    <p:animEffect transition="in" filter="fade">
                                      <p:cBhvr>
                                        <p:cTn id="7" dur="1000"/>
                                        <p:tgtEl>
                                          <p:spTgt spid="535556"/>
                                        </p:tgtEl>
                                      </p:cBhvr>
                                    </p:animEffect>
                                    <p:anim calcmode="lin" valueType="num">
                                      <p:cBhvr>
                                        <p:cTn id="8" dur="1000" fill="hold"/>
                                        <p:tgtEl>
                                          <p:spTgt spid="535556"/>
                                        </p:tgtEl>
                                        <p:attrNameLst>
                                          <p:attrName>ppt_x</p:attrName>
                                        </p:attrNameLst>
                                      </p:cBhvr>
                                      <p:tavLst>
                                        <p:tav tm="0">
                                          <p:val>
                                            <p:strVal val="#ppt_x"/>
                                          </p:val>
                                        </p:tav>
                                        <p:tav tm="100000">
                                          <p:val>
                                            <p:strVal val="#ppt_x"/>
                                          </p:val>
                                        </p:tav>
                                      </p:tavLst>
                                    </p:anim>
                                    <p:anim calcmode="lin" valueType="num">
                                      <p:cBhvr>
                                        <p:cTn id="9" dur="1000" fill="hold"/>
                                        <p:tgtEl>
                                          <p:spTgt spid="53555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555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6818" name="Rectangle 2"/>
          <p:cNvSpPr>
            <a:spLocks noGrp="1" noChangeArrowheads="1"/>
          </p:cNvSpPr>
          <p:nvPr>
            <p:ph type="title"/>
          </p:nvPr>
        </p:nvSpPr>
        <p:spPr/>
        <p:txBody>
          <a:bodyPr/>
          <a:lstStyle/>
          <a:p>
            <a:r>
              <a:rPr lang="es-ES" sz="2800"/>
              <a:t>Maletero</a:t>
            </a:r>
            <a:endParaRPr lang="es-ES_tradnl" sz="2800"/>
          </a:p>
        </p:txBody>
      </p:sp>
      <p:sp>
        <p:nvSpPr>
          <p:cNvPr id="546819" name="Rectangle 3"/>
          <p:cNvSpPr>
            <a:spLocks noGrp="1" noChangeArrowheads="1"/>
          </p:cNvSpPr>
          <p:nvPr>
            <p:ph type="body" idx="1"/>
          </p:nvPr>
        </p:nvSpPr>
        <p:spPr/>
        <p:txBody>
          <a:bodyPr/>
          <a:lstStyle/>
          <a:p>
            <a:pPr>
              <a:lnSpc>
                <a:spcPct val="80000"/>
              </a:lnSpc>
            </a:pPr>
            <a:endParaRPr lang="es-ES" sz="2000"/>
          </a:p>
        </p:txBody>
      </p:sp>
      <p:sp>
        <p:nvSpPr>
          <p:cNvPr id="546820" name="Text Box 4"/>
          <p:cNvSpPr txBox="1">
            <a:spLocks noChangeArrowheads="1"/>
          </p:cNvSpPr>
          <p:nvPr/>
        </p:nvSpPr>
        <p:spPr bwMode="auto">
          <a:xfrm>
            <a:off x="1916113" y="1079500"/>
            <a:ext cx="3960812" cy="2289175"/>
          </a:xfrm>
          <a:prstGeom prst="rect">
            <a:avLst/>
          </a:prstGeom>
          <a:noFill/>
          <a:ln w="57150" cmpd="thinThick">
            <a:noFill/>
            <a:miter lim="800000"/>
            <a:headEnd/>
            <a:tailEnd/>
          </a:ln>
          <a:effectLst/>
        </p:spPr>
        <p:txBody>
          <a:bodyPr lIns="90000" tIns="46800" rIns="90000" bIns="46800">
            <a:spAutoFit/>
          </a:bodyPr>
          <a:lstStyle/>
          <a:p>
            <a:pPr>
              <a:spcBef>
                <a:spcPct val="50000"/>
              </a:spcBef>
            </a:pPr>
            <a:r>
              <a:rPr lang="es-ES" sz="1800"/>
              <a:t>En las estaciones ferroviarias de Madrid, principalmente las de Norte y Atocha, Había mozos de estación o maleteros que se ofrecían a llevar el equipaje de los viajeros a cambio del cobro de una cantidad fijada en una tarifa establecida.</a:t>
            </a:r>
          </a:p>
        </p:txBody>
      </p:sp>
      <p:pic>
        <p:nvPicPr>
          <p:cNvPr id="546822" name="Picture 6" descr="Maletero"/>
          <p:cNvPicPr>
            <a:picLocks noChangeAspect="1" noChangeArrowheads="1"/>
          </p:cNvPicPr>
          <p:nvPr/>
        </p:nvPicPr>
        <p:blipFill>
          <a:blip r:embed="rId2"/>
          <a:srcRect/>
          <a:stretch>
            <a:fillRect/>
          </a:stretch>
        </p:blipFill>
        <p:spPr bwMode="auto">
          <a:xfrm>
            <a:off x="5948363" y="1000125"/>
            <a:ext cx="4627562" cy="4349750"/>
          </a:xfrm>
          <a:prstGeom prst="rect">
            <a:avLst/>
          </a:prstGeom>
          <a:noFill/>
          <a:ln w="57150" cmpd="thickThin">
            <a:solidFill>
              <a:schemeClr val="bg1"/>
            </a:solidFill>
            <a:miter lim="800000"/>
            <a:headEnd/>
            <a:tailEnd/>
          </a:ln>
        </p:spPr>
      </p:pic>
      <p:pic>
        <p:nvPicPr>
          <p:cNvPr id="546823" name="Picture 7" descr="led 1"/>
          <p:cNvPicPr>
            <a:picLocks noChangeAspect="1" noChangeArrowheads="1" noCrop="1"/>
          </p:cNvPicPr>
          <p:nvPr/>
        </p:nvPicPr>
        <p:blipFill>
          <a:blip r:embed="rId3"/>
          <a:srcRect/>
          <a:stretch>
            <a:fillRect/>
          </a:stretch>
        </p:blipFill>
        <p:spPr bwMode="auto">
          <a:xfrm>
            <a:off x="784225" y="3887788"/>
            <a:ext cx="123825" cy="123825"/>
          </a:xfrm>
          <a:prstGeom prst="rect">
            <a:avLst/>
          </a:prstGeom>
          <a:noFill/>
        </p:spPr>
      </p:pic>
    </p:spTree>
  </p:cSld>
  <p:clrMapOvr>
    <a:masterClrMapping/>
  </p:clrMapOvr>
  <p:transition>
    <p:split orient="ver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546820"/>
                                        </p:tgtEl>
                                        <p:attrNameLst>
                                          <p:attrName>style.visibility</p:attrName>
                                        </p:attrNameLst>
                                      </p:cBhvr>
                                      <p:to>
                                        <p:strVal val="visible"/>
                                      </p:to>
                                    </p:set>
                                    <p:animEffect transition="in" filter="fade">
                                      <p:cBhvr>
                                        <p:cTn id="7" dur="1000"/>
                                        <p:tgtEl>
                                          <p:spTgt spid="546820"/>
                                        </p:tgtEl>
                                      </p:cBhvr>
                                    </p:animEffect>
                                    <p:anim calcmode="lin" valueType="num">
                                      <p:cBhvr>
                                        <p:cTn id="8" dur="1000" fill="hold"/>
                                        <p:tgtEl>
                                          <p:spTgt spid="546820"/>
                                        </p:tgtEl>
                                        <p:attrNameLst>
                                          <p:attrName>ppt_x</p:attrName>
                                        </p:attrNameLst>
                                      </p:cBhvr>
                                      <p:tavLst>
                                        <p:tav tm="0">
                                          <p:val>
                                            <p:strVal val="#ppt_x"/>
                                          </p:val>
                                        </p:tav>
                                        <p:tav tm="100000">
                                          <p:val>
                                            <p:strVal val="#ppt_x"/>
                                          </p:val>
                                        </p:tav>
                                      </p:tavLst>
                                    </p:anim>
                                    <p:anim calcmode="lin" valueType="num">
                                      <p:cBhvr>
                                        <p:cTn id="9" dur="1000" fill="hold"/>
                                        <p:tgtEl>
                                          <p:spTgt spid="5468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682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5794" name="Rectangle 2"/>
          <p:cNvSpPr>
            <a:spLocks noGrp="1" noChangeArrowheads="1"/>
          </p:cNvSpPr>
          <p:nvPr>
            <p:ph type="title"/>
          </p:nvPr>
        </p:nvSpPr>
        <p:spPr/>
        <p:txBody>
          <a:bodyPr/>
          <a:lstStyle/>
          <a:p>
            <a:r>
              <a:rPr lang="es-ES" sz="2800"/>
              <a:t>Mielero</a:t>
            </a:r>
            <a:endParaRPr lang="es-ES_tradnl" sz="2800"/>
          </a:p>
        </p:txBody>
      </p:sp>
      <p:sp>
        <p:nvSpPr>
          <p:cNvPr id="545795" name="Rectangle 3"/>
          <p:cNvSpPr>
            <a:spLocks noGrp="1" noChangeArrowheads="1"/>
          </p:cNvSpPr>
          <p:nvPr>
            <p:ph type="body" idx="1"/>
          </p:nvPr>
        </p:nvSpPr>
        <p:spPr/>
        <p:txBody>
          <a:bodyPr/>
          <a:lstStyle/>
          <a:p>
            <a:pPr>
              <a:lnSpc>
                <a:spcPct val="80000"/>
              </a:lnSpc>
            </a:pPr>
            <a:endParaRPr lang="es-ES" sz="2000"/>
          </a:p>
        </p:txBody>
      </p:sp>
      <p:sp>
        <p:nvSpPr>
          <p:cNvPr id="545796" name="Text Box 4"/>
          <p:cNvSpPr txBox="1">
            <a:spLocks noChangeArrowheads="1"/>
          </p:cNvSpPr>
          <p:nvPr/>
        </p:nvSpPr>
        <p:spPr bwMode="auto">
          <a:xfrm>
            <a:off x="1916113" y="1079500"/>
            <a:ext cx="3600450" cy="3940175"/>
          </a:xfrm>
          <a:prstGeom prst="rect">
            <a:avLst/>
          </a:prstGeom>
          <a:noFill/>
          <a:ln w="57150" cmpd="thinThick">
            <a:noFill/>
            <a:miter lim="800000"/>
            <a:headEnd/>
            <a:tailEnd/>
          </a:ln>
          <a:effectLst/>
        </p:spPr>
        <p:txBody>
          <a:bodyPr lIns="90000" tIns="46800" rIns="90000" bIns="46800">
            <a:spAutoFit/>
          </a:bodyPr>
          <a:lstStyle/>
          <a:p>
            <a:pPr>
              <a:spcBef>
                <a:spcPct val="50000"/>
              </a:spcBef>
            </a:pPr>
            <a:r>
              <a:rPr lang="es-ES" sz="1800"/>
              <a:t>El mielero, era un típico vendedor ambulante que en zonas urbanas subía piso por piso llamando a las puertas y en zonas suburbanas también iba puerta por puerta pero voceando la mercancía:</a:t>
            </a:r>
          </a:p>
          <a:p>
            <a:pPr>
              <a:spcBef>
                <a:spcPct val="50000"/>
              </a:spcBef>
            </a:pPr>
            <a:endParaRPr lang="es-ES" sz="1800"/>
          </a:p>
          <a:p>
            <a:pPr>
              <a:spcBef>
                <a:spcPct val="50000"/>
              </a:spcBef>
            </a:pPr>
            <a:r>
              <a:rPr lang="es-ES" sz="1800"/>
              <a:t>-¡El mielero!</a:t>
            </a:r>
          </a:p>
          <a:p>
            <a:pPr>
              <a:spcBef>
                <a:spcPct val="50000"/>
              </a:spcBef>
            </a:pPr>
            <a:r>
              <a:rPr lang="es-ES" sz="1800"/>
              <a:t>-¡Miel de La Alcarria!</a:t>
            </a:r>
          </a:p>
          <a:p>
            <a:pPr>
              <a:spcBef>
                <a:spcPct val="50000"/>
              </a:spcBef>
            </a:pPr>
            <a:r>
              <a:rPr lang="es-ES" sz="1800"/>
              <a:t>-¡A la rica miel!</a:t>
            </a:r>
          </a:p>
        </p:txBody>
      </p:sp>
      <p:pic>
        <p:nvPicPr>
          <p:cNvPr id="545797" name="Picture 5" descr="El mielero de la Alcarria"/>
          <p:cNvPicPr>
            <a:picLocks noChangeAspect="1" noChangeArrowheads="1"/>
          </p:cNvPicPr>
          <p:nvPr/>
        </p:nvPicPr>
        <p:blipFill>
          <a:blip r:embed="rId2"/>
          <a:srcRect/>
          <a:stretch>
            <a:fillRect/>
          </a:stretch>
        </p:blipFill>
        <p:spPr bwMode="auto">
          <a:xfrm>
            <a:off x="5732463" y="1512888"/>
            <a:ext cx="4579937" cy="3413125"/>
          </a:xfrm>
          <a:prstGeom prst="rect">
            <a:avLst/>
          </a:prstGeom>
          <a:noFill/>
          <a:ln w="57150" cmpd="thickThin">
            <a:solidFill>
              <a:schemeClr val="bg1"/>
            </a:solidFill>
            <a:miter lim="800000"/>
            <a:headEnd/>
            <a:tailEnd/>
          </a:ln>
        </p:spPr>
      </p:pic>
      <p:pic>
        <p:nvPicPr>
          <p:cNvPr id="545798" name="Picture 6" descr="led 1"/>
          <p:cNvPicPr>
            <a:picLocks noChangeAspect="1" noChangeArrowheads="1" noCrop="1"/>
          </p:cNvPicPr>
          <p:nvPr/>
        </p:nvPicPr>
        <p:blipFill>
          <a:blip r:embed="rId3"/>
          <a:srcRect/>
          <a:stretch>
            <a:fillRect/>
          </a:stretch>
        </p:blipFill>
        <p:spPr bwMode="auto">
          <a:xfrm>
            <a:off x="711200" y="4052888"/>
            <a:ext cx="123825" cy="123825"/>
          </a:xfrm>
          <a:prstGeom prst="rect">
            <a:avLst/>
          </a:prstGeom>
          <a:noFill/>
        </p:spPr>
      </p:pic>
    </p:spTree>
  </p:cSld>
  <p:clrMapOvr>
    <a:masterClrMapping/>
  </p:clrMapOvr>
  <p:transition>
    <p:split orient="ver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545796"/>
                                        </p:tgtEl>
                                        <p:attrNameLst>
                                          <p:attrName>style.visibility</p:attrName>
                                        </p:attrNameLst>
                                      </p:cBhvr>
                                      <p:to>
                                        <p:strVal val="visible"/>
                                      </p:to>
                                    </p:set>
                                    <p:animEffect transition="in" filter="fade">
                                      <p:cBhvr>
                                        <p:cTn id="7" dur="1000"/>
                                        <p:tgtEl>
                                          <p:spTgt spid="545796"/>
                                        </p:tgtEl>
                                      </p:cBhvr>
                                    </p:animEffect>
                                    <p:anim calcmode="lin" valueType="num">
                                      <p:cBhvr>
                                        <p:cTn id="8" dur="1000" fill="hold"/>
                                        <p:tgtEl>
                                          <p:spTgt spid="545796"/>
                                        </p:tgtEl>
                                        <p:attrNameLst>
                                          <p:attrName>ppt_x</p:attrName>
                                        </p:attrNameLst>
                                      </p:cBhvr>
                                      <p:tavLst>
                                        <p:tav tm="0">
                                          <p:val>
                                            <p:strVal val="#ppt_x"/>
                                          </p:val>
                                        </p:tav>
                                        <p:tav tm="100000">
                                          <p:val>
                                            <p:strVal val="#ppt_x"/>
                                          </p:val>
                                        </p:tav>
                                      </p:tavLst>
                                    </p:anim>
                                    <p:anim calcmode="lin" valueType="num">
                                      <p:cBhvr>
                                        <p:cTn id="9" dur="1000" fill="hold"/>
                                        <p:tgtEl>
                                          <p:spTgt spid="54579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579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82" name="Rectangle 2"/>
          <p:cNvSpPr>
            <a:spLocks noGrp="1" noChangeArrowheads="1"/>
          </p:cNvSpPr>
          <p:nvPr>
            <p:ph type="title"/>
          </p:nvPr>
        </p:nvSpPr>
        <p:spPr/>
        <p:txBody>
          <a:bodyPr/>
          <a:lstStyle/>
          <a:p>
            <a:r>
              <a:rPr lang="es-ES_tradnl" sz="2800"/>
              <a:t>Mozo de cuerda</a:t>
            </a:r>
          </a:p>
        </p:txBody>
      </p:sp>
      <p:sp>
        <p:nvSpPr>
          <p:cNvPr id="532483" name="Rectangle 3"/>
          <p:cNvSpPr>
            <a:spLocks noGrp="1" noChangeArrowheads="1"/>
          </p:cNvSpPr>
          <p:nvPr>
            <p:ph type="body" idx="1"/>
          </p:nvPr>
        </p:nvSpPr>
        <p:spPr/>
        <p:txBody>
          <a:bodyPr/>
          <a:lstStyle/>
          <a:p>
            <a:pPr>
              <a:lnSpc>
                <a:spcPct val="80000"/>
              </a:lnSpc>
            </a:pPr>
            <a:endParaRPr lang="es-ES" sz="2000"/>
          </a:p>
        </p:txBody>
      </p:sp>
      <p:sp>
        <p:nvSpPr>
          <p:cNvPr id="532484" name="Text Box 4"/>
          <p:cNvSpPr txBox="1">
            <a:spLocks noChangeArrowheads="1"/>
          </p:cNvSpPr>
          <p:nvPr/>
        </p:nvSpPr>
        <p:spPr bwMode="auto">
          <a:xfrm>
            <a:off x="1916113" y="1079500"/>
            <a:ext cx="3960812" cy="2014538"/>
          </a:xfrm>
          <a:prstGeom prst="rect">
            <a:avLst/>
          </a:prstGeom>
          <a:noFill/>
          <a:ln w="57150" cmpd="thinThick">
            <a:noFill/>
            <a:miter lim="800000"/>
            <a:headEnd/>
            <a:tailEnd/>
          </a:ln>
          <a:effectLst/>
        </p:spPr>
        <p:txBody>
          <a:bodyPr lIns="90000" tIns="46800" rIns="90000" bIns="46800">
            <a:spAutoFit/>
          </a:bodyPr>
          <a:lstStyle/>
          <a:p>
            <a:pPr>
              <a:spcBef>
                <a:spcPct val="50000"/>
              </a:spcBef>
            </a:pPr>
            <a:r>
              <a:rPr lang="es-ES" sz="1800"/>
              <a:t>Persona que hacía portes a sus espaldas. Se ponía en los lugares públicos con un cordel al hombro a fin de que cualquiera pudiera contratarlo para llevar cosas de carga o para hacer algún mandado.</a:t>
            </a:r>
          </a:p>
        </p:txBody>
      </p:sp>
      <p:pic>
        <p:nvPicPr>
          <p:cNvPr id="532490" name="Picture 10"/>
          <p:cNvPicPr>
            <a:picLocks noChangeAspect="1" noChangeArrowheads="1"/>
          </p:cNvPicPr>
          <p:nvPr/>
        </p:nvPicPr>
        <p:blipFill>
          <a:blip r:embed="rId2"/>
          <a:srcRect/>
          <a:stretch>
            <a:fillRect/>
          </a:stretch>
        </p:blipFill>
        <p:spPr bwMode="auto">
          <a:xfrm>
            <a:off x="6380163" y="576263"/>
            <a:ext cx="3829050" cy="5334000"/>
          </a:xfrm>
          <a:prstGeom prst="rect">
            <a:avLst/>
          </a:prstGeom>
          <a:noFill/>
          <a:ln w="57150" cmpd="thinThick">
            <a:noFill/>
            <a:miter lim="800000"/>
            <a:headEnd/>
            <a:tailEnd/>
          </a:ln>
          <a:effectLst/>
        </p:spPr>
      </p:pic>
      <p:pic>
        <p:nvPicPr>
          <p:cNvPr id="532491" name="Picture 11" descr="led 1"/>
          <p:cNvPicPr>
            <a:picLocks noChangeAspect="1" noChangeArrowheads="1" noCrop="1"/>
          </p:cNvPicPr>
          <p:nvPr/>
        </p:nvPicPr>
        <p:blipFill>
          <a:blip r:embed="rId3"/>
          <a:srcRect/>
          <a:stretch>
            <a:fillRect/>
          </a:stretch>
        </p:blipFill>
        <p:spPr bwMode="auto">
          <a:xfrm>
            <a:off x="1431925" y="4248150"/>
            <a:ext cx="123825" cy="123825"/>
          </a:xfrm>
          <a:prstGeom prst="rect">
            <a:avLst/>
          </a:prstGeom>
          <a:noFill/>
        </p:spPr>
      </p:pic>
    </p:spTree>
  </p:cSld>
  <p:clrMapOvr>
    <a:masterClrMapping/>
  </p:clrMapOvr>
  <p:transition>
    <p:split orient="ver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532484"/>
                                        </p:tgtEl>
                                        <p:attrNameLst>
                                          <p:attrName>style.visibility</p:attrName>
                                        </p:attrNameLst>
                                      </p:cBhvr>
                                      <p:to>
                                        <p:strVal val="visible"/>
                                      </p:to>
                                    </p:set>
                                    <p:animEffect transition="in" filter="fade">
                                      <p:cBhvr>
                                        <p:cTn id="7" dur="1000"/>
                                        <p:tgtEl>
                                          <p:spTgt spid="532484"/>
                                        </p:tgtEl>
                                      </p:cBhvr>
                                    </p:animEffect>
                                    <p:anim calcmode="lin" valueType="num">
                                      <p:cBhvr>
                                        <p:cTn id="8" dur="1000" fill="hold"/>
                                        <p:tgtEl>
                                          <p:spTgt spid="532484"/>
                                        </p:tgtEl>
                                        <p:attrNameLst>
                                          <p:attrName>ppt_x</p:attrName>
                                        </p:attrNameLst>
                                      </p:cBhvr>
                                      <p:tavLst>
                                        <p:tav tm="0">
                                          <p:val>
                                            <p:strVal val="#ppt_x"/>
                                          </p:val>
                                        </p:tav>
                                        <p:tav tm="100000">
                                          <p:val>
                                            <p:strVal val="#ppt_x"/>
                                          </p:val>
                                        </p:tav>
                                      </p:tavLst>
                                    </p:anim>
                                    <p:anim calcmode="lin" valueType="num">
                                      <p:cBhvr>
                                        <p:cTn id="9" dur="1000" fill="hold"/>
                                        <p:tgtEl>
                                          <p:spTgt spid="53248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48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3506" name="Rectangle 2"/>
          <p:cNvSpPr>
            <a:spLocks noGrp="1" noChangeArrowheads="1"/>
          </p:cNvSpPr>
          <p:nvPr>
            <p:ph type="title"/>
          </p:nvPr>
        </p:nvSpPr>
        <p:spPr/>
        <p:txBody>
          <a:bodyPr/>
          <a:lstStyle/>
          <a:p>
            <a:r>
              <a:rPr lang="es-ES_tradnl" sz="2800"/>
              <a:t>Organillero</a:t>
            </a:r>
          </a:p>
        </p:txBody>
      </p:sp>
      <p:sp>
        <p:nvSpPr>
          <p:cNvPr id="533507" name="Rectangle 3"/>
          <p:cNvSpPr>
            <a:spLocks noGrp="1" noChangeArrowheads="1"/>
          </p:cNvSpPr>
          <p:nvPr>
            <p:ph type="body" idx="1"/>
          </p:nvPr>
        </p:nvSpPr>
        <p:spPr/>
        <p:txBody>
          <a:bodyPr/>
          <a:lstStyle/>
          <a:p>
            <a:pPr>
              <a:lnSpc>
                <a:spcPct val="80000"/>
              </a:lnSpc>
            </a:pPr>
            <a:endParaRPr lang="es-ES" sz="2000"/>
          </a:p>
        </p:txBody>
      </p:sp>
      <p:sp>
        <p:nvSpPr>
          <p:cNvPr id="533508" name="Text Box 4"/>
          <p:cNvSpPr txBox="1">
            <a:spLocks noChangeArrowheads="1"/>
          </p:cNvSpPr>
          <p:nvPr/>
        </p:nvSpPr>
        <p:spPr bwMode="auto">
          <a:xfrm>
            <a:off x="1916113" y="1079500"/>
            <a:ext cx="3960812" cy="2289175"/>
          </a:xfrm>
          <a:prstGeom prst="rect">
            <a:avLst/>
          </a:prstGeom>
          <a:noFill/>
          <a:ln w="57150" cmpd="thinThick">
            <a:noFill/>
            <a:miter lim="800000"/>
            <a:headEnd/>
            <a:tailEnd/>
          </a:ln>
          <a:effectLst/>
        </p:spPr>
        <p:txBody>
          <a:bodyPr lIns="90000" tIns="46800" rIns="90000" bIns="46800">
            <a:spAutoFit/>
          </a:bodyPr>
          <a:lstStyle/>
          <a:p>
            <a:pPr>
              <a:spcBef>
                <a:spcPct val="50000"/>
              </a:spcBef>
            </a:pPr>
            <a:r>
              <a:rPr lang="es-ES" sz="1800"/>
              <a:t>Antiguamente había organillos que iban arrastrados por un borriquillo deteniéndose en plazas y sitios concurridos donde se obsequiaba a los viandantes con algunas piezas y luego se pasaba la gorra esperando recoger la voluntad.</a:t>
            </a:r>
          </a:p>
        </p:txBody>
      </p:sp>
      <p:pic>
        <p:nvPicPr>
          <p:cNvPr id="533509" name="Picture 5" descr="organillerocallefelipeiiifederico-vallina19602"/>
          <p:cNvPicPr>
            <a:picLocks noChangeAspect="1" noChangeArrowheads="1"/>
          </p:cNvPicPr>
          <p:nvPr/>
        </p:nvPicPr>
        <p:blipFill>
          <a:blip r:embed="rId2"/>
          <a:srcRect/>
          <a:stretch>
            <a:fillRect/>
          </a:stretch>
        </p:blipFill>
        <p:spPr bwMode="auto">
          <a:xfrm>
            <a:off x="5875338" y="1008063"/>
            <a:ext cx="4483100" cy="5111750"/>
          </a:xfrm>
          <a:prstGeom prst="rect">
            <a:avLst/>
          </a:prstGeom>
          <a:noFill/>
        </p:spPr>
      </p:pic>
      <p:pic>
        <p:nvPicPr>
          <p:cNvPr id="533510" name="Picture 6" descr="led 1"/>
          <p:cNvPicPr>
            <a:picLocks noChangeAspect="1" noChangeArrowheads="1" noCrop="1"/>
          </p:cNvPicPr>
          <p:nvPr/>
        </p:nvPicPr>
        <p:blipFill>
          <a:blip r:embed="rId3"/>
          <a:srcRect/>
          <a:stretch>
            <a:fillRect/>
          </a:stretch>
        </p:blipFill>
        <p:spPr bwMode="auto">
          <a:xfrm>
            <a:off x="979488" y="4413250"/>
            <a:ext cx="123825" cy="123825"/>
          </a:xfrm>
          <a:prstGeom prst="rect">
            <a:avLst/>
          </a:prstGeom>
          <a:noFill/>
        </p:spPr>
      </p:pic>
    </p:spTree>
  </p:cSld>
  <p:clrMapOvr>
    <a:masterClrMapping/>
  </p:clrMapOvr>
  <p:transition>
    <p:split orient="ver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533508"/>
                                        </p:tgtEl>
                                        <p:attrNameLst>
                                          <p:attrName>style.visibility</p:attrName>
                                        </p:attrNameLst>
                                      </p:cBhvr>
                                      <p:to>
                                        <p:strVal val="visible"/>
                                      </p:to>
                                    </p:set>
                                    <p:animEffect transition="in" filter="fade">
                                      <p:cBhvr>
                                        <p:cTn id="7" dur="1000"/>
                                        <p:tgtEl>
                                          <p:spTgt spid="533508"/>
                                        </p:tgtEl>
                                      </p:cBhvr>
                                    </p:animEffect>
                                    <p:anim calcmode="lin" valueType="num">
                                      <p:cBhvr>
                                        <p:cTn id="8" dur="1000" fill="hold"/>
                                        <p:tgtEl>
                                          <p:spTgt spid="533508"/>
                                        </p:tgtEl>
                                        <p:attrNameLst>
                                          <p:attrName>ppt_x</p:attrName>
                                        </p:attrNameLst>
                                      </p:cBhvr>
                                      <p:tavLst>
                                        <p:tav tm="0">
                                          <p:val>
                                            <p:strVal val="#ppt_x"/>
                                          </p:val>
                                        </p:tav>
                                        <p:tav tm="100000">
                                          <p:val>
                                            <p:strVal val="#ppt_x"/>
                                          </p:val>
                                        </p:tav>
                                      </p:tavLst>
                                    </p:anim>
                                    <p:anim calcmode="lin" valueType="num">
                                      <p:cBhvr>
                                        <p:cTn id="9" dur="1000" fill="hold"/>
                                        <p:tgtEl>
                                          <p:spTgt spid="53350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3508"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0674" name="Rectangle 2"/>
          <p:cNvSpPr>
            <a:spLocks noGrp="1" noChangeArrowheads="1"/>
          </p:cNvSpPr>
          <p:nvPr>
            <p:ph type="title"/>
          </p:nvPr>
        </p:nvSpPr>
        <p:spPr/>
        <p:txBody>
          <a:bodyPr/>
          <a:lstStyle/>
          <a:p>
            <a:r>
              <a:rPr lang="es-ES" sz="2800"/>
              <a:t>Paragüero - Lañador</a:t>
            </a:r>
            <a:endParaRPr lang="es-ES_tradnl" sz="2800"/>
          </a:p>
        </p:txBody>
      </p:sp>
      <p:sp>
        <p:nvSpPr>
          <p:cNvPr id="540675" name="Rectangle 3"/>
          <p:cNvSpPr>
            <a:spLocks noGrp="1" noChangeArrowheads="1"/>
          </p:cNvSpPr>
          <p:nvPr>
            <p:ph type="body" idx="1"/>
          </p:nvPr>
        </p:nvSpPr>
        <p:spPr/>
        <p:txBody>
          <a:bodyPr/>
          <a:lstStyle/>
          <a:p>
            <a:pPr>
              <a:lnSpc>
                <a:spcPct val="80000"/>
              </a:lnSpc>
            </a:pPr>
            <a:endParaRPr lang="es-ES" sz="2000"/>
          </a:p>
        </p:txBody>
      </p:sp>
      <p:sp>
        <p:nvSpPr>
          <p:cNvPr id="540676" name="Text Box 4"/>
          <p:cNvSpPr txBox="1">
            <a:spLocks noChangeArrowheads="1"/>
          </p:cNvSpPr>
          <p:nvPr/>
        </p:nvSpPr>
        <p:spPr bwMode="auto">
          <a:xfrm>
            <a:off x="1916113" y="1079500"/>
            <a:ext cx="3960812" cy="3113088"/>
          </a:xfrm>
          <a:prstGeom prst="rect">
            <a:avLst/>
          </a:prstGeom>
          <a:noFill/>
          <a:ln w="57150" cmpd="thinThick">
            <a:noFill/>
            <a:miter lim="800000"/>
            <a:headEnd/>
            <a:tailEnd/>
          </a:ln>
          <a:effectLst/>
        </p:spPr>
        <p:txBody>
          <a:bodyPr lIns="90000" tIns="46800" rIns="90000" bIns="46800">
            <a:spAutoFit/>
          </a:bodyPr>
          <a:lstStyle/>
          <a:p>
            <a:pPr>
              <a:spcBef>
                <a:spcPct val="50000"/>
              </a:spcBef>
            </a:pPr>
            <a:r>
              <a:rPr lang="es-ES" sz="1800"/>
              <a:t>Otro personaje que dejó huella fue el “paragüero – lañador”, dos oficios en uno. La vida en esos años no era como en la actualidad, estas personas se movían mayormente por barrios humildes, en donde la economía familiar no daba para el despilfarro, de ahí que se aprovecharan estos utensilios al máximo.</a:t>
            </a:r>
          </a:p>
        </p:txBody>
      </p:sp>
      <p:pic>
        <p:nvPicPr>
          <p:cNvPr id="540677" name="Picture 5" descr="Paragüero lañador"/>
          <p:cNvPicPr>
            <a:picLocks noChangeAspect="1" noChangeArrowheads="1"/>
          </p:cNvPicPr>
          <p:nvPr/>
        </p:nvPicPr>
        <p:blipFill>
          <a:blip r:embed="rId2"/>
          <a:srcRect/>
          <a:stretch>
            <a:fillRect/>
          </a:stretch>
        </p:blipFill>
        <p:spPr bwMode="auto">
          <a:xfrm>
            <a:off x="6019800" y="1223963"/>
            <a:ext cx="4435475" cy="4022725"/>
          </a:xfrm>
          <a:prstGeom prst="rect">
            <a:avLst/>
          </a:prstGeom>
          <a:noFill/>
          <a:ln w="57150" cmpd="thickThin">
            <a:solidFill>
              <a:schemeClr val="bg1"/>
            </a:solidFill>
            <a:miter lim="800000"/>
            <a:headEnd/>
            <a:tailEnd/>
          </a:ln>
        </p:spPr>
      </p:pic>
      <p:pic>
        <p:nvPicPr>
          <p:cNvPr id="540678" name="Picture 6" descr="led 1"/>
          <p:cNvPicPr>
            <a:picLocks noChangeAspect="1" noChangeArrowheads="1" noCrop="1"/>
          </p:cNvPicPr>
          <p:nvPr/>
        </p:nvPicPr>
        <p:blipFill>
          <a:blip r:embed="rId3"/>
          <a:srcRect/>
          <a:stretch>
            <a:fillRect/>
          </a:stretch>
        </p:blipFill>
        <p:spPr bwMode="auto">
          <a:xfrm>
            <a:off x="1576388" y="4556125"/>
            <a:ext cx="123825" cy="123825"/>
          </a:xfrm>
          <a:prstGeom prst="rect">
            <a:avLst/>
          </a:prstGeom>
          <a:noFill/>
        </p:spPr>
      </p:pic>
    </p:spTree>
  </p:cSld>
  <p:clrMapOvr>
    <a:masterClrMapping/>
  </p:clrMapOvr>
  <p:transition>
    <p:split orient="ver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540676"/>
                                        </p:tgtEl>
                                        <p:attrNameLst>
                                          <p:attrName>style.visibility</p:attrName>
                                        </p:attrNameLst>
                                      </p:cBhvr>
                                      <p:to>
                                        <p:strVal val="visible"/>
                                      </p:to>
                                    </p:set>
                                    <p:animEffect transition="in" filter="fade">
                                      <p:cBhvr>
                                        <p:cTn id="7" dur="1000"/>
                                        <p:tgtEl>
                                          <p:spTgt spid="540676"/>
                                        </p:tgtEl>
                                      </p:cBhvr>
                                    </p:animEffect>
                                    <p:anim calcmode="lin" valueType="num">
                                      <p:cBhvr>
                                        <p:cTn id="8" dur="1000" fill="hold"/>
                                        <p:tgtEl>
                                          <p:spTgt spid="540676"/>
                                        </p:tgtEl>
                                        <p:attrNameLst>
                                          <p:attrName>ppt_x</p:attrName>
                                        </p:attrNameLst>
                                      </p:cBhvr>
                                      <p:tavLst>
                                        <p:tav tm="0">
                                          <p:val>
                                            <p:strVal val="#ppt_x"/>
                                          </p:val>
                                        </p:tav>
                                        <p:tav tm="100000">
                                          <p:val>
                                            <p:strVal val="#ppt_x"/>
                                          </p:val>
                                        </p:tav>
                                      </p:tavLst>
                                    </p:anim>
                                    <p:anim calcmode="lin" valueType="num">
                                      <p:cBhvr>
                                        <p:cTn id="9" dur="1000" fill="hold"/>
                                        <p:tgtEl>
                                          <p:spTgt spid="54067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0676"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4770" name="Rectangle 2"/>
          <p:cNvSpPr>
            <a:spLocks noGrp="1" noChangeArrowheads="1"/>
          </p:cNvSpPr>
          <p:nvPr>
            <p:ph type="title"/>
          </p:nvPr>
        </p:nvSpPr>
        <p:spPr/>
        <p:txBody>
          <a:bodyPr/>
          <a:lstStyle/>
          <a:p>
            <a:r>
              <a:rPr lang="es-ES" sz="2800"/>
              <a:t>Pipero / Pipera</a:t>
            </a:r>
            <a:endParaRPr lang="es-ES_tradnl" sz="2800"/>
          </a:p>
        </p:txBody>
      </p:sp>
      <p:sp>
        <p:nvSpPr>
          <p:cNvPr id="544771" name="Rectangle 3"/>
          <p:cNvSpPr>
            <a:spLocks noGrp="1" noChangeArrowheads="1"/>
          </p:cNvSpPr>
          <p:nvPr>
            <p:ph type="body" idx="1"/>
          </p:nvPr>
        </p:nvSpPr>
        <p:spPr/>
        <p:txBody>
          <a:bodyPr/>
          <a:lstStyle/>
          <a:p>
            <a:pPr>
              <a:lnSpc>
                <a:spcPct val="80000"/>
              </a:lnSpc>
            </a:pPr>
            <a:endParaRPr lang="es-ES" sz="2000"/>
          </a:p>
        </p:txBody>
      </p:sp>
      <p:sp>
        <p:nvSpPr>
          <p:cNvPr id="544772" name="Text Box 4"/>
          <p:cNvSpPr txBox="1">
            <a:spLocks noChangeArrowheads="1"/>
          </p:cNvSpPr>
          <p:nvPr/>
        </p:nvSpPr>
        <p:spPr bwMode="auto">
          <a:xfrm>
            <a:off x="1916113" y="1079500"/>
            <a:ext cx="8424862" cy="2014538"/>
          </a:xfrm>
          <a:prstGeom prst="rect">
            <a:avLst/>
          </a:prstGeom>
          <a:noFill/>
          <a:ln w="57150" cmpd="thinThick">
            <a:noFill/>
            <a:miter lim="800000"/>
            <a:headEnd/>
            <a:tailEnd/>
          </a:ln>
          <a:effectLst/>
        </p:spPr>
        <p:txBody>
          <a:bodyPr lIns="90000" tIns="46800" rIns="90000" bIns="46800">
            <a:spAutoFit/>
          </a:bodyPr>
          <a:lstStyle/>
          <a:p>
            <a:pPr>
              <a:spcBef>
                <a:spcPct val="50000"/>
              </a:spcBef>
            </a:pPr>
            <a:r>
              <a:rPr lang="es-ES" sz="1800"/>
              <a:t>Los puestos de pipas y caramelos han sido una imagen tradicional en las calles de Madrid, hoy desaparecidos porque para “ganarse de la vida” en la actualidad se precisa un mayor espacio para vender muchas mas cosas y tener un abundante muestrario en las alacenas. Hoy se han transformado en tiendas de “chuches” o en kioscos que comparten esta actividad con la venta de helados en la época de verano. </a:t>
            </a:r>
          </a:p>
        </p:txBody>
      </p:sp>
      <p:pic>
        <p:nvPicPr>
          <p:cNvPr id="544773" name="Picture 5" descr="pipera"/>
          <p:cNvPicPr>
            <a:picLocks noChangeAspect="1" noChangeArrowheads="1"/>
          </p:cNvPicPr>
          <p:nvPr/>
        </p:nvPicPr>
        <p:blipFill>
          <a:blip r:embed="rId2"/>
          <a:srcRect/>
          <a:stretch>
            <a:fillRect/>
          </a:stretch>
        </p:blipFill>
        <p:spPr bwMode="auto">
          <a:xfrm>
            <a:off x="3859213" y="2897188"/>
            <a:ext cx="5389562" cy="3656012"/>
          </a:xfrm>
          <a:prstGeom prst="rect">
            <a:avLst/>
          </a:prstGeom>
          <a:noFill/>
          <a:ln w="9525">
            <a:solidFill>
              <a:schemeClr val="bg1"/>
            </a:solidFill>
            <a:miter lim="800000"/>
            <a:headEnd/>
            <a:tailEnd/>
          </a:ln>
        </p:spPr>
      </p:pic>
      <p:pic>
        <p:nvPicPr>
          <p:cNvPr id="544774" name="Picture 6" descr="led 1"/>
          <p:cNvPicPr>
            <a:picLocks noChangeAspect="1" noChangeArrowheads="1" noCrop="1"/>
          </p:cNvPicPr>
          <p:nvPr/>
        </p:nvPicPr>
        <p:blipFill>
          <a:blip r:embed="rId3"/>
          <a:srcRect/>
          <a:stretch>
            <a:fillRect/>
          </a:stretch>
        </p:blipFill>
        <p:spPr bwMode="auto">
          <a:xfrm>
            <a:off x="855663" y="4752975"/>
            <a:ext cx="123825" cy="123825"/>
          </a:xfrm>
          <a:prstGeom prst="rect">
            <a:avLst/>
          </a:prstGeom>
          <a:noFill/>
        </p:spPr>
      </p:pic>
    </p:spTree>
  </p:cSld>
  <p:clrMapOvr>
    <a:masterClrMapping/>
  </p:clrMapOvr>
  <p:transition>
    <p:split orient="ver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544772"/>
                                        </p:tgtEl>
                                        <p:attrNameLst>
                                          <p:attrName>style.visibility</p:attrName>
                                        </p:attrNameLst>
                                      </p:cBhvr>
                                      <p:to>
                                        <p:strVal val="visible"/>
                                      </p:to>
                                    </p:set>
                                    <p:animEffect transition="in" filter="fade">
                                      <p:cBhvr>
                                        <p:cTn id="7" dur="1000"/>
                                        <p:tgtEl>
                                          <p:spTgt spid="544772"/>
                                        </p:tgtEl>
                                      </p:cBhvr>
                                    </p:animEffect>
                                    <p:anim calcmode="lin" valueType="num">
                                      <p:cBhvr>
                                        <p:cTn id="8" dur="1000" fill="hold"/>
                                        <p:tgtEl>
                                          <p:spTgt spid="544772"/>
                                        </p:tgtEl>
                                        <p:attrNameLst>
                                          <p:attrName>ppt_x</p:attrName>
                                        </p:attrNameLst>
                                      </p:cBhvr>
                                      <p:tavLst>
                                        <p:tav tm="0">
                                          <p:val>
                                            <p:strVal val="#ppt_x"/>
                                          </p:val>
                                        </p:tav>
                                        <p:tav tm="100000">
                                          <p:val>
                                            <p:strVal val="#ppt_x"/>
                                          </p:val>
                                        </p:tav>
                                      </p:tavLst>
                                    </p:anim>
                                    <p:anim calcmode="lin" valueType="num">
                                      <p:cBhvr>
                                        <p:cTn id="9" dur="1000" fill="hold"/>
                                        <p:tgtEl>
                                          <p:spTgt spid="54477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477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2546" name="Rectangle 2"/>
          <p:cNvSpPr>
            <a:spLocks noGrp="1" noChangeArrowheads="1"/>
          </p:cNvSpPr>
          <p:nvPr>
            <p:ph type="title"/>
          </p:nvPr>
        </p:nvSpPr>
        <p:spPr/>
        <p:txBody>
          <a:bodyPr/>
          <a:lstStyle/>
          <a:p>
            <a:r>
              <a:rPr lang="es-ES_tradnl" sz="2800"/>
              <a:t>Regador</a:t>
            </a:r>
          </a:p>
        </p:txBody>
      </p:sp>
      <p:sp>
        <p:nvSpPr>
          <p:cNvPr id="492547" name="Rectangle 3"/>
          <p:cNvSpPr>
            <a:spLocks noGrp="1" noChangeArrowheads="1"/>
          </p:cNvSpPr>
          <p:nvPr>
            <p:ph type="body" idx="1"/>
          </p:nvPr>
        </p:nvSpPr>
        <p:spPr/>
        <p:txBody>
          <a:bodyPr/>
          <a:lstStyle/>
          <a:p>
            <a:pPr>
              <a:lnSpc>
                <a:spcPct val="80000"/>
              </a:lnSpc>
            </a:pPr>
            <a:endParaRPr lang="es-ES" sz="2000"/>
          </a:p>
        </p:txBody>
      </p:sp>
      <p:sp>
        <p:nvSpPr>
          <p:cNvPr id="492548" name="Text Box 4"/>
          <p:cNvSpPr txBox="1">
            <a:spLocks noChangeArrowheads="1"/>
          </p:cNvSpPr>
          <p:nvPr/>
        </p:nvSpPr>
        <p:spPr bwMode="auto">
          <a:xfrm>
            <a:off x="1916113" y="1079500"/>
            <a:ext cx="3960812" cy="2563813"/>
          </a:xfrm>
          <a:prstGeom prst="rect">
            <a:avLst/>
          </a:prstGeom>
          <a:noFill/>
          <a:ln w="57150" cmpd="thinThick">
            <a:noFill/>
            <a:miter lim="800000"/>
            <a:headEnd/>
            <a:tailEnd/>
          </a:ln>
          <a:effectLst/>
        </p:spPr>
        <p:txBody>
          <a:bodyPr lIns="90000" tIns="46800" rIns="90000" bIns="46800">
            <a:spAutoFit/>
          </a:bodyPr>
          <a:lstStyle/>
          <a:p>
            <a:pPr>
              <a:spcBef>
                <a:spcPct val="50000"/>
              </a:spcBef>
            </a:pPr>
            <a:r>
              <a:rPr lang="es-ES" sz="1800"/>
              <a:t>Persona que regaba las calles con manguera que conectaba a las bocas de riego. Tenía una gran habilidad puesto que la dirección del agua la subía o bajaba según el tráfico de vehículos o peatones. Los chavales le acosaban con “La manga riega que aquí no llega”.</a:t>
            </a:r>
          </a:p>
        </p:txBody>
      </p:sp>
      <p:pic>
        <p:nvPicPr>
          <p:cNvPr id="492549" name="Picture 5" descr="Regador"/>
          <p:cNvPicPr>
            <a:picLocks noChangeAspect="1" noChangeArrowheads="1"/>
          </p:cNvPicPr>
          <p:nvPr/>
        </p:nvPicPr>
        <p:blipFill>
          <a:blip r:embed="rId2"/>
          <a:srcRect/>
          <a:stretch>
            <a:fillRect/>
          </a:stretch>
        </p:blipFill>
        <p:spPr bwMode="auto">
          <a:xfrm>
            <a:off x="5732463" y="1368425"/>
            <a:ext cx="4741862" cy="4797425"/>
          </a:xfrm>
          <a:prstGeom prst="rect">
            <a:avLst/>
          </a:prstGeom>
          <a:noFill/>
          <a:ln w="57150" cmpd="thinThick">
            <a:solidFill>
              <a:schemeClr val="bg1"/>
            </a:solidFill>
            <a:miter lim="800000"/>
            <a:headEnd/>
            <a:tailEnd/>
          </a:ln>
        </p:spPr>
      </p:pic>
      <p:pic>
        <p:nvPicPr>
          <p:cNvPr id="492550" name="Picture 6" descr="led 1"/>
          <p:cNvPicPr>
            <a:picLocks noChangeAspect="1" noChangeArrowheads="1" noCrop="1"/>
          </p:cNvPicPr>
          <p:nvPr/>
        </p:nvPicPr>
        <p:blipFill>
          <a:blip r:embed="rId3"/>
          <a:srcRect/>
          <a:stretch>
            <a:fillRect/>
          </a:stretch>
        </p:blipFill>
        <p:spPr bwMode="auto">
          <a:xfrm>
            <a:off x="784225" y="4916488"/>
            <a:ext cx="123825" cy="123825"/>
          </a:xfrm>
          <a:prstGeom prst="rect">
            <a:avLst/>
          </a:prstGeom>
          <a:noFill/>
        </p:spPr>
      </p:pic>
    </p:spTree>
  </p:cSld>
  <p:clrMapOvr>
    <a:masterClrMapping/>
  </p:clrMapOvr>
  <p:transition>
    <p:split orient="ver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492548"/>
                                        </p:tgtEl>
                                        <p:attrNameLst>
                                          <p:attrName>style.visibility</p:attrName>
                                        </p:attrNameLst>
                                      </p:cBhvr>
                                      <p:to>
                                        <p:strVal val="visible"/>
                                      </p:to>
                                    </p:set>
                                    <p:animEffect transition="in" filter="fade">
                                      <p:cBhvr>
                                        <p:cTn id="7" dur="1000"/>
                                        <p:tgtEl>
                                          <p:spTgt spid="492548"/>
                                        </p:tgtEl>
                                      </p:cBhvr>
                                    </p:animEffect>
                                    <p:anim calcmode="lin" valueType="num">
                                      <p:cBhvr>
                                        <p:cTn id="8" dur="1000" fill="hold"/>
                                        <p:tgtEl>
                                          <p:spTgt spid="492548"/>
                                        </p:tgtEl>
                                        <p:attrNameLst>
                                          <p:attrName>ppt_x</p:attrName>
                                        </p:attrNameLst>
                                      </p:cBhvr>
                                      <p:tavLst>
                                        <p:tav tm="0">
                                          <p:val>
                                            <p:strVal val="#ppt_x"/>
                                          </p:val>
                                        </p:tav>
                                        <p:tav tm="100000">
                                          <p:val>
                                            <p:strVal val="#ppt_x"/>
                                          </p:val>
                                        </p:tav>
                                      </p:tavLst>
                                    </p:anim>
                                    <p:anim calcmode="lin" valueType="num">
                                      <p:cBhvr>
                                        <p:cTn id="9" dur="1000" fill="hold"/>
                                        <p:tgtEl>
                                          <p:spTgt spid="49254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2548"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4530" name="Rectangle 2"/>
          <p:cNvSpPr>
            <a:spLocks noGrp="1" noChangeArrowheads="1"/>
          </p:cNvSpPr>
          <p:nvPr>
            <p:ph type="title"/>
          </p:nvPr>
        </p:nvSpPr>
        <p:spPr/>
        <p:txBody>
          <a:bodyPr/>
          <a:lstStyle/>
          <a:p>
            <a:r>
              <a:rPr lang="es-ES_tradnl" sz="2800"/>
              <a:t>Remalladora</a:t>
            </a:r>
          </a:p>
        </p:txBody>
      </p:sp>
      <p:sp>
        <p:nvSpPr>
          <p:cNvPr id="534531" name="Rectangle 3"/>
          <p:cNvSpPr>
            <a:spLocks noGrp="1" noChangeArrowheads="1"/>
          </p:cNvSpPr>
          <p:nvPr>
            <p:ph type="body" idx="1"/>
          </p:nvPr>
        </p:nvSpPr>
        <p:spPr/>
        <p:txBody>
          <a:bodyPr/>
          <a:lstStyle/>
          <a:p>
            <a:pPr>
              <a:lnSpc>
                <a:spcPct val="80000"/>
              </a:lnSpc>
            </a:pPr>
            <a:endParaRPr lang="es-ES" sz="2000"/>
          </a:p>
        </p:txBody>
      </p:sp>
      <p:sp>
        <p:nvSpPr>
          <p:cNvPr id="534532" name="Text Box 4"/>
          <p:cNvSpPr txBox="1">
            <a:spLocks noChangeArrowheads="1"/>
          </p:cNvSpPr>
          <p:nvPr/>
        </p:nvSpPr>
        <p:spPr bwMode="auto">
          <a:xfrm>
            <a:off x="1916113" y="1079500"/>
            <a:ext cx="3960812" cy="3113088"/>
          </a:xfrm>
          <a:prstGeom prst="rect">
            <a:avLst/>
          </a:prstGeom>
          <a:noFill/>
          <a:ln w="57150" cmpd="thinThick">
            <a:noFill/>
            <a:miter lim="800000"/>
            <a:headEnd/>
            <a:tailEnd/>
          </a:ln>
          <a:effectLst/>
        </p:spPr>
        <p:txBody>
          <a:bodyPr lIns="90000" tIns="46800" rIns="90000" bIns="46800">
            <a:spAutoFit/>
          </a:bodyPr>
          <a:lstStyle/>
          <a:p>
            <a:pPr>
              <a:spcBef>
                <a:spcPct val="50000"/>
              </a:spcBef>
            </a:pPr>
            <a:r>
              <a:rPr lang="es-ES" sz="1800"/>
              <a:t>Señora que arreglaba las “carreras” de las medias de cristal, algo que hoy, si se rompen se tiran. Era habitual su presencia en las mercerías en un puesto situado en la zona de público, aunque también las hubo en alguna tienda de ultramarinos como la que estaba en una de la calle del Humilladero.</a:t>
            </a:r>
          </a:p>
        </p:txBody>
      </p:sp>
      <p:pic>
        <p:nvPicPr>
          <p:cNvPr id="534533" name="Picture 5" descr="zurcidora"/>
          <p:cNvPicPr>
            <a:picLocks noChangeAspect="1" noChangeArrowheads="1"/>
          </p:cNvPicPr>
          <p:nvPr/>
        </p:nvPicPr>
        <p:blipFill>
          <a:blip r:embed="rId2"/>
          <a:srcRect/>
          <a:stretch>
            <a:fillRect/>
          </a:stretch>
        </p:blipFill>
        <p:spPr bwMode="auto">
          <a:xfrm>
            <a:off x="6308725" y="1295400"/>
            <a:ext cx="3744913" cy="2525713"/>
          </a:xfrm>
          <a:prstGeom prst="rect">
            <a:avLst/>
          </a:prstGeom>
          <a:noFill/>
          <a:ln w="9525">
            <a:solidFill>
              <a:schemeClr val="bg1"/>
            </a:solidFill>
            <a:miter lim="800000"/>
            <a:headEnd/>
            <a:tailEnd/>
          </a:ln>
        </p:spPr>
      </p:pic>
      <p:pic>
        <p:nvPicPr>
          <p:cNvPr id="534536" name="Picture 8"/>
          <p:cNvPicPr>
            <a:picLocks noChangeAspect="1" noChangeArrowheads="1"/>
          </p:cNvPicPr>
          <p:nvPr/>
        </p:nvPicPr>
        <p:blipFill>
          <a:blip r:embed="rId3"/>
          <a:srcRect/>
          <a:stretch>
            <a:fillRect/>
          </a:stretch>
        </p:blipFill>
        <p:spPr bwMode="auto">
          <a:xfrm>
            <a:off x="3211513" y="4321175"/>
            <a:ext cx="2743200" cy="2057400"/>
          </a:xfrm>
          <a:prstGeom prst="rect">
            <a:avLst/>
          </a:prstGeom>
          <a:noFill/>
          <a:ln w="57150" cmpd="thinThick">
            <a:solidFill>
              <a:schemeClr val="bg1"/>
            </a:solidFill>
            <a:miter lim="800000"/>
            <a:headEnd/>
            <a:tailEnd/>
          </a:ln>
          <a:effectLst/>
        </p:spPr>
      </p:pic>
      <p:pic>
        <p:nvPicPr>
          <p:cNvPr id="534537" name="Picture 9" descr="led 1"/>
          <p:cNvPicPr>
            <a:picLocks noChangeAspect="1" noChangeArrowheads="1" noCrop="1"/>
          </p:cNvPicPr>
          <p:nvPr/>
        </p:nvPicPr>
        <p:blipFill>
          <a:blip r:embed="rId4"/>
          <a:srcRect/>
          <a:stretch>
            <a:fillRect/>
          </a:stretch>
        </p:blipFill>
        <p:spPr bwMode="auto">
          <a:xfrm>
            <a:off x="1123950" y="5111750"/>
            <a:ext cx="123825" cy="123825"/>
          </a:xfrm>
          <a:prstGeom prst="rect">
            <a:avLst/>
          </a:prstGeom>
          <a:noFill/>
        </p:spPr>
      </p:pic>
      <p:pic>
        <p:nvPicPr>
          <p:cNvPr id="534540" name="Picture 12"/>
          <p:cNvPicPr>
            <a:picLocks noChangeAspect="1" noChangeArrowheads="1"/>
          </p:cNvPicPr>
          <p:nvPr/>
        </p:nvPicPr>
        <p:blipFill>
          <a:blip r:embed="rId5"/>
          <a:srcRect/>
          <a:stretch>
            <a:fillRect/>
          </a:stretch>
        </p:blipFill>
        <p:spPr bwMode="auto">
          <a:xfrm>
            <a:off x="6596063" y="3990975"/>
            <a:ext cx="3381375" cy="2562225"/>
          </a:xfrm>
          <a:prstGeom prst="rect">
            <a:avLst/>
          </a:prstGeom>
          <a:noFill/>
          <a:ln w="57150" cmpd="thinThick">
            <a:solidFill>
              <a:schemeClr val="bg1"/>
            </a:solidFill>
            <a:miter lim="800000"/>
            <a:headEnd/>
            <a:tailEnd/>
          </a:ln>
          <a:effectLst/>
        </p:spPr>
      </p:pic>
    </p:spTree>
  </p:cSld>
  <p:clrMapOvr>
    <a:masterClrMapping/>
  </p:clrMapOvr>
  <p:transition>
    <p:split orient="ver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534532"/>
                                        </p:tgtEl>
                                        <p:attrNameLst>
                                          <p:attrName>style.visibility</p:attrName>
                                        </p:attrNameLst>
                                      </p:cBhvr>
                                      <p:to>
                                        <p:strVal val="visible"/>
                                      </p:to>
                                    </p:set>
                                    <p:animEffect transition="in" filter="fade">
                                      <p:cBhvr>
                                        <p:cTn id="7" dur="1000"/>
                                        <p:tgtEl>
                                          <p:spTgt spid="534532"/>
                                        </p:tgtEl>
                                      </p:cBhvr>
                                    </p:animEffect>
                                    <p:anim calcmode="lin" valueType="num">
                                      <p:cBhvr>
                                        <p:cTn id="8" dur="1000" fill="hold"/>
                                        <p:tgtEl>
                                          <p:spTgt spid="534532"/>
                                        </p:tgtEl>
                                        <p:attrNameLst>
                                          <p:attrName>ppt_x</p:attrName>
                                        </p:attrNameLst>
                                      </p:cBhvr>
                                      <p:tavLst>
                                        <p:tav tm="0">
                                          <p:val>
                                            <p:strVal val="#ppt_x"/>
                                          </p:val>
                                        </p:tav>
                                        <p:tav tm="100000">
                                          <p:val>
                                            <p:strVal val="#ppt_x"/>
                                          </p:val>
                                        </p:tav>
                                      </p:tavLst>
                                    </p:anim>
                                    <p:anim calcmode="lin" valueType="num">
                                      <p:cBhvr>
                                        <p:cTn id="9" dur="1000" fill="hold"/>
                                        <p:tgtEl>
                                          <p:spTgt spid="53453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4532"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6402" name="Rectangle 2"/>
          <p:cNvSpPr>
            <a:spLocks noGrp="1" noChangeArrowheads="1"/>
          </p:cNvSpPr>
          <p:nvPr>
            <p:ph type="title"/>
          </p:nvPr>
        </p:nvSpPr>
        <p:spPr/>
        <p:txBody>
          <a:bodyPr/>
          <a:lstStyle/>
          <a:p>
            <a:r>
              <a:rPr lang="es-ES_tradnl" sz="2800"/>
              <a:t>Sereno</a:t>
            </a:r>
          </a:p>
        </p:txBody>
      </p:sp>
      <p:sp>
        <p:nvSpPr>
          <p:cNvPr id="486403" name="Rectangle 3"/>
          <p:cNvSpPr>
            <a:spLocks noGrp="1" noChangeArrowheads="1"/>
          </p:cNvSpPr>
          <p:nvPr>
            <p:ph type="body" idx="1"/>
          </p:nvPr>
        </p:nvSpPr>
        <p:spPr/>
        <p:txBody>
          <a:bodyPr/>
          <a:lstStyle/>
          <a:p>
            <a:pPr>
              <a:lnSpc>
                <a:spcPct val="80000"/>
              </a:lnSpc>
            </a:pPr>
            <a:endParaRPr lang="es-ES" sz="2000"/>
          </a:p>
        </p:txBody>
      </p:sp>
      <p:sp>
        <p:nvSpPr>
          <p:cNvPr id="486404" name="Text Box 4"/>
          <p:cNvSpPr txBox="1">
            <a:spLocks noChangeArrowheads="1"/>
          </p:cNvSpPr>
          <p:nvPr/>
        </p:nvSpPr>
        <p:spPr bwMode="auto">
          <a:xfrm>
            <a:off x="1916113" y="1079500"/>
            <a:ext cx="3960812" cy="2838450"/>
          </a:xfrm>
          <a:prstGeom prst="rect">
            <a:avLst/>
          </a:prstGeom>
          <a:noFill/>
          <a:ln w="57150" cmpd="thinThick">
            <a:noFill/>
            <a:miter lim="800000"/>
            <a:headEnd/>
            <a:tailEnd/>
          </a:ln>
          <a:effectLst/>
        </p:spPr>
        <p:txBody>
          <a:bodyPr lIns="90000" tIns="46800" rIns="90000" bIns="46800">
            <a:spAutoFit/>
          </a:bodyPr>
          <a:lstStyle/>
          <a:p>
            <a:pPr>
              <a:spcBef>
                <a:spcPct val="50000"/>
              </a:spcBef>
            </a:pPr>
            <a:r>
              <a:rPr lang="es-ES" sz="1800"/>
              <a:t>Había una canción con el estribillo “A las diez se cierran los portales y el sereno se queda en la calle”. Se le llamaba a voces ¡Sereno! y en el silencio de la noche nos respondía ¡ya voy!. Cuando tardaba en venir se le reclamaba con palmas. En su gran mayoría procedían de Asturias.</a:t>
            </a:r>
            <a:endParaRPr lang="es-ES_tradnl" sz="1800"/>
          </a:p>
        </p:txBody>
      </p:sp>
      <p:pic>
        <p:nvPicPr>
          <p:cNvPr id="486405" name="Picture 5" descr="Sereno"/>
          <p:cNvPicPr>
            <a:picLocks noChangeAspect="1" noChangeArrowheads="1"/>
          </p:cNvPicPr>
          <p:nvPr/>
        </p:nvPicPr>
        <p:blipFill>
          <a:blip r:embed="rId2"/>
          <a:srcRect/>
          <a:stretch>
            <a:fillRect/>
          </a:stretch>
        </p:blipFill>
        <p:spPr bwMode="auto">
          <a:xfrm>
            <a:off x="6164263" y="647700"/>
            <a:ext cx="4335462" cy="5729288"/>
          </a:xfrm>
          <a:prstGeom prst="rect">
            <a:avLst/>
          </a:prstGeom>
          <a:noFill/>
          <a:ln w="57150" cmpd="thickThin">
            <a:solidFill>
              <a:schemeClr val="bg1"/>
            </a:solidFill>
            <a:miter lim="800000"/>
            <a:headEnd/>
            <a:tailEnd/>
          </a:ln>
        </p:spPr>
      </p:pic>
      <p:pic>
        <p:nvPicPr>
          <p:cNvPr id="486407" name="Picture 7" descr="SerenoMadrid_gr"/>
          <p:cNvPicPr>
            <a:picLocks noChangeAspect="1" noChangeArrowheads="1"/>
          </p:cNvPicPr>
          <p:nvPr/>
        </p:nvPicPr>
        <p:blipFill>
          <a:blip r:embed="rId3"/>
          <a:srcRect/>
          <a:stretch>
            <a:fillRect/>
          </a:stretch>
        </p:blipFill>
        <p:spPr bwMode="auto">
          <a:xfrm>
            <a:off x="2635250" y="3960813"/>
            <a:ext cx="4024313" cy="2628900"/>
          </a:xfrm>
          <a:prstGeom prst="rect">
            <a:avLst/>
          </a:prstGeom>
          <a:noFill/>
          <a:ln w="9525">
            <a:solidFill>
              <a:schemeClr val="bg1"/>
            </a:solidFill>
            <a:miter lim="800000"/>
            <a:headEnd/>
            <a:tailEnd/>
          </a:ln>
        </p:spPr>
      </p:pic>
      <p:pic>
        <p:nvPicPr>
          <p:cNvPr id="486408" name="Picture 8" descr="led 1"/>
          <p:cNvPicPr>
            <a:picLocks noChangeAspect="1" noChangeArrowheads="1" noCrop="1"/>
          </p:cNvPicPr>
          <p:nvPr/>
        </p:nvPicPr>
        <p:blipFill>
          <a:blip r:embed="rId4"/>
          <a:srcRect/>
          <a:stretch>
            <a:fillRect/>
          </a:stretch>
        </p:blipFill>
        <p:spPr bwMode="auto">
          <a:xfrm>
            <a:off x="692150" y="5276850"/>
            <a:ext cx="123825" cy="123825"/>
          </a:xfrm>
          <a:prstGeom prst="rect">
            <a:avLst/>
          </a:prstGeom>
          <a:noFill/>
        </p:spPr>
      </p:pic>
    </p:spTree>
  </p:cSld>
  <p:clrMapOvr>
    <a:masterClrMapping/>
  </p:clrMapOvr>
  <p:transition>
    <p:split orient="ver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486404"/>
                                        </p:tgtEl>
                                        <p:attrNameLst>
                                          <p:attrName>style.visibility</p:attrName>
                                        </p:attrNameLst>
                                      </p:cBhvr>
                                      <p:to>
                                        <p:strVal val="visible"/>
                                      </p:to>
                                    </p:set>
                                    <p:animEffect transition="in" filter="fade">
                                      <p:cBhvr>
                                        <p:cTn id="7" dur="1000"/>
                                        <p:tgtEl>
                                          <p:spTgt spid="486404"/>
                                        </p:tgtEl>
                                      </p:cBhvr>
                                    </p:animEffect>
                                    <p:anim calcmode="lin" valueType="num">
                                      <p:cBhvr>
                                        <p:cTn id="8" dur="1000" fill="hold"/>
                                        <p:tgtEl>
                                          <p:spTgt spid="486404"/>
                                        </p:tgtEl>
                                        <p:attrNameLst>
                                          <p:attrName>ppt_x</p:attrName>
                                        </p:attrNameLst>
                                      </p:cBhvr>
                                      <p:tavLst>
                                        <p:tav tm="0">
                                          <p:val>
                                            <p:strVal val="#ppt_x"/>
                                          </p:val>
                                        </p:tav>
                                        <p:tav tm="100000">
                                          <p:val>
                                            <p:strVal val="#ppt_x"/>
                                          </p:val>
                                        </p:tav>
                                      </p:tavLst>
                                    </p:anim>
                                    <p:anim calcmode="lin" valueType="num">
                                      <p:cBhvr>
                                        <p:cTn id="9" dur="1000" fill="hold"/>
                                        <p:tgtEl>
                                          <p:spTgt spid="48640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6404"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7426" name="Rectangle 2"/>
          <p:cNvSpPr>
            <a:spLocks noGrp="1" noChangeArrowheads="1"/>
          </p:cNvSpPr>
          <p:nvPr>
            <p:ph type="title"/>
          </p:nvPr>
        </p:nvSpPr>
        <p:spPr/>
        <p:txBody>
          <a:bodyPr/>
          <a:lstStyle/>
          <a:p>
            <a:r>
              <a:rPr lang="es-ES_tradnl" sz="2800"/>
              <a:t>Tranviario</a:t>
            </a:r>
          </a:p>
        </p:txBody>
      </p:sp>
      <p:sp>
        <p:nvSpPr>
          <p:cNvPr id="487427" name="Rectangle 3"/>
          <p:cNvSpPr>
            <a:spLocks noGrp="1" noChangeArrowheads="1"/>
          </p:cNvSpPr>
          <p:nvPr>
            <p:ph type="body" idx="1"/>
          </p:nvPr>
        </p:nvSpPr>
        <p:spPr/>
        <p:txBody>
          <a:bodyPr/>
          <a:lstStyle/>
          <a:p>
            <a:pPr>
              <a:lnSpc>
                <a:spcPct val="80000"/>
              </a:lnSpc>
            </a:pPr>
            <a:endParaRPr lang="es-ES" sz="2000"/>
          </a:p>
        </p:txBody>
      </p:sp>
      <p:sp>
        <p:nvSpPr>
          <p:cNvPr id="487428" name="Text Box 4"/>
          <p:cNvSpPr txBox="1">
            <a:spLocks noChangeArrowheads="1"/>
          </p:cNvSpPr>
          <p:nvPr/>
        </p:nvSpPr>
        <p:spPr bwMode="auto">
          <a:xfrm>
            <a:off x="1916113" y="1079500"/>
            <a:ext cx="3960812" cy="2014538"/>
          </a:xfrm>
          <a:prstGeom prst="rect">
            <a:avLst/>
          </a:prstGeom>
          <a:noFill/>
          <a:ln w="57150" cmpd="thinThick">
            <a:noFill/>
            <a:miter lim="800000"/>
            <a:headEnd/>
            <a:tailEnd/>
          </a:ln>
          <a:effectLst/>
        </p:spPr>
        <p:txBody>
          <a:bodyPr lIns="90000" tIns="46800" rIns="90000" bIns="46800">
            <a:spAutoFit/>
          </a:bodyPr>
          <a:lstStyle/>
          <a:p>
            <a:pPr>
              <a:spcBef>
                <a:spcPct val="50000"/>
              </a:spcBef>
            </a:pPr>
            <a:r>
              <a:rPr lang="es-ES" sz="1800"/>
              <a:t>Solían llevar la gorra muchos de ellos en la coronilla, de ahí que en la mili cuando un soldado no se la colocaba bien se le decía “Te pareces a un tranviario”. Los taxistas también llevaban gorras.</a:t>
            </a:r>
          </a:p>
        </p:txBody>
      </p:sp>
      <p:pic>
        <p:nvPicPr>
          <p:cNvPr id="487429" name="Picture 5" descr="tranviario SY"/>
          <p:cNvPicPr>
            <a:picLocks noChangeAspect="1" noChangeArrowheads="1"/>
          </p:cNvPicPr>
          <p:nvPr/>
        </p:nvPicPr>
        <p:blipFill>
          <a:blip r:embed="rId2"/>
          <a:srcRect/>
          <a:stretch>
            <a:fillRect/>
          </a:stretch>
        </p:blipFill>
        <p:spPr bwMode="auto">
          <a:xfrm>
            <a:off x="6380163" y="576263"/>
            <a:ext cx="3562350" cy="3810000"/>
          </a:xfrm>
          <a:prstGeom prst="rect">
            <a:avLst/>
          </a:prstGeom>
          <a:noFill/>
          <a:ln w="57150" cmpd="thickThin">
            <a:solidFill>
              <a:schemeClr val="bg1"/>
            </a:solidFill>
            <a:miter lim="800000"/>
            <a:headEnd/>
            <a:tailEnd/>
          </a:ln>
        </p:spPr>
      </p:pic>
      <p:pic>
        <p:nvPicPr>
          <p:cNvPr id="487430" name="Picture 6"/>
          <p:cNvPicPr>
            <a:picLocks noChangeAspect="1" noChangeArrowheads="1"/>
          </p:cNvPicPr>
          <p:nvPr/>
        </p:nvPicPr>
        <p:blipFill>
          <a:blip r:embed="rId3"/>
          <a:srcRect/>
          <a:stretch>
            <a:fillRect/>
          </a:stretch>
        </p:blipFill>
        <p:spPr bwMode="auto">
          <a:xfrm>
            <a:off x="4333875" y="2808288"/>
            <a:ext cx="2765425" cy="3687762"/>
          </a:xfrm>
          <a:prstGeom prst="rect">
            <a:avLst/>
          </a:prstGeom>
          <a:noFill/>
          <a:ln w="57150" cmpd="thickThin">
            <a:solidFill>
              <a:schemeClr val="bg1"/>
            </a:solidFill>
            <a:miter lim="800000"/>
            <a:headEnd/>
            <a:tailEnd/>
          </a:ln>
          <a:effectLst/>
        </p:spPr>
      </p:pic>
      <p:pic>
        <p:nvPicPr>
          <p:cNvPr id="487431" name="Picture 7" descr="led 1"/>
          <p:cNvPicPr>
            <a:picLocks noChangeAspect="1" noChangeArrowheads="1" noCrop="1"/>
          </p:cNvPicPr>
          <p:nvPr/>
        </p:nvPicPr>
        <p:blipFill>
          <a:blip r:embed="rId4"/>
          <a:srcRect/>
          <a:stretch>
            <a:fillRect/>
          </a:stretch>
        </p:blipFill>
        <p:spPr bwMode="auto">
          <a:xfrm>
            <a:off x="908050" y="5492750"/>
            <a:ext cx="123825" cy="123825"/>
          </a:xfrm>
          <a:prstGeom prst="rect">
            <a:avLst/>
          </a:prstGeom>
          <a:noFill/>
        </p:spPr>
      </p:pic>
    </p:spTree>
  </p:cSld>
  <p:clrMapOvr>
    <a:masterClrMapping/>
  </p:clrMapOvr>
  <p:transition>
    <p:split orient="ver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487428"/>
                                        </p:tgtEl>
                                        <p:attrNameLst>
                                          <p:attrName>style.visibility</p:attrName>
                                        </p:attrNameLst>
                                      </p:cBhvr>
                                      <p:to>
                                        <p:strVal val="visible"/>
                                      </p:to>
                                    </p:set>
                                    <p:animEffect transition="in" filter="fade">
                                      <p:cBhvr>
                                        <p:cTn id="7" dur="1000"/>
                                        <p:tgtEl>
                                          <p:spTgt spid="487428"/>
                                        </p:tgtEl>
                                      </p:cBhvr>
                                    </p:animEffect>
                                    <p:anim calcmode="lin" valueType="num">
                                      <p:cBhvr>
                                        <p:cTn id="8" dur="1000" fill="hold"/>
                                        <p:tgtEl>
                                          <p:spTgt spid="487428"/>
                                        </p:tgtEl>
                                        <p:attrNameLst>
                                          <p:attrName>ppt_x</p:attrName>
                                        </p:attrNameLst>
                                      </p:cBhvr>
                                      <p:tavLst>
                                        <p:tav tm="0">
                                          <p:val>
                                            <p:strVal val="#ppt_x"/>
                                          </p:val>
                                        </p:tav>
                                        <p:tav tm="100000">
                                          <p:val>
                                            <p:strVal val="#ppt_x"/>
                                          </p:val>
                                        </p:tav>
                                      </p:tavLst>
                                    </p:anim>
                                    <p:anim calcmode="lin" valueType="num">
                                      <p:cBhvr>
                                        <p:cTn id="9" dur="1000" fill="hold"/>
                                        <p:tgtEl>
                                          <p:spTgt spid="48742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7428"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0498" name="Rectangle 2"/>
          <p:cNvSpPr>
            <a:spLocks noGrp="1" noChangeArrowheads="1"/>
          </p:cNvSpPr>
          <p:nvPr>
            <p:ph type="title"/>
          </p:nvPr>
        </p:nvSpPr>
        <p:spPr/>
        <p:txBody>
          <a:bodyPr/>
          <a:lstStyle/>
          <a:p>
            <a:r>
              <a:rPr lang="es-ES_tradnl" sz="2800"/>
              <a:t>Vendedor de hielo</a:t>
            </a:r>
          </a:p>
        </p:txBody>
      </p:sp>
      <p:sp>
        <p:nvSpPr>
          <p:cNvPr id="490499" name="Rectangle 3"/>
          <p:cNvSpPr>
            <a:spLocks noGrp="1" noChangeArrowheads="1"/>
          </p:cNvSpPr>
          <p:nvPr>
            <p:ph type="body" idx="1"/>
          </p:nvPr>
        </p:nvSpPr>
        <p:spPr/>
        <p:txBody>
          <a:bodyPr/>
          <a:lstStyle/>
          <a:p>
            <a:pPr>
              <a:lnSpc>
                <a:spcPct val="80000"/>
              </a:lnSpc>
            </a:pPr>
            <a:endParaRPr lang="es-ES" sz="2000"/>
          </a:p>
        </p:txBody>
      </p:sp>
      <p:sp>
        <p:nvSpPr>
          <p:cNvPr id="490500" name="Text Box 4"/>
          <p:cNvSpPr txBox="1">
            <a:spLocks noChangeArrowheads="1"/>
          </p:cNvSpPr>
          <p:nvPr/>
        </p:nvSpPr>
        <p:spPr bwMode="auto">
          <a:xfrm>
            <a:off x="1916113" y="1079500"/>
            <a:ext cx="3960812" cy="2563813"/>
          </a:xfrm>
          <a:prstGeom prst="rect">
            <a:avLst/>
          </a:prstGeom>
          <a:noFill/>
          <a:ln w="57150" cmpd="thinThick">
            <a:noFill/>
            <a:miter lim="800000"/>
            <a:headEnd/>
            <a:tailEnd/>
          </a:ln>
          <a:effectLst/>
        </p:spPr>
        <p:txBody>
          <a:bodyPr lIns="90000" tIns="46800" rIns="90000" bIns="46800">
            <a:spAutoFit/>
          </a:bodyPr>
          <a:lstStyle/>
          <a:p>
            <a:pPr>
              <a:spcBef>
                <a:spcPct val="50000"/>
              </a:spcBef>
            </a:pPr>
            <a:r>
              <a:rPr lang="es-ES" sz="1800"/>
              <a:t>Iba por las calles con un carro de mano en el que llevaba varias barras de hielo evitando que las amas de casa tuvieran que cargar con este peso y la bolsa de la compra. Partía las barras con gancho de hierro de tamaño al gusto del consumidor.</a:t>
            </a:r>
          </a:p>
        </p:txBody>
      </p:sp>
      <p:pic>
        <p:nvPicPr>
          <p:cNvPr id="490501" name="Picture 5" descr="Repartidor de hielo"/>
          <p:cNvPicPr>
            <a:picLocks noChangeAspect="1" noChangeArrowheads="1"/>
          </p:cNvPicPr>
          <p:nvPr/>
        </p:nvPicPr>
        <p:blipFill>
          <a:blip r:embed="rId2"/>
          <a:srcRect/>
          <a:stretch>
            <a:fillRect/>
          </a:stretch>
        </p:blipFill>
        <p:spPr bwMode="auto">
          <a:xfrm>
            <a:off x="5875338" y="647700"/>
            <a:ext cx="4506912" cy="5522913"/>
          </a:xfrm>
          <a:prstGeom prst="rect">
            <a:avLst/>
          </a:prstGeom>
          <a:noFill/>
          <a:ln w="9525">
            <a:solidFill>
              <a:schemeClr val="bg1"/>
            </a:solidFill>
            <a:miter lim="800000"/>
            <a:headEnd/>
            <a:tailEnd/>
          </a:ln>
        </p:spPr>
      </p:pic>
      <p:pic>
        <p:nvPicPr>
          <p:cNvPr id="490502" name="Picture 6" descr="led 1"/>
          <p:cNvPicPr>
            <a:picLocks noChangeAspect="1" noChangeArrowheads="1" noCrop="1"/>
          </p:cNvPicPr>
          <p:nvPr/>
        </p:nvPicPr>
        <p:blipFill>
          <a:blip r:embed="rId3"/>
          <a:srcRect/>
          <a:stretch>
            <a:fillRect/>
          </a:stretch>
        </p:blipFill>
        <p:spPr bwMode="auto">
          <a:xfrm>
            <a:off x="1503363" y="5637213"/>
            <a:ext cx="123825" cy="123825"/>
          </a:xfrm>
          <a:prstGeom prst="rect">
            <a:avLst/>
          </a:prstGeom>
          <a:noFill/>
        </p:spPr>
      </p:pic>
    </p:spTree>
  </p:cSld>
  <p:clrMapOvr>
    <a:masterClrMapping/>
  </p:clrMapOvr>
  <p:transition>
    <p:split orient="ver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490500"/>
                                        </p:tgtEl>
                                        <p:attrNameLst>
                                          <p:attrName>style.visibility</p:attrName>
                                        </p:attrNameLst>
                                      </p:cBhvr>
                                      <p:to>
                                        <p:strVal val="visible"/>
                                      </p:to>
                                    </p:set>
                                    <p:animEffect transition="in" filter="fade">
                                      <p:cBhvr>
                                        <p:cTn id="7" dur="1000"/>
                                        <p:tgtEl>
                                          <p:spTgt spid="490500"/>
                                        </p:tgtEl>
                                      </p:cBhvr>
                                    </p:animEffect>
                                    <p:anim calcmode="lin" valueType="num">
                                      <p:cBhvr>
                                        <p:cTn id="8" dur="1000" fill="hold"/>
                                        <p:tgtEl>
                                          <p:spTgt spid="490500"/>
                                        </p:tgtEl>
                                        <p:attrNameLst>
                                          <p:attrName>ppt_x</p:attrName>
                                        </p:attrNameLst>
                                      </p:cBhvr>
                                      <p:tavLst>
                                        <p:tav tm="0">
                                          <p:val>
                                            <p:strVal val="#ppt_x"/>
                                          </p:val>
                                        </p:tav>
                                        <p:tav tm="100000">
                                          <p:val>
                                            <p:strVal val="#ppt_x"/>
                                          </p:val>
                                        </p:tav>
                                      </p:tavLst>
                                    </p:anim>
                                    <p:anim calcmode="lin" valueType="num">
                                      <p:cBhvr>
                                        <p:cTn id="9" dur="1000" fill="hold"/>
                                        <p:tgtEl>
                                          <p:spTgt spid="49050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0500"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9474" name="Rectangle 2"/>
          <p:cNvSpPr>
            <a:spLocks noGrp="1" noChangeArrowheads="1"/>
          </p:cNvSpPr>
          <p:nvPr>
            <p:ph type="title"/>
          </p:nvPr>
        </p:nvSpPr>
        <p:spPr/>
        <p:txBody>
          <a:bodyPr/>
          <a:lstStyle/>
          <a:p>
            <a:r>
              <a:rPr lang="es-ES_tradnl" sz="2800"/>
              <a:t>Vendedor de prensa ambulante</a:t>
            </a:r>
          </a:p>
        </p:txBody>
      </p:sp>
      <p:sp>
        <p:nvSpPr>
          <p:cNvPr id="489475" name="Rectangle 3"/>
          <p:cNvSpPr>
            <a:spLocks noGrp="1" noChangeArrowheads="1"/>
          </p:cNvSpPr>
          <p:nvPr>
            <p:ph type="body" idx="1"/>
          </p:nvPr>
        </p:nvSpPr>
        <p:spPr/>
        <p:txBody>
          <a:bodyPr/>
          <a:lstStyle/>
          <a:p>
            <a:pPr>
              <a:lnSpc>
                <a:spcPct val="80000"/>
              </a:lnSpc>
            </a:pPr>
            <a:endParaRPr lang="es-ES" sz="2000"/>
          </a:p>
        </p:txBody>
      </p:sp>
      <p:sp>
        <p:nvSpPr>
          <p:cNvPr id="489476" name="Text Box 4"/>
          <p:cNvSpPr txBox="1">
            <a:spLocks noChangeArrowheads="1"/>
          </p:cNvSpPr>
          <p:nvPr/>
        </p:nvSpPr>
        <p:spPr bwMode="auto">
          <a:xfrm>
            <a:off x="1916113" y="1079500"/>
            <a:ext cx="3960812" cy="1190625"/>
          </a:xfrm>
          <a:prstGeom prst="rect">
            <a:avLst/>
          </a:prstGeom>
          <a:noFill/>
          <a:ln w="57150" cmpd="thinThick">
            <a:noFill/>
            <a:miter lim="800000"/>
            <a:headEnd/>
            <a:tailEnd/>
          </a:ln>
          <a:effectLst/>
        </p:spPr>
        <p:txBody>
          <a:bodyPr lIns="90000" tIns="46800" rIns="90000" bIns="46800">
            <a:spAutoFit/>
          </a:bodyPr>
          <a:lstStyle/>
          <a:p>
            <a:pPr>
              <a:spcBef>
                <a:spcPct val="50000"/>
              </a:spcBef>
            </a:pPr>
            <a:r>
              <a:rPr lang="es-ES" sz="1800"/>
              <a:t>Con un montón de periódicos bajo el brazo iba voceando por las calles “Madrid, Pueblo, Alcázar, Informaciones …”.</a:t>
            </a:r>
          </a:p>
        </p:txBody>
      </p:sp>
      <p:pic>
        <p:nvPicPr>
          <p:cNvPr id="489477" name="Picture 5" descr="vendedor periodicos"/>
          <p:cNvPicPr>
            <a:picLocks noChangeAspect="1" noChangeArrowheads="1"/>
          </p:cNvPicPr>
          <p:nvPr/>
        </p:nvPicPr>
        <p:blipFill>
          <a:blip r:embed="rId2"/>
          <a:srcRect/>
          <a:stretch>
            <a:fillRect/>
          </a:stretch>
        </p:blipFill>
        <p:spPr bwMode="auto">
          <a:xfrm>
            <a:off x="5875338" y="1193800"/>
            <a:ext cx="4405312" cy="4710113"/>
          </a:xfrm>
          <a:prstGeom prst="rect">
            <a:avLst/>
          </a:prstGeom>
          <a:noFill/>
        </p:spPr>
      </p:pic>
      <p:pic>
        <p:nvPicPr>
          <p:cNvPr id="489478" name="Picture 6" descr="led 1"/>
          <p:cNvPicPr>
            <a:picLocks noChangeAspect="1" noChangeArrowheads="1" noCrop="1"/>
          </p:cNvPicPr>
          <p:nvPr/>
        </p:nvPicPr>
        <p:blipFill>
          <a:blip r:embed="rId3"/>
          <a:srcRect/>
          <a:stretch>
            <a:fillRect/>
          </a:stretch>
        </p:blipFill>
        <p:spPr bwMode="auto">
          <a:xfrm>
            <a:off x="1482725" y="5832475"/>
            <a:ext cx="123825" cy="123825"/>
          </a:xfrm>
          <a:prstGeom prst="rect">
            <a:avLst/>
          </a:prstGeom>
          <a:noFill/>
        </p:spPr>
      </p:pic>
    </p:spTree>
  </p:cSld>
  <p:clrMapOvr>
    <a:masterClrMapping/>
  </p:clrMapOvr>
  <p:transition>
    <p:split orient="ver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489476"/>
                                        </p:tgtEl>
                                        <p:attrNameLst>
                                          <p:attrName>style.visibility</p:attrName>
                                        </p:attrNameLst>
                                      </p:cBhvr>
                                      <p:to>
                                        <p:strVal val="visible"/>
                                      </p:to>
                                    </p:set>
                                    <p:animEffect transition="in" filter="fade">
                                      <p:cBhvr>
                                        <p:cTn id="7" dur="1000"/>
                                        <p:tgtEl>
                                          <p:spTgt spid="489476"/>
                                        </p:tgtEl>
                                      </p:cBhvr>
                                    </p:animEffect>
                                    <p:anim calcmode="lin" valueType="num">
                                      <p:cBhvr>
                                        <p:cTn id="8" dur="1000" fill="hold"/>
                                        <p:tgtEl>
                                          <p:spTgt spid="489476"/>
                                        </p:tgtEl>
                                        <p:attrNameLst>
                                          <p:attrName>ppt_x</p:attrName>
                                        </p:attrNameLst>
                                      </p:cBhvr>
                                      <p:tavLst>
                                        <p:tav tm="0">
                                          <p:val>
                                            <p:strVal val="#ppt_x"/>
                                          </p:val>
                                        </p:tav>
                                        <p:tav tm="100000">
                                          <p:val>
                                            <p:strVal val="#ppt_x"/>
                                          </p:val>
                                        </p:tav>
                                      </p:tavLst>
                                    </p:anim>
                                    <p:anim calcmode="lin" valueType="num">
                                      <p:cBhvr>
                                        <p:cTn id="9" dur="1000" fill="hold"/>
                                        <p:tgtEl>
                                          <p:spTgt spid="48947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9476"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3818" name="Picture 10"/>
          <p:cNvPicPr>
            <a:picLocks noChangeAspect="1" noChangeArrowheads="1"/>
          </p:cNvPicPr>
          <p:nvPr/>
        </p:nvPicPr>
        <p:blipFill>
          <a:blip r:embed="rId2"/>
          <a:srcRect/>
          <a:stretch>
            <a:fillRect/>
          </a:stretch>
        </p:blipFill>
        <p:spPr bwMode="auto">
          <a:xfrm>
            <a:off x="6119813" y="2303463"/>
            <a:ext cx="4364037" cy="4119562"/>
          </a:xfrm>
          <a:prstGeom prst="rect">
            <a:avLst/>
          </a:prstGeom>
          <a:noFill/>
          <a:ln w="57150" cmpd="thinThick">
            <a:solidFill>
              <a:schemeClr val="bg1"/>
            </a:solidFill>
            <a:miter lim="800000"/>
            <a:headEnd/>
            <a:tailEnd/>
          </a:ln>
          <a:effectLst/>
        </p:spPr>
      </p:pic>
      <p:sp>
        <p:nvSpPr>
          <p:cNvPr id="503810" name="Rectangle 2"/>
          <p:cNvSpPr>
            <a:spLocks noGrp="1" noChangeArrowheads="1"/>
          </p:cNvSpPr>
          <p:nvPr>
            <p:ph type="title"/>
          </p:nvPr>
        </p:nvSpPr>
        <p:spPr/>
        <p:txBody>
          <a:bodyPr/>
          <a:lstStyle/>
          <a:p>
            <a:r>
              <a:rPr lang="es-ES" sz="2800"/>
              <a:t>Rifador en los trenes</a:t>
            </a:r>
            <a:endParaRPr lang="es-ES_tradnl" sz="2800"/>
          </a:p>
        </p:txBody>
      </p:sp>
      <p:sp>
        <p:nvSpPr>
          <p:cNvPr id="503811" name="Rectangle 3"/>
          <p:cNvSpPr>
            <a:spLocks noGrp="1" noChangeArrowheads="1"/>
          </p:cNvSpPr>
          <p:nvPr>
            <p:ph type="body" idx="1"/>
          </p:nvPr>
        </p:nvSpPr>
        <p:spPr/>
        <p:txBody>
          <a:bodyPr/>
          <a:lstStyle/>
          <a:p>
            <a:pPr>
              <a:lnSpc>
                <a:spcPct val="80000"/>
              </a:lnSpc>
            </a:pPr>
            <a:endParaRPr lang="es-ES" sz="2000"/>
          </a:p>
        </p:txBody>
      </p:sp>
      <p:sp>
        <p:nvSpPr>
          <p:cNvPr id="503812" name="Text Box 4"/>
          <p:cNvSpPr txBox="1">
            <a:spLocks noChangeArrowheads="1"/>
          </p:cNvSpPr>
          <p:nvPr/>
        </p:nvSpPr>
        <p:spPr bwMode="auto">
          <a:xfrm>
            <a:off x="1916113" y="1079500"/>
            <a:ext cx="4175125" cy="5310188"/>
          </a:xfrm>
          <a:prstGeom prst="rect">
            <a:avLst/>
          </a:prstGeom>
          <a:noFill/>
          <a:ln w="57150" cmpd="thinThick">
            <a:noFill/>
            <a:miter lim="800000"/>
            <a:headEnd/>
            <a:tailEnd/>
          </a:ln>
          <a:effectLst/>
        </p:spPr>
        <p:txBody>
          <a:bodyPr lIns="90000" tIns="46800" rIns="90000" bIns="46800">
            <a:spAutoFit/>
          </a:bodyPr>
          <a:lstStyle/>
          <a:p>
            <a:pPr>
              <a:spcBef>
                <a:spcPct val="50000"/>
              </a:spcBef>
            </a:pPr>
            <a:r>
              <a:rPr lang="es-ES" sz="1800"/>
              <a:t>Su presencia era habitual en los trenes de cercanías. Para animar a los viajeros a participar en la rifa, hacía un recorrido por todo el convoy obsequiando con un “caramelito” como así decía. Después pasaba vendiendo papeletas con el dibujo de la baraja española, y sí en la primera vez no había agotado el papel, volvía a pasar de nuevo insistiendo. Finalmente buscaba una “mano inocente” generalmente un niño para que extrajera una carta del mazo y daba la información del premio a lo largo del tren, que en mas de una ocasión era un torito o un bastón de caramelo.</a:t>
            </a:r>
          </a:p>
        </p:txBody>
      </p:sp>
      <p:pic>
        <p:nvPicPr>
          <p:cNvPr id="503815" name="Picture 7"/>
          <p:cNvPicPr>
            <a:picLocks noChangeAspect="1" noChangeArrowheads="1"/>
          </p:cNvPicPr>
          <p:nvPr/>
        </p:nvPicPr>
        <p:blipFill>
          <a:blip r:embed="rId3"/>
          <a:srcRect/>
          <a:stretch>
            <a:fillRect/>
          </a:stretch>
        </p:blipFill>
        <p:spPr bwMode="auto">
          <a:xfrm>
            <a:off x="6051550" y="792163"/>
            <a:ext cx="4505325" cy="2247900"/>
          </a:xfrm>
          <a:prstGeom prst="rect">
            <a:avLst/>
          </a:prstGeom>
          <a:noFill/>
          <a:ln w="57150" cmpd="thinThick">
            <a:noFill/>
            <a:miter lim="800000"/>
            <a:headEnd/>
            <a:tailEnd/>
          </a:ln>
          <a:effectLst/>
        </p:spPr>
      </p:pic>
      <p:pic>
        <p:nvPicPr>
          <p:cNvPr id="503819" name="Picture 11" descr="led 1"/>
          <p:cNvPicPr>
            <a:picLocks noChangeAspect="1" noChangeArrowheads="1" noCrop="1"/>
          </p:cNvPicPr>
          <p:nvPr/>
        </p:nvPicPr>
        <p:blipFill>
          <a:blip r:embed="rId4"/>
          <a:srcRect/>
          <a:stretch>
            <a:fillRect/>
          </a:stretch>
        </p:blipFill>
        <p:spPr bwMode="auto">
          <a:xfrm>
            <a:off x="1503363" y="5997575"/>
            <a:ext cx="123825" cy="123825"/>
          </a:xfrm>
          <a:prstGeom prst="rect">
            <a:avLst/>
          </a:prstGeom>
          <a:noFill/>
        </p:spPr>
      </p:pic>
    </p:spTree>
  </p:cSld>
  <p:clrMapOvr>
    <a:masterClrMapping/>
  </p:clrMapOvr>
  <p:transition>
    <p:split orient="ver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503812"/>
                                        </p:tgtEl>
                                        <p:attrNameLst>
                                          <p:attrName>style.visibility</p:attrName>
                                        </p:attrNameLst>
                                      </p:cBhvr>
                                      <p:to>
                                        <p:strVal val="visible"/>
                                      </p:to>
                                    </p:set>
                                    <p:animEffect transition="in" filter="fade">
                                      <p:cBhvr>
                                        <p:cTn id="7" dur="1000"/>
                                        <p:tgtEl>
                                          <p:spTgt spid="503812"/>
                                        </p:tgtEl>
                                      </p:cBhvr>
                                    </p:animEffect>
                                    <p:anim calcmode="lin" valueType="num">
                                      <p:cBhvr>
                                        <p:cTn id="8" dur="1000" fill="hold"/>
                                        <p:tgtEl>
                                          <p:spTgt spid="503812"/>
                                        </p:tgtEl>
                                        <p:attrNameLst>
                                          <p:attrName>ppt_x</p:attrName>
                                        </p:attrNameLst>
                                      </p:cBhvr>
                                      <p:tavLst>
                                        <p:tav tm="0">
                                          <p:val>
                                            <p:strVal val="#ppt_x"/>
                                          </p:val>
                                        </p:tav>
                                        <p:tav tm="100000">
                                          <p:val>
                                            <p:strVal val="#ppt_x"/>
                                          </p:val>
                                        </p:tav>
                                      </p:tavLst>
                                    </p:anim>
                                    <p:anim calcmode="lin" valueType="num">
                                      <p:cBhvr>
                                        <p:cTn id="9" dur="1000" fill="hold"/>
                                        <p:tgtEl>
                                          <p:spTgt spid="5038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3812"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4834" name="Rectangle 2"/>
          <p:cNvSpPr>
            <a:spLocks noGrp="1" noChangeArrowheads="1"/>
          </p:cNvSpPr>
          <p:nvPr>
            <p:ph type="title"/>
          </p:nvPr>
        </p:nvSpPr>
        <p:spPr/>
        <p:txBody>
          <a:bodyPr/>
          <a:lstStyle/>
          <a:p>
            <a:r>
              <a:rPr lang="es-ES" sz="2800"/>
              <a:t>Trapero/a</a:t>
            </a:r>
            <a:endParaRPr lang="es-ES_tradnl" sz="2800"/>
          </a:p>
        </p:txBody>
      </p:sp>
      <p:sp>
        <p:nvSpPr>
          <p:cNvPr id="504835" name="Rectangle 3"/>
          <p:cNvSpPr>
            <a:spLocks noGrp="1" noChangeArrowheads="1"/>
          </p:cNvSpPr>
          <p:nvPr>
            <p:ph type="body" idx="1"/>
          </p:nvPr>
        </p:nvSpPr>
        <p:spPr/>
        <p:txBody>
          <a:bodyPr/>
          <a:lstStyle/>
          <a:p>
            <a:pPr>
              <a:lnSpc>
                <a:spcPct val="80000"/>
              </a:lnSpc>
            </a:pPr>
            <a:endParaRPr lang="es-ES" sz="2000"/>
          </a:p>
        </p:txBody>
      </p:sp>
      <p:sp>
        <p:nvSpPr>
          <p:cNvPr id="504836" name="Text Box 4"/>
          <p:cNvSpPr txBox="1">
            <a:spLocks noChangeArrowheads="1"/>
          </p:cNvSpPr>
          <p:nvPr/>
        </p:nvSpPr>
        <p:spPr bwMode="auto">
          <a:xfrm>
            <a:off x="1916113" y="1079500"/>
            <a:ext cx="3960812" cy="3662363"/>
          </a:xfrm>
          <a:prstGeom prst="rect">
            <a:avLst/>
          </a:prstGeom>
          <a:noFill/>
          <a:ln w="57150" cmpd="thinThick">
            <a:noFill/>
            <a:miter lim="800000"/>
            <a:headEnd/>
            <a:tailEnd/>
          </a:ln>
          <a:effectLst/>
        </p:spPr>
        <p:txBody>
          <a:bodyPr lIns="90000" tIns="46800" rIns="90000" bIns="46800">
            <a:spAutoFit/>
          </a:bodyPr>
          <a:lstStyle/>
          <a:p>
            <a:pPr>
              <a:spcBef>
                <a:spcPct val="50000"/>
              </a:spcBef>
            </a:pPr>
            <a:r>
              <a:rPr lang="es-ES" sz="1800"/>
              <a:t>Eran los que recogían la basura de la casas. Iban en un carro, normalmente el matrimonio, recorriendo las calles. Cuando el Ayuntamiento decidió establecer el servicio de recogida, los traperos se opusieron pues perdían su medio de vida. Finalmente se llegó a una solución de compromiso para instaurarlo de forma paulatina. Muchos de ellos vivían en Tetuán.</a:t>
            </a:r>
          </a:p>
        </p:txBody>
      </p:sp>
      <p:pic>
        <p:nvPicPr>
          <p:cNvPr id="504837" name="Picture 5" descr="Trapera"/>
          <p:cNvPicPr>
            <a:picLocks noChangeAspect="1" noChangeArrowheads="1"/>
          </p:cNvPicPr>
          <p:nvPr/>
        </p:nvPicPr>
        <p:blipFill>
          <a:blip r:embed="rId2"/>
          <a:srcRect/>
          <a:stretch>
            <a:fillRect/>
          </a:stretch>
        </p:blipFill>
        <p:spPr bwMode="auto">
          <a:xfrm>
            <a:off x="5948363" y="792163"/>
            <a:ext cx="4292600" cy="5303837"/>
          </a:xfrm>
          <a:prstGeom prst="rect">
            <a:avLst/>
          </a:prstGeom>
          <a:noFill/>
          <a:ln w="9525">
            <a:solidFill>
              <a:schemeClr val="bg1"/>
            </a:solidFill>
            <a:miter lim="800000"/>
            <a:headEnd/>
            <a:tailEnd/>
          </a:ln>
        </p:spPr>
      </p:pic>
      <p:pic>
        <p:nvPicPr>
          <p:cNvPr id="504838" name="Picture 6" descr="led 1"/>
          <p:cNvPicPr>
            <a:picLocks noChangeAspect="1" noChangeArrowheads="1" noCrop="1"/>
          </p:cNvPicPr>
          <p:nvPr/>
        </p:nvPicPr>
        <p:blipFill>
          <a:blip r:embed="rId3"/>
          <a:srcRect/>
          <a:stretch>
            <a:fillRect/>
          </a:stretch>
        </p:blipFill>
        <p:spPr bwMode="auto">
          <a:xfrm>
            <a:off x="763588" y="6192838"/>
            <a:ext cx="123825" cy="123825"/>
          </a:xfrm>
          <a:prstGeom prst="rect">
            <a:avLst/>
          </a:prstGeom>
          <a:noFill/>
        </p:spPr>
      </p:pic>
    </p:spTree>
  </p:cSld>
  <p:clrMapOvr>
    <a:masterClrMapping/>
  </p:clrMapOvr>
  <p:transition>
    <p:split orient="ver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504836"/>
                                        </p:tgtEl>
                                        <p:attrNameLst>
                                          <p:attrName>style.visibility</p:attrName>
                                        </p:attrNameLst>
                                      </p:cBhvr>
                                      <p:to>
                                        <p:strVal val="visible"/>
                                      </p:to>
                                    </p:set>
                                    <p:animEffect transition="in" filter="fade">
                                      <p:cBhvr>
                                        <p:cTn id="7" dur="1000"/>
                                        <p:tgtEl>
                                          <p:spTgt spid="504836"/>
                                        </p:tgtEl>
                                      </p:cBhvr>
                                    </p:animEffect>
                                    <p:anim calcmode="lin" valueType="num">
                                      <p:cBhvr>
                                        <p:cTn id="8" dur="1000" fill="hold"/>
                                        <p:tgtEl>
                                          <p:spTgt spid="504836"/>
                                        </p:tgtEl>
                                        <p:attrNameLst>
                                          <p:attrName>ppt_x</p:attrName>
                                        </p:attrNameLst>
                                      </p:cBhvr>
                                      <p:tavLst>
                                        <p:tav tm="0">
                                          <p:val>
                                            <p:strVal val="#ppt_x"/>
                                          </p:val>
                                        </p:tav>
                                        <p:tav tm="100000">
                                          <p:val>
                                            <p:strVal val="#ppt_x"/>
                                          </p:val>
                                        </p:tav>
                                      </p:tavLst>
                                    </p:anim>
                                    <p:anim calcmode="lin" valueType="num">
                                      <p:cBhvr>
                                        <p:cTn id="9" dur="1000" fill="hold"/>
                                        <p:tgtEl>
                                          <p:spTgt spid="50483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4836" grpId="0"/>
    </p:bldLst>
  </p:timing>
</p:sld>
</file>

<file path=ppt/slides/slide38.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3503" name="Rectangle 191" descr="neg14"/>
          <p:cNvSpPr>
            <a:spLocks noChangeArrowheads="1"/>
          </p:cNvSpPr>
          <p:nvPr/>
        </p:nvSpPr>
        <p:spPr bwMode="auto">
          <a:xfrm>
            <a:off x="2708275" y="863600"/>
            <a:ext cx="4967288" cy="4824413"/>
          </a:xfrm>
          <a:prstGeom prst="rect">
            <a:avLst/>
          </a:prstGeom>
          <a:blipFill dpi="0" rotWithShape="1">
            <a:blip r:embed="rId3"/>
            <a:srcRect/>
            <a:tile tx="0" ty="0" sx="100000" sy="100000" flip="none" algn="tl"/>
          </a:blipFill>
          <a:ln w="57150" cmpd="thinThick">
            <a:noFill/>
            <a:miter lim="800000"/>
            <a:headEnd/>
            <a:tailEnd/>
          </a:ln>
          <a:effectLst/>
        </p:spPr>
        <p:txBody>
          <a:bodyPr wrap="none" lIns="90000" tIns="46800" rIns="90000" bIns="46800" anchor="ctr">
            <a:spAutoFit/>
          </a:bodyPr>
          <a:lstStyle/>
          <a:p>
            <a:endParaRPr lang="es-ES"/>
          </a:p>
        </p:txBody>
      </p:sp>
      <p:sp>
        <p:nvSpPr>
          <p:cNvPr id="13318" name="AutoShape 6" descr="textura cobre">
            <a:hlinkClick r:id="" action="ppaction://hlinkshowjump?jump=firstslide" highlightClick="1"/>
          </p:cNvPr>
          <p:cNvSpPr>
            <a:spLocks noChangeArrowheads="1"/>
          </p:cNvSpPr>
          <p:nvPr/>
        </p:nvSpPr>
        <p:spPr bwMode="auto">
          <a:xfrm>
            <a:off x="187325" y="5040313"/>
            <a:ext cx="1409700" cy="392112"/>
          </a:xfrm>
          <a:prstGeom prst="plaque">
            <a:avLst>
              <a:gd name="adj" fmla="val 16667"/>
            </a:avLst>
          </a:prstGeom>
          <a:blipFill dpi="0" rotWithShape="1">
            <a:blip r:embed="rId4" cstate="print"/>
            <a:srcRect/>
            <a:stretch>
              <a:fillRect/>
            </a:stretch>
          </a:blipFill>
          <a:ln w="9525">
            <a:noFill/>
            <a:miter lim="800000"/>
            <a:headEnd/>
            <a:tailEnd/>
          </a:ln>
          <a:effectLst>
            <a:prstShdw prst="shdw17" dist="17961" dir="2700000">
              <a:srgbClr val="FFFFFF">
                <a:gamma/>
                <a:shade val="60000"/>
                <a:invGamma/>
              </a:srgbClr>
            </a:prstShdw>
          </a:effectLst>
        </p:spPr>
        <p:txBody>
          <a:bodyPr anchor="ctr"/>
          <a:lstStyle/>
          <a:p>
            <a:pPr algn="ctr"/>
            <a:r>
              <a:rPr lang="es-ES_tradnl" sz="2400" i="0">
                <a:solidFill>
                  <a:schemeClr val="tx1"/>
                </a:solidFill>
                <a:latin typeface="Monotype Corsiva" pitchFamily="66" charset="0"/>
              </a:rPr>
              <a:t>Reinicio</a:t>
            </a:r>
          </a:p>
        </p:txBody>
      </p:sp>
      <p:sp>
        <p:nvSpPr>
          <p:cNvPr id="13319" name="AutoShape 7" descr="textura cobre">
            <a:hlinkClick r:id="" action="ppaction://hlinkshowjump?jump=endshow" highlightClick="1"/>
          </p:cNvPr>
          <p:cNvSpPr>
            <a:spLocks noChangeArrowheads="1"/>
          </p:cNvSpPr>
          <p:nvPr/>
        </p:nvSpPr>
        <p:spPr bwMode="auto">
          <a:xfrm>
            <a:off x="187325" y="5688013"/>
            <a:ext cx="1409700" cy="392112"/>
          </a:xfrm>
          <a:prstGeom prst="plaque">
            <a:avLst>
              <a:gd name="adj" fmla="val 16667"/>
            </a:avLst>
          </a:prstGeom>
          <a:blipFill dpi="0" rotWithShape="1">
            <a:blip r:embed="rId4" cstate="print"/>
            <a:srcRect/>
            <a:stretch>
              <a:fillRect/>
            </a:stretch>
          </a:blipFill>
          <a:ln w="9525">
            <a:noFill/>
            <a:miter lim="800000"/>
            <a:headEnd/>
            <a:tailEnd/>
          </a:ln>
          <a:effectLst>
            <a:prstShdw prst="shdw17" dist="17961" dir="2700000">
              <a:srgbClr val="FFFFFF">
                <a:gamma/>
                <a:shade val="60000"/>
                <a:invGamma/>
              </a:srgbClr>
            </a:prstShdw>
          </a:effectLst>
        </p:spPr>
        <p:txBody>
          <a:bodyPr anchor="ctr"/>
          <a:lstStyle/>
          <a:p>
            <a:pPr algn="ctr"/>
            <a:r>
              <a:rPr lang="es-ES_tradnl" sz="2400" i="0">
                <a:solidFill>
                  <a:schemeClr val="tx1"/>
                </a:solidFill>
                <a:latin typeface="Monotype Corsiva" pitchFamily="66" charset="0"/>
              </a:rPr>
              <a:t>Salir</a:t>
            </a:r>
          </a:p>
        </p:txBody>
      </p:sp>
      <p:sp>
        <p:nvSpPr>
          <p:cNvPr id="13321" name="WordArt 9" descr="textura cobre"/>
          <p:cNvSpPr>
            <a:spLocks noChangeArrowheads="1" noChangeShapeType="1" noTextEdit="1"/>
          </p:cNvSpPr>
          <p:nvPr/>
        </p:nvSpPr>
        <p:spPr bwMode="auto">
          <a:xfrm>
            <a:off x="7891463" y="6088063"/>
            <a:ext cx="1670050" cy="392112"/>
          </a:xfrm>
          <a:prstGeom prst="rect">
            <a:avLst/>
          </a:prstGeom>
        </p:spPr>
        <p:txBody>
          <a:bodyPr wrap="none" fromWordArt="1">
            <a:prstTxWarp prst="textPlain">
              <a:avLst>
                <a:gd name="adj" fmla="val 50000"/>
              </a:avLst>
            </a:prstTxWarp>
          </a:bodyPr>
          <a:lstStyle/>
          <a:p>
            <a:pPr algn="ctr"/>
            <a:r>
              <a:rPr lang="es-ES" sz="2800" b="1" kern="10">
                <a:ln w="9525">
                  <a:noFill/>
                  <a:round/>
                  <a:headEnd/>
                  <a:tailEnd/>
                </a:ln>
                <a:blipFill dpi="0" rotWithShape="1">
                  <a:blip r:embed="rId5"/>
                  <a:srcRect/>
                  <a:stretch>
                    <a:fillRect/>
                  </a:stretch>
                </a:blipFill>
                <a:effectLst>
                  <a:prstShdw prst="shdw17" dist="17961" dir="2700000">
                    <a:srgbClr val="FFFFFF">
                      <a:gamma/>
                      <a:shade val="60000"/>
                      <a:invGamma/>
                    </a:srgbClr>
                  </a:prstShdw>
                </a:effectLst>
                <a:latin typeface="Monotype Corsiva"/>
              </a:rPr>
              <a:t>PePeeSe</a:t>
            </a:r>
          </a:p>
        </p:txBody>
      </p:sp>
      <p:sp>
        <p:nvSpPr>
          <p:cNvPr id="13322" name="Text Box 10"/>
          <p:cNvSpPr txBox="1">
            <a:spLocks noChangeArrowheads="1"/>
          </p:cNvSpPr>
          <p:nvPr/>
        </p:nvSpPr>
        <p:spPr bwMode="auto">
          <a:xfrm>
            <a:off x="8080375" y="5740400"/>
            <a:ext cx="1336675" cy="336550"/>
          </a:xfrm>
          <a:prstGeom prst="rect">
            <a:avLst/>
          </a:prstGeom>
          <a:noFill/>
          <a:ln w="9525">
            <a:noFill/>
            <a:miter lim="800000"/>
            <a:headEnd/>
            <a:tailEnd/>
          </a:ln>
          <a:effectLst>
            <a:outerShdw dist="35921" dir="2700000" algn="ctr" rotWithShape="0">
              <a:schemeClr val="bg2"/>
            </a:outerShdw>
          </a:effectLst>
        </p:spPr>
        <p:txBody>
          <a:bodyPr>
            <a:spAutoFit/>
          </a:bodyPr>
          <a:lstStyle/>
          <a:p>
            <a:pPr>
              <a:spcBef>
                <a:spcPct val="50000"/>
              </a:spcBef>
            </a:pPr>
            <a:r>
              <a:rPr lang="es-ES_tradnl" sz="1600" i="0">
                <a:latin typeface="Monotype Corsiva" pitchFamily="66" charset="0"/>
              </a:rPr>
              <a:t>El Taller del</a:t>
            </a:r>
          </a:p>
        </p:txBody>
      </p:sp>
      <p:grpSp>
        <p:nvGrpSpPr>
          <p:cNvPr id="13468" name="Group 156"/>
          <p:cNvGrpSpPr>
            <a:grpSpLocks/>
          </p:cNvGrpSpPr>
          <p:nvPr/>
        </p:nvGrpSpPr>
        <p:grpSpPr bwMode="auto">
          <a:xfrm>
            <a:off x="258763" y="576263"/>
            <a:ext cx="1577975" cy="2003425"/>
            <a:chOff x="0" y="0"/>
            <a:chExt cx="994" cy="1262"/>
          </a:xfrm>
        </p:grpSpPr>
        <p:sp>
          <p:nvSpPr>
            <p:cNvPr id="13369" name="AutoShape 57"/>
            <p:cNvSpPr>
              <a:spLocks noChangeAspect="1" noChangeArrowheads="1" noTextEdit="1"/>
            </p:cNvSpPr>
            <p:nvPr/>
          </p:nvSpPr>
          <p:spPr bwMode="auto">
            <a:xfrm>
              <a:off x="0" y="0"/>
              <a:ext cx="994" cy="1262"/>
            </a:xfrm>
            <a:prstGeom prst="rect">
              <a:avLst/>
            </a:prstGeom>
            <a:noFill/>
            <a:ln w="9525">
              <a:noFill/>
              <a:miter lim="800000"/>
              <a:headEnd/>
              <a:tailEnd/>
            </a:ln>
          </p:spPr>
          <p:txBody>
            <a:bodyPr/>
            <a:lstStyle/>
            <a:p>
              <a:endParaRPr lang="es-ES"/>
            </a:p>
          </p:txBody>
        </p:sp>
        <p:sp>
          <p:nvSpPr>
            <p:cNvPr id="13373" name="Rectangle 61" descr="textura cobre"/>
            <p:cNvSpPr>
              <a:spLocks noChangeArrowheads="1"/>
            </p:cNvSpPr>
            <p:nvPr/>
          </p:nvSpPr>
          <p:spPr bwMode="auto">
            <a:xfrm>
              <a:off x="154" y="1090"/>
              <a:ext cx="744" cy="168"/>
            </a:xfrm>
            <a:prstGeom prst="rect">
              <a:avLst/>
            </a:prstGeom>
            <a:blipFill dpi="0" rotWithShape="1">
              <a:blip r:embed="rId6" cstate="print"/>
              <a:srcRect/>
              <a:stretch>
                <a:fillRect/>
              </a:stretch>
            </a:blipFill>
            <a:ln w="9525" algn="ctr">
              <a:noFill/>
              <a:miter lim="800000"/>
              <a:headEnd/>
              <a:tailEnd/>
            </a:ln>
            <a:effectLst>
              <a:prstShdw prst="shdw17" dist="17961" dir="2700000">
                <a:srgbClr val="FFFFFF">
                  <a:gamma/>
                  <a:shade val="60000"/>
                  <a:invGamma/>
                </a:srgbClr>
              </a:prstShdw>
            </a:effectLst>
          </p:spPr>
          <p:txBody>
            <a:bodyPr/>
            <a:lstStyle/>
            <a:p>
              <a:endParaRPr lang="es-ES"/>
            </a:p>
          </p:txBody>
        </p:sp>
        <p:sp>
          <p:nvSpPr>
            <p:cNvPr id="13374" name="Freeform 62"/>
            <p:cNvSpPr>
              <a:spLocks/>
            </p:cNvSpPr>
            <p:nvPr/>
          </p:nvSpPr>
          <p:spPr bwMode="auto">
            <a:xfrm>
              <a:off x="382" y="540"/>
              <a:ext cx="126" cy="180"/>
            </a:xfrm>
            <a:custGeom>
              <a:avLst/>
              <a:gdLst/>
              <a:ahLst/>
              <a:cxnLst>
                <a:cxn ang="0">
                  <a:pos x="4" y="14"/>
                </a:cxn>
                <a:cxn ang="0">
                  <a:pos x="4" y="14"/>
                </a:cxn>
                <a:cxn ang="0">
                  <a:pos x="2" y="22"/>
                </a:cxn>
                <a:cxn ang="0">
                  <a:pos x="0" y="30"/>
                </a:cxn>
                <a:cxn ang="0">
                  <a:pos x="0" y="52"/>
                </a:cxn>
                <a:cxn ang="0">
                  <a:pos x="0" y="52"/>
                </a:cxn>
                <a:cxn ang="0">
                  <a:pos x="8" y="74"/>
                </a:cxn>
                <a:cxn ang="0">
                  <a:pos x="18" y="94"/>
                </a:cxn>
                <a:cxn ang="0">
                  <a:pos x="30" y="114"/>
                </a:cxn>
                <a:cxn ang="0">
                  <a:pos x="44" y="130"/>
                </a:cxn>
                <a:cxn ang="0">
                  <a:pos x="60" y="146"/>
                </a:cxn>
                <a:cxn ang="0">
                  <a:pos x="78" y="160"/>
                </a:cxn>
                <a:cxn ang="0">
                  <a:pos x="100" y="170"/>
                </a:cxn>
                <a:cxn ang="0">
                  <a:pos x="122" y="180"/>
                </a:cxn>
                <a:cxn ang="0">
                  <a:pos x="126" y="94"/>
                </a:cxn>
                <a:cxn ang="0">
                  <a:pos x="126" y="94"/>
                </a:cxn>
                <a:cxn ang="0">
                  <a:pos x="114" y="90"/>
                </a:cxn>
                <a:cxn ang="0">
                  <a:pos x="104" y="86"/>
                </a:cxn>
                <a:cxn ang="0">
                  <a:pos x="94" y="80"/>
                </a:cxn>
                <a:cxn ang="0">
                  <a:pos x="84" y="72"/>
                </a:cxn>
                <a:cxn ang="0">
                  <a:pos x="84" y="72"/>
                </a:cxn>
                <a:cxn ang="0">
                  <a:pos x="74" y="64"/>
                </a:cxn>
                <a:cxn ang="0">
                  <a:pos x="66" y="52"/>
                </a:cxn>
                <a:cxn ang="0">
                  <a:pos x="58" y="38"/>
                </a:cxn>
                <a:cxn ang="0">
                  <a:pos x="52" y="24"/>
                </a:cxn>
                <a:cxn ang="0">
                  <a:pos x="52" y="24"/>
                </a:cxn>
                <a:cxn ang="0">
                  <a:pos x="46" y="12"/>
                </a:cxn>
                <a:cxn ang="0">
                  <a:pos x="38" y="4"/>
                </a:cxn>
                <a:cxn ang="0">
                  <a:pos x="38" y="4"/>
                </a:cxn>
                <a:cxn ang="0">
                  <a:pos x="28" y="0"/>
                </a:cxn>
                <a:cxn ang="0">
                  <a:pos x="20" y="0"/>
                </a:cxn>
                <a:cxn ang="0">
                  <a:pos x="20" y="0"/>
                </a:cxn>
                <a:cxn ang="0">
                  <a:pos x="14" y="2"/>
                </a:cxn>
                <a:cxn ang="0">
                  <a:pos x="10" y="4"/>
                </a:cxn>
                <a:cxn ang="0">
                  <a:pos x="4" y="14"/>
                </a:cxn>
                <a:cxn ang="0">
                  <a:pos x="4" y="14"/>
                </a:cxn>
              </a:cxnLst>
              <a:rect l="0" t="0" r="r" b="b"/>
              <a:pathLst>
                <a:path w="126" h="180">
                  <a:moveTo>
                    <a:pt x="4" y="14"/>
                  </a:moveTo>
                  <a:lnTo>
                    <a:pt x="4" y="14"/>
                  </a:lnTo>
                  <a:lnTo>
                    <a:pt x="2" y="22"/>
                  </a:lnTo>
                  <a:lnTo>
                    <a:pt x="0" y="30"/>
                  </a:lnTo>
                  <a:lnTo>
                    <a:pt x="0" y="52"/>
                  </a:lnTo>
                  <a:lnTo>
                    <a:pt x="0" y="52"/>
                  </a:lnTo>
                  <a:lnTo>
                    <a:pt x="8" y="74"/>
                  </a:lnTo>
                  <a:lnTo>
                    <a:pt x="18" y="94"/>
                  </a:lnTo>
                  <a:lnTo>
                    <a:pt x="30" y="114"/>
                  </a:lnTo>
                  <a:lnTo>
                    <a:pt x="44" y="130"/>
                  </a:lnTo>
                  <a:lnTo>
                    <a:pt x="60" y="146"/>
                  </a:lnTo>
                  <a:lnTo>
                    <a:pt x="78" y="160"/>
                  </a:lnTo>
                  <a:lnTo>
                    <a:pt x="100" y="170"/>
                  </a:lnTo>
                  <a:lnTo>
                    <a:pt x="122" y="180"/>
                  </a:lnTo>
                  <a:lnTo>
                    <a:pt x="126" y="94"/>
                  </a:lnTo>
                  <a:lnTo>
                    <a:pt x="126" y="94"/>
                  </a:lnTo>
                  <a:lnTo>
                    <a:pt x="114" y="90"/>
                  </a:lnTo>
                  <a:lnTo>
                    <a:pt x="104" y="86"/>
                  </a:lnTo>
                  <a:lnTo>
                    <a:pt x="94" y="80"/>
                  </a:lnTo>
                  <a:lnTo>
                    <a:pt x="84" y="72"/>
                  </a:lnTo>
                  <a:lnTo>
                    <a:pt x="84" y="72"/>
                  </a:lnTo>
                  <a:lnTo>
                    <a:pt x="74" y="64"/>
                  </a:lnTo>
                  <a:lnTo>
                    <a:pt x="66" y="52"/>
                  </a:lnTo>
                  <a:lnTo>
                    <a:pt x="58" y="38"/>
                  </a:lnTo>
                  <a:lnTo>
                    <a:pt x="52" y="24"/>
                  </a:lnTo>
                  <a:lnTo>
                    <a:pt x="52" y="24"/>
                  </a:lnTo>
                  <a:lnTo>
                    <a:pt x="46" y="12"/>
                  </a:lnTo>
                  <a:lnTo>
                    <a:pt x="38" y="4"/>
                  </a:lnTo>
                  <a:lnTo>
                    <a:pt x="38" y="4"/>
                  </a:lnTo>
                  <a:lnTo>
                    <a:pt x="28" y="0"/>
                  </a:lnTo>
                  <a:lnTo>
                    <a:pt x="20" y="0"/>
                  </a:lnTo>
                  <a:lnTo>
                    <a:pt x="20" y="0"/>
                  </a:lnTo>
                  <a:lnTo>
                    <a:pt x="14" y="2"/>
                  </a:lnTo>
                  <a:lnTo>
                    <a:pt x="10" y="4"/>
                  </a:lnTo>
                  <a:lnTo>
                    <a:pt x="4" y="14"/>
                  </a:lnTo>
                  <a:lnTo>
                    <a:pt x="4" y="14"/>
                  </a:lnTo>
                  <a:close/>
                </a:path>
              </a:pathLst>
            </a:custGeom>
            <a:solidFill>
              <a:srgbClr val="283738"/>
            </a:solidFill>
            <a:ln w="9525">
              <a:noFill/>
              <a:round/>
              <a:headEnd/>
              <a:tailEnd/>
            </a:ln>
          </p:spPr>
          <p:txBody>
            <a:bodyPr/>
            <a:lstStyle/>
            <a:p>
              <a:endParaRPr lang="es-ES"/>
            </a:p>
          </p:txBody>
        </p:sp>
        <p:sp>
          <p:nvSpPr>
            <p:cNvPr id="13375" name="Freeform 63"/>
            <p:cNvSpPr>
              <a:spLocks/>
            </p:cNvSpPr>
            <p:nvPr/>
          </p:nvSpPr>
          <p:spPr bwMode="auto">
            <a:xfrm>
              <a:off x="560" y="926"/>
              <a:ext cx="146" cy="220"/>
            </a:xfrm>
            <a:custGeom>
              <a:avLst/>
              <a:gdLst/>
              <a:ahLst/>
              <a:cxnLst>
                <a:cxn ang="0">
                  <a:pos x="22" y="220"/>
                </a:cxn>
                <a:cxn ang="0">
                  <a:pos x="146" y="220"/>
                </a:cxn>
                <a:cxn ang="0">
                  <a:pos x="66" y="0"/>
                </a:cxn>
                <a:cxn ang="0">
                  <a:pos x="66" y="0"/>
                </a:cxn>
                <a:cxn ang="0">
                  <a:pos x="50" y="8"/>
                </a:cxn>
                <a:cxn ang="0">
                  <a:pos x="38" y="14"/>
                </a:cxn>
                <a:cxn ang="0">
                  <a:pos x="28" y="22"/>
                </a:cxn>
                <a:cxn ang="0">
                  <a:pos x="18" y="32"/>
                </a:cxn>
                <a:cxn ang="0">
                  <a:pos x="10" y="42"/>
                </a:cxn>
                <a:cxn ang="0">
                  <a:pos x="6" y="52"/>
                </a:cxn>
                <a:cxn ang="0">
                  <a:pos x="2" y="64"/>
                </a:cxn>
                <a:cxn ang="0">
                  <a:pos x="0" y="76"/>
                </a:cxn>
                <a:cxn ang="0">
                  <a:pos x="2" y="90"/>
                </a:cxn>
                <a:cxn ang="0">
                  <a:pos x="4" y="104"/>
                </a:cxn>
                <a:cxn ang="0">
                  <a:pos x="8" y="118"/>
                </a:cxn>
                <a:cxn ang="0">
                  <a:pos x="14" y="134"/>
                </a:cxn>
                <a:cxn ang="0">
                  <a:pos x="20" y="152"/>
                </a:cxn>
                <a:cxn ang="0">
                  <a:pos x="30" y="168"/>
                </a:cxn>
                <a:cxn ang="0">
                  <a:pos x="56" y="206"/>
                </a:cxn>
                <a:cxn ang="0">
                  <a:pos x="22" y="220"/>
                </a:cxn>
                <a:cxn ang="0">
                  <a:pos x="22" y="220"/>
                </a:cxn>
              </a:cxnLst>
              <a:rect l="0" t="0" r="r" b="b"/>
              <a:pathLst>
                <a:path w="146" h="220">
                  <a:moveTo>
                    <a:pt x="22" y="220"/>
                  </a:moveTo>
                  <a:lnTo>
                    <a:pt x="146" y="220"/>
                  </a:lnTo>
                  <a:lnTo>
                    <a:pt x="66" y="0"/>
                  </a:lnTo>
                  <a:lnTo>
                    <a:pt x="66" y="0"/>
                  </a:lnTo>
                  <a:lnTo>
                    <a:pt x="50" y="8"/>
                  </a:lnTo>
                  <a:lnTo>
                    <a:pt x="38" y="14"/>
                  </a:lnTo>
                  <a:lnTo>
                    <a:pt x="28" y="22"/>
                  </a:lnTo>
                  <a:lnTo>
                    <a:pt x="18" y="32"/>
                  </a:lnTo>
                  <a:lnTo>
                    <a:pt x="10" y="42"/>
                  </a:lnTo>
                  <a:lnTo>
                    <a:pt x="6" y="52"/>
                  </a:lnTo>
                  <a:lnTo>
                    <a:pt x="2" y="64"/>
                  </a:lnTo>
                  <a:lnTo>
                    <a:pt x="0" y="76"/>
                  </a:lnTo>
                  <a:lnTo>
                    <a:pt x="2" y="90"/>
                  </a:lnTo>
                  <a:lnTo>
                    <a:pt x="4" y="104"/>
                  </a:lnTo>
                  <a:lnTo>
                    <a:pt x="8" y="118"/>
                  </a:lnTo>
                  <a:lnTo>
                    <a:pt x="14" y="134"/>
                  </a:lnTo>
                  <a:lnTo>
                    <a:pt x="20" y="152"/>
                  </a:lnTo>
                  <a:lnTo>
                    <a:pt x="30" y="168"/>
                  </a:lnTo>
                  <a:lnTo>
                    <a:pt x="56" y="206"/>
                  </a:lnTo>
                  <a:lnTo>
                    <a:pt x="22" y="220"/>
                  </a:lnTo>
                  <a:lnTo>
                    <a:pt x="22" y="220"/>
                  </a:lnTo>
                  <a:close/>
                </a:path>
              </a:pathLst>
            </a:custGeom>
            <a:solidFill>
              <a:srgbClr val="283738"/>
            </a:solidFill>
            <a:ln w="9525">
              <a:noFill/>
              <a:round/>
              <a:headEnd/>
              <a:tailEnd/>
            </a:ln>
          </p:spPr>
          <p:txBody>
            <a:bodyPr/>
            <a:lstStyle/>
            <a:p>
              <a:endParaRPr lang="es-ES"/>
            </a:p>
          </p:txBody>
        </p:sp>
        <p:sp>
          <p:nvSpPr>
            <p:cNvPr id="13376" name="Freeform 64"/>
            <p:cNvSpPr>
              <a:spLocks/>
            </p:cNvSpPr>
            <p:nvPr/>
          </p:nvSpPr>
          <p:spPr bwMode="auto">
            <a:xfrm>
              <a:off x="870" y="948"/>
              <a:ext cx="68" cy="68"/>
            </a:xfrm>
            <a:custGeom>
              <a:avLst/>
              <a:gdLst/>
              <a:ahLst/>
              <a:cxnLst>
                <a:cxn ang="0">
                  <a:pos x="0" y="44"/>
                </a:cxn>
                <a:cxn ang="0">
                  <a:pos x="0" y="44"/>
                </a:cxn>
                <a:cxn ang="0">
                  <a:pos x="22" y="58"/>
                </a:cxn>
                <a:cxn ang="0">
                  <a:pos x="40" y="66"/>
                </a:cxn>
                <a:cxn ang="0">
                  <a:pos x="46" y="68"/>
                </a:cxn>
                <a:cxn ang="0">
                  <a:pos x="54" y="68"/>
                </a:cxn>
                <a:cxn ang="0">
                  <a:pos x="58" y="66"/>
                </a:cxn>
                <a:cxn ang="0">
                  <a:pos x="64" y="62"/>
                </a:cxn>
                <a:cxn ang="0">
                  <a:pos x="64" y="62"/>
                </a:cxn>
                <a:cxn ang="0">
                  <a:pos x="66" y="58"/>
                </a:cxn>
                <a:cxn ang="0">
                  <a:pos x="68" y="54"/>
                </a:cxn>
                <a:cxn ang="0">
                  <a:pos x="66" y="48"/>
                </a:cxn>
                <a:cxn ang="0">
                  <a:pos x="64" y="40"/>
                </a:cxn>
                <a:cxn ang="0">
                  <a:pos x="52" y="22"/>
                </a:cxn>
                <a:cxn ang="0">
                  <a:pos x="34" y="0"/>
                </a:cxn>
                <a:cxn ang="0">
                  <a:pos x="0" y="44"/>
                </a:cxn>
                <a:cxn ang="0">
                  <a:pos x="0" y="44"/>
                </a:cxn>
              </a:cxnLst>
              <a:rect l="0" t="0" r="r" b="b"/>
              <a:pathLst>
                <a:path w="68" h="68">
                  <a:moveTo>
                    <a:pt x="0" y="44"/>
                  </a:moveTo>
                  <a:lnTo>
                    <a:pt x="0" y="44"/>
                  </a:lnTo>
                  <a:lnTo>
                    <a:pt x="22" y="58"/>
                  </a:lnTo>
                  <a:lnTo>
                    <a:pt x="40" y="66"/>
                  </a:lnTo>
                  <a:lnTo>
                    <a:pt x="46" y="68"/>
                  </a:lnTo>
                  <a:lnTo>
                    <a:pt x="54" y="68"/>
                  </a:lnTo>
                  <a:lnTo>
                    <a:pt x="58" y="66"/>
                  </a:lnTo>
                  <a:lnTo>
                    <a:pt x="64" y="62"/>
                  </a:lnTo>
                  <a:lnTo>
                    <a:pt x="64" y="62"/>
                  </a:lnTo>
                  <a:lnTo>
                    <a:pt x="66" y="58"/>
                  </a:lnTo>
                  <a:lnTo>
                    <a:pt x="68" y="54"/>
                  </a:lnTo>
                  <a:lnTo>
                    <a:pt x="66" y="48"/>
                  </a:lnTo>
                  <a:lnTo>
                    <a:pt x="64" y="40"/>
                  </a:lnTo>
                  <a:lnTo>
                    <a:pt x="52" y="22"/>
                  </a:lnTo>
                  <a:lnTo>
                    <a:pt x="34" y="0"/>
                  </a:lnTo>
                  <a:lnTo>
                    <a:pt x="0" y="44"/>
                  </a:lnTo>
                  <a:lnTo>
                    <a:pt x="0" y="44"/>
                  </a:lnTo>
                  <a:close/>
                </a:path>
              </a:pathLst>
            </a:custGeom>
            <a:solidFill>
              <a:srgbClr val="283738"/>
            </a:solidFill>
            <a:ln w="9525">
              <a:noFill/>
              <a:round/>
              <a:headEnd/>
              <a:tailEnd/>
            </a:ln>
          </p:spPr>
          <p:txBody>
            <a:bodyPr/>
            <a:lstStyle/>
            <a:p>
              <a:endParaRPr lang="es-ES"/>
            </a:p>
          </p:txBody>
        </p:sp>
        <p:sp>
          <p:nvSpPr>
            <p:cNvPr id="13377" name="Freeform 65" descr="textura cobre"/>
            <p:cNvSpPr>
              <a:spLocks/>
            </p:cNvSpPr>
            <p:nvPr/>
          </p:nvSpPr>
          <p:spPr bwMode="auto">
            <a:xfrm>
              <a:off x="390" y="408"/>
              <a:ext cx="536" cy="822"/>
            </a:xfrm>
            <a:custGeom>
              <a:avLst/>
              <a:gdLst/>
              <a:ahLst/>
              <a:cxnLst>
                <a:cxn ang="0">
                  <a:pos x="394" y="34"/>
                </a:cxn>
                <a:cxn ang="0">
                  <a:pos x="372" y="28"/>
                </a:cxn>
                <a:cxn ang="0">
                  <a:pos x="356" y="36"/>
                </a:cxn>
                <a:cxn ang="0">
                  <a:pos x="348" y="50"/>
                </a:cxn>
                <a:cxn ang="0">
                  <a:pos x="276" y="8"/>
                </a:cxn>
                <a:cxn ang="0">
                  <a:pos x="170" y="0"/>
                </a:cxn>
                <a:cxn ang="0">
                  <a:pos x="152" y="34"/>
                </a:cxn>
                <a:cxn ang="0">
                  <a:pos x="150" y="60"/>
                </a:cxn>
                <a:cxn ang="0">
                  <a:pos x="174" y="104"/>
                </a:cxn>
                <a:cxn ang="0">
                  <a:pos x="216" y="138"/>
                </a:cxn>
                <a:cxn ang="0">
                  <a:pos x="158" y="192"/>
                </a:cxn>
                <a:cxn ang="0">
                  <a:pos x="122" y="254"/>
                </a:cxn>
                <a:cxn ang="0">
                  <a:pos x="110" y="300"/>
                </a:cxn>
                <a:cxn ang="0">
                  <a:pos x="86" y="284"/>
                </a:cxn>
                <a:cxn ang="0">
                  <a:pos x="56" y="258"/>
                </a:cxn>
                <a:cxn ang="0">
                  <a:pos x="38" y="250"/>
                </a:cxn>
                <a:cxn ang="0">
                  <a:pos x="18" y="260"/>
                </a:cxn>
                <a:cxn ang="0">
                  <a:pos x="2" y="288"/>
                </a:cxn>
                <a:cxn ang="0">
                  <a:pos x="2" y="314"/>
                </a:cxn>
                <a:cxn ang="0">
                  <a:pos x="14" y="344"/>
                </a:cxn>
                <a:cxn ang="0">
                  <a:pos x="46" y="382"/>
                </a:cxn>
                <a:cxn ang="0">
                  <a:pos x="74" y="400"/>
                </a:cxn>
                <a:cxn ang="0">
                  <a:pos x="120" y="410"/>
                </a:cxn>
                <a:cxn ang="0">
                  <a:pos x="146" y="472"/>
                </a:cxn>
                <a:cxn ang="0">
                  <a:pos x="194" y="544"/>
                </a:cxn>
                <a:cxn ang="0">
                  <a:pos x="252" y="588"/>
                </a:cxn>
                <a:cxn ang="0">
                  <a:pos x="238" y="610"/>
                </a:cxn>
                <a:cxn ang="0">
                  <a:pos x="228" y="646"/>
                </a:cxn>
                <a:cxn ang="0">
                  <a:pos x="234" y="682"/>
                </a:cxn>
                <a:cxn ang="0">
                  <a:pos x="256" y="720"/>
                </a:cxn>
                <a:cxn ang="0">
                  <a:pos x="326" y="788"/>
                </a:cxn>
                <a:cxn ang="0">
                  <a:pos x="296" y="822"/>
                </a:cxn>
                <a:cxn ang="0">
                  <a:pos x="382" y="810"/>
                </a:cxn>
                <a:cxn ang="0">
                  <a:pos x="466" y="806"/>
                </a:cxn>
                <a:cxn ang="0">
                  <a:pos x="428" y="736"/>
                </a:cxn>
                <a:cxn ang="0">
                  <a:pos x="426" y="720"/>
                </a:cxn>
                <a:cxn ang="0">
                  <a:pos x="454" y="676"/>
                </a:cxn>
                <a:cxn ang="0">
                  <a:pos x="492" y="646"/>
                </a:cxn>
                <a:cxn ang="0">
                  <a:pos x="528" y="592"/>
                </a:cxn>
                <a:cxn ang="0">
                  <a:pos x="534" y="524"/>
                </a:cxn>
                <a:cxn ang="0">
                  <a:pos x="522" y="478"/>
                </a:cxn>
                <a:cxn ang="0">
                  <a:pos x="488" y="408"/>
                </a:cxn>
                <a:cxn ang="0">
                  <a:pos x="410" y="302"/>
                </a:cxn>
                <a:cxn ang="0">
                  <a:pos x="400" y="256"/>
                </a:cxn>
                <a:cxn ang="0">
                  <a:pos x="370" y="212"/>
                </a:cxn>
                <a:cxn ang="0">
                  <a:pos x="384" y="146"/>
                </a:cxn>
                <a:cxn ang="0">
                  <a:pos x="380" y="104"/>
                </a:cxn>
                <a:cxn ang="0">
                  <a:pos x="386" y="92"/>
                </a:cxn>
                <a:cxn ang="0">
                  <a:pos x="406" y="78"/>
                </a:cxn>
                <a:cxn ang="0">
                  <a:pos x="408" y="60"/>
                </a:cxn>
                <a:cxn ang="0">
                  <a:pos x="400" y="40"/>
                </a:cxn>
              </a:cxnLst>
              <a:rect l="0" t="0" r="r" b="b"/>
              <a:pathLst>
                <a:path w="536" h="822">
                  <a:moveTo>
                    <a:pt x="400" y="40"/>
                  </a:moveTo>
                  <a:lnTo>
                    <a:pt x="400" y="40"/>
                  </a:lnTo>
                  <a:lnTo>
                    <a:pt x="394" y="34"/>
                  </a:lnTo>
                  <a:lnTo>
                    <a:pt x="388" y="30"/>
                  </a:lnTo>
                  <a:lnTo>
                    <a:pt x="380" y="28"/>
                  </a:lnTo>
                  <a:lnTo>
                    <a:pt x="372" y="28"/>
                  </a:lnTo>
                  <a:lnTo>
                    <a:pt x="372" y="28"/>
                  </a:lnTo>
                  <a:lnTo>
                    <a:pt x="364" y="32"/>
                  </a:lnTo>
                  <a:lnTo>
                    <a:pt x="356" y="36"/>
                  </a:lnTo>
                  <a:lnTo>
                    <a:pt x="352" y="42"/>
                  </a:lnTo>
                  <a:lnTo>
                    <a:pt x="348" y="50"/>
                  </a:lnTo>
                  <a:lnTo>
                    <a:pt x="348" y="50"/>
                  </a:lnTo>
                  <a:lnTo>
                    <a:pt x="330" y="34"/>
                  </a:lnTo>
                  <a:lnTo>
                    <a:pt x="304" y="20"/>
                  </a:lnTo>
                  <a:lnTo>
                    <a:pt x="276" y="8"/>
                  </a:lnTo>
                  <a:lnTo>
                    <a:pt x="244" y="0"/>
                  </a:lnTo>
                  <a:lnTo>
                    <a:pt x="222" y="20"/>
                  </a:lnTo>
                  <a:lnTo>
                    <a:pt x="170" y="0"/>
                  </a:lnTo>
                  <a:lnTo>
                    <a:pt x="170" y="0"/>
                  </a:lnTo>
                  <a:lnTo>
                    <a:pt x="158" y="16"/>
                  </a:lnTo>
                  <a:lnTo>
                    <a:pt x="152" y="34"/>
                  </a:lnTo>
                  <a:lnTo>
                    <a:pt x="150" y="42"/>
                  </a:lnTo>
                  <a:lnTo>
                    <a:pt x="150" y="52"/>
                  </a:lnTo>
                  <a:lnTo>
                    <a:pt x="150" y="60"/>
                  </a:lnTo>
                  <a:lnTo>
                    <a:pt x="152" y="68"/>
                  </a:lnTo>
                  <a:lnTo>
                    <a:pt x="160" y="86"/>
                  </a:lnTo>
                  <a:lnTo>
                    <a:pt x="174" y="104"/>
                  </a:lnTo>
                  <a:lnTo>
                    <a:pt x="192" y="120"/>
                  </a:lnTo>
                  <a:lnTo>
                    <a:pt x="216" y="138"/>
                  </a:lnTo>
                  <a:lnTo>
                    <a:pt x="216" y="138"/>
                  </a:lnTo>
                  <a:lnTo>
                    <a:pt x="194" y="154"/>
                  </a:lnTo>
                  <a:lnTo>
                    <a:pt x="174" y="172"/>
                  </a:lnTo>
                  <a:lnTo>
                    <a:pt x="158" y="192"/>
                  </a:lnTo>
                  <a:lnTo>
                    <a:pt x="144" y="212"/>
                  </a:lnTo>
                  <a:lnTo>
                    <a:pt x="132" y="232"/>
                  </a:lnTo>
                  <a:lnTo>
                    <a:pt x="122" y="254"/>
                  </a:lnTo>
                  <a:lnTo>
                    <a:pt x="116" y="276"/>
                  </a:lnTo>
                  <a:lnTo>
                    <a:pt x="110" y="300"/>
                  </a:lnTo>
                  <a:lnTo>
                    <a:pt x="110" y="300"/>
                  </a:lnTo>
                  <a:lnTo>
                    <a:pt x="98" y="292"/>
                  </a:lnTo>
                  <a:lnTo>
                    <a:pt x="86" y="284"/>
                  </a:lnTo>
                  <a:lnTo>
                    <a:pt x="86" y="284"/>
                  </a:lnTo>
                  <a:lnTo>
                    <a:pt x="66" y="266"/>
                  </a:lnTo>
                  <a:lnTo>
                    <a:pt x="66" y="266"/>
                  </a:lnTo>
                  <a:lnTo>
                    <a:pt x="56" y="258"/>
                  </a:lnTo>
                  <a:lnTo>
                    <a:pt x="48" y="252"/>
                  </a:lnTo>
                  <a:lnTo>
                    <a:pt x="48" y="252"/>
                  </a:lnTo>
                  <a:lnTo>
                    <a:pt x="38" y="250"/>
                  </a:lnTo>
                  <a:lnTo>
                    <a:pt x="28" y="252"/>
                  </a:lnTo>
                  <a:lnTo>
                    <a:pt x="28" y="252"/>
                  </a:lnTo>
                  <a:lnTo>
                    <a:pt x="18" y="260"/>
                  </a:lnTo>
                  <a:lnTo>
                    <a:pt x="10" y="268"/>
                  </a:lnTo>
                  <a:lnTo>
                    <a:pt x="4" y="276"/>
                  </a:lnTo>
                  <a:lnTo>
                    <a:pt x="2" y="288"/>
                  </a:lnTo>
                  <a:lnTo>
                    <a:pt x="2" y="288"/>
                  </a:lnTo>
                  <a:lnTo>
                    <a:pt x="0" y="300"/>
                  </a:lnTo>
                  <a:lnTo>
                    <a:pt x="2" y="314"/>
                  </a:lnTo>
                  <a:lnTo>
                    <a:pt x="8" y="328"/>
                  </a:lnTo>
                  <a:lnTo>
                    <a:pt x="14" y="344"/>
                  </a:lnTo>
                  <a:lnTo>
                    <a:pt x="14" y="344"/>
                  </a:lnTo>
                  <a:lnTo>
                    <a:pt x="24" y="358"/>
                  </a:lnTo>
                  <a:lnTo>
                    <a:pt x="34" y="372"/>
                  </a:lnTo>
                  <a:lnTo>
                    <a:pt x="46" y="382"/>
                  </a:lnTo>
                  <a:lnTo>
                    <a:pt x="60" y="392"/>
                  </a:lnTo>
                  <a:lnTo>
                    <a:pt x="60" y="392"/>
                  </a:lnTo>
                  <a:lnTo>
                    <a:pt x="74" y="400"/>
                  </a:lnTo>
                  <a:lnTo>
                    <a:pt x="90" y="404"/>
                  </a:lnTo>
                  <a:lnTo>
                    <a:pt x="104" y="408"/>
                  </a:lnTo>
                  <a:lnTo>
                    <a:pt x="120" y="410"/>
                  </a:lnTo>
                  <a:lnTo>
                    <a:pt x="120" y="410"/>
                  </a:lnTo>
                  <a:lnTo>
                    <a:pt x="132" y="444"/>
                  </a:lnTo>
                  <a:lnTo>
                    <a:pt x="146" y="472"/>
                  </a:lnTo>
                  <a:lnTo>
                    <a:pt x="160" y="500"/>
                  </a:lnTo>
                  <a:lnTo>
                    <a:pt x="176" y="524"/>
                  </a:lnTo>
                  <a:lnTo>
                    <a:pt x="194" y="544"/>
                  </a:lnTo>
                  <a:lnTo>
                    <a:pt x="212" y="562"/>
                  </a:lnTo>
                  <a:lnTo>
                    <a:pt x="232" y="576"/>
                  </a:lnTo>
                  <a:lnTo>
                    <a:pt x="252" y="588"/>
                  </a:lnTo>
                  <a:lnTo>
                    <a:pt x="252" y="588"/>
                  </a:lnTo>
                  <a:lnTo>
                    <a:pt x="244" y="600"/>
                  </a:lnTo>
                  <a:lnTo>
                    <a:pt x="238" y="610"/>
                  </a:lnTo>
                  <a:lnTo>
                    <a:pt x="232" y="622"/>
                  </a:lnTo>
                  <a:lnTo>
                    <a:pt x="230" y="634"/>
                  </a:lnTo>
                  <a:lnTo>
                    <a:pt x="228" y="646"/>
                  </a:lnTo>
                  <a:lnTo>
                    <a:pt x="228" y="658"/>
                  </a:lnTo>
                  <a:lnTo>
                    <a:pt x="230" y="670"/>
                  </a:lnTo>
                  <a:lnTo>
                    <a:pt x="234" y="682"/>
                  </a:lnTo>
                  <a:lnTo>
                    <a:pt x="240" y="694"/>
                  </a:lnTo>
                  <a:lnTo>
                    <a:pt x="246" y="708"/>
                  </a:lnTo>
                  <a:lnTo>
                    <a:pt x="256" y="720"/>
                  </a:lnTo>
                  <a:lnTo>
                    <a:pt x="266" y="734"/>
                  </a:lnTo>
                  <a:lnTo>
                    <a:pt x="292" y="760"/>
                  </a:lnTo>
                  <a:lnTo>
                    <a:pt x="326" y="788"/>
                  </a:lnTo>
                  <a:lnTo>
                    <a:pt x="326" y="788"/>
                  </a:lnTo>
                  <a:lnTo>
                    <a:pt x="326" y="788"/>
                  </a:lnTo>
                  <a:lnTo>
                    <a:pt x="296" y="822"/>
                  </a:lnTo>
                  <a:lnTo>
                    <a:pt x="296" y="822"/>
                  </a:lnTo>
                  <a:lnTo>
                    <a:pt x="340" y="814"/>
                  </a:lnTo>
                  <a:lnTo>
                    <a:pt x="382" y="810"/>
                  </a:lnTo>
                  <a:lnTo>
                    <a:pt x="424" y="806"/>
                  </a:lnTo>
                  <a:lnTo>
                    <a:pt x="466" y="806"/>
                  </a:lnTo>
                  <a:lnTo>
                    <a:pt x="466" y="806"/>
                  </a:lnTo>
                  <a:lnTo>
                    <a:pt x="446" y="780"/>
                  </a:lnTo>
                  <a:lnTo>
                    <a:pt x="434" y="756"/>
                  </a:lnTo>
                  <a:lnTo>
                    <a:pt x="428" y="736"/>
                  </a:lnTo>
                  <a:lnTo>
                    <a:pt x="426" y="728"/>
                  </a:lnTo>
                  <a:lnTo>
                    <a:pt x="426" y="720"/>
                  </a:lnTo>
                  <a:lnTo>
                    <a:pt x="426" y="720"/>
                  </a:lnTo>
                  <a:lnTo>
                    <a:pt x="432" y="706"/>
                  </a:lnTo>
                  <a:lnTo>
                    <a:pt x="440" y="692"/>
                  </a:lnTo>
                  <a:lnTo>
                    <a:pt x="454" y="676"/>
                  </a:lnTo>
                  <a:lnTo>
                    <a:pt x="472" y="662"/>
                  </a:lnTo>
                  <a:lnTo>
                    <a:pt x="472" y="662"/>
                  </a:lnTo>
                  <a:lnTo>
                    <a:pt x="492" y="646"/>
                  </a:lnTo>
                  <a:lnTo>
                    <a:pt x="508" y="630"/>
                  </a:lnTo>
                  <a:lnTo>
                    <a:pt x="520" y="612"/>
                  </a:lnTo>
                  <a:lnTo>
                    <a:pt x="528" y="592"/>
                  </a:lnTo>
                  <a:lnTo>
                    <a:pt x="534" y="570"/>
                  </a:lnTo>
                  <a:lnTo>
                    <a:pt x="536" y="548"/>
                  </a:lnTo>
                  <a:lnTo>
                    <a:pt x="534" y="524"/>
                  </a:lnTo>
                  <a:lnTo>
                    <a:pt x="528" y="500"/>
                  </a:lnTo>
                  <a:lnTo>
                    <a:pt x="528" y="500"/>
                  </a:lnTo>
                  <a:lnTo>
                    <a:pt x="522" y="478"/>
                  </a:lnTo>
                  <a:lnTo>
                    <a:pt x="512" y="456"/>
                  </a:lnTo>
                  <a:lnTo>
                    <a:pt x="502" y="434"/>
                  </a:lnTo>
                  <a:lnTo>
                    <a:pt x="488" y="408"/>
                  </a:lnTo>
                  <a:lnTo>
                    <a:pt x="472" y="384"/>
                  </a:lnTo>
                  <a:lnTo>
                    <a:pt x="454" y="358"/>
                  </a:lnTo>
                  <a:lnTo>
                    <a:pt x="410" y="302"/>
                  </a:lnTo>
                  <a:lnTo>
                    <a:pt x="410" y="302"/>
                  </a:lnTo>
                  <a:lnTo>
                    <a:pt x="408" y="280"/>
                  </a:lnTo>
                  <a:lnTo>
                    <a:pt x="400" y="256"/>
                  </a:lnTo>
                  <a:lnTo>
                    <a:pt x="388" y="234"/>
                  </a:lnTo>
                  <a:lnTo>
                    <a:pt x="370" y="212"/>
                  </a:lnTo>
                  <a:lnTo>
                    <a:pt x="370" y="212"/>
                  </a:lnTo>
                  <a:lnTo>
                    <a:pt x="380" y="178"/>
                  </a:lnTo>
                  <a:lnTo>
                    <a:pt x="384" y="162"/>
                  </a:lnTo>
                  <a:lnTo>
                    <a:pt x="384" y="146"/>
                  </a:lnTo>
                  <a:lnTo>
                    <a:pt x="384" y="132"/>
                  </a:lnTo>
                  <a:lnTo>
                    <a:pt x="384" y="118"/>
                  </a:lnTo>
                  <a:lnTo>
                    <a:pt x="380" y="104"/>
                  </a:lnTo>
                  <a:lnTo>
                    <a:pt x="376" y="92"/>
                  </a:lnTo>
                  <a:lnTo>
                    <a:pt x="376" y="92"/>
                  </a:lnTo>
                  <a:lnTo>
                    <a:pt x="386" y="92"/>
                  </a:lnTo>
                  <a:lnTo>
                    <a:pt x="396" y="90"/>
                  </a:lnTo>
                  <a:lnTo>
                    <a:pt x="402" y="86"/>
                  </a:lnTo>
                  <a:lnTo>
                    <a:pt x="406" y="78"/>
                  </a:lnTo>
                  <a:lnTo>
                    <a:pt x="406" y="78"/>
                  </a:lnTo>
                  <a:lnTo>
                    <a:pt x="408" y="70"/>
                  </a:lnTo>
                  <a:lnTo>
                    <a:pt x="408" y="60"/>
                  </a:lnTo>
                  <a:lnTo>
                    <a:pt x="406" y="50"/>
                  </a:lnTo>
                  <a:lnTo>
                    <a:pt x="400" y="40"/>
                  </a:lnTo>
                  <a:lnTo>
                    <a:pt x="400" y="40"/>
                  </a:lnTo>
                  <a:close/>
                </a:path>
              </a:pathLst>
            </a:custGeom>
            <a:blipFill dpi="0" rotWithShape="1">
              <a:blip r:embed="rId5"/>
              <a:srcRect/>
              <a:stretch>
                <a:fillRect/>
              </a:stretch>
            </a:blipFill>
            <a:ln w="9525" cap="flat" cmpd="sng">
              <a:noFill/>
              <a:prstDash val="solid"/>
              <a:round/>
              <a:headEnd/>
              <a:tailEnd/>
            </a:ln>
            <a:effectLst>
              <a:prstShdw prst="shdw17" dist="17961" dir="2700000">
                <a:srgbClr val="FFFFFF">
                  <a:gamma/>
                  <a:shade val="60000"/>
                  <a:invGamma/>
                </a:srgbClr>
              </a:prstShdw>
            </a:effectLst>
          </p:spPr>
          <p:txBody>
            <a:bodyPr/>
            <a:lstStyle/>
            <a:p>
              <a:endParaRPr lang="es-ES"/>
            </a:p>
          </p:txBody>
        </p:sp>
        <p:sp>
          <p:nvSpPr>
            <p:cNvPr id="13378" name="Freeform 66" descr="textura cobre"/>
            <p:cNvSpPr>
              <a:spLocks/>
            </p:cNvSpPr>
            <p:nvPr/>
          </p:nvSpPr>
          <p:spPr bwMode="auto">
            <a:xfrm>
              <a:off x="242" y="386"/>
              <a:ext cx="264" cy="810"/>
            </a:xfrm>
            <a:custGeom>
              <a:avLst/>
              <a:gdLst/>
              <a:ahLst/>
              <a:cxnLst>
                <a:cxn ang="0">
                  <a:pos x="156" y="14"/>
                </a:cxn>
                <a:cxn ang="0">
                  <a:pos x="88" y="0"/>
                </a:cxn>
                <a:cxn ang="0">
                  <a:pos x="88" y="0"/>
                </a:cxn>
                <a:cxn ang="0">
                  <a:pos x="86" y="62"/>
                </a:cxn>
                <a:cxn ang="0">
                  <a:pos x="84" y="110"/>
                </a:cxn>
                <a:cxn ang="0">
                  <a:pos x="80" y="150"/>
                </a:cxn>
                <a:cxn ang="0">
                  <a:pos x="74" y="178"/>
                </a:cxn>
                <a:cxn ang="0">
                  <a:pos x="68" y="194"/>
                </a:cxn>
                <a:cxn ang="0">
                  <a:pos x="66" y="198"/>
                </a:cxn>
                <a:cxn ang="0">
                  <a:pos x="62" y="200"/>
                </a:cxn>
                <a:cxn ang="0">
                  <a:pos x="58" y="198"/>
                </a:cxn>
                <a:cxn ang="0">
                  <a:pos x="54" y="194"/>
                </a:cxn>
                <a:cxn ang="0">
                  <a:pos x="46" y="178"/>
                </a:cxn>
                <a:cxn ang="0">
                  <a:pos x="18" y="244"/>
                </a:cxn>
                <a:cxn ang="0">
                  <a:pos x="18" y="244"/>
                </a:cxn>
                <a:cxn ang="0">
                  <a:pos x="32" y="268"/>
                </a:cxn>
                <a:cxn ang="0">
                  <a:pos x="44" y="292"/>
                </a:cxn>
                <a:cxn ang="0">
                  <a:pos x="54" y="318"/>
                </a:cxn>
                <a:cxn ang="0">
                  <a:pos x="62" y="346"/>
                </a:cxn>
                <a:cxn ang="0">
                  <a:pos x="68" y="374"/>
                </a:cxn>
                <a:cxn ang="0">
                  <a:pos x="70" y="404"/>
                </a:cxn>
                <a:cxn ang="0">
                  <a:pos x="72" y="436"/>
                </a:cxn>
                <a:cxn ang="0">
                  <a:pos x="72" y="468"/>
                </a:cxn>
                <a:cxn ang="0">
                  <a:pos x="70" y="502"/>
                </a:cxn>
                <a:cxn ang="0">
                  <a:pos x="66" y="536"/>
                </a:cxn>
                <a:cxn ang="0">
                  <a:pos x="60" y="572"/>
                </a:cxn>
                <a:cxn ang="0">
                  <a:pos x="52" y="608"/>
                </a:cxn>
                <a:cxn ang="0">
                  <a:pos x="42" y="648"/>
                </a:cxn>
                <a:cxn ang="0">
                  <a:pos x="30" y="686"/>
                </a:cxn>
                <a:cxn ang="0">
                  <a:pos x="16" y="728"/>
                </a:cxn>
                <a:cxn ang="0">
                  <a:pos x="0" y="770"/>
                </a:cxn>
                <a:cxn ang="0">
                  <a:pos x="212" y="810"/>
                </a:cxn>
                <a:cxn ang="0">
                  <a:pos x="184" y="776"/>
                </a:cxn>
                <a:cxn ang="0">
                  <a:pos x="264" y="776"/>
                </a:cxn>
                <a:cxn ang="0">
                  <a:pos x="264" y="776"/>
                </a:cxn>
                <a:cxn ang="0">
                  <a:pos x="246" y="746"/>
                </a:cxn>
                <a:cxn ang="0">
                  <a:pos x="230" y="714"/>
                </a:cxn>
                <a:cxn ang="0">
                  <a:pos x="214" y="680"/>
                </a:cxn>
                <a:cxn ang="0">
                  <a:pos x="200" y="642"/>
                </a:cxn>
                <a:cxn ang="0">
                  <a:pos x="188" y="604"/>
                </a:cxn>
                <a:cxn ang="0">
                  <a:pos x="176" y="562"/>
                </a:cxn>
                <a:cxn ang="0">
                  <a:pos x="168" y="518"/>
                </a:cxn>
                <a:cxn ang="0">
                  <a:pos x="160" y="472"/>
                </a:cxn>
                <a:cxn ang="0">
                  <a:pos x="154" y="424"/>
                </a:cxn>
                <a:cxn ang="0">
                  <a:pos x="150" y="372"/>
                </a:cxn>
                <a:cxn ang="0">
                  <a:pos x="146" y="318"/>
                </a:cxn>
                <a:cxn ang="0">
                  <a:pos x="146" y="262"/>
                </a:cxn>
                <a:cxn ang="0">
                  <a:pos x="146" y="204"/>
                </a:cxn>
                <a:cxn ang="0">
                  <a:pos x="148" y="144"/>
                </a:cxn>
                <a:cxn ang="0">
                  <a:pos x="152" y="80"/>
                </a:cxn>
                <a:cxn ang="0">
                  <a:pos x="156" y="14"/>
                </a:cxn>
                <a:cxn ang="0">
                  <a:pos x="156" y="14"/>
                </a:cxn>
              </a:cxnLst>
              <a:rect l="0" t="0" r="r" b="b"/>
              <a:pathLst>
                <a:path w="264" h="810">
                  <a:moveTo>
                    <a:pt x="156" y="14"/>
                  </a:moveTo>
                  <a:lnTo>
                    <a:pt x="88" y="0"/>
                  </a:lnTo>
                  <a:lnTo>
                    <a:pt x="88" y="0"/>
                  </a:lnTo>
                  <a:lnTo>
                    <a:pt x="86" y="62"/>
                  </a:lnTo>
                  <a:lnTo>
                    <a:pt x="84" y="110"/>
                  </a:lnTo>
                  <a:lnTo>
                    <a:pt x="80" y="150"/>
                  </a:lnTo>
                  <a:lnTo>
                    <a:pt x="74" y="178"/>
                  </a:lnTo>
                  <a:lnTo>
                    <a:pt x="68" y="194"/>
                  </a:lnTo>
                  <a:lnTo>
                    <a:pt x="66" y="198"/>
                  </a:lnTo>
                  <a:lnTo>
                    <a:pt x="62" y="200"/>
                  </a:lnTo>
                  <a:lnTo>
                    <a:pt x="58" y="198"/>
                  </a:lnTo>
                  <a:lnTo>
                    <a:pt x="54" y="194"/>
                  </a:lnTo>
                  <a:lnTo>
                    <a:pt x="46" y="178"/>
                  </a:lnTo>
                  <a:lnTo>
                    <a:pt x="18" y="244"/>
                  </a:lnTo>
                  <a:lnTo>
                    <a:pt x="18" y="244"/>
                  </a:lnTo>
                  <a:lnTo>
                    <a:pt x="32" y="268"/>
                  </a:lnTo>
                  <a:lnTo>
                    <a:pt x="44" y="292"/>
                  </a:lnTo>
                  <a:lnTo>
                    <a:pt x="54" y="318"/>
                  </a:lnTo>
                  <a:lnTo>
                    <a:pt x="62" y="346"/>
                  </a:lnTo>
                  <a:lnTo>
                    <a:pt x="68" y="374"/>
                  </a:lnTo>
                  <a:lnTo>
                    <a:pt x="70" y="404"/>
                  </a:lnTo>
                  <a:lnTo>
                    <a:pt x="72" y="436"/>
                  </a:lnTo>
                  <a:lnTo>
                    <a:pt x="72" y="468"/>
                  </a:lnTo>
                  <a:lnTo>
                    <a:pt x="70" y="502"/>
                  </a:lnTo>
                  <a:lnTo>
                    <a:pt x="66" y="536"/>
                  </a:lnTo>
                  <a:lnTo>
                    <a:pt x="60" y="572"/>
                  </a:lnTo>
                  <a:lnTo>
                    <a:pt x="52" y="608"/>
                  </a:lnTo>
                  <a:lnTo>
                    <a:pt x="42" y="648"/>
                  </a:lnTo>
                  <a:lnTo>
                    <a:pt x="30" y="686"/>
                  </a:lnTo>
                  <a:lnTo>
                    <a:pt x="16" y="728"/>
                  </a:lnTo>
                  <a:lnTo>
                    <a:pt x="0" y="770"/>
                  </a:lnTo>
                  <a:lnTo>
                    <a:pt x="212" y="810"/>
                  </a:lnTo>
                  <a:lnTo>
                    <a:pt x="184" y="776"/>
                  </a:lnTo>
                  <a:lnTo>
                    <a:pt x="264" y="776"/>
                  </a:lnTo>
                  <a:lnTo>
                    <a:pt x="264" y="776"/>
                  </a:lnTo>
                  <a:lnTo>
                    <a:pt x="246" y="746"/>
                  </a:lnTo>
                  <a:lnTo>
                    <a:pt x="230" y="714"/>
                  </a:lnTo>
                  <a:lnTo>
                    <a:pt x="214" y="680"/>
                  </a:lnTo>
                  <a:lnTo>
                    <a:pt x="200" y="642"/>
                  </a:lnTo>
                  <a:lnTo>
                    <a:pt x="188" y="604"/>
                  </a:lnTo>
                  <a:lnTo>
                    <a:pt x="176" y="562"/>
                  </a:lnTo>
                  <a:lnTo>
                    <a:pt x="168" y="518"/>
                  </a:lnTo>
                  <a:lnTo>
                    <a:pt x="160" y="472"/>
                  </a:lnTo>
                  <a:lnTo>
                    <a:pt x="154" y="424"/>
                  </a:lnTo>
                  <a:lnTo>
                    <a:pt x="150" y="372"/>
                  </a:lnTo>
                  <a:lnTo>
                    <a:pt x="146" y="318"/>
                  </a:lnTo>
                  <a:lnTo>
                    <a:pt x="146" y="262"/>
                  </a:lnTo>
                  <a:lnTo>
                    <a:pt x="146" y="204"/>
                  </a:lnTo>
                  <a:lnTo>
                    <a:pt x="148" y="144"/>
                  </a:lnTo>
                  <a:lnTo>
                    <a:pt x="152" y="80"/>
                  </a:lnTo>
                  <a:lnTo>
                    <a:pt x="156" y="14"/>
                  </a:lnTo>
                  <a:lnTo>
                    <a:pt x="156" y="14"/>
                  </a:lnTo>
                  <a:close/>
                </a:path>
              </a:pathLst>
            </a:custGeom>
            <a:blipFill dpi="0" rotWithShape="1">
              <a:blip r:embed="rId5"/>
              <a:srcRect/>
              <a:stretch>
                <a:fillRect/>
              </a:stretch>
            </a:blipFill>
            <a:ln w="9525" cap="flat" cmpd="sng">
              <a:noFill/>
              <a:prstDash val="solid"/>
              <a:round/>
              <a:headEnd/>
              <a:tailEnd/>
            </a:ln>
            <a:effectLst>
              <a:prstShdw prst="shdw17" dist="17961" dir="2700000">
                <a:srgbClr val="FFFFFF">
                  <a:gamma/>
                  <a:shade val="60000"/>
                  <a:invGamma/>
                </a:srgbClr>
              </a:prstShdw>
            </a:effectLst>
          </p:spPr>
          <p:txBody>
            <a:bodyPr/>
            <a:lstStyle/>
            <a:p>
              <a:endParaRPr lang="es-ES"/>
            </a:p>
          </p:txBody>
        </p:sp>
        <p:sp>
          <p:nvSpPr>
            <p:cNvPr id="13379" name="Freeform 67" descr="textura cobre"/>
            <p:cNvSpPr>
              <a:spLocks/>
            </p:cNvSpPr>
            <p:nvPr/>
          </p:nvSpPr>
          <p:spPr bwMode="auto">
            <a:xfrm>
              <a:off x="330" y="386"/>
              <a:ext cx="176" cy="776"/>
            </a:xfrm>
            <a:custGeom>
              <a:avLst/>
              <a:gdLst/>
              <a:ahLst/>
              <a:cxnLst>
                <a:cxn ang="0">
                  <a:pos x="68" y="14"/>
                </a:cxn>
                <a:cxn ang="0">
                  <a:pos x="0" y="0"/>
                </a:cxn>
                <a:cxn ang="0">
                  <a:pos x="0" y="0"/>
                </a:cxn>
                <a:cxn ang="0">
                  <a:pos x="0" y="22"/>
                </a:cxn>
                <a:cxn ang="0">
                  <a:pos x="42" y="30"/>
                </a:cxn>
                <a:cxn ang="0">
                  <a:pos x="42" y="30"/>
                </a:cxn>
                <a:cxn ang="0">
                  <a:pos x="36" y="94"/>
                </a:cxn>
                <a:cxn ang="0">
                  <a:pos x="34" y="154"/>
                </a:cxn>
                <a:cxn ang="0">
                  <a:pos x="32" y="214"/>
                </a:cxn>
                <a:cxn ang="0">
                  <a:pos x="30" y="270"/>
                </a:cxn>
                <a:cxn ang="0">
                  <a:pos x="32" y="324"/>
                </a:cxn>
                <a:cxn ang="0">
                  <a:pos x="34" y="376"/>
                </a:cxn>
                <a:cxn ang="0">
                  <a:pos x="38" y="426"/>
                </a:cxn>
                <a:cxn ang="0">
                  <a:pos x="44" y="474"/>
                </a:cxn>
                <a:cxn ang="0">
                  <a:pos x="50" y="520"/>
                </a:cxn>
                <a:cxn ang="0">
                  <a:pos x="58" y="564"/>
                </a:cxn>
                <a:cxn ang="0">
                  <a:pos x="68" y="604"/>
                </a:cxn>
                <a:cxn ang="0">
                  <a:pos x="80" y="642"/>
                </a:cxn>
                <a:cxn ang="0">
                  <a:pos x="92" y="680"/>
                </a:cxn>
                <a:cxn ang="0">
                  <a:pos x="106" y="714"/>
                </a:cxn>
                <a:cxn ang="0">
                  <a:pos x="122" y="746"/>
                </a:cxn>
                <a:cxn ang="0">
                  <a:pos x="140" y="776"/>
                </a:cxn>
                <a:cxn ang="0">
                  <a:pos x="176" y="776"/>
                </a:cxn>
                <a:cxn ang="0">
                  <a:pos x="176" y="776"/>
                </a:cxn>
                <a:cxn ang="0">
                  <a:pos x="158" y="746"/>
                </a:cxn>
                <a:cxn ang="0">
                  <a:pos x="142" y="714"/>
                </a:cxn>
                <a:cxn ang="0">
                  <a:pos x="126" y="680"/>
                </a:cxn>
                <a:cxn ang="0">
                  <a:pos x="112" y="642"/>
                </a:cxn>
                <a:cxn ang="0">
                  <a:pos x="100" y="604"/>
                </a:cxn>
                <a:cxn ang="0">
                  <a:pos x="88" y="562"/>
                </a:cxn>
                <a:cxn ang="0">
                  <a:pos x="80" y="518"/>
                </a:cxn>
                <a:cxn ang="0">
                  <a:pos x="72" y="472"/>
                </a:cxn>
                <a:cxn ang="0">
                  <a:pos x="66" y="424"/>
                </a:cxn>
                <a:cxn ang="0">
                  <a:pos x="62" y="372"/>
                </a:cxn>
                <a:cxn ang="0">
                  <a:pos x="58" y="318"/>
                </a:cxn>
                <a:cxn ang="0">
                  <a:pos x="58" y="262"/>
                </a:cxn>
                <a:cxn ang="0">
                  <a:pos x="58" y="204"/>
                </a:cxn>
                <a:cxn ang="0">
                  <a:pos x="60" y="144"/>
                </a:cxn>
                <a:cxn ang="0">
                  <a:pos x="64" y="80"/>
                </a:cxn>
                <a:cxn ang="0">
                  <a:pos x="68" y="14"/>
                </a:cxn>
                <a:cxn ang="0">
                  <a:pos x="68" y="14"/>
                </a:cxn>
              </a:cxnLst>
              <a:rect l="0" t="0" r="r" b="b"/>
              <a:pathLst>
                <a:path w="176" h="776">
                  <a:moveTo>
                    <a:pt x="68" y="14"/>
                  </a:moveTo>
                  <a:lnTo>
                    <a:pt x="0" y="0"/>
                  </a:lnTo>
                  <a:lnTo>
                    <a:pt x="0" y="0"/>
                  </a:lnTo>
                  <a:lnTo>
                    <a:pt x="0" y="22"/>
                  </a:lnTo>
                  <a:lnTo>
                    <a:pt x="42" y="30"/>
                  </a:lnTo>
                  <a:lnTo>
                    <a:pt x="42" y="30"/>
                  </a:lnTo>
                  <a:lnTo>
                    <a:pt x="36" y="94"/>
                  </a:lnTo>
                  <a:lnTo>
                    <a:pt x="34" y="154"/>
                  </a:lnTo>
                  <a:lnTo>
                    <a:pt x="32" y="214"/>
                  </a:lnTo>
                  <a:lnTo>
                    <a:pt x="30" y="270"/>
                  </a:lnTo>
                  <a:lnTo>
                    <a:pt x="32" y="324"/>
                  </a:lnTo>
                  <a:lnTo>
                    <a:pt x="34" y="376"/>
                  </a:lnTo>
                  <a:lnTo>
                    <a:pt x="38" y="426"/>
                  </a:lnTo>
                  <a:lnTo>
                    <a:pt x="44" y="474"/>
                  </a:lnTo>
                  <a:lnTo>
                    <a:pt x="50" y="520"/>
                  </a:lnTo>
                  <a:lnTo>
                    <a:pt x="58" y="564"/>
                  </a:lnTo>
                  <a:lnTo>
                    <a:pt x="68" y="604"/>
                  </a:lnTo>
                  <a:lnTo>
                    <a:pt x="80" y="642"/>
                  </a:lnTo>
                  <a:lnTo>
                    <a:pt x="92" y="680"/>
                  </a:lnTo>
                  <a:lnTo>
                    <a:pt x="106" y="714"/>
                  </a:lnTo>
                  <a:lnTo>
                    <a:pt x="122" y="746"/>
                  </a:lnTo>
                  <a:lnTo>
                    <a:pt x="140" y="776"/>
                  </a:lnTo>
                  <a:lnTo>
                    <a:pt x="176" y="776"/>
                  </a:lnTo>
                  <a:lnTo>
                    <a:pt x="176" y="776"/>
                  </a:lnTo>
                  <a:lnTo>
                    <a:pt x="158" y="746"/>
                  </a:lnTo>
                  <a:lnTo>
                    <a:pt x="142" y="714"/>
                  </a:lnTo>
                  <a:lnTo>
                    <a:pt x="126" y="680"/>
                  </a:lnTo>
                  <a:lnTo>
                    <a:pt x="112" y="642"/>
                  </a:lnTo>
                  <a:lnTo>
                    <a:pt x="100" y="604"/>
                  </a:lnTo>
                  <a:lnTo>
                    <a:pt x="88" y="562"/>
                  </a:lnTo>
                  <a:lnTo>
                    <a:pt x="80" y="518"/>
                  </a:lnTo>
                  <a:lnTo>
                    <a:pt x="72" y="472"/>
                  </a:lnTo>
                  <a:lnTo>
                    <a:pt x="66" y="424"/>
                  </a:lnTo>
                  <a:lnTo>
                    <a:pt x="62" y="372"/>
                  </a:lnTo>
                  <a:lnTo>
                    <a:pt x="58" y="318"/>
                  </a:lnTo>
                  <a:lnTo>
                    <a:pt x="58" y="262"/>
                  </a:lnTo>
                  <a:lnTo>
                    <a:pt x="58" y="204"/>
                  </a:lnTo>
                  <a:lnTo>
                    <a:pt x="60" y="144"/>
                  </a:lnTo>
                  <a:lnTo>
                    <a:pt x="64" y="80"/>
                  </a:lnTo>
                  <a:lnTo>
                    <a:pt x="68" y="14"/>
                  </a:lnTo>
                  <a:lnTo>
                    <a:pt x="68" y="14"/>
                  </a:lnTo>
                  <a:close/>
                </a:path>
              </a:pathLst>
            </a:custGeom>
            <a:blipFill dpi="0" rotWithShape="1">
              <a:blip r:embed="rId5"/>
              <a:srcRect/>
              <a:stretch>
                <a:fillRect/>
              </a:stretch>
            </a:blipFill>
            <a:ln w="9525" cap="flat" cmpd="sng">
              <a:noFill/>
              <a:prstDash val="solid"/>
              <a:round/>
              <a:headEnd/>
              <a:tailEnd/>
            </a:ln>
            <a:effectLst>
              <a:prstShdw prst="shdw17" dist="17961" dir="2700000">
                <a:srgbClr val="FFFFFF">
                  <a:gamma/>
                  <a:shade val="60000"/>
                  <a:invGamma/>
                </a:srgbClr>
              </a:prstShdw>
            </a:effectLst>
          </p:spPr>
          <p:txBody>
            <a:bodyPr/>
            <a:lstStyle/>
            <a:p>
              <a:endParaRPr lang="es-ES"/>
            </a:p>
          </p:txBody>
        </p:sp>
        <p:sp>
          <p:nvSpPr>
            <p:cNvPr id="13380" name="Freeform 68"/>
            <p:cNvSpPr>
              <a:spLocks/>
            </p:cNvSpPr>
            <p:nvPr/>
          </p:nvSpPr>
          <p:spPr bwMode="auto">
            <a:xfrm>
              <a:off x="40" y="4"/>
              <a:ext cx="640" cy="452"/>
            </a:xfrm>
            <a:custGeom>
              <a:avLst/>
              <a:gdLst/>
              <a:ahLst/>
              <a:cxnLst>
                <a:cxn ang="0">
                  <a:pos x="164" y="52"/>
                </a:cxn>
                <a:cxn ang="0">
                  <a:pos x="124" y="60"/>
                </a:cxn>
                <a:cxn ang="0">
                  <a:pos x="110" y="84"/>
                </a:cxn>
                <a:cxn ang="0">
                  <a:pos x="122" y="118"/>
                </a:cxn>
                <a:cxn ang="0">
                  <a:pos x="78" y="108"/>
                </a:cxn>
                <a:cxn ang="0">
                  <a:pos x="48" y="122"/>
                </a:cxn>
                <a:cxn ang="0">
                  <a:pos x="36" y="152"/>
                </a:cxn>
                <a:cxn ang="0">
                  <a:pos x="54" y="184"/>
                </a:cxn>
                <a:cxn ang="0">
                  <a:pos x="2" y="222"/>
                </a:cxn>
                <a:cxn ang="0">
                  <a:pos x="2" y="244"/>
                </a:cxn>
                <a:cxn ang="0">
                  <a:pos x="12" y="282"/>
                </a:cxn>
                <a:cxn ang="0">
                  <a:pos x="4" y="336"/>
                </a:cxn>
                <a:cxn ang="0">
                  <a:pos x="28" y="362"/>
                </a:cxn>
                <a:cxn ang="0">
                  <a:pos x="58" y="382"/>
                </a:cxn>
                <a:cxn ang="0">
                  <a:pos x="72" y="410"/>
                </a:cxn>
                <a:cxn ang="0">
                  <a:pos x="98" y="418"/>
                </a:cxn>
                <a:cxn ang="0">
                  <a:pos x="126" y="402"/>
                </a:cxn>
                <a:cxn ang="0">
                  <a:pos x="158" y="414"/>
                </a:cxn>
                <a:cxn ang="0">
                  <a:pos x="188" y="424"/>
                </a:cxn>
                <a:cxn ang="0">
                  <a:pos x="220" y="406"/>
                </a:cxn>
                <a:cxn ang="0">
                  <a:pos x="244" y="418"/>
                </a:cxn>
                <a:cxn ang="0">
                  <a:pos x="274" y="440"/>
                </a:cxn>
                <a:cxn ang="0">
                  <a:pos x="326" y="426"/>
                </a:cxn>
                <a:cxn ang="0">
                  <a:pos x="342" y="448"/>
                </a:cxn>
                <a:cxn ang="0">
                  <a:pos x="370" y="448"/>
                </a:cxn>
                <a:cxn ang="0">
                  <a:pos x="398" y="428"/>
                </a:cxn>
                <a:cxn ang="0">
                  <a:pos x="414" y="410"/>
                </a:cxn>
                <a:cxn ang="0">
                  <a:pos x="434" y="438"/>
                </a:cxn>
                <a:cxn ang="0">
                  <a:pos x="466" y="436"/>
                </a:cxn>
                <a:cxn ang="0">
                  <a:pos x="494" y="410"/>
                </a:cxn>
                <a:cxn ang="0">
                  <a:pos x="532" y="390"/>
                </a:cxn>
                <a:cxn ang="0">
                  <a:pos x="562" y="382"/>
                </a:cxn>
                <a:cxn ang="0">
                  <a:pos x="576" y="354"/>
                </a:cxn>
                <a:cxn ang="0">
                  <a:pos x="564" y="320"/>
                </a:cxn>
                <a:cxn ang="0">
                  <a:pos x="596" y="330"/>
                </a:cxn>
                <a:cxn ang="0">
                  <a:pos x="616" y="318"/>
                </a:cxn>
                <a:cxn ang="0">
                  <a:pos x="620" y="274"/>
                </a:cxn>
                <a:cxn ang="0">
                  <a:pos x="632" y="248"/>
                </a:cxn>
                <a:cxn ang="0">
                  <a:pos x="638" y="214"/>
                </a:cxn>
                <a:cxn ang="0">
                  <a:pos x="624" y="188"/>
                </a:cxn>
                <a:cxn ang="0">
                  <a:pos x="592" y="178"/>
                </a:cxn>
                <a:cxn ang="0">
                  <a:pos x="614" y="150"/>
                </a:cxn>
                <a:cxn ang="0">
                  <a:pos x="610" y="120"/>
                </a:cxn>
                <a:cxn ang="0">
                  <a:pos x="582" y="100"/>
                </a:cxn>
                <a:cxn ang="0">
                  <a:pos x="538" y="94"/>
                </a:cxn>
                <a:cxn ang="0">
                  <a:pos x="544" y="62"/>
                </a:cxn>
                <a:cxn ang="0">
                  <a:pos x="524" y="44"/>
                </a:cxn>
                <a:cxn ang="0">
                  <a:pos x="474" y="50"/>
                </a:cxn>
                <a:cxn ang="0">
                  <a:pos x="464" y="40"/>
                </a:cxn>
                <a:cxn ang="0">
                  <a:pos x="454" y="10"/>
                </a:cxn>
                <a:cxn ang="0">
                  <a:pos x="424" y="0"/>
                </a:cxn>
                <a:cxn ang="0">
                  <a:pos x="390" y="16"/>
                </a:cxn>
                <a:cxn ang="0">
                  <a:pos x="370" y="16"/>
                </a:cxn>
                <a:cxn ang="0">
                  <a:pos x="352" y="0"/>
                </a:cxn>
                <a:cxn ang="0">
                  <a:pos x="312" y="16"/>
                </a:cxn>
                <a:cxn ang="0">
                  <a:pos x="286" y="36"/>
                </a:cxn>
                <a:cxn ang="0">
                  <a:pos x="240" y="12"/>
                </a:cxn>
                <a:cxn ang="0">
                  <a:pos x="206" y="18"/>
                </a:cxn>
                <a:cxn ang="0">
                  <a:pos x="190" y="42"/>
                </a:cxn>
              </a:cxnLst>
              <a:rect l="0" t="0" r="r" b="b"/>
              <a:pathLst>
                <a:path w="640" h="452">
                  <a:moveTo>
                    <a:pt x="190" y="60"/>
                  </a:moveTo>
                  <a:lnTo>
                    <a:pt x="190" y="60"/>
                  </a:lnTo>
                  <a:lnTo>
                    <a:pt x="182" y="56"/>
                  </a:lnTo>
                  <a:lnTo>
                    <a:pt x="172" y="52"/>
                  </a:lnTo>
                  <a:lnTo>
                    <a:pt x="164" y="52"/>
                  </a:lnTo>
                  <a:lnTo>
                    <a:pt x="154" y="50"/>
                  </a:lnTo>
                  <a:lnTo>
                    <a:pt x="154" y="50"/>
                  </a:lnTo>
                  <a:lnTo>
                    <a:pt x="138" y="54"/>
                  </a:lnTo>
                  <a:lnTo>
                    <a:pt x="130" y="56"/>
                  </a:lnTo>
                  <a:lnTo>
                    <a:pt x="124" y="60"/>
                  </a:lnTo>
                  <a:lnTo>
                    <a:pt x="124" y="60"/>
                  </a:lnTo>
                  <a:lnTo>
                    <a:pt x="118" y="66"/>
                  </a:lnTo>
                  <a:lnTo>
                    <a:pt x="114" y="72"/>
                  </a:lnTo>
                  <a:lnTo>
                    <a:pt x="110" y="78"/>
                  </a:lnTo>
                  <a:lnTo>
                    <a:pt x="110" y="84"/>
                  </a:lnTo>
                  <a:lnTo>
                    <a:pt x="110" y="84"/>
                  </a:lnTo>
                  <a:lnTo>
                    <a:pt x="110" y="92"/>
                  </a:lnTo>
                  <a:lnTo>
                    <a:pt x="112" y="102"/>
                  </a:lnTo>
                  <a:lnTo>
                    <a:pt x="116" y="110"/>
                  </a:lnTo>
                  <a:lnTo>
                    <a:pt x="122" y="118"/>
                  </a:lnTo>
                  <a:lnTo>
                    <a:pt x="122" y="118"/>
                  </a:lnTo>
                  <a:lnTo>
                    <a:pt x="112" y="114"/>
                  </a:lnTo>
                  <a:lnTo>
                    <a:pt x="100" y="110"/>
                  </a:lnTo>
                  <a:lnTo>
                    <a:pt x="90" y="108"/>
                  </a:lnTo>
                  <a:lnTo>
                    <a:pt x="78" y="108"/>
                  </a:lnTo>
                  <a:lnTo>
                    <a:pt x="78" y="108"/>
                  </a:lnTo>
                  <a:lnTo>
                    <a:pt x="70" y="110"/>
                  </a:lnTo>
                  <a:lnTo>
                    <a:pt x="62" y="112"/>
                  </a:lnTo>
                  <a:lnTo>
                    <a:pt x="54" y="118"/>
                  </a:lnTo>
                  <a:lnTo>
                    <a:pt x="48" y="122"/>
                  </a:lnTo>
                  <a:lnTo>
                    <a:pt x="48" y="122"/>
                  </a:lnTo>
                  <a:lnTo>
                    <a:pt x="42" y="130"/>
                  </a:lnTo>
                  <a:lnTo>
                    <a:pt x="38" y="136"/>
                  </a:lnTo>
                  <a:lnTo>
                    <a:pt x="38" y="144"/>
                  </a:lnTo>
                  <a:lnTo>
                    <a:pt x="36" y="152"/>
                  </a:lnTo>
                  <a:lnTo>
                    <a:pt x="36" y="152"/>
                  </a:lnTo>
                  <a:lnTo>
                    <a:pt x="38" y="160"/>
                  </a:lnTo>
                  <a:lnTo>
                    <a:pt x="42" y="168"/>
                  </a:lnTo>
                  <a:lnTo>
                    <a:pt x="46" y="176"/>
                  </a:lnTo>
                  <a:lnTo>
                    <a:pt x="54" y="184"/>
                  </a:lnTo>
                  <a:lnTo>
                    <a:pt x="54" y="184"/>
                  </a:lnTo>
                  <a:lnTo>
                    <a:pt x="34" y="192"/>
                  </a:lnTo>
                  <a:lnTo>
                    <a:pt x="20" y="200"/>
                  </a:lnTo>
                  <a:lnTo>
                    <a:pt x="10" y="210"/>
                  </a:lnTo>
                  <a:lnTo>
                    <a:pt x="2" y="222"/>
                  </a:lnTo>
                  <a:lnTo>
                    <a:pt x="2" y="222"/>
                  </a:lnTo>
                  <a:lnTo>
                    <a:pt x="0" y="228"/>
                  </a:lnTo>
                  <a:lnTo>
                    <a:pt x="0" y="234"/>
                  </a:lnTo>
                  <a:lnTo>
                    <a:pt x="0" y="240"/>
                  </a:lnTo>
                  <a:lnTo>
                    <a:pt x="2" y="244"/>
                  </a:lnTo>
                  <a:lnTo>
                    <a:pt x="6" y="248"/>
                  </a:lnTo>
                  <a:lnTo>
                    <a:pt x="10" y="254"/>
                  </a:lnTo>
                  <a:lnTo>
                    <a:pt x="24" y="262"/>
                  </a:lnTo>
                  <a:lnTo>
                    <a:pt x="24" y="262"/>
                  </a:lnTo>
                  <a:lnTo>
                    <a:pt x="12" y="282"/>
                  </a:lnTo>
                  <a:lnTo>
                    <a:pt x="4" y="302"/>
                  </a:lnTo>
                  <a:lnTo>
                    <a:pt x="2" y="318"/>
                  </a:lnTo>
                  <a:lnTo>
                    <a:pt x="2" y="328"/>
                  </a:lnTo>
                  <a:lnTo>
                    <a:pt x="4" y="336"/>
                  </a:lnTo>
                  <a:lnTo>
                    <a:pt x="4" y="336"/>
                  </a:lnTo>
                  <a:lnTo>
                    <a:pt x="6" y="342"/>
                  </a:lnTo>
                  <a:lnTo>
                    <a:pt x="10" y="348"/>
                  </a:lnTo>
                  <a:lnTo>
                    <a:pt x="16" y="354"/>
                  </a:lnTo>
                  <a:lnTo>
                    <a:pt x="22" y="358"/>
                  </a:lnTo>
                  <a:lnTo>
                    <a:pt x="28" y="362"/>
                  </a:lnTo>
                  <a:lnTo>
                    <a:pt x="36" y="362"/>
                  </a:lnTo>
                  <a:lnTo>
                    <a:pt x="56" y="364"/>
                  </a:lnTo>
                  <a:lnTo>
                    <a:pt x="56" y="364"/>
                  </a:lnTo>
                  <a:lnTo>
                    <a:pt x="56" y="374"/>
                  </a:lnTo>
                  <a:lnTo>
                    <a:pt x="58" y="382"/>
                  </a:lnTo>
                  <a:lnTo>
                    <a:pt x="60" y="392"/>
                  </a:lnTo>
                  <a:lnTo>
                    <a:pt x="64" y="400"/>
                  </a:lnTo>
                  <a:lnTo>
                    <a:pt x="64" y="400"/>
                  </a:lnTo>
                  <a:lnTo>
                    <a:pt x="68" y="406"/>
                  </a:lnTo>
                  <a:lnTo>
                    <a:pt x="72" y="410"/>
                  </a:lnTo>
                  <a:lnTo>
                    <a:pt x="78" y="414"/>
                  </a:lnTo>
                  <a:lnTo>
                    <a:pt x="84" y="418"/>
                  </a:lnTo>
                  <a:lnTo>
                    <a:pt x="84" y="418"/>
                  </a:lnTo>
                  <a:lnTo>
                    <a:pt x="92" y="418"/>
                  </a:lnTo>
                  <a:lnTo>
                    <a:pt x="98" y="418"/>
                  </a:lnTo>
                  <a:lnTo>
                    <a:pt x="106" y="416"/>
                  </a:lnTo>
                  <a:lnTo>
                    <a:pt x="112" y="414"/>
                  </a:lnTo>
                  <a:lnTo>
                    <a:pt x="112" y="414"/>
                  </a:lnTo>
                  <a:lnTo>
                    <a:pt x="118" y="408"/>
                  </a:lnTo>
                  <a:lnTo>
                    <a:pt x="126" y="402"/>
                  </a:lnTo>
                  <a:lnTo>
                    <a:pt x="130" y="394"/>
                  </a:lnTo>
                  <a:lnTo>
                    <a:pt x="136" y="384"/>
                  </a:lnTo>
                  <a:lnTo>
                    <a:pt x="136" y="384"/>
                  </a:lnTo>
                  <a:lnTo>
                    <a:pt x="146" y="402"/>
                  </a:lnTo>
                  <a:lnTo>
                    <a:pt x="158" y="414"/>
                  </a:lnTo>
                  <a:lnTo>
                    <a:pt x="166" y="420"/>
                  </a:lnTo>
                  <a:lnTo>
                    <a:pt x="172" y="422"/>
                  </a:lnTo>
                  <a:lnTo>
                    <a:pt x="180" y="424"/>
                  </a:lnTo>
                  <a:lnTo>
                    <a:pt x="188" y="424"/>
                  </a:lnTo>
                  <a:lnTo>
                    <a:pt x="188" y="424"/>
                  </a:lnTo>
                  <a:lnTo>
                    <a:pt x="194" y="424"/>
                  </a:lnTo>
                  <a:lnTo>
                    <a:pt x="202" y="422"/>
                  </a:lnTo>
                  <a:lnTo>
                    <a:pt x="208" y="418"/>
                  </a:lnTo>
                  <a:lnTo>
                    <a:pt x="214" y="412"/>
                  </a:lnTo>
                  <a:lnTo>
                    <a:pt x="220" y="406"/>
                  </a:lnTo>
                  <a:lnTo>
                    <a:pt x="226" y="398"/>
                  </a:lnTo>
                  <a:lnTo>
                    <a:pt x="234" y="378"/>
                  </a:lnTo>
                  <a:lnTo>
                    <a:pt x="234" y="378"/>
                  </a:lnTo>
                  <a:lnTo>
                    <a:pt x="238" y="400"/>
                  </a:lnTo>
                  <a:lnTo>
                    <a:pt x="244" y="418"/>
                  </a:lnTo>
                  <a:lnTo>
                    <a:pt x="252" y="430"/>
                  </a:lnTo>
                  <a:lnTo>
                    <a:pt x="256" y="434"/>
                  </a:lnTo>
                  <a:lnTo>
                    <a:pt x="262" y="438"/>
                  </a:lnTo>
                  <a:lnTo>
                    <a:pt x="268" y="440"/>
                  </a:lnTo>
                  <a:lnTo>
                    <a:pt x="274" y="440"/>
                  </a:lnTo>
                  <a:lnTo>
                    <a:pt x="290" y="438"/>
                  </a:lnTo>
                  <a:lnTo>
                    <a:pt x="306" y="430"/>
                  </a:lnTo>
                  <a:lnTo>
                    <a:pt x="326" y="418"/>
                  </a:lnTo>
                  <a:lnTo>
                    <a:pt x="326" y="418"/>
                  </a:lnTo>
                  <a:lnTo>
                    <a:pt x="326" y="426"/>
                  </a:lnTo>
                  <a:lnTo>
                    <a:pt x="328" y="434"/>
                  </a:lnTo>
                  <a:lnTo>
                    <a:pt x="332" y="440"/>
                  </a:lnTo>
                  <a:lnTo>
                    <a:pt x="338" y="444"/>
                  </a:lnTo>
                  <a:lnTo>
                    <a:pt x="338" y="444"/>
                  </a:lnTo>
                  <a:lnTo>
                    <a:pt x="342" y="448"/>
                  </a:lnTo>
                  <a:lnTo>
                    <a:pt x="348" y="450"/>
                  </a:lnTo>
                  <a:lnTo>
                    <a:pt x="356" y="452"/>
                  </a:lnTo>
                  <a:lnTo>
                    <a:pt x="362" y="450"/>
                  </a:lnTo>
                  <a:lnTo>
                    <a:pt x="362" y="450"/>
                  </a:lnTo>
                  <a:lnTo>
                    <a:pt x="370" y="448"/>
                  </a:lnTo>
                  <a:lnTo>
                    <a:pt x="378" y="446"/>
                  </a:lnTo>
                  <a:lnTo>
                    <a:pt x="384" y="440"/>
                  </a:lnTo>
                  <a:lnTo>
                    <a:pt x="392" y="436"/>
                  </a:lnTo>
                  <a:lnTo>
                    <a:pt x="392" y="436"/>
                  </a:lnTo>
                  <a:lnTo>
                    <a:pt x="398" y="428"/>
                  </a:lnTo>
                  <a:lnTo>
                    <a:pt x="404" y="418"/>
                  </a:lnTo>
                  <a:lnTo>
                    <a:pt x="408" y="408"/>
                  </a:lnTo>
                  <a:lnTo>
                    <a:pt x="412" y="398"/>
                  </a:lnTo>
                  <a:lnTo>
                    <a:pt x="412" y="398"/>
                  </a:lnTo>
                  <a:lnTo>
                    <a:pt x="414" y="410"/>
                  </a:lnTo>
                  <a:lnTo>
                    <a:pt x="416" y="418"/>
                  </a:lnTo>
                  <a:lnTo>
                    <a:pt x="422" y="426"/>
                  </a:lnTo>
                  <a:lnTo>
                    <a:pt x="428" y="432"/>
                  </a:lnTo>
                  <a:lnTo>
                    <a:pt x="428" y="432"/>
                  </a:lnTo>
                  <a:lnTo>
                    <a:pt x="434" y="438"/>
                  </a:lnTo>
                  <a:lnTo>
                    <a:pt x="442" y="440"/>
                  </a:lnTo>
                  <a:lnTo>
                    <a:pt x="450" y="440"/>
                  </a:lnTo>
                  <a:lnTo>
                    <a:pt x="458" y="440"/>
                  </a:lnTo>
                  <a:lnTo>
                    <a:pt x="458" y="440"/>
                  </a:lnTo>
                  <a:lnTo>
                    <a:pt x="466" y="436"/>
                  </a:lnTo>
                  <a:lnTo>
                    <a:pt x="474" y="432"/>
                  </a:lnTo>
                  <a:lnTo>
                    <a:pt x="482" y="426"/>
                  </a:lnTo>
                  <a:lnTo>
                    <a:pt x="488" y="420"/>
                  </a:lnTo>
                  <a:lnTo>
                    <a:pt x="488" y="420"/>
                  </a:lnTo>
                  <a:lnTo>
                    <a:pt x="494" y="410"/>
                  </a:lnTo>
                  <a:lnTo>
                    <a:pt x="498" y="402"/>
                  </a:lnTo>
                  <a:lnTo>
                    <a:pt x="502" y="394"/>
                  </a:lnTo>
                  <a:lnTo>
                    <a:pt x="502" y="386"/>
                  </a:lnTo>
                  <a:lnTo>
                    <a:pt x="502" y="386"/>
                  </a:lnTo>
                  <a:lnTo>
                    <a:pt x="532" y="390"/>
                  </a:lnTo>
                  <a:lnTo>
                    <a:pt x="532" y="390"/>
                  </a:lnTo>
                  <a:lnTo>
                    <a:pt x="540" y="390"/>
                  </a:lnTo>
                  <a:lnTo>
                    <a:pt x="548" y="388"/>
                  </a:lnTo>
                  <a:lnTo>
                    <a:pt x="554" y="386"/>
                  </a:lnTo>
                  <a:lnTo>
                    <a:pt x="562" y="382"/>
                  </a:lnTo>
                  <a:lnTo>
                    <a:pt x="562" y="382"/>
                  </a:lnTo>
                  <a:lnTo>
                    <a:pt x="568" y="376"/>
                  </a:lnTo>
                  <a:lnTo>
                    <a:pt x="572" y="370"/>
                  </a:lnTo>
                  <a:lnTo>
                    <a:pt x="574" y="362"/>
                  </a:lnTo>
                  <a:lnTo>
                    <a:pt x="576" y="354"/>
                  </a:lnTo>
                  <a:lnTo>
                    <a:pt x="576" y="354"/>
                  </a:lnTo>
                  <a:lnTo>
                    <a:pt x="576" y="346"/>
                  </a:lnTo>
                  <a:lnTo>
                    <a:pt x="574" y="336"/>
                  </a:lnTo>
                  <a:lnTo>
                    <a:pt x="570" y="328"/>
                  </a:lnTo>
                  <a:lnTo>
                    <a:pt x="564" y="320"/>
                  </a:lnTo>
                  <a:lnTo>
                    <a:pt x="564" y="320"/>
                  </a:lnTo>
                  <a:lnTo>
                    <a:pt x="574" y="324"/>
                  </a:lnTo>
                  <a:lnTo>
                    <a:pt x="582" y="328"/>
                  </a:lnTo>
                  <a:lnTo>
                    <a:pt x="590" y="330"/>
                  </a:lnTo>
                  <a:lnTo>
                    <a:pt x="596" y="330"/>
                  </a:lnTo>
                  <a:lnTo>
                    <a:pt x="596" y="330"/>
                  </a:lnTo>
                  <a:lnTo>
                    <a:pt x="602" y="328"/>
                  </a:lnTo>
                  <a:lnTo>
                    <a:pt x="608" y="326"/>
                  </a:lnTo>
                  <a:lnTo>
                    <a:pt x="612" y="322"/>
                  </a:lnTo>
                  <a:lnTo>
                    <a:pt x="616" y="318"/>
                  </a:lnTo>
                  <a:lnTo>
                    <a:pt x="616" y="318"/>
                  </a:lnTo>
                  <a:lnTo>
                    <a:pt x="622" y="306"/>
                  </a:lnTo>
                  <a:lnTo>
                    <a:pt x="622" y="290"/>
                  </a:lnTo>
                  <a:lnTo>
                    <a:pt x="622" y="290"/>
                  </a:lnTo>
                  <a:lnTo>
                    <a:pt x="620" y="274"/>
                  </a:lnTo>
                  <a:lnTo>
                    <a:pt x="614" y="258"/>
                  </a:lnTo>
                  <a:lnTo>
                    <a:pt x="614" y="258"/>
                  </a:lnTo>
                  <a:lnTo>
                    <a:pt x="620" y="256"/>
                  </a:lnTo>
                  <a:lnTo>
                    <a:pt x="626" y="252"/>
                  </a:lnTo>
                  <a:lnTo>
                    <a:pt x="632" y="248"/>
                  </a:lnTo>
                  <a:lnTo>
                    <a:pt x="636" y="242"/>
                  </a:lnTo>
                  <a:lnTo>
                    <a:pt x="636" y="242"/>
                  </a:lnTo>
                  <a:lnTo>
                    <a:pt x="640" y="228"/>
                  </a:lnTo>
                  <a:lnTo>
                    <a:pt x="638" y="214"/>
                  </a:lnTo>
                  <a:lnTo>
                    <a:pt x="638" y="214"/>
                  </a:lnTo>
                  <a:lnTo>
                    <a:pt x="636" y="206"/>
                  </a:lnTo>
                  <a:lnTo>
                    <a:pt x="634" y="200"/>
                  </a:lnTo>
                  <a:lnTo>
                    <a:pt x="628" y="194"/>
                  </a:lnTo>
                  <a:lnTo>
                    <a:pt x="624" y="188"/>
                  </a:lnTo>
                  <a:lnTo>
                    <a:pt x="624" y="188"/>
                  </a:lnTo>
                  <a:lnTo>
                    <a:pt x="616" y="184"/>
                  </a:lnTo>
                  <a:lnTo>
                    <a:pt x="608" y="180"/>
                  </a:lnTo>
                  <a:lnTo>
                    <a:pt x="600" y="178"/>
                  </a:lnTo>
                  <a:lnTo>
                    <a:pt x="592" y="178"/>
                  </a:lnTo>
                  <a:lnTo>
                    <a:pt x="592" y="178"/>
                  </a:lnTo>
                  <a:lnTo>
                    <a:pt x="600" y="172"/>
                  </a:lnTo>
                  <a:lnTo>
                    <a:pt x="606" y="164"/>
                  </a:lnTo>
                  <a:lnTo>
                    <a:pt x="612" y="158"/>
                  </a:lnTo>
                  <a:lnTo>
                    <a:pt x="614" y="150"/>
                  </a:lnTo>
                  <a:lnTo>
                    <a:pt x="614" y="150"/>
                  </a:lnTo>
                  <a:lnTo>
                    <a:pt x="616" y="142"/>
                  </a:lnTo>
                  <a:lnTo>
                    <a:pt x="616" y="134"/>
                  </a:lnTo>
                  <a:lnTo>
                    <a:pt x="614" y="128"/>
                  </a:lnTo>
                  <a:lnTo>
                    <a:pt x="610" y="120"/>
                  </a:lnTo>
                  <a:lnTo>
                    <a:pt x="610" y="120"/>
                  </a:lnTo>
                  <a:lnTo>
                    <a:pt x="604" y="114"/>
                  </a:lnTo>
                  <a:lnTo>
                    <a:pt x="598" y="108"/>
                  </a:lnTo>
                  <a:lnTo>
                    <a:pt x="590" y="104"/>
                  </a:lnTo>
                  <a:lnTo>
                    <a:pt x="582" y="100"/>
                  </a:lnTo>
                  <a:lnTo>
                    <a:pt x="582" y="100"/>
                  </a:lnTo>
                  <a:lnTo>
                    <a:pt x="572" y="96"/>
                  </a:lnTo>
                  <a:lnTo>
                    <a:pt x="560" y="94"/>
                  </a:lnTo>
                  <a:lnTo>
                    <a:pt x="550" y="94"/>
                  </a:lnTo>
                  <a:lnTo>
                    <a:pt x="538" y="94"/>
                  </a:lnTo>
                  <a:lnTo>
                    <a:pt x="538" y="94"/>
                  </a:lnTo>
                  <a:lnTo>
                    <a:pt x="542" y="86"/>
                  </a:lnTo>
                  <a:lnTo>
                    <a:pt x="544" y="78"/>
                  </a:lnTo>
                  <a:lnTo>
                    <a:pt x="544" y="70"/>
                  </a:lnTo>
                  <a:lnTo>
                    <a:pt x="544" y="62"/>
                  </a:lnTo>
                  <a:lnTo>
                    <a:pt x="544" y="62"/>
                  </a:lnTo>
                  <a:lnTo>
                    <a:pt x="540" y="56"/>
                  </a:lnTo>
                  <a:lnTo>
                    <a:pt x="536" y="52"/>
                  </a:lnTo>
                  <a:lnTo>
                    <a:pt x="530" y="48"/>
                  </a:lnTo>
                  <a:lnTo>
                    <a:pt x="524" y="44"/>
                  </a:lnTo>
                  <a:lnTo>
                    <a:pt x="524" y="44"/>
                  </a:lnTo>
                  <a:lnTo>
                    <a:pt x="508" y="42"/>
                  </a:lnTo>
                  <a:lnTo>
                    <a:pt x="492" y="44"/>
                  </a:lnTo>
                  <a:lnTo>
                    <a:pt x="492" y="44"/>
                  </a:lnTo>
                  <a:lnTo>
                    <a:pt x="482" y="46"/>
                  </a:lnTo>
                  <a:lnTo>
                    <a:pt x="474" y="50"/>
                  </a:lnTo>
                  <a:lnTo>
                    <a:pt x="466" y="56"/>
                  </a:lnTo>
                  <a:lnTo>
                    <a:pt x="458" y="62"/>
                  </a:lnTo>
                  <a:lnTo>
                    <a:pt x="458" y="62"/>
                  </a:lnTo>
                  <a:lnTo>
                    <a:pt x="462" y="50"/>
                  </a:lnTo>
                  <a:lnTo>
                    <a:pt x="464" y="40"/>
                  </a:lnTo>
                  <a:lnTo>
                    <a:pt x="464" y="30"/>
                  </a:lnTo>
                  <a:lnTo>
                    <a:pt x="462" y="22"/>
                  </a:lnTo>
                  <a:lnTo>
                    <a:pt x="462" y="22"/>
                  </a:lnTo>
                  <a:lnTo>
                    <a:pt x="458" y="16"/>
                  </a:lnTo>
                  <a:lnTo>
                    <a:pt x="454" y="10"/>
                  </a:lnTo>
                  <a:lnTo>
                    <a:pt x="448" y="6"/>
                  </a:lnTo>
                  <a:lnTo>
                    <a:pt x="440" y="2"/>
                  </a:lnTo>
                  <a:lnTo>
                    <a:pt x="440" y="2"/>
                  </a:lnTo>
                  <a:lnTo>
                    <a:pt x="434" y="2"/>
                  </a:lnTo>
                  <a:lnTo>
                    <a:pt x="424" y="0"/>
                  </a:lnTo>
                  <a:lnTo>
                    <a:pt x="416" y="2"/>
                  </a:lnTo>
                  <a:lnTo>
                    <a:pt x="408" y="6"/>
                  </a:lnTo>
                  <a:lnTo>
                    <a:pt x="408" y="6"/>
                  </a:lnTo>
                  <a:lnTo>
                    <a:pt x="398" y="10"/>
                  </a:lnTo>
                  <a:lnTo>
                    <a:pt x="390" y="16"/>
                  </a:lnTo>
                  <a:lnTo>
                    <a:pt x="380" y="24"/>
                  </a:lnTo>
                  <a:lnTo>
                    <a:pt x="372" y="32"/>
                  </a:lnTo>
                  <a:lnTo>
                    <a:pt x="372" y="32"/>
                  </a:lnTo>
                  <a:lnTo>
                    <a:pt x="372" y="24"/>
                  </a:lnTo>
                  <a:lnTo>
                    <a:pt x="370" y="16"/>
                  </a:lnTo>
                  <a:lnTo>
                    <a:pt x="366" y="10"/>
                  </a:lnTo>
                  <a:lnTo>
                    <a:pt x="362" y="6"/>
                  </a:lnTo>
                  <a:lnTo>
                    <a:pt x="362" y="6"/>
                  </a:lnTo>
                  <a:lnTo>
                    <a:pt x="356" y="2"/>
                  </a:lnTo>
                  <a:lnTo>
                    <a:pt x="352" y="0"/>
                  </a:lnTo>
                  <a:lnTo>
                    <a:pt x="344" y="0"/>
                  </a:lnTo>
                  <a:lnTo>
                    <a:pt x="338" y="2"/>
                  </a:lnTo>
                  <a:lnTo>
                    <a:pt x="338" y="2"/>
                  </a:lnTo>
                  <a:lnTo>
                    <a:pt x="324" y="6"/>
                  </a:lnTo>
                  <a:lnTo>
                    <a:pt x="312" y="16"/>
                  </a:lnTo>
                  <a:lnTo>
                    <a:pt x="312" y="16"/>
                  </a:lnTo>
                  <a:lnTo>
                    <a:pt x="300" y="30"/>
                  </a:lnTo>
                  <a:lnTo>
                    <a:pt x="294" y="46"/>
                  </a:lnTo>
                  <a:lnTo>
                    <a:pt x="294" y="46"/>
                  </a:lnTo>
                  <a:lnTo>
                    <a:pt x="286" y="36"/>
                  </a:lnTo>
                  <a:lnTo>
                    <a:pt x="278" y="30"/>
                  </a:lnTo>
                  <a:lnTo>
                    <a:pt x="268" y="24"/>
                  </a:lnTo>
                  <a:lnTo>
                    <a:pt x="258" y="18"/>
                  </a:lnTo>
                  <a:lnTo>
                    <a:pt x="258" y="18"/>
                  </a:lnTo>
                  <a:lnTo>
                    <a:pt x="240" y="12"/>
                  </a:lnTo>
                  <a:lnTo>
                    <a:pt x="232" y="12"/>
                  </a:lnTo>
                  <a:lnTo>
                    <a:pt x="222" y="12"/>
                  </a:lnTo>
                  <a:lnTo>
                    <a:pt x="222" y="12"/>
                  </a:lnTo>
                  <a:lnTo>
                    <a:pt x="214" y="14"/>
                  </a:lnTo>
                  <a:lnTo>
                    <a:pt x="206" y="18"/>
                  </a:lnTo>
                  <a:lnTo>
                    <a:pt x="200" y="22"/>
                  </a:lnTo>
                  <a:lnTo>
                    <a:pt x="196" y="26"/>
                  </a:lnTo>
                  <a:lnTo>
                    <a:pt x="196" y="26"/>
                  </a:lnTo>
                  <a:lnTo>
                    <a:pt x="192" y="34"/>
                  </a:lnTo>
                  <a:lnTo>
                    <a:pt x="190" y="42"/>
                  </a:lnTo>
                  <a:lnTo>
                    <a:pt x="190" y="50"/>
                  </a:lnTo>
                  <a:lnTo>
                    <a:pt x="190" y="60"/>
                  </a:lnTo>
                  <a:lnTo>
                    <a:pt x="190" y="60"/>
                  </a:lnTo>
                  <a:close/>
                </a:path>
              </a:pathLst>
            </a:custGeom>
            <a:solidFill>
              <a:srgbClr val="354849"/>
            </a:solidFill>
            <a:ln w="9525">
              <a:noFill/>
              <a:round/>
              <a:headEnd/>
              <a:tailEnd/>
            </a:ln>
          </p:spPr>
          <p:txBody>
            <a:bodyPr/>
            <a:lstStyle/>
            <a:p>
              <a:endParaRPr lang="es-ES"/>
            </a:p>
          </p:txBody>
        </p:sp>
        <p:sp>
          <p:nvSpPr>
            <p:cNvPr id="13381" name="Freeform 69"/>
            <p:cNvSpPr>
              <a:spLocks/>
            </p:cNvSpPr>
            <p:nvPr/>
          </p:nvSpPr>
          <p:spPr bwMode="auto">
            <a:xfrm>
              <a:off x="40" y="4"/>
              <a:ext cx="640" cy="452"/>
            </a:xfrm>
            <a:custGeom>
              <a:avLst/>
              <a:gdLst/>
              <a:ahLst/>
              <a:cxnLst>
                <a:cxn ang="0">
                  <a:pos x="164" y="52"/>
                </a:cxn>
                <a:cxn ang="0">
                  <a:pos x="124" y="60"/>
                </a:cxn>
                <a:cxn ang="0">
                  <a:pos x="110" y="84"/>
                </a:cxn>
                <a:cxn ang="0">
                  <a:pos x="122" y="118"/>
                </a:cxn>
                <a:cxn ang="0">
                  <a:pos x="78" y="108"/>
                </a:cxn>
                <a:cxn ang="0">
                  <a:pos x="48" y="122"/>
                </a:cxn>
                <a:cxn ang="0">
                  <a:pos x="36" y="152"/>
                </a:cxn>
                <a:cxn ang="0">
                  <a:pos x="54" y="184"/>
                </a:cxn>
                <a:cxn ang="0">
                  <a:pos x="2" y="222"/>
                </a:cxn>
                <a:cxn ang="0">
                  <a:pos x="2" y="244"/>
                </a:cxn>
                <a:cxn ang="0">
                  <a:pos x="12" y="282"/>
                </a:cxn>
                <a:cxn ang="0">
                  <a:pos x="4" y="336"/>
                </a:cxn>
                <a:cxn ang="0">
                  <a:pos x="28" y="362"/>
                </a:cxn>
                <a:cxn ang="0">
                  <a:pos x="58" y="382"/>
                </a:cxn>
                <a:cxn ang="0">
                  <a:pos x="72" y="410"/>
                </a:cxn>
                <a:cxn ang="0">
                  <a:pos x="98" y="418"/>
                </a:cxn>
                <a:cxn ang="0">
                  <a:pos x="126" y="402"/>
                </a:cxn>
                <a:cxn ang="0">
                  <a:pos x="158" y="414"/>
                </a:cxn>
                <a:cxn ang="0">
                  <a:pos x="188" y="424"/>
                </a:cxn>
                <a:cxn ang="0">
                  <a:pos x="220" y="406"/>
                </a:cxn>
                <a:cxn ang="0">
                  <a:pos x="244" y="418"/>
                </a:cxn>
                <a:cxn ang="0">
                  <a:pos x="274" y="440"/>
                </a:cxn>
                <a:cxn ang="0">
                  <a:pos x="326" y="426"/>
                </a:cxn>
                <a:cxn ang="0">
                  <a:pos x="342" y="448"/>
                </a:cxn>
                <a:cxn ang="0">
                  <a:pos x="370" y="448"/>
                </a:cxn>
                <a:cxn ang="0">
                  <a:pos x="398" y="428"/>
                </a:cxn>
                <a:cxn ang="0">
                  <a:pos x="414" y="410"/>
                </a:cxn>
                <a:cxn ang="0">
                  <a:pos x="434" y="438"/>
                </a:cxn>
                <a:cxn ang="0">
                  <a:pos x="466" y="436"/>
                </a:cxn>
                <a:cxn ang="0">
                  <a:pos x="494" y="410"/>
                </a:cxn>
                <a:cxn ang="0">
                  <a:pos x="532" y="390"/>
                </a:cxn>
                <a:cxn ang="0">
                  <a:pos x="562" y="382"/>
                </a:cxn>
                <a:cxn ang="0">
                  <a:pos x="576" y="354"/>
                </a:cxn>
                <a:cxn ang="0">
                  <a:pos x="564" y="320"/>
                </a:cxn>
                <a:cxn ang="0">
                  <a:pos x="596" y="330"/>
                </a:cxn>
                <a:cxn ang="0">
                  <a:pos x="616" y="318"/>
                </a:cxn>
                <a:cxn ang="0">
                  <a:pos x="620" y="274"/>
                </a:cxn>
                <a:cxn ang="0">
                  <a:pos x="632" y="248"/>
                </a:cxn>
                <a:cxn ang="0">
                  <a:pos x="638" y="214"/>
                </a:cxn>
                <a:cxn ang="0">
                  <a:pos x="624" y="188"/>
                </a:cxn>
                <a:cxn ang="0">
                  <a:pos x="592" y="178"/>
                </a:cxn>
                <a:cxn ang="0">
                  <a:pos x="614" y="150"/>
                </a:cxn>
                <a:cxn ang="0">
                  <a:pos x="610" y="120"/>
                </a:cxn>
                <a:cxn ang="0">
                  <a:pos x="582" y="100"/>
                </a:cxn>
                <a:cxn ang="0">
                  <a:pos x="538" y="94"/>
                </a:cxn>
                <a:cxn ang="0">
                  <a:pos x="544" y="62"/>
                </a:cxn>
                <a:cxn ang="0">
                  <a:pos x="524" y="44"/>
                </a:cxn>
                <a:cxn ang="0">
                  <a:pos x="474" y="50"/>
                </a:cxn>
                <a:cxn ang="0">
                  <a:pos x="464" y="40"/>
                </a:cxn>
                <a:cxn ang="0">
                  <a:pos x="454" y="10"/>
                </a:cxn>
                <a:cxn ang="0">
                  <a:pos x="424" y="0"/>
                </a:cxn>
                <a:cxn ang="0">
                  <a:pos x="390" y="16"/>
                </a:cxn>
                <a:cxn ang="0">
                  <a:pos x="370" y="16"/>
                </a:cxn>
                <a:cxn ang="0">
                  <a:pos x="352" y="0"/>
                </a:cxn>
                <a:cxn ang="0">
                  <a:pos x="312" y="16"/>
                </a:cxn>
                <a:cxn ang="0">
                  <a:pos x="286" y="36"/>
                </a:cxn>
                <a:cxn ang="0">
                  <a:pos x="240" y="12"/>
                </a:cxn>
                <a:cxn ang="0">
                  <a:pos x="206" y="18"/>
                </a:cxn>
                <a:cxn ang="0">
                  <a:pos x="190" y="42"/>
                </a:cxn>
              </a:cxnLst>
              <a:rect l="0" t="0" r="r" b="b"/>
              <a:pathLst>
                <a:path w="640" h="452">
                  <a:moveTo>
                    <a:pt x="190" y="60"/>
                  </a:moveTo>
                  <a:lnTo>
                    <a:pt x="190" y="60"/>
                  </a:lnTo>
                  <a:lnTo>
                    <a:pt x="182" y="56"/>
                  </a:lnTo>
                  <a:lnTo>
                    <a:pt x="172" y="52"/>
                  </a:lnTo>
                  <a:lnTo>
                    <a:pt x="164" y="52"/>
                  </a:lnTo>
                  <a:lnTo>
                    <a:pt x="154" y="50"/>
                  </a:lnTo>
                  <a:lnTo>
                    <a:pt x="154" y="50"/>
                  </a:lnTo>
                  <a:lnTo>
                    <a:pt x="138" y="54"/>
                  </a:lnTo>
                  <a:lnTo>
                    <a:pt x="130" y="56"/>
                  </a:lnTo>
                  <a:lnTo>
                    <a:pt x="124" y="60"/>
                  </a:lnTo>
                  <a:lnTo>
                    <a:pt x="124" y="60"/>
                  </a:lnTo>
                  <a:lnTo>
                    <a:pt x="118" y="66"/>
                  </a:lnTo>
                  <a:lnTo>
                    <a:pt x="114" y="72"/>
                  </a:lnTo>
                  <a:lnTo>
                    <a:pt x="110" y="78"/>
                  </a:lnTo>
                  <a:lnTo>
                    <a:pt x="110" y="84"/>
                  </a:lnTo>
                  <a:lnTo>
                    <a:pt x="110" y="84"/>
                  </a:lnTo>
                  <a:lnTo>
                    <a:pt x="110" y="92"/>
                  </a:lnTo>
                  <a:lnTo>
                    <a:pt x="112" y="102"/>
                  </a:lnTo>
                  <a:lnTo>
                    <a:pt x="116" y="110"/>
                  </a:lnTo>
                  <a:lnTo>
                    <a:pt x="122" y="118"/>
                  </a:lnTo>
                  <a:lnTo>
                    <a:pt x="122" y="118"/>
                  </a:lnTo>
                  <a:lnTo>
                    <a:pt x="112" y="114"/>
                  </a:lnTo>
                  <a:lnTo>
                    <a:pt x="100" y="110"/>
                  </a:lnTo>
                  <a:lnTo>
                    <a:pt x="90" y="108"/>
                  </a:lnTo>
                  <a:lnTo>
                    <a:pt x="78" y="108"/>
                  </a:lnTo>
                  <a:lnTo>
                    <a:pt x="78" y="108"/>
                  </a:lnTo>
                  <a:lnTo>
                    <a:pt x="70" y="110"/>
                  </a:lnTo>
                  <a:lnTo>
                    <a:pt x="62" y="112"/>
                  </a:lnTo>
                  <a:lnTo>
                    <a:pt x="54" y="118"/>
                  </a:lnTo>
                  <a:lnTo>
                    <a:pt x="48" y="122"/>
                  </a:lnTo>
                  <a:lnTo>
                    <a:pt x="48" y="122"/>
                  </a:lnTo>
                  <a:lnTo>
                    <a:pt x="42" y="130"/>
                  </a:lnTo>
                  <a:lnTo>
                    <a:pt x="38" y="136"/>
                  </a:lnTo>
                  <a:lnTo>
                    <a:pt x="38" y="144"/>
                  </a:lnTo>
                  <a:lnTo>
                    <a:pt x="36" y="152"/>
                  </a:lnTo>
                  <a:lnTo>
                    <a:pt x="36" y="152"/>
                  </a:lnTo>
                  <a:lnTo>
                    <a:pt x="38" y="160"/>
                  </a:lnTo>
                  <a:lnTo>
                    <a:pt x="42" y="168"/>
                  </a:lnTo>
                  <a:lnTo>
                    <a:pt x="46" y="176"/>
                  </a:lnTo>
                  <a:lnTo>
                    <a:pt x="54" y="184"/>
                  </a:lnTo>
                  <a:lnTo>
                    <a:pt x="54" y="184"/>
                  </a:lnTo>
                  <a:lnTo>
                    <a:pt x="34" y="192"/>
                  </a:lnTo>
                  <a:lnTo>
                    <a:pt x="20" y="200"/>
                  </a:lnTo>
                  <a:lnTo>
                    <a:pt x="10" y="210"/>
                  </a:lnTo>
                  <a:lnTo>
                    <a:pt x="2" y="222"/>
                  </a:lnTo>
                  <a:lnTo>
                    <a:pt x="2" y="222"/>
                  </a:lnTo>
                  <a:lnTo>
                    <a:pt x="0" y="228"/>
                  </a:lnTo>
                  <a:lnTo>
                    <a:pt x="0" y="234"/>
                  </a:lnTo>
                  <a:lnTo>
                    <a:pt x="0" y="240"/>
                  </a:lnTo>
                  <a:lnTo>
                    <a:pt x="2" y="244"/>
                  </a:lnTo>
                  <a:lnTo>
                    <a:pt x="6" y="248"/>
                  </a:lnTo>
                  <a:lnTo>
                    <a:pt x="10" y="254"/>
                  </a:lnTo>
                  <a:lnTo>
                    <a:pt x="24" y="262"/>
                  </a:lnTo>
                  <a:lnTo>
                    <a:pt x="24" y="262"/>
                  </a:lnTo>
                  <a:lnTo>
                    <a:pt x="12" y="282"/>
                  </a:lnTo>
                  <a:lnTo>
                    <a:pt x="4" y="302"/>
                  </a:lnTo>
                  <a:lnTo>
                    <a:pt x="2" y="318"/>
                  </a:lnTo>
                  <a:lnTo>
                    <a:pt x="2" y="328"/>
                  </a:lnTo>
                  <a:lnTo>
                    <a:pt x="4" y="336"/>
                  </a:lnTo>
                  <a:lnTo>
                    <a:pt x="4" y="336"/>
                  </a:lnTo>
                  <a:lnTo>
                    <a:pt x="6" y="342"/>
                  </a:lnTo>
                  <a:lnTo>
                    <a:pt x="10" y="348"/>
                  </a:lnTo>
                  <a:lnTo>
                    <a:pt x="16" y="354"/>
                  </a:lnTo>
                  <a:lnTo>
                    <a:pt x="22" y="358"/>
                  </a:lnTo>
                  <a:lnTo>
                    <a:pt x="28" y="362"/>
                  </a:lnTo>
                  <a:lnTo>
                    <a:pt x="36" y="362"/>
                  </a:lnTo>
                  <a:lnTo>
                    <a:pt x="56" y="364"/>
                  </a:lnTo>
                  <a:lnTo>
                    <a:pt x="56" y="364"/>
                  </a:lnTo>
                  <a:lnTo>
                    <a:pt x="56" y="374"/>
                  </a:lnTo>
                  <a:lnTo>
                    <a:pt x="58" y="382"/>
                  </a:lnTo>
                  <a:lnTo>
                    <a:pt x="60" y="392"/>
                  </a:lnTo>
                  <a:lnTo>
                    <a:pt x="64" y="400"/>
                  </a:lnTo>
                  <a:lnTo>
                    <a:pt x="64" y="400"/>
                  </a:lnTo>
                  <a:lnTo>
                    <a:pt x="68" y="406"/>
                  </a:lnTo>
                  <a:lnTo>
                    <a:pt x="72" y="410"/>
                  </a:lnTo>
                  <a:lnTo>
                    <a:pt x="78" y="414"/>
                  </a:lnTo>
                  <a:lnTo>
                    <a:pt x="84" y="418"/>
                  </a:lnTo>
                  <a:lnTo>
                    <a:pt x="84" y="418"/>
                  </a:lnTo>
                  <a:lnTo>
                    <a:pt x="92" y="418"/>
                  </a:lnTo>
                  <a:lnTo>
                    <a:pt x="98" y="418"/>
                  </a:lnTo>
                  <a:lnTo>
                    <a:pt x="106" y="416"/>
                  </a:lnTo>
                  <a:lnTo>
                    <a:pt x="112" y="414"/>
                  </a:lnTo>
                  <a:lnTo>
                    <a:pt x="112" y="414"/>
                  </a:lnTo>
                  <a:lnTo>
                    <a:pt x="118" y="408"/>
                  </a:lnTo>
                  <a:lnTo>
                    <a:pt x="126" y="402"/>
                  </a:lnTo>
                  <a:lnTo>
                    <a:pt x="130" y="394"/>
                  </a:lnTo>
                  <a:lnTo>
                    <a:pt x="136" y="384"/>
                  </a:lnTo>
                  <a:lnTo>
                    <a:pt x="136" y="384"/>
                  </a:lnTo>
                  <a:lnTo>
                    <a:pt x="146" y="402"/>
                  </a:lnTo>
                  <a:lnTo>
                    <a:pt x="158" y="414"/>
                  </a:lnTo>
                  <a:lnTo>
                    <a:pt x="166" y="420"/>
                  </a:lnTo>
                  <a:lnTo>
                    <a:pt x="172" y="422"/>
                  </a:lnTo>
                  <a:lnTo>
                    <a:pt x="180" y="424"/>
                  </a:lnTo>
                  <a:lnTo>
                    <a:pt x="188" y="424"/>
                  </a:lnTo>
                  <a:lnTo>
                    <a:pt x="188" y="424"/>
                  </a:lnTo>
                  <a:lnTo>
                    <a:pt x="194" y="424"/>
                  </a:lnTo>
                  <a:lnTo>
                    <a:pt x="202" y="422"/>
                  </a:lnTo>
                  <a:lnTo>
                    <a:pt x="208" y="418"/>
                  </a:lnTo>
                  <a:lnTo>
                    <a:pt x="214" y="412"/>
                  </a:lnTo>
                  <a:lnTo>
                    <a:pt x="220" y="406"/>
                  </a:lnTo>
                  <a:lnTo>
                    <a:pt x="226" y="398"/>
                  </a:lnTo>
                  <a:lnTo>
                    <a:pt x="234" y="378"/>
                  </a:lnTo>
                  <a:lnTo>
                    <a:pt x="234" y="378"/>
                  </a:lnTo>
                  <a:lnTo>
                    <a:pt x="238" y="400"/>
                  </a:lnTo>
                  <a:lnTo>
                    <a:pt x="244" y="418"/>
                  </a:lnTo>
                  <a:lnTo>
                    <a:pt x="252" y="430"/>
                  </a:lnTo>
                  <a:lnTo>
                    <a:pt x="256" y="434"/>
                  </a:lnTo>
                  <a:lnTo>
                    <a:pt x="262" y="438"/>
                  </a:lnTo>
                  <a:lnTo>
                    <a:pt x="268" y="440"/>
                  </a:lnTo>
                  <a:lnTo>
                    <a:pt x="274" y="440"/>
                  </a:lnTo>
                  <a:lnTo>
                    <a:pt x="290" y="438"/>
                  </a:lnTo>
                  <a:lnTo>
                    <a:pt x="306" y="430"/>
                  </a:lnTo>
                  <a:lnTo>
                    <a:pt x="326" y="418"/>
                  </a:lnTo>
                  <a:lnTo>
                    <a:pt x="326" y="418"/>
                  </a:lnTo>
                  <a:lnTo>
                    <a:pt x="326" y="426"/>
                  </a:lnTo>
                  <a:lnTo>
                    <a:pt x="328" y="434"/>
                  </a:lnTo>
                  <a:lnTo>
                    <a:pt x="332" y="440"/>
                  </a:lnTo>
                  <a:lnTo>
                    <a:pt x="338" y="444"/>
                  </a:lnTo>
                  <a:lnTo>
                    <a:pt x="338" y="444"/>
                  </a:lnTo>
                  <a:lnTo>
                    <a:pt x="342" y="448"/>
                  </a:lnTo>
                  <a:lnTo>
                    <a:pt x="348" y="450"/>
                  </a:lnTo>
                  <a:lnTo>
                    <a:pt x="356" y="452"/>
                  </a:lnTo>
                  <a:lnTo>
                    <a:pt x="362" y="450"/>
                  </a:lnTo>
                  <a:lnTo>
                    <a:pt x="362" y="450"/>
                  </a:lnTo>
                  <a:lnTo>
                    <a:pt x="370" y="448"/>
                  </a:lnTo>
                  <a:lnTo>
                    <a:pt x="378" y="446"/>
                  </a:lnTo>
                  <a:lnTo>
                    <a:pt x="384" y="440"/>
                  </a:lnTo>
                  <a:lnTo>
                    <a:pt x="392" y="436"/>
                  </a:lnTo>
                  <a:lnTo>
                    <a:pt x="392" y="436"/>
                  </a:lnTo>
                  <a:lnTo>
                    <a:pt x="398" y="428"/>
                  </a:lnTo>
                  <a:lnTo>
                    <a:pt x="404" y="418"/>
                  </a:lnTo>
                  <a:lnTo>
                    <a:pt x="408" y="408"/>
                  </a:lnTo>
                  <a:lnTo>
                    <a:pt x="412" y="398"/>
                  </a:lnTo>
                  <a:lnTo>
                    <a:pt x="412" y="398"/>
                  </a:lnTo>
                  <a:lnTo>
                    <a:pt x="414" y="410"/>
                  </a:lnTo>
                  <a:lnTo>
                    <a:pt x="416" y="418"/>
                  </a:lnTo>
                  <a:lnTo>
                    <a:pt x="422" y="426"/>
                  </a:lnTo>
                  <a:lnTo>
                    <a:pt x="428" y="432"/>
                  </a:lnTo>
                  <a:lnTo>
                    <a:pt x="428" y="432"/>
                  </a:lnTo>
                  <a:lnTo>
                    <a:pt x="434" y="438"/>
                  </a:lnTo>
                  <a:lnTo>
                    <a:pt x="442" y="440"/>
                  </a:lnTo>
                  <a:lnTo>
                    <a:pt x="450" y="440"/>
                  </a:lnTo>
                  <a:lnTo>
                    <a:pt x="458" y="440"/>
                  </a:lnTo>
                  <a:lnTo>
                    <a:pt x="458" y="440"/>
                  </a:lnTo>
                  <a:lnTo>
                    <a:pt x="466" y="436"/>
                  </a:lnTo>
                  <a:lnTo>
                    <a:pt x="474" y="432"/>
                  </a:lnTo>
                  <a:lnTo>
                    <a:pt x="482" y="426"/>
                  </a:lnTo>
                  <a:lnTo>
                    <a:pt x="488" y="420"/>
                  </a:lnTo>
                  <a:lnTo>
                    <a:pt x="488" y="420"/>
                  </a:lnTo>
                  <a:lnTo>
                    <a:pt x="494" y="410"/>
                  </a:lnTo>
                  <a:lnTo>
                    <a:pt x="498" y="402"/>
                  </a:lnTo>
                  <a:lnTo>
                    <a:pt x="502" y="394"/>
                  </a:lnTo>
                  <a:lnTo>
                    <a:pt x="502" y="386"/>
                  </a:lnTo>
                  <a:lnTo>
                    <a:pt x="502" y="386"/>
                  </a:lnTo>
                  <a:lnTo>
                    <a:pt x="532" y="390"/>
                  </a:lnTo>
                  <a:lnTo>
                    <a:pt x="532" y="390"/>
                  </a:lnTo>
                  <a:lnTo>
                    <a:pt x="540" y="390"/>
                  </a:lnTo>
                  <a:lnTo>
                    <a:pt x="548" y="388"/>
                  </a:lnTo>
                  <a:lnTo>
                    <a:pt x="554" y="386"/>
                  </a:lnTo>
                  <a:lnTo>
                    <a:pt x="562" y="382"/>
                  </a:lnTo>
                  <a:lnTo>
                    <a:pt x="562" y="382"/>
                  </a:lnTo>
                  <a:lnTo>
                    <a:pt x="568" y="376"/>
                  </a:lnTo>
                  <a:lnTo>
                    <a:pt x="572" y="370"/>
                  </a:lnTo>
                  <a:lnTo>
                    <a:pt x="574" y="362"/>
                  </a:lnTo>
                  <a:lnTo>
                    <a:pt x="576" y="354"/>
                  </a:lnTo>
                  <a:lnTo>
                    <a:pt x="576" y="354"/>
                  </a:lnTo>
                  <a:lnTo>
                    <a:pt x="576" y="346"/>
                  </a:lnTo>
                  <a:lnTo>
                    <a:pt x="574" y="336"/>
                  </a:lnTo>
                  <a:lnTo>
                    <a:pt x="570" y="328"/>
                  </a:lnTo>
                  <a:lnTo>
                    <a:pt x="564" y="320"/>
                  </a:lnTo>
                  <a:lnTo>
                    <a:pt x="564" y="320"/>
                  </a:lnTo>
                  <a:lnTo>
                    <a:pt x="574" y="324"/>
                  </a:lnTo>
                  <a:lnTo>
                    <a:pt x="582" y="328"/>
                  </a:lnTo>
                  <a:lnTo>
                    <a:pt x="590" y="330"/>
                  </a:lnTo>
                  <a:lnTo>
                    <a:pt x="596" y="330"/>
                  </a:lnTo>
                  <a:lnTo>
                    <a:pt x="596" y="330"/>
                  </a:lnTo>
                  <a:lnTo>
                    <a:pt x="602" y="328"/>
                  </a:lnTo>
                  <a:lnTo>
                    <a:pt x="608" y="326"/>
                  </a:lnTo>
                  <a:lnTo>
                    <a:pt x="612" y="322"/>
                  </a:lnTo>
                  <a:lnTo>
                    <a:pt x="616" y="318"/>
                  </a:lnTo>
                  <a:lnTo>
                    <a:pt x="616" y="318"/>
                  </a:lnTo>
                  <a:lnTo>
                    <a:pt x="622" y="306"/>
                  </a:lnTo>
                  <a:lnTo>
                    <a:pt x="622" y="290"/>
                  </a:lnTo>
                  <a:lnTo>
                    <a:pt x="622" y="290"/>
                  </a:lnTo>
                  <a:lnTo>
                    <a:pt x="620" y="274"/>
                  </a:lnTo>
                  <a:lnTo>
                    <a:pt x="614" y="258"/>
                  </a:lnTo>
                  <a:lnTo>
                    <a:pt x="614" y="258"/>
                  </a:lnTo>
                  <a:lnTo>
                    <a:pt x="620" y="256"/>
                  </a:lnTo>
                  <a:lnTo>
                    <a:pt x="626" y="252"/>
                  </a:lnTo>
                  <a:lnTo>
                    <a:pt x="632" y="248"/>
                  </a:lnTo>
                  <a:lnTo>
                    <a:pt x="636" y="242"/>
                  </a:lnTo>
                  <a:lnTo>
                    <a:pt x="636" y="242"/>
                  </a:lnTo>
                  <a:lnTo>
                    <a:pt x="640" y="228"/>
                  </a:lnTo>
                  <a:lnTo>
                    <a:pt x="638" y="214"/>
                  </a:lnTo>
                  <a:lnTo>
                    <a:pt x="638" y="214"/>
                  </a:lnTo>
                  <a:lnTo>
                    <a:pt x="636" y="206"/>
                  </a:lnTo>
                  <a:lnTo>
                    <a:pt x="634" y="200"/>
                  </a:lnTo>
                  <a:lnTo>
                    <a:pt x="628" y="194"/>
                  </a:lnTo>
                  <a:lnTo>
                    <a:pt x="624" y="188"/>
                  </a:lnTo>
                  <a:lnTo>
                    <a:pt x="624" y="188"/>
                  </a:lnTo>
                  <a:lnTo>
                    <a:pt x="616" y="184"/>
                  </a:lnTo>
                  <a:lnTo>
                    <a:pt x="608" y="180"/>
                  </a:lnTo>
                  <a:lnTo>
                    <a:pt x="600" y="178"/>
                  </a:lnTo>
                  <a:lnTo>
                    <a:pt x="592" y="178"/>
                  </a:lnTo>
                  <a:lnTo>
                    <a:pt x="592" y="178"/>
                  </a:lnTo>
                  <a:lnTo>
                    <a:pt x="600" y="172"/>
                  </a:lnTo>
                  <a:lnTo>
                    <a:pt x="606" y="164"/>
                  </a:lnTo>
                  <a:lnTo>
                    <a:pt x="612" y="158"/>
                  </a:lnTo>
                  <a:lnTo>
                    <a:pt x="614" y="150"/>
                  </a:lnTo>
                  <a:lnTo>
                    <a:pt x="614" y="150"/>
                  </a:lnTo>
                  <a:lnTo>
                    <a:pt x="616" y="142"/>
                  </a:lnTo>
                  <a:lnTo>
                    <a:pt x="616" y="134"/>
                  </a:lnTo>
                  <a:lnTo>
                    <a:pt x="614" y="128"/>
                  </a:lnTo>
                  <a:lnTo>
                    <a:pt x="610" y="120"/>
                  </a:lnTo>
                  <a:lnTo>
                    <a:pt x="610" y="120"/>
                  </a:lnTo>
                  <a:lnTo>
                    <a:pt x="604" y="114"/>
                  </a:lnTo>
                  <a:lnTo>
                    <a:pt x="598" y="108"/>
                  </a:lnTo>
                  <a:lnTo>
                    <a:pt x="590" y="104"/>
                  </a:lnTo>
                  <a:lnTo>
                    <a:pt x="582" y="100"/>
                  </a:lnTo>
                  <a:lnTo>
                    <a:pt x="582" y="100"/>
                  </a:lnTo>
                  <a:lnTo>
                    <a:pt x="572" y="96"/>
                  </a:lnTo>
                  <a:lnTo>
                    <a:pt x="560" y="94"/>
                  </a:lnTo>
                  <a:lnTo>
                    <a:pt x="550" y="94"/>
                  </a:lnTo>
                  <a:lnTo>
                    <a:pt x="538" y="94"/>
                  </a:lnTo>
                  <a:lnTo>
                    <a:pt x="538" y="94"/>
                  </a:lnTo>
                  <a:lnTo>
                    <a:pt x="542" y="86"/>
                  </a:lnTo>
                  <a:lnTo>
                    <a:pt x="544" y="78"/>
                  </a:lnTo>
                  <a:lnTo>
                    <a:pt x="544" y="70"/>
                  </a:lnTo>
                  <a:lnTo>
                    <a:pt x="544" y="62"/>
                  </a:lnTo>
                  <a:lnTo>
                    <a:pt x="544" y="62"/>
                  </a:lnTo>
                  <a:lnTo>
                    <a:pt x="540" y="56"/>
                  </a:lnTo>
                  <a:lnTo>
                    <a:pt x="536" y="52"/>
                  </a:lnTo>
                  <a:lnTo>
                    <a:pt x="530" y="48"/>
                  </a:lnTo>
                  <a:lnTo>
                    <a:pt x="524" y="44"/>
                  </a:lnTo>
                  <a:lnTo>
                    <a:pt x="524" y="44"/>
                  </a:lnTo>
                  <a:lnTo>
                    <a:pt x="508" y="42"/>
                  </a:lnTo>
                  <a:lnTo>
                    <a:pt x="492" y="44"/>
                  </a:lnTo>
                  <a:lnTo>
                    <a:pt x="492" y="44"/>
                  </a:lnTo>
                  <a:lnTo>
                    <a:pt x="482" y="46"/>
                  </a:lnTo>
                  <a:lnTo>
                    <a:pt x="474" y="50"/>
                  </a:lnTo>
                  <a:lnTo>
                    <a:pt x="466" y="56"/>
                  </a:lnTo>
                  <a:lnTo>
                    <a:pt x="458" y="62"/>
                  </a:lnTo>
                  <a:lnTo>
                    <a:pt x="458" y="62"/>
                  </a:lnTo>
                  <a:lnTo>
                    <a:pt x="462" y="50"/>
                  </a:lnTo>
                  <a:lnTo>
                    <a:pt x="464" y="40"/>
                  </a:lnTo>
                  <a:lnTo>
                    <a:pt x="464" y="30"/>
                  </a:lnTo>
                  <a:lnTo>
                    <a:pt x="462" y="22"/>
                  </a:lnTo>
                  <a:lnTo>
                    <a:pt x="462" y="22"/>
                  </a:lnTo>
                  <a:lnTo>
                    <a:pt x="458" y="16"/>
                  </a:lnTo>
                  <a:lnTo>
                    <a:pt x="454" y="10"/>
                  </a:lnTo>
                  <a:lnTo>
                    <a:pt x="448" y="6"/>
                  </a:lnTo>
                  <a:lnTo>
                    <a:pt x="440" y="2"/>
                  </a:lnTo>
                  <a:lnTo>
                    <a:pt x="440" y="2"/>
                  </a:lnTo>
                  <a:lnTo>
                    <a:pt x="434" y="2"/>
                  </a:lnTo>
                  <a:lnTo>
                    <a:pt x="424" y="0"/>
                  </a:lnTo>
                  <a:lnTo>
                    <a:pt x="416" y="2"/>
                  </a:lnTo>
                  <a:lnTo>
                    <a:pt x="408" y="6"/>
                  </a:lnTo>
                  <a:lnTo>
                    <a:pt x="408" y="6"/>
                  </a:lnTo>
                  <a:lnTo>
                    <a:pt x="398" y="10"/>
                  </a:lnTo>
                  <a:lnTo>
                    <a:pt x="390" y="16"/>
                  </a:lnTo>
                  <a:lnTo>
                    <a:pt x="380" y="24"/>
                  </a:lnTo>
                  <a:lnTo>
                    <a:pt x="372" y="32"/>
                  </a:lnTo>
                  <a:lnTo>
                    <a:pt x="372" y="32"/>
                  </a:lnTo>
                  <a:lnTo>
                    <a:pt x="372" y="24"/>
                  </a:lnTo>
                  <a:lnTo>
                    <a:pt x="370" y="16"/>
                  </a:lnTo>
                  <a:lnTo>
                    <a:pt x="366" y="10"/>
                  </a:lnTo>
                  <a:lnTo>
                    <a:pt x="362" y="6"/>
                  </a:lnTo>
                  <a:lnTo>
                    <a:pt x="362" y="6"/>
                  </a:lnTo>
                  <a:lnTo>
                    <a:pt x="356" y="2"/>
                  </a:lnTo>
                  <a:lnTo>
                    <a:pt x="352" y="0"/>
                  </a:lnTo>
                  <a:lnTo>
                    <a:pt x="344" y="0"/>
                  </a:lnTo>
                  <a:lnTo>
                    <a:pt x="338" y="2"/>
                  </a:lnTo>
                  <a:lnTo>
                    <a:pt x="338" y="2"/>
                  </a:lnTo>
                  <a:lnTo>
                    <a:pt x="324" y="6"/>
                  </a:lnTo>
                  <a:lnTo>
                    <a:pt x="312" y="16"/>
                  </a:lnTo>
                  <a:lnTo>
                    <a:pt x="312" y="16"/>
                  </a:lnTo>
                  <a:lnTo>
                    <a:pt x="300" y="30"/>
                  </a:lnTo>
                  <a:lnTo>
                    <a:pt x="294" y="46"/>
                  </a:lnTo>
                  <a:lnTo>
                    <a:pt x="294" y="46"/>
                  </a:lnTo>
                  <a:lnTo>
                    <a:pt x="286" y="36"/>
                  </a:lnTo>
                  <a:lnTo>
                    <a:pt x="278" y="30"/>
                  </a:lnTo>
                  <a:lnTo>
                    <a:pt x="268" y="24"/>
                  </a:lnTo>
                  <a:lnTo>
                    <a:pt x="258" y="18"/>
                  </a:lnTo>
                  <a:lnTo>
                    <a:pt x="258" y="18"/>
                  </a:lnTo>
                  <a:lnTo>
                    <a:pt x="240" y="12"/>
                  </a:lnTo>
                  <a:lnTo>
                    <a:pt x="232" y="12"/>
                  </a:lnTo>
                  <a:lnTo>
                    <a:pt x="222" y="12"/>
                  </a:lnTo>
                  <a:lnTo>
                    <a:pt x="222" y="12"/>
                  </a:lnTo>
                  <a:lnTo>
                    <a:pt x="214" y="14"/>
                  </a:lnTo>
                  <a:lnTo>
                    <a:pt x="206" y="18"/>
                  </a:lnTo>
                  <a:lnTo>
                    <a:pt x="200" y="22"/>
                  </a:lnTo>
                  <a:lnTo>
                    <a:pt x="196" y="26"/>
                  </a:lnTo>
                  <a:lnTo>
                    <a:pt x="196" y="26"/>
                  </a:lnTo>
                  <a:lnTo>
                    <a:pt x="192" y="34"/>
                  </a:lnTo>
                  <a:lnTo>
                    <a:pt x="190" y="42"/>
                  </a:lnTo>
                  <a:lnTo>
                    <a:pt x="190" y="50"/>
                  </a:lnTo>
                  <a:lnTo>
                    <a:pt x="190" y="60"/>
                  </a:lnTo>
                  <a:lnTo>
                    <a:pt x="190" y="60"/>
                  </a:lnTo>
                  <a:close/>
                </a:path>
              </a:pathLst>
            </a:custGeom>
            <a:solidFill>
              <a:srgbClr val="283738"/>
            </a:solidFill>
            <a:ln w="9525">
              <a:noFill/>
              <a:round/>
              <a:headEnd/>
              <a:tailEnd/>
            </a:ln>
          </p:spPr>
          <p:txBody>
            <a:bodyPr/>
            <a:lstStyle/>
            <a:p>
              <a:endParaRPr lang="es-ES"/>
            </a:p>
          </p:txBody>
        </p:sp>
        <p:sp>
          <p:nvSpPr>
            <p:cNvPr id="13382" name="Freeform 70" descr="textura cobre"/>
            <p:cNvSpPr>
              <a:spLocks/>
            </p:cNvSpPr>
            <p:nvPr/>
          </p:nvSpPr>
          <p:spPr bwMode="auto">
            <a:xfrm>
              <a:off x="104" y="38"/>
              <a:ext cx="562" cy="374"/>
            </a:xfrm>
            <a:custGeom>
              <a:avLst/>
              <a:gdLst/>
              <a:ahLst/>
              <a:cxnLst>
                <a:cxn ang="0">
                  <a:pos x="136" y="42"/>
                </a:cxn>
                <a:cxn ang="0">
                  <a:pos x="100" y="58"/>
                </a:cxn>
                <a:cxn ang="0">
                  <a:pos x="98" y="84"/>
                </a:cxn>
                <a:cxn ang="0">
                  <a:pos x="88" y="92"/>
                </a:cxn>
                <a:cxn ang="0">
                  <a:pos x="54" y="94"/>
                </a:cxn>
                <a:cxn ang="0">
                  <a:pos x="34" y="112"/>
                </a:cxn>
                <a:cxn ang="0">
                  <a:pos x="36" y="140"/>
                </a:cxn>
                <a:cxn ang="0">
                  <a:pos x="18" y="166"/>
                </a:cxn>
                <a:cxn ang="0">
                  <a:pos x="0" y="198"/>
                </a:cxn>
                <a:cxn ang="0">
                  <a:pos x="12" y="234"/>
                </a:cxn>
                <a:cxn ang="0">
                  <a:pos x="6" y="284"/>
                </a:cxn>
                <a:cxn ang="0">
                  <a:pos x="50" y="302"/>
                </a:cxn>
                <a:cxn ang="0">
                  <a:pos x="56" y="332"/>
                </a:cxn>
                <a:cxn ang="0">
                  <a:pos x="86" y="348"/>
                </a:cxn>
                <a:cxn ang="0">
                  <a:pos x="116" y="328"/>
                </a:cxn>
                <a:cxn ang="0">
                  <a:pos x="152" y="350"/>
                </a:cxn>
                <a:cxn ang="0">
                  <a:pos x="184" y="346"/>
                </a:cxn>
                <a:cxn ang="0">
                  <a:pos x="210" y="332"/>
                </a:cxn>
                <a:cxn ang="0">
                  <a:pos x="256" y="364"/>
                </a:cxn>
                <a:cxn ang="0">
                  <a:pos x="290" y="360"/>
                </a:cxn>
                <a:cxn ang="0">
                  <a:pos x="308" y="374"/>
                </a:cxn>
                <a:cxn ang="0">
                  <a:pos x="344" y="362"/>
                </a:cxn>
                <a:cxn ang="0">
                  <a:pos x="364" y="340"/>
                </a:cxn>
                <a:cxn ang="0">
                  <a:pos x="382" y="362"/>
                </a:cxn>
                <a:cxn ang="0">
                  <a:pos x="410" y="362"/>
                </a:cxn>
                <a:cxn ang="0">
                  <a:pos x="440" y="334"/>
                </a:cxn>
                <a:cxn ang="0">
                  <a:pos x="468" y="324"/>
                </a:cxn>
                <a:cxn ang="0">
                  <a:pos x="500" y="312"/>
                </a:cxn>
                <a:cxn ang="0">
                  <a:pos x="508" y="286"/>
                </a:cxn>
                <a:cxn ang="0">
                  <a:pos x="512" y="272"/>
                </a:cxn>
                <a:cxn ang="0">
                  <a:pos x="536" y="270"/>
                </a:cxn>
                <a:cxn ang="0">
                  <a:pos x="548" y="242"/>
                </a:cxn>
                <a:cxn ang="0">
                  <a:pos x="552" y="210"/>
                </a:cxn>
                <a:cxn ang="0">
                  <a:pos x="562" y="178"/>
                </a:cxn>
                <a:cxn ang="0">
                  <a:pos x="542" y="152"/>
                </a:cxn>
                <a:cxn ang="0">
                  <a:pos x="528" y="142"/>
                </a:cxn>
                <a:cxn ang="0">
                  <a:pos x="542" y="118"/>
                </a:cxn>
                <a:cxn ang="0">
                  <a:pos x="526" y="90"/>
                </a:cxn>
                <a:cxn ang="0">
                  <a:pos x="474" y="78"/>
                </a:cxn>
                <a:cxn ang="0">
                  <a:pos x="478" y="52"/>
                </a:cxn>
                <a:cxn ang="0">
                  <a:pos x="448" y="34"/>
                </a:cxn>
                <a:cxn ang="0">
                  <a:pos x="404" y="52"/>
                </a:cxn>
                <a:cxn ang="0">
                  <a:pos x="406" y="18"/>
                </a:cxn>
                <a:cxn ang="0">
                  <a:pos x="388" y="2"/>
                </a:cxn>
                <a:cxn ang="0">
                  <a:pos x="350" y="8"/>
                </a:cxn>
                <a:cxn ang="0">
                  <a:pos x="322" y="8"/>
                </a:cxn>
                <a:cxn ang="0">
                  <a:pos x="298" y="0"/>
                </a:cxn>
                <a:cxn ang="0">
                  <a:pos x="266" y="24"/>
                </a:cxn>
                <a:cxn ang="0">
                  <a:pos x="228" y="14"/>
                </a:cxn>
                <a:cxn ang="0">
                  <a:pos x="182" y="14"/>
                </a:cxn>
                <a:cxn ang="0">
                  <a:pos x="168" y="34"/>
                </a:cxn>
              </a:cxnLst>
              <a:rect l="0" t="0" r="r" b="b"/>
              <a:pathLst>
                <a:path w="562" h="374">
                  <a:moveTo>
                    <a:pt x="168" y="50"/>
                  </a:moveTo>
                  <a:lnTo>
                    <a:pt x="168" y="50"/>
                  </a:lnTo>
                  <a:lnTo>
                    <a:pt x="152" y="44"/>
                  </a:lnTo>
                  <a:lnTo>
                    <a:pt x="136" y="42"/>
                  </a:lnTo>
                  <a:lnTo>
                    <a:pt x="136" y="42"/>
                  </a:lnTo>
                  <a:lnTo>
                    <a:pt x="122" y="44"/>
                  </a:lnTo>
                  <a:lnTo>
                    <a:pt x="108" y="50"/>
                  </a:lnTo>
                  <a:lnTo>
                    <a:pt x="108" y="50"/>
                  </a:lnTo>
                  <a:lnTo>
                    <a:pt x="104" y="54"/>
                  </a:lnTo>
                  <a:lnTo>
                    <a:pt x="100" y="58"/>
                  </a:lnTo>
                  <a:lnTo>
                    <a:pt x="98" y="64"/>
                  </a:lnTo>
                  <a:lnTo>
                    <a:pt x="96" y="70"/>
                  </a:lnTo>
                  <a:lnTo>
                    <a:pt x="96" y="70"/>
                  </a:lnTo>
                  <a:lnTo>
                    <a:pt x="96" y="76"/>
                  </a:lnTo>
                  <a:lnTo>
                    <a:pt x="98" y="84"/>
                  </a:lnTo>
                  <a:lnTo>
                    <a:pt x="102" y="90"/>
                  </a:lnTo>
                  <a:lnTo>
                    <a:pt x="108" y="98"/>
                  </a:lnTo>
                  <a:lnTo>
                    <a:pt x="108" y="98"/>
                  </a:lnTo>
                  <a:lnTo>
                    <a:pt x="98" y="94"/>
                  </a:lnTo>
                  <a:lnTo>
                    <a:pt x="88" y="92"/>
                  </a:lnTo>
                  <a:lnTo>
                    <a:pt x="78" y="90"/>
                  </a:lnTo>
                  <a:lnTo>
                    <a:pt x="70" y="90"/>
                  </a:lnTo>
                  <a:lnTo>
                    <a:pt x="70" y="90"/>
                  </a:lnTo>
                  <a:lnTo>
                    <a:pt x="62" y="92"/>
                  </a:lnTo>
                  <a:lnTo>
                    <a:pt x="54" y="94"/>
                  </a:lnTo>
                  <a:lnTo>
                    <a:pt x="48" y="98"/>
                  </a:lnTo>
                  <a:lnTo>
                    <a:pt x="42" y="102"/>
                  </a:lnTo>
                  <a:lnTo>
                    <a:pt x="42" y="102"/>
                  </a:lnTo>
                  <a:lnTo>
                    <a:pt x="38" y="108"/>
                  </a:lnTo>
                  <a:lnTo>
                    <a:pt x="34" y="112"/>
                  </a:lnTo>
                  <a:lnTo>
                    <a:pt x="32" y="120"/>
                  </a:lnTo>
                  <a:lnTo>
                    <a:pt x="32" y="126"/>
                  </a:lnTo>
                  <a:lnTo>
                    <a:pt x="32" y="126"/>
                  </a:lnTo>
                  <a:lnTo>
                    <a:pt x="34" y="134"/>
                  </a:lnTo>
                  <a:lnTo>
                    <a:pt x="36" y="140"/>
                  </a:lnTo>
                  <a:lnTo>
                    <a:pt x="42" y="146"/>
                  </a:lnTo>
                  <a:lnTo>
                    <a:pt x="48" y="152"/>
                  </a:lnTo>
                  <a:lnTo>
                    <a:pt x="48" y="152"/>
                  </a:lnTo>
                  <a:lnTo>
                    <a:pt x="30" y="158"/>
                  </a:lnTo>
                  <a:lnTo>
                    <a:pt x="18" y="166"/>
                  </a:lnTo>
                  <a:lnTo>
                    <a:pt x="8" y="174"/>
                  </a:lnTo>
                  <a:lnTo>
                    <a:pt x="2" y="184"/>
                  </a:lnTo>
                  <a:lnTo>
                    <a:pt x="2" y="184"/>
                  </a:lnTo>
                  <a:lnTo>
                    <a:pt x="0" y="194"/>
                  </a:lnTo>
                  <a:lnTo>
                    <a:pt x="0" y="198"/>
                  </a:lnTo>
                  <a:lnTo>
                    <a:pt x="2" y="202"/>
                  </a:lnTo>
                  <a:lnTo>
                    <a:pt x="10" y="210"/>
                  </a:lnTo>
                  <a:lnTo>
                    <a:pt x="22" y="216"/>
                  </a:lnTo>
                  <a:lnTo>
                    <a:pt x="22" y="216"/>
                  </a:lnTo>
                  <a:lnTo>
                    <a:pt x="12" y="234"/>
                  </a:lnTo>
                  <a:lnTo>
                    <a:pt x="4" y="250"/>
                  </a:lnTo>
                  <a:lnTo>
                    <a:pt x="2" y="264"/>
                  </a:lnTo>
                  <a:lnTo>
                    <a:pt x="4" y="278"/>
                  </a:lnTo>
                  <a:lnTo>
                    <a:pt x="4" y="278"/>
                  </a:lnTo>
                  <a:lnTo>
                    <a:pt x="6" y="284"/>
                  </a:lnTo>
                  <a:lnTo>
                    <a:pt x="10" y="290"/>
                  </a:lnTo>
                  <a:lnTo>
                    <a:pt x="14" y="294"/>
                  </a:lnTo>
                  <a:lnTo>
                    <a:pt x="18" y="298"/>
                  </a:lnTo>
                  <a:lnTo>
                    <a:pt x="32" y="302"/>
                  </a:lnTo>
                  <a:lnTo>
                    <a:pt x="50" y="302"/>
                  </a:lnTo>
                  <a:lnTo>
                    <a:pt x="50" y="302"/>
                  </a:lnTo>
                  <a:lnTo>
                    <a:pt x="52" y="318"/>
                  </a:lnTo>
                  <a:lnTo>
                    <a:pt x="54" y="324"/>
                  </a:lnTo>
                  <a:lnTo>
                    <a:pt x="56" y="332"/>
                  </a:lnTo>
                  <a:lnTo>
                    <a:pt x="56" y="332"/>
                  </a:lnTo>
                  <a:lnTo>
                    <a:pt x="64" y="340"/>
                  </a:lnTo>
                  <a:lnTo>
                    <a:pt x="76" y="346"/>
                  </a:lnTo>
                  <a:lnTo>
                    <a:pt x="76" y="346"/>
                  </a:lnTo>
                  <a:lnTo>
                    <a:pt x="80" y="348"/>
                  </a:lnTo>
                  <a:lnTo>
                    <a:pt x="86" y="348"/>
                  </a:lnTo>
                  <a:lnTo>
                    <a:pt x="98" y="344"/>
                  </a:lnTo>
                  <a:lnTo>
                    <a:pt x="98" y="344"/>
                  </a:lnTo>
                  <a:lnTo>
                    <a:pt x="104" y="340"/>
                  </a:lnTo>
                  <a:lnTo>
                    <a:pt x="110" y="334"/>
                  </a:lnTo>
                  <a:lnTo>
                    <a:pt x="116" y="328"/>
                  </a:lnTo>
                  <a:lnTo>
                    <a:pt x="120" y="320"/>
                  </a:lnTo>
                  <a:lnTo>
                    <a:pt x="120" y="320"/>
                  </a:lnTo>
                  <a:lnTo>
                    <a:pt x="130" y="334"/>
                  </a:lnTo>
                  <a:lnTo>
                    <a:pt x="140" y="344"/>
                  </a:lnTo>
                  <a:lnTo>
                    <a:pt x="152" y="350"/>
                  </a:lnTo>
                  <a:lnTo>
                    <a:pt x="164" y="352"/>
                  </a:lnTo>
                  <a:lnTo>
                    <a:pt x="164" y="352"/>
                  </a:lnTo>
                  <a:lnTo>
                    <a:pt x="172" y="352"/>
                  </a:lnTo>
                  <a:lnTo>
                    <a:pt x="178" y="350"/>
                  </a:lnTo>
                  <a:lnTo>
                    <a:pt x="184" y="346"/>
                  </a:lnTo>
                  <a:lnTo>
                    <a:pt x="190" y="342"/>
                  </a:lnTo>
                  <a:lnTo>
                    <a:pt x="198" y="330"/>
                  </a:lnTo>
                  <a:lnTo>
                    <a:pt x="206" y="314"/>
                  </a:lnTo>
                  <a:lnTo>
                    <a:pt x="206" y="314"/>
                  </a:lnTo>
                  <a:lnTo>
                    <a:pt x="210" y="332"/>
                  </a:lnTo>
                  <a:lnTo>
                    <a:pt x="214" y="348"/>
                  </a:lnTo>
                  <a:lnTo>
                    <a:pt x="222" y="358"/>
                  </a:lnTo>
                  <a:lnTo>
                    <a:pt x="232" y="364"/>
                  </a:lnTo>
                  <a:lnTo>
                    <a:pt x="242" y="366"/>
                  </a:lnTo>
                  <a:lnTo>
                    <a:pt x="256" y="364"/>
                  </a:lnTo>
                  <a:lnTo>
                    <a:pt x="270" y="356"/>
                  </a:lnTo>
                  <a:lnTo>
                    <a:pt x="288" y="346"/>
                  </a:lnTo>
                  <a:lnTo>
                    <a:pt x="288" y="346"/>
                  </a:lnTo>
                  <a:lnTo>
                    <a:pt x="288" y="354"/>
                  </a:lnTo>
                  <a:lnTo>
                    <a:pt x="290" y="360"/>
                  </a:lnTo>
                  <a:lnTo>
                    <a:pt x="292" y="364"/>
                  </a:lnTo>
                  <a:lnTo>
                    <a:pt x="296" y="370"/>
                  </a:lnTo>
                  <a:lnTo>
                    <a:pt x="296" y="370"/>
                  </a:lnTo>
                  <a:lnTo>
                    <a:pt x="302" y="372"/>
                  </a:lnTo>
                  <a:lnTo>
                    <a:pt x="308" y="374"/>
                  </a:lnTo>
                  <a:lnTo>
                    <a:pt x="320" y="374"/>
                  </a:lnTo>
                  <a:lnTo>
                    <a:pt x="320" y="374"/>
                  </a:lnTo>
                  <a:lnTo>
                    <a:pt x="332" y="370"/>
                  </a:lnTo>
                  <a:lnTo>
                    <a:pt x="344" y="362"/>
                  </a:lnTo>
                  <a:lnTo>
                    <a:pt x="344" y="362"/>
                  </a:lnTo>
                  <a:lnTo>
                    <a:pt x="350" y="354"/>
                  </a:lnTo>
                  <a:lnTo>
                    <a:pt x="356" y="348"/>
                  </a:lnTo>
                  <a:lnTo>
                    <a:pt x="362" y="330"/>
                  </a:lnTo>
                  <a:lnTo>
                    <a:pt x="362" y="330"/>
                  </a:lnTo>
                  <a:lnTo>
                    <a:pt x="364" y="340"/>
                  </a:lnTo>
                  <a:lnTo>
                    <a:pt x="366" y="348"/>
                  </a:lnTo>
                  <a:lnTo>
                    <a:pt x="370" y="354"/>
                  </a:lnTo>
                  <a:lnTo>
                    <a:pt x="376" y="360"/>
                  </a:lnTo>
                  <a:lnTo>
                    <a:pt x="376" y="360"/>
                  </a:lnTo>
                  <a:lnTo>
                    <a:pt x="382" y="362"/>
                  </a:lnTo>
                  <a:lnTo>
                    <a:pt x="388" y="366"/>
                  </a:lnTo>
                  <a:lnTo>
                    <a:pt x="396" y="366"/>
                  </a:lnTo>
                  <a:lnTo>
                    <a:pt x="404" y="366"/>
                  </a:lnTo>
                  <a:lnTo>
                    <a:pt x="404" y="366"/>
                  </a:lnTo>
                  <a:lnTo>
                    <a:pt x="410" y="362"/>
                  </a:lnTo>
                  <a:lnTo>
                    <a:pt x="418" y="360"/>
                  </a:lnTo>
                  <a:lnTo>
                    <a:pt x="424" y="354"/>
                  </a:lnTo>
                  <a:lnTo>
                    <a:pt x="430" y="348"/>
                  </a:lnTo>
                  <a:lnTo>
                    <a:pt x="430" y="348"/>
                  </a:lnTo>
                  <a:lnTo>
                    <a:pt x="440" y="334"/>
                  </a:lnTo>
                  <a:lnTo>
                    <a:pt x="442" y="328"/>
                  </a:lnTo>
                  <a:lnTo>
                    <a:pt x="442" y="322"/>
                  </a:lnTo>
                  <a:lnTo>
                    <a:pt x="442" y="322"/>
                  </a:lnTo>
                  <a:lnTo>
                    <a:pt x="468" y="324"/>
                  </a:lnTo>
                  <a:lnTo>
                    <a:pt x="468" y="324"/>
                  </a:lnTo>
                  <a:lnTo>
                    <a:pt x="476" y="324"/>
                  </a:lnTo>
                  <a:lnTo>
                    <a:pt x="482" y="322"/>
                  </a:lnTo>
                  <a:lnTo>
                    <a:pt x="494" y="316"/>
                  </a:lnTo>
                  <a:lnTo>
                    <a:pt x="494" y="316"/>
                  </a:lnTo>
                  <a:lnTo>
                    <a:pt x="500" y="312"/>
                  </a:lnTo>
                  <a:lnTo>
                    <a:pt x="504" y="306"/>
                  </a:lnTo>
                  <a:lnTo>
                    <a:pt x="506" y="300"/>
                  </a:lnTo>
                  <a:lnTo>
                    <a:pt x="508" y="294"/>
                  </a:lnTo>
                  <a:lnTo>
                    <a:pt x="508" y="294"/>
                  </a:lnTo>
                  <a:lnTo>
                    <a:pt x="508" y="286"/>
                  </a:lnTo>
                  <a:lnTo>
                    <a:pt x="506" y="280"/>
                  </a:lnTo>
                  <a:lnTo>
                    <a:pt x="502" y="272"/>
                  </a:lnTo>
                  <a:lnTo>
                    <a:pt x="496" y="266"/>
                  </a:lnTo>
                  <a:lnTo>
                    <a:pt x="496" y="266"/>
                  </a:lnTo>
                  <a:lnTo>
                    <a:pt x="512" y="272"/>
                  </a:lnTo>
                  <a:lnTo>
                    <a:pt x="518" y="274"/>
                  </a:lnTo>
                  <a:lnTo>
                    <a:pt x="526" y="274"/>
                  </a:lnTo>
                  <a:lnTo>
                    <a:pt x="526" y="274"/>
                  </a:lnTo>
                  <a:lnTo>
                    <a:pt x="530" y="272"/>
                  </a:lnTo>
                  <a:lnTo>
                    <a:pt x="536" y="270"/>
                  </a:lnTo>
                  <a:lnTo>
                    <a:pt x="542" y="264"/>
                  </a:lnTo>
                  <a:lnTo>
                    <a:pt x="542" y="264"/>
                  </a:lnTo>
                  <a:lnTo>
                    <a:pt x="548" y="254"/>
                  </a:lnTo>
                  <a:lnTo>
                    <a:pt x="548" y="242"/>
                  </a:lnTo>
                  <a:lnTo>
                    <a:pt x="548" y="242"/>
                  </a:lnTo>
                  <a:lnTo>
                    <a:pt x="546" y="228"/>
                  </a:lnTo>
                  <a:lnTo>
                    <a:pt x="540" y="214"/>
                  </a:lnTo>
                  <a:lnTo>
                    <a:pt x="540" y="214"/>
                  </a:lnTo>
                  <a:lnTo>
                    <a:pt x="546" y="212"/>
                  </a:lnTo>
                  <a:lnTo>
                    <a:pt x="552" y="210"/>
                  </a:lnTo>
                  <a:lnTo>
                    <a:pt x="556" y="206"/>
                  </a:lnTo>
                  <a:lnTo>
                    <a:pt x="560" y="200"/>
                  </a:lnTo>
                  <a:lnTo>
                    <a:pt x="560" y="200"/>
                  </a:lnTo>
                  <a:lnTo>
                    <a:pt x="562" y="190"/>
                  </a:lnTo>
                  <a:lnTo>
                    <a:pt x="562" y="178"/>
                  </a:lnTo>
                  <a:lnTo>
                    <a:pt x="562" y="178"/>
                  </a:lnTo>
                  <a:lnTo>
                    <a:pt x="558" y="166"/>
                  </a:lnTo>
                  <a:lnTo>
                    <a:pt x="548" y="156"/>
                  </a:lnTo>
                  <a:lnTo>
                    <a:pt x="548" y="156"/>
                  </a:lnTo>
                  <a:lnTo>
                    <a:pt x="542" y="152"/>
                  </a:lnTo>
                  <a:lnTo>
                    <a:pt x="536" y="150"/>
                  </a:lnTo>
                  <a:lnTo>
                    <a:pt x="528" y="148"/>
                  </a:lnTo>
                  <a:lnTo>
                    <a:pt x="520" y="148"/>
                  </a:lnTo>
                  <a:lnTo>
                    <a:pt x="520" y="148"/>
                  </a:lnTo>
                  <a:lnTo>
                    <a:pt x="528" y="142"/>
                  </a:lnTo>
                  <a:lnTo>
                    <a:pt x="534" y="136"/>
                  </a:lnTo>
                  <a:lnTo>
                    <a:pt x="538" y="130"/>
                  </a:lnTo>
                  <a:lnTo>
                    <a:pt x="542" y="124"/>
                  </a:lnTo>
                  <a:lnTo>
                    <a:pt x="542" y="124"/>
                  </a:lnTo>
                  <a:lnTo>
                    <a:pt x="542" y="118"/>
                  </a:lnTo>
                  <a:lnTo>
                    <a:pt x="542" y="112"/>
                  </a:lnTo>
                  <a:lnTo>
                    <a:pt x="540" y="106"/>
                  </a:lnTo>
                  <a:lnTo>
                    <a:pt x="536" y="100"/>
                  </a:lnTo>
                  <a:lnTo>
                    <a:pt x="536" y="100"/>
                  </a:lnTo>
                  <a:lnTo>
                    <a:pt x="526" y="90"/>
                  </a:lnTo>
                  <a:lnTo>
                    <a:pt x="512" y="82"/>
                  </a:lnTo>
                  <a:lnTo>
                    <a:pt x="512" y="82"/>
                  </a:lnTo>
                  <a:lnTo>
                    <a:pt x="494" y="78"/>
                  </a:lnTo>
                  <a:lnTo>
                    <a:pt x="474" y="78"/>
                  </a:lnTo>
                  <a:lnTo>
                    <a:pt x="474" y="78"/>
                  </a:lnTo>
                  <a:lnTo>
                    <a:pt x="478" y="70"/>
                  </a:lnTo>
                  <a:lnTo>
                    <a:pt x="480" y="64"/>
                  </a:lnTo>
                  <a:lnTo>
                    <a:pt x="480" y="58"/>
                  </a:lnTo>
                  <a:lnTo>
                    <a:pt x="478" y="52"/>
                  </a:lnTo>
                  <a:lnTo>
                    <a:pt x="478" y="52"/>
                  </a:lnTo>
                  <a:lnTo>
                    <a:pt x="476" y="46"/>
                  </a:lnTo>
                  <a:lnTo>
                    <a:pt x="472" y="42"/>
                  </a:lnTo>
                  <a:lnTo>
                    <a:pt x="462" y="36"/>
                  </a:lnTo>
                  <a:lnTo>
                    <a:pt x="462" y="36"/>
                  </a:lnTo>
                  <a:lnTo>
                    <a:pt x="448" y="34"/>
                  </a:lnTo>
                  <a:lnTo>
                    <a:pt x="432" y="36"/>
                  </a:lnTo>
                  <a:lnTo>
                    <a:pt x="432" y="36"/>
                  </a:lnTo>
                  <a:lnTo>
                    <a:pt x="418" y="42"/>
                  </a:lnTo>
                  <a:lnTo>
                    <a:pt x="404" y="52"/>
                  </a:lnTo>
                  <a:lnTo>
                    <a:pt x="404" y="52"/>
                  </a:lnTo>
                  <a:lnTo>
                    <a:pt x="406" y="42"/>
                  </a:lnTo>
                  <a:lnTo>
                    <a:pt x="408" y="34"/>
                  </a:lnTo>
                  <a:lnTo>
                    <a:pt x="408" y="26"/>
                  </a:lnTo>
                  <a:lnTo>
                    <a:pt x="406" y="18"/>
                  </a:lnTo>
                  <a:lnTo>
                    <a:pt x="406" y="18"/>
                  </a:lnTo>
                  <a:lnTo>
                    <a:pt x="404" y="12"/>
                  </a:lnTo>
                  <a:lnTo>
                    <a:pt x="400" y="8"/>
                  </a:lnTo>
                  <a:lnTo>
                    <a:pt x="394" y="4"/>
                  </a:lnTo>
                  <a:lnTo>
                    <a:pt x="388" y="2"/>
                  </a:lnTo>
                  <a:lnTo>
                    <a:pt x="388" y="2"/>
                  </a:lnTo>
                  <a:lnTo>
                    <a:pt x="382" y="0"/>
                  </a:lnTo>
                  <a:lnTo>
                    <a:pt x="374" y="0"/>
                  </a:lnTo>
                  <a:lnTo>
                    <a:pt x="358" y="4"/>
                  </a:lnTo>
                  <a:lnTo>
                    <a:pt x="358" y="4"/>
                  </a:lnTo>
                  <a:lnTo>
                    <a:pt x="350" y="8"/>
                  </a:lnTo>
                  <a:lnTo>
                    <a:pt x="342" y="14"/>
                  </a:lnTo>
                  <a:lnTo>
                    <a:pt x="328" y="26"/>
                  </a:lnTo>
                  <a:lnTo>
                    <a:pt x="328" y="26"/>
                  </a:lnTo>
                  <a:lnTo>
                    <a:pt x="326" y="14"/>
                  </a:lnTo>
                  <a:lnTo>
                    <a:pt x="322" y="8"/>
                  </a:lnTo>
                  <a:lnTo>
                    <a:pt x="318" y="4"/>
                  </a:lnTo>
                  <a:lnTo>
                    <a:pt x="318" y="4"/>
                  </a:lnTo>
                  <a:lnTo>
                    <a:pt x="314" y="2"/>
                  </a:lnTo>
                  <a:lnTo>
                    <a:pt x="310" y="0"/>
                  </a:lnTo>
                  <a:lnTo>
                    <a:pt x="298" y="0"/>
                  </a:lnTo>
                  <a:lnTo>
                    <a:pt x="298" y="0"/>
                  </a:lnTo>
                  <a:lnTo>
                    <a:pt x="286" y="6"/>
                  </a:lnTo>
                  <a:lnTo>
                    <a:pt x="276" y="12"/>
                  </a:lnTo>
                  <a:lnTo>
                    <a:pt x="276" y="12"/>
                  </a:lnTo>
                  <a:lnTo>
                    <a:pt x="266" y="24"/>
                  </a:lnTo>
                  <a:lnTo>
                    <a:pt x="258" y="38"/>
                  </a:lnTo>
                  <a:lnTo>
                    <a:pt x="258" y="38"/>
                  </a:lnTo>
                  <a:lnTo>
                    <a:pt x="244" y="24"/>
                  </a:lnTo>
                  <a:lnTo>
                    <a:pt x="228" y="14"/>
                  </a:lnTo>
                  <a:lnTo>
                    <a:pt x="228" y="14"/>
                  </a:lnTo>
                  <a:lnTo>
                    <a:pt x="212" y="10"/>
                  </a:lnTo>
                  <a:lnTo>
                    <a:pt x="196" y="10"/>
                  </a:lnTo>
                  <a:lnTo>
                    <a:pt x="196" y="10"/>
                  </a:lnTo>
                  <a:lnTo>
                    <a:pt x="188" y="12"/>
                  </a:lnTo>
                  <a:lnTo>
                    <a:pt x="182" y="14"/>
                  </a:lnTo>
                  <a:lnTo>
                    <a:pt x="176" y="18"/>
                  </a:lnTo>
                  <a:lnTo>
                    <a:pt x="172" y="22"/>
                  </a:lnTo>
                  <a:lnTo>
                    <a:pt x="172" y="22"/>
                  </a:lnTo>
                  <a:lnTo>
                    <a:pt x="170" y="28"/>
                  </a:lnTo>
                  <a:lnTo>
                    <a:pt x="168" y="34"/>
                  </a:lnTo>
                  <a:lnTo>
                    <a:pt x="166" y="42"/>
                  </a:lnTo>
                  <a:lnTo>
                    <a:pt x="168" y="50"/>
                  </a:lnTo>
                  <a:lnTo>
                    <a:pt x="168" y="50"/>
                  </a:lnTo>
                  <a:close/>
                </a:path>
              </a:pathLst>
            </a:custGeom>
            <a:blipFill dpi="0" rotWithShape="1">
              <a:blip r:embed="rId7" cstate="print"/>
              <a:srcRect/>
              <a:stretch>
                <a:fillRect/>
              </a:stretch>
            </a:blipFill>
            <a:ln w="9525" cap="flat" cmpd="sng">
              <a:noFill/>
              <a:prstDash val="solid"/>
              <a:round/>
              <a:headEnd/>
              <a:tailEnd/>
            </a:ln>
            <a:effectLst>
              <a:prstShdw prst="shdw17" dist="17961" dir="2700000">
                <a:srgbClr val="FFFFFF">
                  <a:gamma/>
                  <a:shade val="60000"/>
                  <a:invGamma/>
                </a:srgbClr>
              </a:prstShdw>
            </a:effectLst>
          </p:spPr>
          <p:txBody>
            <a:bodyPr/>
            <a:lstStyle/>
            <a:p>
              <a:endParaRPr lang="es-ES"/>
            </a:p>
          </p:txBody>
        </p:sp>
        <p:sp>
          <p:nvSpPr>
            <p:cNvPr id="13383" name="Freeform 71"/>
            <p:cNvSpPr>
              <a:spLocks/>
            </p:cNvSpPr>
            <p:nvPr/>
          </p:nvSpPr>
          <p:spPr bwMode="auto">
            <a:xfrm>
              <a:off x="484" y="680"/>
              <a:ext cx="84" cy="16"/>
            </a:xfrm>
            <a:custGeom>
              <a:avLst/>
              <a:gdLst/>
              <a:ahLst/>
              <a:cxnLst>
                <a:cxn ang="0">
                  <a:pos x="46" y="10"/>
                </a:cxn>
                <a:cxn ang="0">
                  <a:pos x="46" y="10"/>
                </a:cxn>
                <a:cxn ang="0">
                  <a:pos x="24" y="10"/>
                </a:cxn>
                <a:cxn ang="0">
                  <a:pos x="0" y="6"/>
                </a:cxn>
                <a:cxn ang="0">
                  <a:pos x="0" y="6"/>
                </a:cxn>
                <a:cxn ang="0">
                  <a:pos x="10" y="10"/>
                </a:cxn>
                <a:cxn ang="0">
                  <a:pos x="22" y="14"/>
                </a:cxn>
                <a:cxn ang="0">
                  <a:pos x="32" y="16"/>
                </a:cxn>
                <a:cxn ang="0">
                  <a:pos x="42" y="16"/>
                </a:cxn>
                <a:cxn ang="0">
                  <a:pos x="52" y="14"/>
                </a:cxn>
                <a:cxn ang="0">
                  <a:pos x="62" y="12"/>
                </a:cxn>
                <a:cxn ang="0">
                  <a:pos x="72" y="6"/>
                </a:cxn>
                <a:cxn ang="0">
                  <a:pos x="84" y="0"/>
                </a:cxn>
                <a:cxn ang="0">
                  <a:pos x="84" y="0"/>
                </a:cxn>
                <a:cxn ang="0">
                  <a:pos x="66" y="8"/>
                </a:cxn>
                <a:cxn ang="0">
                  <a:pos x="46" y="10"/>
                </a:cxn>
                <a:cxn ang="0">
                  <a:pos x="46" y="10"/>
                </a:cxn>
              </a:cxnLst>
              <a:rect l="0" t="0" r="r" b="b"/>
              <a:pathLst>
                <a:path w="84" h="16">
                  <a:moveTo>
                    <a:pt x="46" y="10"/>
                  </a:moveTo>
                  <a:lnTo>
                    <a:pt x="46" y="10"/>
                  </a:lnTo>
                  <a:lnTo>
                    <a:pt x="24" y="10"/>
                  </a:lnTo>
                  <a:lnTo>
                    <a:pt x="0" y="6"/>
                  </a:lnTo>
                  <a:lnTo>
                    <a:pt x="0" y="6"/>
                  </a:lnTo>
                  <a:lnTo>
                    <a:pt x="10" y="10"/>
                  </a:lnTo>
                  <a:lnTo>
                    <a:pt x="22" y="14"/>
                  </a:lnTo>
                  <a:lnTo>
                    <a:pt x="32" y="16"/>
                  </a:lnTo>
                  <a:lnTo>
                    <a:pt x="42" y="16"/>
                  </a:lnTo>
                  <a:lnTo>
                    <a:pt x="52" y="14"/>
                  </a:lnTo>
                  <a:lnTo>
                    <a:pt x="62" y="12"/>
                  </a:lnTo>
                  <a:lnTo>
                    <a:pt x="72" y="6"/>
                  </a:lnTo>
                  <a:lnTo>
                    <a:pt x="84" y="0"/>
                  </a:lnTo>
                  <a:lnTo>
                    <a:pt x="84" y="0"/>
                  </a:lnTo>
                  <a:lnTo>
                    <a:pt x="66" y="8"/>
                  </a:lnTo>
                  <a:lnTo>
                    <a:pt x="46" y="10"/>
                  </a:lnTo>
                  <a:lnTo>
                    <a:pt x="46" y="10"/>
                  </a:lnTo>
                  <a:close/>
                </a:path>
              </a:pathLst>
            </a:custGeom>
            <a:solidFill>
              <a:srgbClr val="283738"/>
            </a:solidFill>
            <a:ln w="9525">
              <a:noFill/>
              <a:round/>
              <a:headEnd/>
              <a:tailEnd/>
            </a:ln>
          </p:spPr>
          <p:txBody>
            <a:bodyPr/>
            <a:lstStyle/>
            <a:p>
              <a:endParaRPr lang="es-ES"/>
            </a:p>
          </p:txBody>
        </p:sp>
        <p:sp>
          <p:nvSpPr>
            <p:cNvPr id="13384" name="Freeform 72"/>
            <p:cNvSpPr>
              <a:spLocks/>
            </p:cNvSpPr>
            <p:nvPr/>
          </p:nvSpPr>
          <p:spPr bwMode="auto">
            <a:xfrm>
              <a:off x="528" y="608"/>
              <a:ext cx="40" cy="82"/>
            </a:xfrm>
            <a:custGeom>
              <a:avLst/>
              <a:gdLst/>
              <a:ahLst/>
              <a:cxnLst>
                <a:cxn ang="0">
                  <a:pos x="2" y="82"/>
                </a:cxn>
                <a:cxn ang="0">
                  <a:pos x="2" y="82"/>
                </a:cxn>
                <a:cxn ang="0">
                  <a:pos x="2" y="70"/>
                </a:cxn>
                <a:cxn ang="0">
                  <a:pos x="4" y="58"/>
                </a:cxn>
                <a:cxn ang="0">
                  <a:pos x="6" y="48"/>
                </a:cxn>
                <a:cxn ang="0">
                  <a:pos x="10" y="38"/>
                </a:cxn>
                <a:cxn ang="0">
                  <a:pos x="16" y="28"/>
                </a:cxn>
                <a:cxn ang="0">
                  <a:pos x="22" y="18"/>
                </a:cxn>
                <a:cxn ang="0">
                  <a:pos x="30" y="8"/>
                </a:cxn>
                <a:cxn ang="0">
                  <a:pos x="40" y="0"/>
                </a:cxn>
                <a:cxn ang="0">
                  <a:pos x="40" y="0"/>
                </a:cxn>
                <a:cxn ang="0">
                  <a:pos x="28" y="8"/>
                </a:cxn>
                <a:cxn ang="0">
                  <a:pos x="20" y="14"/>
                </a:cxn>
                <a:cxn ang="0">
                  <a:pos x="12" y="22"/>
                </a:cxn>
                <a:cxn ang="0">
                  <a:pos x="6" y="32"/>
                </a:cxn>
                <a:cxn ang="0">
                  <a:pos x="2" y="44"/>
                </a:cxn>
                <a:cxn ang="0">
                  <a:pos x="0" y="56"/>
                </a:cxn>
                <a:cxn ang="0">
                  <a:pos x="0" y="68"/>
                </a:cxn>
                <a:cxn ang="0">
                  <a:pos x="2" y="82"/>
                </a:cxn>
                <a:cxn ang="0">
                  <a:pos x="2" y="82"/>
                </a:cxn>
              </a:cxnLst>
              <a:rect l="0" t="0" r="r" b="b"/>
              <a:pathLst>
                <a:path w="40" h="82">
                  <a:moveTo>
                    <a:pt x="2" y="82"/>
                  </a:moveTo>
                  <a:lnTo>
                    <a:pt x="2" y="82"/>
                  </a:lnTo>
                  <a:lnTo>
                    <a:pt x="2" y="70"/>
                  </a:lnTo>
                  <a:lnTo>
                    <a:pt x="4" y="58"/>
                  </a:lnTo>
                  <a:lnTo>
                    <a:pt x="6" y="48"/>
                  </a:lnTo>
                  <a:lnTo>
                    <a:pt x="10" y="38"/>
                  </a:lnTo>
                  <a:lnTo>
                    <a:pt x="16" y="28"/>
                  </a:lnTo>
                  <a:lnTo>
                    <a:pt x="22" y="18"/>
                  </a:lnTo>
                  <a:lnTo>
                    <a:pt x="30" y="8"/>
                  </a:lnTo>
                  <a:lnTo>
                    <a:pt x="40" y="0"/>
                  </a:lnTo>
                  <a:lnTo>
                    <a:pt x="40" y="0"/>
                  </a:lnTo>
                  <a:lnTo>
                    <a:pt x="28" y="8"/>
                  </a:lnTo>
                  <a:lnTo>
                    <a:pt x="20" y="14"/>
                  </a:lnTo>
                  <a:lnTo>
                    <a:pt x="12" y="22"/>
                  </a:lnTo>
                  <a:lnTo>
                    <a:pt x="6" y="32"/>
                  </a:lnTo>
                  <a:lnTo>
                    <a:pt x="2" y="44"/>
                  </a:lnTo>
                  <a:lnTo>
                    <a:pt x="0" y="56"/>
                  </a:lnTo>
                  <a:lnTo>
                    <a:pt x="0" y="68"/>
                  </a:lnTo>
                  <a:lnTo>
                    <a:pt x="2" y="82"/>
                  </a:lnTo>
                  <a:lnTo>
                    <a:pt x="2" y="82"/>
                  </a:lnTo>
                  <a:close/>
                </a:path>
              </a:pathLst>
            </a:custGeom>
            <a:solidFill>
              <a:srgbClr val="283738"/>
            </a:solidFill>
            <a:ln w="9525">
              <a:noFill/>
              <a:round/>
              <a:headEnd/>
              <a:tailEnd/>
            </a:ln>
          </p:spPr>
          <p:txBody>
            <a:bodyPr/>
            <a:lstStyle/>
            <a:p>
              <a:endParaRPr lang="es-ES"/>
            </a:p>
          </p:txBody>
        </p:sp>
        <p:sp>
          <p:nvSpPr>
            <p:cNvPr id="13385" name="Freeform 73"/>
            <p:cNvSpPr>
              <a:spLocks/>
            </p:cNvSpPr>
            <p:nvPr/>
          </p:nvSpPr>
          <p:spPr bwMode="auto">
            <a:xfrm>
              <a:off x="494" y="764"/>
              <a:ext cx="108" cy="36"/>
            </a:xfrm>
            <a:custGeom>
              <a:avLst/>
              <a:gdLst/>
              <a:ahLst/>
              <a:cxnLst>
                <a:cxn ang="0">
                  <a:pos x="0" y="32"/>
                </a:cxn>
                <a:cxn ang="0">
                  <a:pos x="0" y="32"/>
                </a:cxn>
                <a:cxn ang="0">
                  <a:pos x="18" y="34"/>
                </a:cxn>
                <a:cxn ang="0">
                  <a:pos x="34" y="36"/>
                </a:cxn>
                <a:cxn ang="0">
                  <a:pos x="50" y="34"/>
                </a:cxn>
                <a:cxn ang="0">
                  <a:pos x="64" y="30"/>
                </a:cxn>
                <a:cxn ang="0">
                  <a:pos x="76" y="26"/>
                </a:cxn>
                <a:cxn ang="0">
                  <a:pos x="88" y="18"/>
                </a:cxn>
                <a:cxn ang="0">
                  <a:pos x="98" y="10"/>
                </a:cxn>
                <a:cxn ang="0">
                  <a:pos x="108" y="0"/>
                </a:cxn>
                <a:cxn ang="0">
                  <a:pos x="108" y="0"/>
                </a:cxn>
                <a:cxn ang="0">
                  <a:pos x="84" y="12"/>
                </a:cxn>
                <a:cxn ang="0">
                  <a:pos x="58" y="22"/>
                </a:cxn>
                <a:cxn ang="0">
                  <a:pos x="30" y="28"/>
                </a:cxn>
                <a:cxn ang="0">
                  <a:pos x="0" y="32"/>
                </a:cxn>
                <a:cxn ang="0">
                  <a:pos x="0" y="32"/>
                </a:cxn>
              </a:cxnLst>
              <a:rect l="0" t="0" r="r" b="b"/>
              <a:pathLst>
                <a:path w="108" h="36">
                  <a:moveTo>
                    <a:pt x="0" y="32"/>
                  </a:moveTo>
                  <a:lnTo>
                    <a:pt x="0" y="32"/>
                  </a:lnTo>
                  <a:lnTo>
                    <a:pt x="18" y="34"/>
                  </a:lnTo>
                  <a:lnTo>
                    <a:pt x="34" y="36"/>
                  </a:lnTo>
                  <a:lnTo>
                    <a:pt x="50" y="34"/>
                  </a:lnTo>
                  <a:lnTo>
                    <a:pt x="64" y="30"/>
                  </a:lnTo>
                  <a:lnTo>
                    <a:pt x="76" y="26"/>
                  </a:lnTo>
                  <a:lnTo>
                    <a:pt x="88" y="18"/>
                  </a:lnTo>
                  <a:lnTo>
                    <a:pt x="98" y="10"/>
                  </a:lnTo>
                  <a:lnTo>
                    <a:pt x="108" y="0"/>
                  </a:lnTo>
                  <a:lnTo>
                    <a:pt x="108" y="0"/>
                  </a:lnTo>
                  <a:lnTo>
                    <a:pt x="84" y="12"/>
                  </a:lnTo>
                  <a:lnTo>
                    <a:pt x="58" y="22"/>
                  </a:lnTo>
                  <a:lnTo>
                    <a:pt x="30" y="28"/>
                  </a:lnTo>
                  <a:lnTo>
                    <a:pt x="0" y="32"/>
                  </a:lnTo>
                  <a:lnTo>
                    <a:pt x="0" y="32"/>
                  </a:lnTo>
                  <a:close/>
                </a:path>
              </a:pathLst>
            </a:custGeom>
            <a:solidFill>
              <a:srgbClr val="283738"/>
            </a:solidFill>
            <a:ln w="9525">
              <a:noFill/>
              <a:round/>
              <a:headEnd/>
              <a:tailEnd/>
            </a:ln>
          </p:spPr>
          <p:txBody>
            <a:bodyPr/>
            <a:lstStyle/>
            <a:p>
              <a:endParaRPr lang="es-ES"/>
            </a:p>
          </p:txBody>
        </p:sp>
        <p:sp>
          <p:nvSpPr>
            <p:cNvPr id="13386" name="Freeform 74" descr="textura cobre"/>
            <p:cNvSpPr>
              <a:spLocks/>
            </p:cNvSpPr>
            <p:nvPr/>
          </p:nvSpPr>
          <p:spPr bwMode="auto">
            <a:xfrm>
              <a:off x="758" y="190"/>
              <a:ext cx="190" cy="100"/>
            </a:xfrm>
            <a:custGeom>
              <a:avLst/>
              <a:gdLst/>
              <a:ahLst/>
              <a:cxnLst>
                <a:cxn ang="0">
                  <a:pos x="156" y="16"/>
                </a:cxn>
                <a:cxn ang="0">
                  <a:pos x="148" y="8"/>
                </a:cxn>
                <a:cxn ang="0">
                  <a:pos x="132" y="4"/>
                </a:cxn>
                <a:cxn ang="0">
                  <a:pos x="122" y="8"/>
                </a:cxn>
                <a:cxn ang="0">
                  <a:pos x="120" y="12"/>
                </a:cxn>
                <a:cxn ang="0">
                  <a:pos x="90" y="2"/>
                </a:cxn>
                <a:cxn ang="0">
                  <a:pos x="74" y="0"/>
                </a:cxn>
                <a:cxn ang="0">
                  <a:pos x="60" y="6"/>
                </a:cxn>
                <a:cxn ang="0">
                  <a:pos x="54" y="14"/>
                </a:cxn>
                <a:cxn ang="0">
                  <a:pos x="50" y="32"/>
                </a:cxn>
                <a:cxn ang="0">
                  <a:pos x="54" y="40"/>
                </a:cxn>
                <a:cxn ang="0">
                  <a:pos x="26" y="36"/>
                </a:cxn>
                <a:cxn ang="0">
                  <a:pos x="14" y="38"/>
                </a:cxn>
                <a:cxn ang="0">
                  <a:pos x="4" y="50"/>
                </a:cxn>
                <a:cxn ang="0">
                  <a:pos x="0" y="58"/>
                </a:cxn>
                <a:cxn ang="0">
                  <a:pos x="4" y="68"/>
                </a:cxn>
                <a:cxn ang="0">
                  <a:pos x="18" y="74"/>
                </a:cxn>
                <a:cxn ang="0">
                  <a:pos x="40" y="74"/>
                </a:cxn>
                <a:cxn ang="0">
                  <a:pos x="40" y="78"/>
                </a:cxn>
                <a:cxn ang="0">
                  <a:pos x="50" y="88"/>
                </a:cxn>
                <a:cxn ang="0">
                  <a:pos x="74" y="96"/>
                </a:cxn>
                <a:cxn ang="0">
                  <a:pos x="96" y="94"/>
                </a:cxn>
                <a:cxn ang="0">
                  <a:pos x="106" y="86"/>
                </a:cxn>
                <a:cxn ang="0">
                  <a:pos x="106" y="82"/>
                </a:cxn>
                <a:cxn ang="0">
                  <a:pos x="130" y="98"/>
                </a:cxn>
                <a:cxn ang="0">
                  <a:pos x="156" y="100"/>
                </a:cxn>
                <a:cxn ang="0">
                  <a:pos x="166" y="98"/>
                </a:cxn>
                <a:cxn ang="0">
                  <a:pos x="176" y="88"/>
                </a:cxn>
                <a:cxn ang="0">
                  <a:pos x="174" y="78"/>
                </a:cxn>
                <a:cxn ang="0">
                  <a:pos x="170" y="72"/>
                </a:cxn>
                <a:cxn ang="0">
                  <a:pos x="188" y="68"/>
                </a:cxn>
                <a:cxn ang="0">
                  <a:pos x="190" y="56"/>
                </a:cxn>
                <a:cxn ang="0">
                  <a:pos x="182" y="46"/>
                </a:cxn>
                <a:cxn ang="0">
                  <a:pos x="166" y="42"/>
                </a:cxn>
                <a:cxn ang="0">
                  <a:pos x="168" y="34"/>
                </a:cxn>
                <a:cxn ang="0">
                  <a:pos x="166" y="24"/>
                </a:cxn>
                <a:cxn ang="0">
                  <a:pos x="158" y="18"/>
                </a:cxn>
                <a:cxn ang="0">
                  <a:pos x="156" y="16"/>
                </a:cxn>
              </a:cxnLst>
              <a:rect l="0" t="0" r="r" b="b"/>
              <a:pathLst>
                <a:path w="190" h="100">
                  <a:moveTo>
                    <a:pt x="156" y="16"/>
                  </a:moveTo>
                  <a:lnTo>
                    <a:pt x="156" y="16"/>
                  </a:lnTo>
                  <a:lnTo>
                    <a:pt x="154" y="12"/>
                  </a:lnTo>
                  <a:lnTo>
                    <a:pt x="148" y="8"/>
                  </a:lnTo>
                  <a:lnTo>
                    <a:pt x="138" y="4"/>
                  </a:lnTo>
                  <a:lnTo>
                    <a:pt x="132" y="4"/>
                  </a:lnTo>
                  <a:lnTo>
                    <a:pt x="126" y="6"/>
                  </a:lnTo>
                  <a:lnTo>
                    <a:pt x="122" y="8"/>
                  </a:lnTo>
                  <a:lnTo>
                    <a:pt x="120" y="12"/>
                  </a:lnTo>
                  <a:lnTo>
                    <a:pt x="120" y="12"/>
                  </a:lnTo>
                  <a:lnTo>
                    <a:pt x="106" y="8"/>
                  </a:lnTo>
                  <a:lnTo>
                    <a:pt x="90" y="2"/>
                  </a:lnTo>
                  <a:lnTo>
                    <a:pt x="82" y="2"/>
                  </a:lnTo>
                  <a:lnTo>
                    <a:pt x="74" y="0"/>
                  </a:lnTo>
                  <a:lnTo>
                    <a:pt x="66" y="2"/>
                  </a:lnTo>
                  <a:lnTo>
                    <a:pt x="60" y="6"/>
                  </a:lnTo>
                  <a:lnTo>
                    <a:pt x="60" y="6"/>
                  </a:lnTo>
                  <a:lnTo>
                    <a:pt x="54" y="14"/>
                  </a:lnTo>
                  <a:lnTo>
                    <a:pt x="50" y="22"/>
                  </a:lnTo>
                  <a:lnTo>
                    <a:pt x="50" y="32"/>
                  </a:lnTo>
                  <a:lnTo>
                    <a:pt x="54" y="40"/>
                  </a:lnTo>
                  <a:lnTo>
                    <a:pt x="54" y="40"/>
                  </a:lnTo>
                  <a:lnTo>
                    <a:pt x="40" y="38"/>
                  </a:lnTo>
                  <a:lnTo>
                    <a:pt x="26" y="36"/>
                  </a:lnTo>
                  <a:lnTo>
                    <a:pt x="20" y="36"/>
                  </a:lnTo>
                  <a:lnTo>
                    <a:pt x="14" y="38"/>
                  </a:lnTo>
                  <a:lnTo>
                    <a:pt x="8" y="44"/>
                  </a:lnTo>
                  <a:lnTo>
                    <a:pt x="4" y="50"/>
                  </a:lnTo>
                  <a:lnTo>
                    <a:pt x="4" y="50"/>
                  </a:lnTo>
                  <a:lnTo>
                    <a:pt x="0" y="58"/>
                  </a:lnTo>
                  <a:lnTo>
                    <a:pt x="2" y="64"/>
                  </a:lnTo>
                  <a:lnTo>
                    <a:pt x="4" y="68"/>
                  </a:lnTo>
                  <a:lnTo>
                    <a:pt x="10" y="72"/>
                  </a:lnTo>
                  <a:lnTo>
                    <a:pt x="18" y="74"/>
                  </a:lnTo>
                  <a:lnTo>
                    <a:pt x="24" y="74"/>
                  </a:lnTo>
                  <a:lnTo>
                    <a:pt x="40" y="74"/>
                  </a:lnTo>
                  <a:lnTo>
                    <a:pt x="40" y="74"/>
                  </a:lnTo>
                  <a:lnTo>
                    <a:pt x="40" y="78"/>
                  </a:lnTo>
                  <a:lnTo>
                    <a:pt x="42" y="82"/>
                  </a:lnTo>
                  <a:lnTo>
                    <a:pt x="50" y="88"/>
                  </a:lnTo>
                  <a:lnTo>
                    <a:pt x="60" y="94"/>
                  </a:lnTo>
                  <a:lnTo>
                    <a:pt x="74" y="96"/>
                  </a:lnTo>
                  <a:lnTo>
                    <a:pt x="86" y="96"/>
                  </a:lnTo>
                  <a:lnTo>
                    <a:pt x="96" y="94"/>
                  </a:lnTo>
                  <a:lnTo>
                    <a:pt x="104" y="90"/>
                  </a:lnTo>
                  <a:lnTo>
                    <a:pt x="106" y="86"/>
                  </a:lnTo>
                  <a:lnTo>
                    <a:pt x="106" y="82"/>
                  </a:lnTo>
                  <a:lnTo>
                    <a:pt x="106" y="82"/>
                  </a:lnTo>
                  <a:lnTo>
                    <a:pt x="118" y="92"/>
                  </a:lnTo>
                  <a:lnTo>
                    <a:pt x="130" y="98"/>
                  </a:lnTo>
                  <a:lnTo>
                    <a:pt x="142" y="100"/>
                  </a:lnTo>
                  <a:lnTo>
                    <a:pt x="156" y="100"/>
                  </a:lnTo>
                  <a:lnTo>
                    <a:pt x="156" y="100"/>
                  </a:lnTo>
                  <a:lnTo>
                    <a:pt x="166" y="98"/>
                  </a:lnTo>
                  <a:lnTo>
                    <a:pt x="174" y="92"/>
                  </a:lnTo>
                  <a:lnTo>
                    <a:pt x="176" y="88"/>
                  </a:lnTo>
                  <a:lnTo>
                    <a:pt x="176" y="82"/>
                  </a:lnTo>
                  <a:lnTo>
                    <a:pt x="174" y="78"/>
                  </a:lnTo>
                  <a:lnTo>
                    <a:pt x="170" y="72"/>
                  </a:lnTo>
                  <a:lnTo>
                    <a:pt x="170" y="72"/>
                  </a:lnTo>
                  <a:lnTo>
                    <a:pt x="182" y="72"/>
                  </a:lnTo>
                  <a:lnTo>
                    <a:pt x="188" y="68"/>
                  </a:lnTo>
                  <a:lnTo>
                    <a:pt x="190" y="64"/>
                  </a:lnTo>
                  <a:lnTo>
                    <a:pt x="190" y="56"/>
                  </a:lnTo>
                  <a:lnTo>
                    <a:pt x="188" y="50"/>
                  </a:lnTo>
                  <a:lnTo>
                    <a:pt x="182" y="46"/>
                  </a:lnTo>
                  <a:lnTo>
                    <a:pt x="174" y="42"/>
                  </a:lnTo>
                  <a:lnTo>
                    <a:pt x="166" y="42"/>
                  </a:lnTo>
                  <a:lnTo>
                    <a:pt x="166" y="42"/>
                  </a:lnTo>
                  <a:lnTo>
                    <a:pt x="168" y="34"/>
                  </a:lnTo>
                  <a:lnTo>
                    <a:pt x="168" y="30"/>
                  </a:lnTo>
                  <a:lnTo>
                    <a:pt x="166" y="24"/>
                  </a:lnTo>
                  <a:lnTo>
                    <a:pt x="164" y="22"/>
                  </a:lnTo>
                  <a:lnTo>
                    <a:pt x="158" y="18"/>
                  </a:lnTo>
                  <a:lnTo>
                    <a:pt x="156" y="16"/>
                  </a:lnTo>
                  <a:lnTo>
                    <a:pt x="156" y="16"/>
                  </a:lnTo>
                  <a:close/>
                </a:path>
              </a:pathLst>
            </a:custGeom>
            <a:blipFill dpi="0" rotWithShape="1">
              <a:blip r:embed="rId8" cstate="print"/>
              <a:srcRect/>
              <a:stretch>
                <a:fillRect/>
              </a:stretch>
            </a:blipFill>
            <a:ln w="9525" cap="flat" cmpd="sng">
              <a:noFill/>
              <a:prstDash val="solid"/>
              <a:round/>
              <a:headEnd/>
              <a:tailEnd/>
            </a:ln>
            <a:effectLst>
              <a:prstShdw prst="shdw17" dist="17961" dir="2700000">
                <a:srgbClr val="FFFFFF">
                  <a:gamma/>
                  <a:shade val="60000"/>
                  <a:invGamma/>
                </a:srgbClr>
              </a:prstShdw>
            </a:effectLst>
          </p:spPr>
          <p:txBody>
            <a:bodyPr/>
            <a:lstStyle/>
            <a:p>
              <a:endParaRPr lang="es-ES"/>
            </a:p>
          </p:txBody>
        </p:sp>
        <p:sp>
          <p:nvSpPr>
            <p:cNvPr id="13387" name="Freeform 75"/>
            <p:cNvSpPr>
              <a:spLocks/>
            </p:cNvSpPr>
            <p:nvPr/>
          </p:nvSpPr>
          <p:spPr bwMode="auto">
            <a:xfrm>
              <a:off x="624" y="428"/>
              <a:ext cx="22" cy="16"/>
            </a:xfrm>
            <a:custGeom>
              <a:avLst/>
              <a:gdLst/>
              <a:ahLst/>
              <a:cxnLst>
                <a:cxn ang="0">
                  <a:pos x="22" y="8"/>
                </a:cxn>
                <a:cxn ang="0">
                  <a:pos x="22" y="8"/>
                </a:cxn>
                <a:cxn ang="0">
                  <a:pos x="20" y="12"/>
                </a:cxn>
                <a:cxn ang="0">
                  <a:pos x="18" y="14"/>
                </a:cxn>
                <a:cxn ang="0">
                  <a:pos x="16" y="16"/>
                </a:cxn>
                <a:cxn ang="0">
                  <a:pos x="10" y="16"/>
                </a:cxn>
                <a:cxn ang="0">
                  <a:pos x="10" y="16"/>
                </a:cxn>
                <a:cxn ang="0">
                  <a:pos x="6" y="16"/>
                </a:cxn>
                <a:cxn ang="0">
                  <a:pos x="4" y="14"/>
                </a:cxn>
                <a:cxn ang="0">
                  <a:pos x="2" y="12"/>
                </a:cxn>
                <a:cxn ang="0">
                  <a:pos x="0" y="8"/>
                </a:cxn>
                <a:cxn ang="0">
                  <a:pos x="0" y="8"/>
                </a:cxn>
                <a:cxn ang="0">
                  <a:pos x="2" y="4"/>
                </a:cxn>
                <a:cxn ang="0">
                  <a:pos x="4" y="2"/>
                </a:cxn>
                <a:cxn ang="0">
                  <a:pos x="6" y="0"/>
                </a:cxn>
                <a:cxn ang="0">
                  <a:pos x="10" y="0"/>
                </a:cxn>
                <a:cxn ang="0">
                  <a:pos x="10" y="0"/>
                </a:cxn>
                <a:cxn ang="0">
                  <a:pos x="16" y="0"/>
                </a:cxn>
                <a:cxn ang="0">
                  <a:pos x="18" y="2"/>
                </a:cxn>
                <a:cxn ang="0">
                  <a:pos x="20" y="4"/>
                </a:cxn>
                <a:cxn ang="0">
                  <a:pos x="22" y="8"/>
                </a:cxn>
                <a:cxn ang="0">
                  <a:pos x="22" y="8"/>
                </a:cxn>
              </a:cxnLst>
              <a:rect l="0" t="0" r="r" b="b"/>
              <a:pathLst>
                <a:path w="22" h="16">
                  <a:moveTo>
                    <a:pt x="22" y="8"/>
                  </a:moveTo>
                  <a:lnTo>
                    <a:pt x="22" y="8"/>
                  </a:lnTo>
                  <a:lnTo>
                    <a:pt x="20" y="12"/>
                  </a:lnTo>
                  <a:lnTo>
                    <a:pt x="18" y="14"/>
                  </a:lnTo>
                  <a:lnTo>
                    <a:pt x="16" y="16"/>
                  </a:lnTo>
                  <a:lnTo>
                    <a:pt x="10" y="16"/>
                  </a:lnTo>
                  <a:lnTo>
                    <a:pt x="10" y="16"/>
                  </a:lnTo>
                  <a:lnTo>
                    <a:pt x="6" y="16"/>
                  </a:lnTo>
                  <a:lnTo>
                    <a:pt x="4" y="14"/>
                  </a:lnTo>
                  <a:lnTo>
                    <a:pt x="2" y="12"/>
                  </a:lnTo>
                  <a:lnTo>
                    <a:pt x="0" y="8"/>
                  </a:lnTo>
                  <a:lnTo>
                    <a:pt x="0" y="8"/>
                  </a:lnTo>
                  <a:lnTo>
                    <a:pt x="2" y="4"/>
                  </a:lnTo>
                  <a:lnTo>
                    <a:pt x="4" y="2"/>
                  </a:lnTo>
                  <a:lnTo>
                    <a:pt x="6" y="0"/>
                  </a:lnTo>
                  <a:lnTo>
                    <a:pt x="10" y="0"/>
                  </a:lnTo>
                  <a:lnTo>
                    <a:pt x="10" y="0"/>
                  </a:lnTo>
                  <a:lnTo>
                    <a:pt x="16" y="0"/>
                  </a:lnTo>
                  <a:lnTo>
                    <a:pt x="18" y="2"/>
                  </a:lnTo>
                  <a:lnTo>
                    <a:pt x="20" y="4"/>
                  </a:lnTo>
                  <a:lnTo>
                    <a:pt x="22" y="8"/>
                  </a:lnTo>
                  <a:lnTo>
                    <a:pt x="22" y="8"/>
                  </a:lnTo>
                  <a:close/>
                </a:path>
              </a:pathLst>
            </a:custGeom>
            <a:solidFill>
              <a:srgbClr val="283738"/>
            </a:solidFill>
            <a:ln w="9525">
              <a:noFill/>
              <a:round/>
              <a:headEnd/>
              <a:tailEnd/>
            </a:ln>
          </p:spPr>
          <p:txBody>
            <a:bodyPr/>
            <a:lstStyle/>
            <a:p>
              <a:endParaRPr lang="es-ES"/>
            </a:p>
          </p:txBody>
        </p:sp>
        <p:sp>
          <p:nvSpPr>
            <p:cNvPr id="13388" name="Freeform 76"/>
            <p:cNvSpPr>
              <a:spLocks/>
            </p:cNvSpPr>
            <p:nvPr/>
          </p:nvSpPr>
          <p:spPr bwMode="auto">
            <a:xfrm>
              <a:off x="352" y="432"/>
              <a:ext cx="42" cy="90"/>
            </a:xfrm>
            <a:custGeom>
              <a:avLst/>
              <a:gdLst/>
              <a:ahLst/>
              <a:cxnLst>
                <a:cxn ang="0">
                  <a:pos x="0" y="0"/>
                </a:cxn>
                <a:cxn ang="0">
                  <a:pos x="2" y="90"/>
                </a:cxn>
                <a:cxn ang="0">
                  <a:pos x="40" y="58"/>
                </a:cxn>
                <a:cxn ang="0">
                  <a:pos x="42" y="12"/>
                </a:cxn>
                <a:cxn ang="0">
                  <a:pos x="0" y="0"/>
                </a:cxn>
              </a:cxnLst>
              <a:rect l="0" t="0" r="r" b="b"/>
              <a:pathLst>
                <a:path w="42" h="90">
                  <a:moveTo>
                    <a:pt x="0" y="0"/>
                  </a:moveTo>
                  <a:lnTo>
                    <a:pt x="2" y="90"/>
                  </a:lnTo>
                  <a:lnTo>
                    <a:pt x="40" y="58"/>
                  </a:lnTo>
                  <a:lnTo>
                    <a:pt x="42" y="12"/>
                  </a:lnTo>
                  <a:lnTo>
                    <a:pt x="0" y="0"/>
                  </a:lnTo>
                  <a:close/>
                </a:path>
              </a:pathLst>
            </a:custGeom>
            <a:solidFill>
              <a:srgbClr val="283738"/>
            </a:solidFill>
            <a:ln w="9525">
              <a:noFill/>
              <a:round/>
              <a:headEnd/>
              <a:tailEnd/>
            </a:ln>
          </p:spPr>
          <p:txBody>
            <a:bodyPr/>
            <a:lstStyle/>
            <a:p>
              <a:endParaRPr lang="es-ES"/>
            </a:p>
          </p:txBody>
        </p:sp>
        <p:sp>
          <p:nvSpPr>
            <p:cNvPr id="13389" name="Freeform 77"/>
            <p:cNvSpPr>
              <a:spLocks/>
            </p:cNvSpPr>
            <p:nvPr/>
          </p:nvSpPr>
          <p:spPr bwMode="auto">
            <a:xfrm>
              <a:off x="610" y="948"/>
              <a:ext cx="58" cy="32"/>
            </a:xfrm>
            <a:custGeom>
              <a:avLst/>
              <a:gdLst/>
              <a:ahLst/>
              <a:cxnLst>
                <a:cxn ang="0">
                  <a:pos x="0" y="28"/>
                </a:cxn>
                <a:cxn ang="0">
                  <a:pos x="12" y="32"/>
                </a:cxn>
                <a:cxn ang="0">
                  <a:pos x="12" y="32"/>
                </a:cxn>
                <a:cxn ang="0">
                  <a:pos x="14" y="30"/>
                </a:cxn>
                <a:cxn ang="0">
                  <a:pos x="20" y="22"/>
                </a:cxn>
                <a:cxn ang="0">
                  <a:pos x="34" y="14"/>
                </a:cxn>
                <a:cxn ang="0">
                  <a:pos x="58" y="2"/>
                </a:cxn>
                <a:cxn ang="0">
                  <a:pos x="58" y="2"/>
                </a:cxn>
                <a:cxn ang="0">
                  <a:pos x="54" y="0"/>
                </a:cxn>
                <a:cxn ang="0">
                  <a:pos x="42" y="2"/>
                </a:cxn>
                <a:cxn ang="0">
                  <a:pos x="34" y="4"/>
                </a:cxn>
                <a:cxn ang="0">
                  <a:pos x="24" y="8"/>
                </a:cxn>
                <a:cxn ang="0">
                  <a:pos x="14" y="16"/>
                </a:cxn>
                <a:cxn ang="0">
                  <a:pos x="0" y="28"/>
                </a:cxn>
                <a:cxn ang="0">
                  <a:pos x="0" y="28"/>
                </a:cxn>
              </a:cxnLst>
              <a:rect l="0" t="0" r="r" b="b"/>
              <a:pathLst>
                <a:path w="58" h="32">
                  <a:moveTo>
                    <a:pt x="0" y="28"/>
                  </a:moveTo>
                  <a:lnTo>
                    <a:pt x="12" y="32"/>
                  </a:lnTo>
                  <a:lnTo>
                    <a:pt x="12" y="32"/>
                  </a:lnTo>
                  <a:lnTo>
                    <a:pt x="14" y="30"/>
                  </a:lnTo>
                  <a:lnTo>
                    <a:pt x="20" y="22"/>
                  </a:lnTo>
                  <a:lnTo>
                    <a:pt x="34" y="14"/>
                  </a:lnTo>
                  <a:lnTo>
                    <a:pt x="58" y="2"/>
                  </a:lnTo>
                  <a:lnTo>
                    <a:pt x="58" y="2"/>
                  </a:lnTo>
                  <a:lnTo>
                    <a:pt x="54" y="0"/>
                  </a:lnTo>
                  <a:lnTo>
                    <a:pt x="42" y="2"/>
                  </a:lnTo>
                  <a:lnTo>
                    <a:pt x="34" y="4"/>
                  </a:lnTo>
                  <a:lnTo>
                    <a:pt x="24" y="8"/>
                  </a:lnTo>
                  <a:lnTo>
                    <a:pt x="14" y="16"/>
                  </a:lnTo>
                  <a:lnTo>
                    <a:pt x="0" y="28"/>
                  </a:lnTo>
                  <a:lnTo>
                    <a:pt x="0" y="28"/>
                  </a:lnTo>
                  <a:close/>
                </a:path>
              </a:pathLst>
            </a:custGeom>
            <a:solidFill>
              <a:srgbClr val="283738"/>
            </a:solidFill>
            <a:ln w="9525">
              <a:noFill/>
              <a:round/>
              <a:headEnd/>
              <a:tailEnd/>
            </a:ln>
          </p:spPr>
          <p:txBody>
            <a:bodyPr/>
            <a:lstStyle/>
            <a:p>
              <a:endParaRPr lang="es-ES"/>
            </a:p>
          </p:txBody>
        </p:sp>
        <p:sp>
          <p:nvSpPr>
            <p:cNvPr id="13390" name="Freeform 78"/>
            <p:cNvSpPr>
              <a:spLocks/>
            </p:cNvSpPr>
            <p:nvPr/>
          </p:nvSpPr>
          <p:spPr bwMode="auto">
            <a:xfrm>
              <a:off x="234" y="154"/>
              <a:ext cx="62" cy="50"/>
            </a:xfrm>
            <a:custGeom>
              <a:avLst/>
              <a:gdLst/>
              <a:ahLst/>
              <a:cxnLst>
                <a:cxn ang="0">
                  <a:pos x="6" y="0"/>
                </a:cxn>
                <a:cxn ang="0">
                  <a:pos x="6" y="0"/>
                </a:cxn>
                <a:cxn ang="0">
                  <a:pos x="2" y="12"/>
                </a:cxn>
                <a:cxn ang="0">
                  <a:pos x="0" y="24"/>
                </a:cxn>
                <a:cxn ang="0">
                  <a:pos x="0" y="36"/>
                </a:cxn>
                <a:cxn ang="0">
                  <a:pos x="2" y="40"/>
                </a:cxn>
                <a:cxn ang="0">
                  <a:pos x="4" y="46"/>
                </a:cxn>
                <a:cxn ang="0">
                  <a:pos x="10" y="48"/>
                </a:cxn>
                <a:cxn ang="0">
                  <a:pos x="16" y="50"/>
                </a:cxn>
                <a:cxn ang="0">
                  <a:pos x="24" y="50"/>
                </a:cxn>
                <a:cxn ang="0">
                  <a:pos x="34" y="48"/>
                </a:cxn>
                <a:cxn ang="0">
                  <a:pos x="46" y="44"/>
                </a:cxn>
                <a:cxn ang="0">
                  <a:pos x="62" y="38"/>
                </a:cxn>
                <a:cxn ang="0">
                  <a:pos x="62" y="38"/>
                </a:cxn>
                <a:cxn ang="0">
                  <a:pos x="52" y="40"/>
                </a:cxn>
                <a:cxn ang="0">
                  <a:pos x="42" y="42"/>
                </a:cxn>
                <a:cxn ang="0">
                  <a:pos x="32" y="42"/>
                </a:cxn>
                <a:cxn ang="0">
                  <a:pos x="20" y="40"/>
                </a:cxn>
                <a:cxn ang="0">
                  <a:pos x="16" y="36"/>
                </a:cxn>
                <a:cxn ang="0">
                  <a:pos x="12" y="32"/>
                </a:cxn>
                <a:cxn ang="0">
                  <a:pos x="8" y="26"/>
                </a:cxn>
                <a:cxn ang="0">
                  <a:pos x="6" y="20"/>
                </a:cxn>
                <a:cxn ang="0">
                  <a:pos x="6" y="12"/>
                </a:cxn>
                <a:cxn ang="0">
                  <a:pos x="6" y="0"/>
                </a:cxn>
                <a:cxn ang="0">
                  <a:pos x="6" y="0"/>
                </a:cxn>
              </a:cxnLst>
              <a:rect l="0" t="0" r="r" b="b"/>
              <a:pathLst>
                <a:path w="62" h="50">
                  <a:moveTo>
                    <a:pt x="6" y="0"/>
                  </a:moveTo>
                  <a:lnTo>
                    <a:pt x="6" y="0"/>
                  </a:lnTo>
                  <a:lnTo>
                    <a:pt x="2" y="12"/>
                  </a:lnTo>
                  <a:lnTo>
                    <a:pt x="0" y="24"/>
                  </a:lnTo>
                  <a:lnTo>
                    <a:pt x="0" y="36"/>
                  </a:lnTo>
                  <a:lnTo>
                    <a:pt x="2" y="40"/>
                  </a:lnTo>
                  <a:lnTo>
                    <a:pt x="4" y="46"/>
                  </a:lnTo>
                  <a:lnTo>
                    <a:pt x="10" y="48"/>
                  </a:lnTo>
                  <a:lnTo>
                    <a:pt x="16" y="50"/>
                  </a:lnTo>
                  <a:lnTo>
                    <a:pt x="24" y="50"/>
                  </a:lnTo>
                  <a:lnTo>
                    <a:pt x="34" y="48"/>
                  </a:lnTo>
                  <a:lnTo>
                    <a:pt x="46" y="44"/>
                  </a:lnTo>
                  <a:lnTo>
                    <a:pt x="62" y="38"/>
                  </a:lnTo>
                  <a:lnTo>
                    <a:pt x="62" y="38"/>
                  </a:lnTo>
                  <a:lnTo>
                    <a:pt x="52" y="40"/>
                  </a:lnTo>
                  <a:lnTo>
                    <a:pt x="42" y="42"/>
                  </a:lnTo>
                  <a:lnTo>
                    <a:pt x="32" y="42"/>
                  </a:lnTo>
                  <a:lnTo>
                    <a:pt x="20" y="40"/>
                  </a:lnTo>
                  <a:lnTo>
                    <a:pt x="16" y="36"/>
                  </a:lnTo>
                  <a:lnTo>
                    <a:pt x="12" y="32"/>
                  </a:lnTo>
                  <a:lnTo>
                    <a:pt x="8" y="26"/>
                  </a:lnTo>
                  <a:lnTo>
                    <a:pt x="6" y="20"/>
                  </a:lnTo>
                  <a:lnTo>
                    <a:pt x="6" y="12"/>
                  </a:lnTo>
                  <a:lnTo>
                    <a:pt x="6" y="0"/>
                  </a:lnTo>
                  <a:lnTo>
                    <a:pt x="6" y="0"/>
                  </a:lnTo>
                  <a:close/>
                </a:path>
              </a:pathLst>
            </a:custGeom>
            <a:solidFill>
              <a:srgbClr val="283738"/>
            </a:solidFill>
            <a:ln w="9525">
              <a:noFill/>
              <a:round/>
              <a:headEnd/>
              <a:tailEnd/>
            </a:ln>
          </p:spPr>
          <p:txBody>
            <a:bodyPr/>
            <a:lstStyle/>
            <a:p>
              <a:endParaRPr lang="es-ES"/>
            </a:p>
          </p:txBody>
        </p:sp>
        <p:sp>
          <p:nvSpPr>
            <p:cNvPr id="13391" name="Freeform 79"/>
            <p:cNvSpPr>
              <a:spLocks/>
            </p:cNvSpPr>
            <p:nvPr/>
          </p:nvSpPr>
          <p:spPr bwMode="auto">
            <a:xfrm>
              <a:off x="284" y="136"/>
              <a:ext cx="62" cy="50"/>
            </a:xfrm>
            <a:custGeom>
              <a:avLst/>
              <a:gdLst/>
              <a:ahLst/>
              <a:cxnLst>
                <a:cxn ang="0">
                  <a:pos x="6" y="0"/>
                </a:cxn>
                <a:cxn ang="0">
                  <a:pos x="6" y="0"/>
                </a:cxn>
                <a:cxn ang="0">
                  <a:pos x="2" y="12"/>
                </a:cxn>
                <a:cxn ang="0">
                  <a:pos x="0" y="24"/>
                </a:cxn>
                <a:cxn ang="0">
                  <a:pos x="2" y="36"/>
                </a:cxn>
                <a:cxn ang="0">
                  <a:pos x="2" y="40"/>
                </a:cxn>
                <a:cxn ang="0">
                  <a:pos x="6" y="44"/>
                </a:cxn>
                <a:cxn ang="0">
                  <a:pos x="10" y="48"/>
                </a:cxn>
                <a:cxn ang="0">
                  <a:pos x="16" y="50"/>
                </a:cxn>
                <a:cxn ang="0">
                  <a:pos x="24" y="50"/>
                </a:cxn>
                <a:cxn ang="0">
                  <a:pos x="34" y="48"/>
                </a:cxn>
                <a:cxn ang="0">
                  <a:pos x="48" y="44"/>
                </a:cxn>
                <a:cxn ang="0">
                  <a:pos x="62" y="38"/>
                </a:cxn>
                <a:cxn ang="0">
                  <a:pos x="62" y="38"/>
                </a:cxn>
                <a:cxn ang="0">
                  <a:pos x="52" y="40"/>
                </a:cxn>
                <a:cxn ang="0">
                  <a:pos x="44" y="42"/>
                </a:cxn>
                <a:cxn ang="0">
                  <a:pos x="32" y="42"/>
                </a:cxn>
                <a:cxn ang="0">
                  <a:pos x="22" y="38"/>
                </a:cxn>
                <a:cxn ang="0">
                  <a:pos x="18" y="36"/>
                </a:cxn>
                <a:cxn ang="0">
                  <a:pos x="14" y="32"/>
                </a:cxn>
                <a:cxn ang="0">
                  <a:pos x="10" y="26"/>
                </a:cxn>
                <a:cxn ang="0">
                  <a:pos x="8" y="20"/>
                </a:cxn>
                <a:cxn ang="0">
                  <a:pos x="6" y="10"/>
                </a:cxn>
                <a:cxn ang="0">
                  <a:pos x="6" y="0"/>
                </a:cxn>
                <a:cxn ang="0">
                  <a:pos x="6" y="0"/>
                </a:cxn>
              </a:cxnLst>
              <a:rect l="0" t="0" r="r" b="b"/>
              <a:pathLst>
                <a:path w="62" h="50">
                  <a:moveTo>
                    <a:pt x="6" y="0"/>
                  </a:moveTo>
                  <a:lnTo>
                    <a:pt x="6" y="0"/>
                  </a:lnTo>
                  <a:lnTo>
                    <a:pt x="2" y="12"/>
                  </a:lnTo>
                  <a:lnTo>
                    <a:pt x="0" y="24"/>
                  </a:lnTo>
                  <a:lnTo>
                    <a:pt x="2" y="36"/>
                  </a:lnTo>
                  <a:lnTo>
                    <a:pt x="2" y="40"/>
                  </a:lnTo>
                  <a:lnTo>
                    <a:pt x="6" y="44"/>
                  </a:lnTo>
                  <a:lnTo>
                    <a:pt x="10" y="48"/>
                  </a:lnTo>
                  <a:lnTo>
                    <a:pt x="16" y="50"/>
                  </a:lnTo>
                  <a:lnTo>
                    <a:pt x="24" y="50"/>
                  </a:lnTo>
                  <a:lnTo>
                    <a:pt x="34" y="48"/>
                  </a:lnTo>
                  <a:lnTo>
                    <a:pt x="48" y="44"/>
                  </a:lnTo>
                  <a:lnTo>
                    <a:pt x="62" y="38"/>
                  </a:lnTo>
                  <a:lnTo>
                    <a:pt x="62" y="38"/>
                  </a:lnTo>
                  <a:lnTo>
                    <a:pt x="52" y="40"/>
                  </a:lnTo>
                  <a:lnTo>
                    <a:pt x="44" y="42"/>
                  </a:lnTo>
                  <a:lnTo>
                    <a:pt x="32" y="42"/>
                  </a:lnTo>
                  <a:lnTo>
                    <a:pt x="22" y="38"/>
                  </a:lnTo>
                  <a:lnTo>
                    <a:pt x="18" y="36"/>
                  </a:lnTo>
                  <a:lnTo>
                    <a:pt x="14" y="32"/>
                  </a:lnTo>
                  <a:lnTo>
                    <a:pt x="10" y="26"/>
                  </a:lnTo>
                  <a:lnTo>
                    <a:pt x="8" y="20"/>
                  </a:lnTo>
                  <a:lnTo>
                    <a:pt x="6" y="10"/>
                  </a:lnTo>
                  <a:lnTo>
                    <a:pt x="6" y="0"/>
                  </a:lnTo>
                  <a:lnTo>
                    <a:pt x="6" y="0"/>
                  </a:lnTo>
                  <a:close/>
                </a:path>
              </a:pathLst>
            </a:custGeom>
            <a:solidFill>
              <a:srgbClr val="283738"/>
            </a:solidFill>
            <a:ln w="9525">
              <a:noFill/>
              <a:round/>
              <a:headEnd/>
              <a:tailEnd/>
            </a:ln>
          </p:spPr>
          <p:txBody>
            <a:bodyPr/>
            <a:lstStyle/>
            <a:p>
              <a:endParaRPr lang="es-ES"/>
            </a:p>
          </p:txBody>
        </p:sp>
        <p:sp>
          <p:nvSpPr>
            <p:cNvPr id="13392" name="Freeform 80"/>
            <p:cNvSpPr>
              <a:spLocks/>
            </p:cNvSpPr>
            <p:nvPr/>
          </p:nvSpPr>
          <p:spPr bwMode="auto">
            <a:xfrm>
              <a:off x="298" y="176"/>
              <a:ext cx="62" cy="50"/>
            </a:xfrm>
            <a:custGeom>
              <a:avLst/>
              <a:gdLst/>
              <a:ahLst/>
              <a:cxnLst>
                <a:cxn ang="0">
                  <a:pos x="6" y="0"/>
                </a:cxn>
                <a:cxn ang="0">
                  <a:pos x="6" y="0"/>
                </a:cxn>
                <a:cxn ang="0">
                  <a:pos x="2" y="12"/>
                </a:cxn>
                <a:cxn ang="0">
                  <a:pos x="0" y="24"/>
                </a:cxn>
                <a:cxn ang="0">
                  <a:pos x="2" y="36"/>
                </a:cxn>
                <a:cxn ang="0">
                  <a:pos x="2" y="40"/>
                </a:cxn>
                <a:cxn ang="0">
                  <a:pos x="6" y="46"/>
                </a:cxn>
                <a:cxn ang="0">
                  <a:pos x="10" y="48"/>
                </a:cxn>
                <a:cxn ang="0">
                  <a:pos x="16" y="50"/>
                </a:cxn>
                <a:cxn ang="0">
                  <a:pos x="24" y="50"/>
                </a:cxn>
                <a:cxn ang="0">
                  <a:pos x="34" y="48"/>
                </a:cxn>
                <a:cxn ang="0">
                  <a:pos x="48" y="44"/>
                </a:cxn>
                <a:cxn ang="0">
                  <a:pos x="62" y="38"/>
                </a:cxn>
                <a:cxn ang="0">
                  <a:pos x="62" y="38"/>
                </a:cxn>
                <a:cxn ang="0">
                  <a:pos x="52" y="40"/>
                </a:cxn>
                <a:cxn ang="0">
                  <a:pos x="44" y="42"/>
                </a:cxn>
                <a:cxn ang="0">
                  <a:pos x="32" y="42"/>
                </a:cxn>
                <a:cxn ang="0">
                  <a:pos x="22" y="38"/>
                </a:cxn>
                <a:cxn ang="0">
                  <a:pos x="18" y="36"/>
                </a:cxn>
                <a:cxn ang="0">
                  <a:pos x="14" y="32"/>
                </a:cxn>
                <a:cxn ang="0">
                  <a:pos x="10" y="26"/>
                </a:cxn>
                <a:cxn ang="0">
                  <a:pos x="8" y="20"/>
                </a:cxn>
                <a:cxn ang="0">
                  <a:pos x="6" y="10"/>
                </a:cxn>
                <a:cxn ang="0">
                  <a:pos x="6" y="0"/>
                </a:cxn>
                <a:cxn ang="0">
                  <a:pos x="6" y="0"/>
                </a:cxn>
              </a:cxnLst>
              <a:rect l="0" t="0" r="r" b="b"/>
              <a:pathLst>
                <a:path w="62" h="50">
                  <a:moveTo>
                    <a:pt x="6" y="0"/>
                  </a:moveTo>
                  <a:lnTo>
                    <a:pt x="6" y="0"/>
                  </a:lnTo>
                  <a:lnTo>
                    <a:pt x="2" y="12"/>
                  </a:lnTo>
                  <a:lnTo>
                    <a:pt x="0" y="24"/>
                  </a:lnTo>
                  <a:lnTo>
                    <a:pt x="2" y="36"/>
                  </a:lnTo>
                  <a:lnTo>
                    <a:pt x="2" y="40"/>
                  </a:lnTo>
                  <a:lnTo>
                    <a:pt x="6" y="46"/>
                  </a:lnTo>
                  <a:lnTo>
                    <a:pt x="10" y="48"/>
                  </a:lnTo>
                  <a:lnTo>
                    <a:pt x="16" y="50"/>
                  </a:lnTo>
                  <a:lnTo>
                    <a:pt x="24" y="50"/>
                  </a:lnTo>
                  <a:lnTo>
                    <a:pt x="34" y="48"/>
                  </a:lnTo>
                  <a:lnTo>
                    <a:pt x="48" y="44"/>
                  </a:lnTo>
                  <a:lnTo>
                    <a:pt x="62" y="38"/>
                  </a:lnTo>
                  <a:lnTo>
                    <a:pt x="62" y="38"/>
                  </a:lnTo>
                  <a:lnTo>
                    <a:pt x="52" y="40"/>
                  </a:lnTo>
                  <a:lnTo>
                    <a:pt x="44" y="42"/>
                  </a:lnTo>
                  <a:lnTo>
                    <a:pt x="32" y="42"/>
                  </a:lnTo>
                  <a:lnTo>
                    <a:pt x="22" y="38"/>
                  </a:lnTo>
                  <a:lnTo>
                    <a:pt x="18" y="36"/>
                  </a:lnTo>
                  <a:lnTo>
                    <a:pt x="14" y="32"/>
                  </a:lnTo>
                  <a:lnTo>
                    <a:pt x="10" y="26"/>
                  </a:lnTo>
                  <a:lnTo>
                    <a:pt x="8" y="20"/>
                  </a:lnTo>
                  <a:lnTo>
                    <a:pt x="6" y="10"/>
                  </a:lnTo>
                  <a:lnTo>
                    <a:pt x="6" y="0"/>
                  </a:lnTo>
                  <a:lnTo>
                    <a:pt x="6" y="0"/>
                  </a:lnTo>
                  <a:close/>
                </a:path>
              </a:pathLst>
            </a:custGeom>
            <a:solidFill>
              <a:srgbClr val="283738"/>
            </a:solidFill>
            <a:ln w="9525">
              <a:noFill/>
              <a:round/>
              <a:headEnd/>
              <a:tailEnd/>
            </a:ln>
          </p:spPr>
          <p:txBody>
            <a:bodyPr/>
            <a:lstStyle/>
            <a:p>
              <a:endParaRPr lang="es-ES"/>
            </a:p>
          </p:txBody>
        </p:sp>
        <p:sp>
          <p:nvSpPr>
            <p:cNvPr id="13393" name="Freeform 81"/>
            <p:cNvSpPr>
              <a:spLocks/>
            </p:cNvSpPr>
            <p:nvPr/>
          </p:nvSpPr>
          <p:spPr bwMode="auto">
            <a:xfrm>
              <a:off x="170" y="234"/>
              <a:ext cx="62" cy="50"/>
            </a:xfrm>
            <a:custGeom>
              <a:avLst/>
              <a:gdLst/>
              <a:ahLst/>
              <a:cxnLst>
                <a:cxn ang="0">
                  <a:pos x="6" y="0"/>
                </a:cxn>
                <a:cxn ang="0">
                  <a:pos x="6" y="0"/>
                </a:cxn>
                <a:cxn ang="0">
                  <a:pos x="2" y="12"/>
                </a:cxn>
                <a:cxn ang="0">
                  <a:pos x="0" y="24"/>
                </a:cxn>
                <a:cxn ang="0">
                  <a:pos x="0" y="34"/>
                </a:cxn>
                <a:cxn ang="0">
                  <a:pos x="2" y="40"/>
                </a:cxn>
                <a:cxn ang="0">
                  <a:pos x="4" y="44"/>
                </a:cxn>
                <a:cxn ang="0">
                  <a:pos x="10" y="48"/>
                </a:cxn>
                <a:cxn ang="0">
                  <a:pos x="16" y="50"/>
                </a:cxn>
                <a:cxn ang="0">
                  <a:pos x="24" y="50"/>
                </a:cxn>
                <a:cxn ang="0">
                  <a:pos x="34" y="48"/>
                </a:cxn>
                <a:cxn ang="0">
                  <a:pos x="46" y="44"/>
                </a:cxn>
                <a:cxn ang="0">
                  <a:pos x="62" y="38"/>
                </a:cxn>
                <a:cxn ang="0">
                  <a:pos x="62" y="38"/>
                </a:cxn>
                <a:cxn ang="0">
                  <a:pos x="52" y="40"/>
                </a:cxn>
                <a:cxn ang="0">
                  <a:pos x="42" y="42"/>
                </a:cxn>
                <a:cxn ang="0">
                  <a:pos x="32" y="42"/>
                </a:cxn>
                <a:cxn ang="0">
                  <a:pos x="22" y="38"/>
                </a:cxn>
                <a:cxn ang="0">
                  <a:pos x="16" y="36"/>
                </a:cxn>
                <a:cxn ang="0">
                  <a:pos x="12" y="32"/>
                </a:cxn>
                <a:cxn ang="0">
                  <a:pos x="10" y="26"/>
                </a:cxn>
                <a:cxn ang="0">
                  <a:pos x="6" y="18"/>
                </a:cxn>
                <a:cxn ang="0">
                  <a:pos x="6" y="10"/>
                </a:cxn>
                <a:cxn ang="0">
                  <a:pos x="6" y="0"/>
                </a:cxn>
                <a:cxn ang="0">
                  <a:pos x="6" y="0"/>
                </a:cxn>
              </a:cxnLst>
              <a:rect l="0" t="0" r="r" b="b"/>
              <a:pathLst>
                <a:path w="62" h="50">
                  <a:moveTo>
                    <a:pt x="6" y="0"/>
                  </a:moveTo>
                  <a:lnTo>
                    <a:pt x="6" y="0"/>
                  </a:lnTo>
                  <a:lnTo>
                    <a:pt x="2" y="12"/>
                  </a:lnTo>
                  <a:lnTo>
                    <a:pt x="0" y="24"/>
                  </a:lnTo>
                  <a:lnTo>
                    <a:pt x="0" y="34"/>
                  </a:lnTo>
                  <a:lnTo>
                    <a:pt x="2" y="40"/>
                  </a:lnTo>
                  <a:lnTo>
                    <a:pt x="4" y="44"/>
                  </a:lnTo>
                  <a:lnTo>
                    <a:pt x="10" y="48"/>
                  </a:lnTo>
                  <a:lnTo>
                    <a:pt x="16" y="50"/>
                  </a:lnTo>
                  <a:lnTo>
                    <a:pt x="24" y="50"/>
                  </a:lnTo>
                  <a:lnTo>
                    <a:pt x="34" y="48"/>
                  </a:lnTo>
                  <a:lnTo>
                    <a:pt x="46" y="44"/>
                  </a:lnTo>
                  <a:lnTo>
                    <a:pt x="62" y="38"/>
                  </a:lnTo>
                  <a:lnTo>
                    <a:pt x="62" y="38"/>
                  </a:lnTo>
                  <a:lnTo>
                    <a:pt x="52" y="40"/>
                  </a:lnTo>
                  <a:lnTo>
                    <a:pt x="42" y="42"/>
                  </a:lnTo>
                  <a:lnTo>
                    <a:pt x="32" y="42"/>
                  </a:lnTo>
                  <a:lnTo>
                    <a:pt x="22" y="38"/>
                  </a:lnTo>
                  <a:lnTo>
                    <a:pt x="16" y="36"/>
                  </a:lnTo>
                  <a:lnTo>
                    <a:pt x="12" y="32"/>
                  </a:lnTo>
                  <a:lnTo>
                    <a:pt x="10" y="26"/>
                  </a:lnTo>
                  <a:lnTo>
                    <a:pt x="6" y="18"/>
                  </a:lnTo>
                  <a:lnTo>
                    <a:pt x="6" y="10"/>
                  </a:lnTo>
                  <a:lnTo>
                    <a:pt x="6" y="0"/>
                  </a:lnTo>
                  <a:lnTo>
                    <a:pt x="6" y="0"/>
                  </a:lnTo>
                  <a:close/>
                </a:path>
              </a:pathLst>
            </a:custGeom>
            <a:solidFill>
              <a:srgbClr val="283738"/>
            </a:solidFill>
            <a:ln w="9525">
              <a:noFill/>
              <a:round/>
              <a:headEnd/>
              <a:tailEnd/>
            </a:ln>
          </p:spPr>
          <p:txBody>
            <a:bodyPr/>
            <a:lstStyle/>
            <a:p>
              <a:endParaRPr lang="es-ES"/>
            </a:p>
          </p:txBody>
        </p:sp>
        <p:sp>
          <p:nvSpPr>
            <p:cNvPr id="13394" name="Freeform 82"/>
            <p:cNvSpPr>
              <a:spLocks/>
            </p:cNvSpPr>
            <p:nvPr/>
          </p:nvSpPr>
          <p:spPr bwMode="auto">
            <a:xfrm>
              <a:off x="222" y="216"/>
              <a:ext cx="60" cy="50"/>
            </a:xfrm>
            <a:custGeom>
              <a:avLst/>
              <a:gdLst/>
              <a:ahLst/>
              <a:cxnLst>
                <a:cxn ang="0">
                  <a:pos x="4" y="0"/>
                </a:cxn>
                <a:cxn ang="0">
                  <a:pos x="4" y="0"/>
                </a:cxn>
                <a:cxn ang="0">
                  <a:pos x="2" y="12"/>
                </a:cxn>
                <a:cxn ang="0">
                  <a:pos x="0" y="22"/>
                </a:cxn>
                <a:cxn ang="0">
                  <a:pos x="0" y="34"/>
                </a:cxn>
                <a:cxn ang="0">
                  <a:pos x="2" y="40"/>
                </a:cxn>
                <a:cxn ang="0">
                  <a:pos x="4" y="44"/>
                </a:cxn>
                <a:cxn ang="0">
                  <a:pos x="8" y="48"/>
                </a:cxn>
                <a:cxn ang="0">
                  <a:pos x="14" y="50"/>
                </a:cxn>
                <a:cxn ang="0">
                  <a:pos x="22" y="50"/>
                </a:cxn>
                <a:cxn ang="0">
                  <a:pos x="32" y="48"/>
                </a:cxn>
                <a:cxn ang="0">
                  <a:pos x="46" y="44"/>
                </a:cxn>
                <a:cxn ang="0">
                  <a:pos x="60" y="36"/>
                </a:cxn>
                <a:cxn ang="0">
                  <a:pos x="60" y="36"/>
                </a:cxn>
                <a:cxn ang="0">
                  <a:pos x="52" y="40"/>
                </a:cxn>
                <a:cxn ang="0">
                  <a:pos x="42" y="40"/>
                </a:cxn>
                <a:cxn ang="0">
                  <a:pos x="32" y="40"/>
                </a:cxn>
                <a:cxn ang="0">
                  <a:pos x="20" y="38"/>
                </a:cxn>
                <a:cxn ang="0">
                  <a:pos x="16" y="34"/>
                </a:cxn>
                <a:cxn ang="0">
                  <a:pos x="12" y="30"/>
                </a:cxn>
                <a:cxn ang="0">
                  <a:pos x="8" y="26"/>
                </a:cxn>
                <a:cxn ang="0">
                  <a:pos x="6" y="18"/>
                </a:cxn>
                <a:cxn ang="0">
                  <a:pos x="4" y="10"/>
                </a:cxn>
                <a:cxn ang="0">
                  <a:pos x="4" y="0"/>
                </a:cxn>
                <a:cxn ang="0">
                  <a:pos x="4" y="0"/>
                </a:cxn>
              </a:cxnLst>
              <a:rect l="0" t="0" r="r" b="b"/>
              <a:pathLst>
                <a:path w="60" h="50">
                  <a:moveTo>
                    <a:pt x="4" y="0"/>
                  </a:moveTo>
                  <a:lnTo>
                    <a:pt x="4" y="0"/>
                  </a:lnTo>
                  <a:lnTo>
                    <a:pt x="2" y="12"/>
                  </a:lnTo>
                  <a:lnTo>
                    <a:pt x="0" y="22"/>
                  </a:lnTo>
                  <a:lnTo>
                    <a:pt x="0" y="34"/>
                  </a:lnTo>
                  <a:lnTo>
                    <a:pt x="2" y="40"/>
                  </a:lnTo>
                  <a:lnTo>
                    <a:pt x="4" y="44"/>
                  </a:lnTo>
                  <a:lnTo>
                    <a:pt x="8" y="48"/>
                  </a:lnTo>
                  <a:lnTo>
                    <a:pt x="14" y="50"/>
                  </a:lnTo>
                  <a:lnTo>
                    <a:pt x="22" y="50"/>
                  </a:lnTo>
                  <a:lnTo>
                    <a:pt x="32" y="48"/>
                  </a:lnTo>
                  <a:lnTo>
                    <a:pt x="46" y="44"/>
                  </a:lnTo>
                  <a:lnTo>
                    <a:pt x="60" y="36"/>
                  </a:lnTo>
                  <a:lnTo>
                    <a:pt x="60" y="36"/>
                  </a:lnTo>
                  <a:lnTo>
                    <a:pt x="52" y="40"/>
                  </a:lnTo>
                  <a:lnTo>
                    <a:pt x="42" y="40"/>
                  </a:lnTo>
                  <a:lnTo>
                    <a:pt x="32" y="40"/>
                  </a:lnTo>
                  <a:lnTo>
                    <a:pt x="20" y="38"/>
                  </a:lnTo>
                  <a:lnTo>
                    <a:pt x="16" y="34"/>
                  </a:lnTo>
                  <a:lnTo>
                    <a:pt x="12" y="30"/>
                  </a:lnTo>
                  <a:lnTo>
                    <a:pt x="8" y="26"/>
                  </a:lnTo>
                  <a:lnTo>
                    <a:pt x="6" y="18"/>
                  </a:lnTo>
                  <a:lnTo>
                    <a:pt x="4" y="10"/>
                  </a:lnTo>
                  <a:lnTo>
                    <a:pt x="4" y="0"/>
                  </a:lnTo>
                  <a:lnTo>
                    <a:pt x="4" y="0"/>
                  </a:lnTo>
                  <a:close/>
                </a:path>
              </a:pathLst>
            </a:custGeom>
            <a:solidFill>
              <a:srgbClr val="283738"/>
            </a:solidFill>
            <a:ln w="9525">
              <a:noFill/>
              <a:round/>
              <a:headEnd/>
              <a:tailEnd/>
            </a:ln>
          </p:spPr>
          <p:txBody>
            <a:bodyPr/>
            <a:lstStyle/>
            <a:p>
              <a:endParaRPr lang="es-ES"/>
            </a:p>
          </p:txBody>
        </p:sp>
        <p:sp>
          <p:nvSpPr>
            <p:cNvPr id="13395" name="Freeform 83"/>
            <p:cNvSpPr>
              <a:spLocks/>
            </p:cNvSpPr>
            <p:nvPr/>
          </p:nvSpPr>
          <p:spPr bwMode="auto">
            <a:xfrm>
              <a:off x="236" y="256"/>
              <a:ext cx="60" cy="50"/>
            </a:xfrm>
            <a:custGeom>
              <a:avLst/>
              <a:gdLst/>
              <a:ahLst/>
              <a:cxnLst>
                <a:cxn ang="0">
                  <a:pos x="4" y="0"/>
                </a:cxn>
                <a:cxn ang="0">
                  <a:pos x="4" y="0"/>
                </a:cxn>
                <a:cxn ang="0">
                  <a:pos x="2" y="12"/>
                </a:cxn>
                <a:cxn ang="0">
                  <a:pos x="0" y="22"/>
                </a:cxn>
                <a:cxn ang="0">
                  <a:pos x="0" y="34"/>
                </a:cxn>
                <a:cxn ang="0">
                  <a:pos x="2" y="40"/>
                </a:cxn>
                <a:cxn ang="0">
                  <a:pos x="4" y="44"/>
                </a:cxn>
                <a:cxn ang="0">
                  <a:pos x="8" y="48"/>
                </a:cxn>
                <a:cxn ang="0">
                  <a:pos x="14" y="50"/>
                </a:cxn>
                <a:cxn ang="0">
                  <a:pos x="22" y="50"/>
                </a:cxn>
                <a:cxn ang="0">
                  <a:pos x="32" y="48"/>
                </a:cxn>
                <a:cxn ang="0">
                  <a:pos x="46" y="44"/>
                </a:cxn>
                <a:cxn ang="0">
                  <a:pos x="60" y="36"/>
                </a:cxn>
                <a:cxn ang="0">
                  <a:pos x="60" y="36"/>
                </a:cxn>
                <a:cxn ang="0">
                  <a:pos x="52" y="40"/>
                </a:cxn>
                <a:cxn ang="0">
                  <a:pos x="42" y="42"/>
                </a:cxn>
                <a:cxn ang="0">
                  <a:pos x="32" y="40"/>
                </a:cxn>
                <a:cxn ang="0">
                  <a:pos x="20" y="38"/>
                </a:cxn>
                <a:cxn ang="0">
                  <a:pos x="16" y="36"/>
                </a:cxn>
                <a:cxn ang="0">
                  <a:pos x="12" y="30"/>
                </a:cxn>
                <a:cxn ang="0">
                  <a:pos x="8" y="26"/>
                </a:cxn>
                <a:cxn ang="0">
                  <a:pos x="6" y="18"/>
                </a:cxn>
                <a:cxn ang="0">
                  <a:pos x="4" y="10"/>
                </a:cxn>
                <a:cxn ang="0">
                  <a:pos x="4" y="0"/>
                </a:cxn>
                <a:cxn ang="0">
                  <a:pos x="4" y="0"/>
                </a:cxn>
              </a:cxnLst>
              <a:rect l="0" t="0" r="r" b="b"/>
              <a:pathLst>
                <a:path w="60" h="50">
                  <a:moveTo>
                    <a:pt x="4" y="0"/>
                  </a:moveTo>
                  <a:lnTo>
                    <a:pt x="4" y="0"/>
                  </a:lnTo>
                  <a:lnTo>
                    <a:pt x="2" y="12"/>
                  </a:lnTo>
                  <a:lnTo>
                    <a:pt x="0" y="22"/>
                  </a:lnTo>
                  <a:lnTo>
                    <a:pt x="0" y="34"/>
                  </a:lnTo>
                  <a:lnTo>
                    <a:pt x="2" y="40"/>
                  </a:lnTo>
                  <a:lnTo>
                    <a:pt x="4" y="44"/>
                  </a:lnTo>
                  <a:lnTo>
                    <a:pt x="8" y="48"/>
                  </a:lnTo>
                  <a:lnTo>
                    <a:pt x="14" y="50"/>
                  </a:lnTo>
                  <a:lnTo>
                    <a:pt x="22" y="50"/>
                  </a:lnTo>
                  <a:lnTo>
                    <a:pt x="32" y="48"/>
                  </a:lnTo>
                  <a:lnTo>
                    <a:pt x="46" y="44"/>
                  </a:lnTo>
                  <a:lnTo>
                    <a:pt x="60" y="36"/>
                  </a:lnTo>
                  <a:lnTo>
                    <a:pt x="60" y="36"/>
                  </a:lnTo>
                  <a:lnTo>
                    <a:pt x="52" y="40"/>
                  </a:lnTo>
                  <a:lnTo>
                    <a:pt x="42" y="42"/>
                  </a:lnTo>
                  <a:lnTo>
                    <a:pt x="32" y="40"/>
                  </a:lnTo>
                  <a:lnTo>
                    <a:pt x="20" y="38"/>
                  </a:lnTo>
                  <a:lnTo>
                    <a:pt x="16" y="36"/>
                  </a:lnTo>
                  <a:lnTo>
                    <a:pt x="12" y="30"/>
                  </a:lnTo>
                  <a:lnTo>
                    <a:pt x="8" y="26"/>
                  </a:lnTo>
                  <a:lnTo>
                    <a:pt x="6" y="18"/>
                  </a:lnTo>
                  <a:lnTo>
                    <a:pt x="4" y="10"/>
                  </a:lnTo>
                  <a:lnTo>
                    <a:pt x="4" y="0"/>
                  </a:lnTo>
                  <a:lnTo>
                    <a:pt x="4" y="0"/>
                  </a:lnTo>
                  <a:close/>
                </a:path>
              </a:pathLst>
            </a:custGeom>
            <a:solidFill>
              <a:srgbClr val="283738"/>
            </a:solidFill>
            <a:ln w="9525">
              <a:noFill/>
              <a:round/>
              <a:headEnd/>
              <a:tailEnd/>
            </a:ln>
          </p:spPr>
          <p:txBody>
            <a:bodyPr/>
            <a:lstStyle/>
            <a:p>
              <a:endParaRPr lang="es-ES"/>
            </a:p>
          </p:txBody>
        </p:sp>
        <p:sp>
          <p:nvSpPr>
            <p:cNvPr id="13396" name="Freeform 84"/>
            <p:cNvSpPr>
              <a:spLocks/>
            </p:cNvSpPr>
            <p:nvPr/>
          </p:nvSpPr>
          <p:spPr bwMode="auto">
            <a:xfrm>
              <a:off x="338" y="262"/>
              <a:ext cx="62" cy="50"/>
            </a:xfrm>
            <a:custGeom>
              <a:avLst/>
              <a:gdLst/>
              <a:ahLst/>
              <a:cxnLst>
                <a:cxn ang="0">
                  <a:pos x="6" y="0"/>
                </a:cxn>
                <a:cxn ang="0">
                  <a:pos x="6" y="0"/>
                </a:cxn>
                <a:cxn ang="0">
                  <a:pos x="2" y="12"/>
                </a:cxn>
                <a:cxn ang="0">
                  <a:pos x="0" y="24"/>
                </a:cxn>
                <a:cxn ang="0">
                  <a:pos x="0" y="34"/>
                </a:cxn>
                <a:cxn ang="0">
                  <a:pos x="2" y="40"/>
                </a:cxn>
                <a:cxn ang="0">
                  <a:pos x="4" y="44"/>
                </a:cxn>
                <a:cxn ang="0">
                  <a:pos x="8" y="48"/>
                </a:cxn>
                <a:cxn ang="0">
                  <a:pos x="16" y="50"/>
                </a:cxn>
                <a:cxn ang="0">
                  <a:pos x="24" y="50"/>
                </a:cxn>
                <a:cxn ang="0">
                  <a:pos x="34" y="48"/>
                </a:cxn>
                <a:cxn ang="0">
                  <a:pos x="46" y="44"/>
                </a:cxn>
                <a:cxn ang="0">
                  <a:pos x="62" y="38"/>
                </a:cxn>
                <a:cxn ang="0">
                  <a:pos x="62" y="38"/>
                </a:cxn>
                <a:cxn ang="0">
                  <a:pos x="52" y="40"/>
                </a:cxn>
                <a:cxn ang="0">
                  <a:pos x="42" y="42"/>
                </a:cxn>
                <a:cxn ang="0">
                  <a:pos x="32" y="42"/>
                </a:cxn>
                <a:cxn ang="0">
                  <a:pos x="20" y="38"/>
                </a:cxn>
                <a:cxn ang="0">
                  <a:pos x="16" y="36"/>
                </a:cxn>
                <a:cxn ang="0">
                  <a:pos x="12" y="32"/>
                </a:cxn>
                <a:cxn ang="0">
                  <a:pos x="8" y="26"/>
                </a:cxn>
                <a:cxn ang="0">
                  <a:pos x="6" y="18"/>
                </a:cxn>
                <a:cxn ang="0">
                  <a:pos x="6" y="10"/>
                </a:cxn>
                <a:cxn ang="0">
                  <a:pos x="6" y="0"/>
                </a:cxn>
                <a:cxn ang="0">
                  <a:pos x="6" y="0"/>
                </a:cxn>
              </a:cxnLst>
              <a:rect l="0" t="0" r="r" b="b"/>
              <a:pathLst>
                <a:path w="62" h="50">
                  <a:moveTo>
                    <a:pt x="6" y="0"/>
                  </a:moveTo>
                  <a:lnTo>
                    <a:pt x="6" y="0"/>
                  </a:lnTo>
                  <a:lnTo>
                    <a:pt x="2" y="12"/>
                  </a:lnTo>
                  <a:lnTo>
                    <a:pt x="0" y="24"/>
                  </a:lnTo>
                  <a:lnTo>
                    <a:pt x="0" y="34"/>
                  </a:lnTo>
                  <a:lnTo>
                    <a:pt x="2" y="40"/>
                  </a:lnTo>
                  <a:lnTo>
                    <a:pt x="4" y="44"/>
                  </a:lnTo>
                  <a:lnTo>
                    <a:pt x="8" y="48"/>
                  </a:lnTo>
                  <a:lnTo>
                    <a:pt x="16" y="50"/>
                  </a:lnTo>
                  <a:lnTo>
                    <a:pt x="24" y="50"/>
                  </a:lnTo>
                  <a:lnTo>
                    <a:pt x="34" y="48"/>
                  </a:lnTo>
                  <a:lnTo>
                    <a:pt x="46" y="44"/>
                  </a:lnTo>
                  <a:lnTo>
                    <a:pt x="62" y="38"/>
                  </a:lnTo>
                  <a:lnTo>
                    <a:pt x="62" y="38"/>
                  </a:lnTo>
                  <a:lnTo>
                    <a:pt x="52" y="40"/>
                  </a:lnTo>
                  <a:lnTo>
                    <a:pt x="42" y="42"/>
                  </a:lnTo>
                  <a:lnTo>
                    <a:pt x="32" y="42"/>
                  </a:lnTo>
                  <a:lnTo>
                    <a:pt x="20" y="38"/>
                  </a:lnTo>
                  <a:lnTo>
                    <a:pt x="16" y="36"/>
                  </a:lnTo>
                  <a:lnTo>
                    <a:pt x="12" y="32"/>
                  </a:lnTo>
                  <a:lnTo>
                    <a:pt x="8" y="26"/>
                  </a:lnTo>
                  <a:lnTo>
                    <a:pt x="6" y="18"/>
                  </a:lnTo>
                  <a:lnTo>
                    <a:pt x="6" y="10"/>
                  </a:lnTo>
                  <a:lnTo>
                    <a:pt x="6" y="0"/>
                  </a:lnTo>
                  <a:lnTo>
                    <a:pt x="6" y="0"/>
                  </a:lnTo>
                  <a:close/>
                </a:path>
              </a:pathLst>
            </a:custGeom>
            <a:solidFill>
              <a:srgbClr val="283738"/>
            </a:solidFill>
            <a:ln w="9525">
              <a:noFill/>
              <a:round/>
              <a:headEnd/>
              <a:tailEnd/>
            </a:ln>
          </p:spPr>
          <p:txBody>
            <a:bodyPr/>
            <a:lstStyle/>
            <a:p>
              <a:endParaRPr lang="es-ES"/>
            </a:p>
          </p:txBody>
        </p:sp>
        <p:sp>
          <p:nvSpPr>
            <p:cNvPr id="13397" name="Freeform 85"/>
            <p:cNvSpPr>
              <a:spLocks/>
            </p:cNvSpPr>
            <p:nvPr/>
          </p:nvSpPr>
          <p:spPr bwMode="auto">
            <a:xfrm>
              <a:off x="388" y="244"/>
              <a:ext cx="62" cy="50"/>
            </a:xfrm>
            <a:custGeom>
              <a:avLst/>
              <a:gdLst/>
              <a:ahLst/>
              <a:cxnLst>
                <a:cxn ang="0">
                  <a:pos x="6" y="0"/>
                </a:cxn>
                <a:cxn ang="0">
                  <a:pos x="6" y="0"/>
                </a:cxn>
                <a:cxn ang="0">
                  <a:pos x="2" y="12"/>
                </a:cxn>
                <a:cxn ang="0">
                  <a:pos x="0" y="22"/>
                </a:cxn>
                <a:cxn ang="0">
                  <a:pos x="2" y="34"/>
                </a:cxn>
                <a:cxn ang="0">
                  <a:pos x="2" y="40"/>
                </a:cxn>
                <a:cxn ang="0">
                  <a:pos x="6" y="44"/>
                </a:cxn>
                <a:cxn ang="0">
                  <a:pos x="10" y="48"/>
                </a:cxn>
                <a:cxn ang="0">
                  <a:pos x="16" y="48"/>
                </a:cxn>
                <a:cxn ang="0">
                  <a:pos x="24" y="50"/>
                </a:cxn>
                <a:cxn ang="0">
                  <a:pos x="34" y="48"/>
                </a:cxn>
                <a:cxn ang="0">
                  <a:pos x="48" y="44"/>
                </a:cxn>
                <a:cxn ang="0">
                  <a:pos x="62" y="36"/>
                </a:cxn>
                <a:cxn ang="0">
                  <a:pos x="62" y="36"/>
                </a:cxn>
                <a:cxn ang="0">
                  <a:pos x="52" y="40"/>
                </a:cxn>
                <a:cxn ang="0">
                  <a:pos x="44" y="40"/>
                </a:cxn>
                <a:cxn ang="0">
                  <a:pos x="32" y="40"/>
                </a:cxn>
                <a:cxn ang="0">
                  <a:pos x="22" y="38"/>
                </a:cxn>
                <a:cxn ang="0">
                  <a:pos x="18" y="34"/>
                </a:cxn>
                <a:cxn ang="0">
                  <a:pos x="14" y="30"/>
                </a:cxn>
                <a:cxn ang="0">
                  <a:pos x="10" y="26"/>
                </a:cxn>
                <a:cxn ang="0">
                  <a:pos x="8" y="18"/>
                </a:cxn>
                <a:cxn ang="0">
                  <a:pos x="6" y="10"/>
                </a:cxn>
                <a:cxn ang="0">
                  <a:pos x="6" y="0"/>
                </a:cxn>
                <a:cxn ang="0">
                  <a:pos x="6" y="0"/>
                </a:cxn>
              </a:cxnLst>
              <a:rect l="0" t="0" r="r" b="b"/>
              <a:pathLst>
                <a:path w="62" h="50">
                  <a:moveTo>
                    <a:pt x="6" y="0"/>
                  </a:moveTo>
                  <a:lnTo>
                    <a:pt x="6" y="0"/>
                  </a:lnTo>
                  <a:lnTo>
                    <a:pt x="2" y="12"/>
                  </a:lnTo>
                  <a:lnTo>
                    <a:pt x="0" y="22"/>
                  </a:lnTo>
                  <a:lnTo>
                    <a:pt x="2" y="34"/>
                  </a:lnTo>
                  <a:lnTo>
                    <a:pt x="2" y="40"/>
                  </a:lnTo>
                  <a:lnTo>
                    <a:pt x="6" y="44"/>
                  </a:lnTo>
                  <a:lnTo>
                    <a:pt x="10" y="48"/>
                  </a:lnTo>
                  <a:lnTo>
                    <a:pt x="16" y="48"/>
                  </a:lnTo>
                  <a:lnTo>
                    <a:pt x="24" y="50"/>
                  </a:lnTo>
                  <a:lnTo>
                    <a:pt x="34" y="48"/>
                  </a:lnTo>
                  <a:lnTo>
                    <a:pt x="48" y="44"/>
                  </a:lnTo>
                  <a:lnTo>
                    <a:pt x="62" y="36"/>
                  </a:lnTo>
                  <a:lnTo>
                    <a:pt x="62" y="36"/>
                  </a:lnTo>
                  <a:lnTo>
                    <a:pt x="52" y="40"/>
                  </a:lnTo>
                  <a:lnTo>
                    <a:pt x="44" y="40"/>
                  </a:lnTo>
                  <a:lnTo>
                    <a:pt x="32" y="40"/>
                  </a:lnTo>
                  <a:lnTo>
                    <a:pt x="22" y="38"/>
                  </a:lnTo>
                  <a:lnTo>
                    <a:pt x="18" y="34"/>
                  </a:lnTo>
                  <a:lnTo>
                    <a:pt x="14" y="30"/>
                  </a:lnTo>
                  <a:lnTo>
                    <a:pt x="10" y="26"/>
                  </a:lnTo>
                  <a:lnTo>
                    <a:pt x="8" y="18"/>
                  </a:lnTo>
                  <a:lnTo>
                    <a:pt x="6" y="10"/>
                  </a:lnTo>
                  <a:lnTo>
                    <a:pt x="6" y="0"/>
                  </a:lnTo>
                  <a:lnTo>
                    <a:pt x="6" y="0"/>
                  </a:lnTo>
                  <a:close/>
                </a:path>
              </a:pathLst>
            </a:custGeom>
            <a:solidFill>
              <a:srgbClr val="283738"/>
            </a:solidFill>
            <a:ln w="9525">
              <a:noFill/>
              <a:round/>
              <a:headEnd/>
              <a:tailEnd/>
            </a:ln>
          </p:spPr>
          <p:txBody>
            <a:bodyPr/>
            <a:lstStyle/>
            <a:p>
              <a:endParaRPr lang="es-ES"/>
            </a:p>
          </p:txBody>
        </p:sp>
        <p:sp>
          <p:nvSpPr>
            <p:cNvPr id="13398" name="Freeform 86"/>
            <p:cNvSpPr>
              <a:spLocks/>
            </p:cNvSpPr>
            <p:nvPr/>
          </p:nvSpPr>
          <p:spPr bwMode="auto">
            <a:xfrm>
              <a:off x="402" y="284"/>
              <a:ext cx="62" cy="50"/>
            </a:xfrm>
            <a:custGeom>
              <a:avLst/>
              <a:gdLst/>
              <a:ahLst/>
              <a:cxnLst>
                <a:cxn ang="0">
                  <a:pos x="6" y="0"/>
                </a:cxn>
                <a:cxn ang="0">
                  <a:pos x="6" y="0"/>
                </a:cxn>
                <a:cxn ang="0">
                  <a:pos x="2" y="12"/>
                </a:cxn>
                <a:cxn ang="0">
                  <a:pos x="0" y="22"/>
                </a:cxn>
                <a:cxn ang="0">
                  <a:pos x="2" y="34"/>
                </a:cxn>
                <a:cxn ang="0">
                  <a:pos x="2" y="40"/>
                </a:cxn>
                <a:cxn ang="0">
                  <a:pos x="6" y="44"/>
                </a:cxn>
                <a:cxn ang="0">
                  <a:pos x="10" y="48"/>
                </a:cxn>
                <a:cxn ang="0">
                  <a:pos x="16" y="50"/>
                </a:cxn>
                <a:cxn ang="0">
                  <a:pos x="24" y="50"/>
                </a:cxn>
                <a:cxn ang="0">
                  <a:pos x="34" y="48"/>
                </a:cxn>
                <a:cxn ang="0">
                  <a:pos x="48" y="44"/>
                </a:cxn>
                <a:cxn ang="0">
                  <a:pos x="62" y="36"/>
                </a:cxn>
                <a:cxn ang="0">
                  <a:pos x="62" y="36"/>
                </a:cxn>
                <a:cxn ang="0">
                  <a:pos x="52" y="40"/>
                </a:cxn>
                <a:cxn ang="0">
                  <a:pos x="44" y="40"/>
                </a:cxn>
                <a:cxn ang="0">
                  <a:pos x="32" y="40"/>
                </a:cxn>
                <a:cxn ang="0">
                  <a:pos x="22" y="38"/>
                </a:cxn>
                <a:cxn ang="0">
                  <a:pos x="18" y="36"/>
                </a:cxn>
                <a:cxn ang="0">
                  <a:pos x="14" y="30"/>
                </a:cxn>
                <a:cxn ang="0">
                  <a:pos x="10" y="26"/>
                </a:cxn>
                <a:cxn ang="0">
                  <a:pos x="8" y="18"/>
                </a:cxn>
                <a:cxn ang="0">
                  <a:pos x="6" y="10"/>
                </a:cxn>
                <a:cxn ang="0">
                  <a:pos x="6" y="0"/>
                </a:cxn>
                <a:cxn ang="0">
                  <a:pos x="6" y="0"/>
                </a:cxn>
              </a:cxnLst>
              <a:rect l="0" t="0" r="r" b="b"/>
              <a:pathLst>
                <a:path w="62" h="50">
                  <a:moveTo>
                    <a:pt x="6" y="0"/>
                  </a:moveTo>
                  <a:lnTo>
                    <a:pt x="6" y="0"/>
                  </a:lnTo>
                  <a:lnTo>
                    <a:pt x="2" y="12"/>
                  </a:lnTo>
                  <a:lnTo>
                    <a:pt x="0" y="22"/>
                  </a:lnTo>
                  <a:lnTo>
                    <a:pt x="2" y="34"/>
                  </a:lnTo>
                  <a:lnTo>
                    <a:pt x="2" y="40"/>
                  </a:lnTo>
                  <a:lnTo>
                    <a:pt x="6" y="44"/>
                  </a:lnTo>
                  <a:lnTo>
                    <a:pt x="10" y="48"/>
                  </a:lnTo>
                  <a:lnTo>
                    <a:pt x="16" y="50"/>
                  </a:lnTo>
                  <a:lnTo>
                    <a:pt x="24" y="50"/>
                  </a:lnTo>
                  <a:lnTo>
                    <a:pt x="34" y="48"/>
                  </a:lnTo>
                  <a:lnTo>
                    <a:pt x="48" y="44"/>
                  </a:lnTo>
                  <a:lnTo>
                    <a:pt x="62" y="36"/>
                  </a:lnTo>
                  <a:lnTo>
                    <a:pt x="62" y="36"/>
                  </a:lnTo>
                  <a:lnTo>
                    <a:pt x="52" y="40"/>
                  </a:lnTo>
                  <a:lnTo>
                    <a:pt x="44" y="40"/>
                  </a:lnTo>
                  <a:lnTo>
                    <a:pt x="32" y="40"/>
                  </a:lnTo>
                  <a:lnTo>
                    <a:pt x="22" y="38"/>
                  </a:lnTo>
                  <a:lnTo>
                    <a:pt x="18" y="36"/>
                  </a:lnTo>
                  <a:lnTo>
                    <a:pt x="14" y="30"/>
                  </a:lnTo>
                  <a:lnTo>
                    <a:pt x="10" y="26"/>
                  </a:lnTo>
                  <a:lnTo>
                    <a:pt x="8" y="18"/>
                  </a:lnTo>
                  <a:lnTo>
                    <a:pt x="6" y="10"/>
                  </a:lnTo>
                  <a:lnTo>
                    <a:pt x="6" y="0"/>
                  </a:lnTo>
                  <a:lnTo>
                    <a:pt x="6" y="0"/>
                  </a:lnTo>
                  <a:close/>
                </a:path>
              </a:pathLst>
            </a:custGeom>
            <a:solidFill>
              <a:srgbClr val="283738"/>
            </a:solidFill>
            <a:ln w="9525">
              <a:noFill/>
              <a:round/>
              <a:headEnd/>
              <a:tailEnd/>
            </a:ln>
          </p:spPr>
          <p:txBody>
            <a:bodyPr/>
            <a:lstStyle/>
            <a:p>
              <a:endParaRPr lang="es-ES"/>
            </a:p>
          </p:txBody>
        </p:sp>
        <p:sp>
          <p:nvSpPr>
            <p:cNvPr id="13399" name="Freeform 87"/>
            <p:cNvSpPr>
              <a:spLocks/>
            </p:cNvSpPr>
            <p:nvPr/>
          </p:nvSpPr>
          <p:spPr bwMode="auto">
            <a:xfrm>
              <a:off x="384" y="174"/>
              <a:ext cx="62" cy="50"/>
            </a:xfrm>
            <a:custGeom>
              <a:avLst/>
              <a:gdLst/>
              <a:ahLst/>
              <a:cxnLst>
                <a:cxn ang="0">
                  <a:pos x="6" y="0"/>
                </a:cxn>
                <a:cxn ang="0">
                  <a:pos x="6" y="0"/>
                </a:cxn>
                <a:cxn ang="0">
                  <a:pos x="2" y="12"/>
                </a:cxn>
                <a:cxn ang="0">
                  <a:pos x="0" y="22"/>
                </a:cxn>
                <a:cxn ang="0">
                  <a:pos x="0" y="34"/>
                </a:cxn>
                <a:cxn ang="0">
                  <a:pos x="2" y="40"/>
                </a:cxn>
                <a:cxn ang="0">
                  <a:pos x="6" y="44"/>
                </a:cxn>
                <a:cxn ang="0">
                  <a:pos x="10" y="48"/>
                </a:cxn>
                <a:cxn ang="0">
                  <a:pos x="16" y="50"/>
                </a:cxn>
                <a:cxn ang="0">
                  <a:pos x="24" y="50"/>
                </a:cxn>
                <a:cxn ang="0">
                  <a:pos x="34" y="48"/>
                </a:cxn>
                <a:cxn ang="0">
                  <a:pos x="46" y="44"/>
                </a:cxn>
                <a:cxn ang="0">
                  <a:pos x="62" y="36"/>
                </a:cxn>
                <a:cxn ang="0">
                  <a:pos x="62" y="36"/>
                </a:cxn>
                <a:cxn ang="0">
                  <a:pos x="52" y="40"/>
                </a:cxn>
                <a:cxn ang="0">
                  <a:pos x="42" y="40"/>
                </a:cxn>
                <a:cxn ang="0">
                  <a:pos x="32" y="40"/>
                </a:cxn>
                <a:cxn ang="0">
                  <a:pos x="22" y="38"/>
                </a:cxn>
                <a:cxn ang="0">
                  <a:pos x="16" y="34"/>
                </a:cxn>
                <a:cxn ang="0">
                  <a:pos x="12" y="30"/>
                </a:cxn>
                <a:cxn ang="0">
                  <a:pos x="10" y="26"/>
                </a:cxn>
                <a:cxn ang="0">
                  <a:pos x="6" y="18"/>
                </a:cxn>
                <a:cxn ang="0">
                  <a:pos x="6" y="10"/>
                </a:cxn>
                <a:cxn ang="0">
                  <a:pos x="6" y="0"/>
                </a:cxn>
                <a:cxn ang="0">
                  <a:pos x="6" y="0"/>
                </a:cxn>
              </a:cxnLst>
              <a:rect l="0" t="0" r="r" b="b"/>
              <a:pathLst>
                <a:path w="62" h="50">
                  <a:moveTo>
                    <a:pt x="6" y="0"/>
                  </a:moveTo>
                  <a:lnTo>
                    <a:pt x="6" y="0"/>
                  </a:lnTo>
                  <a:lnTo>
                    <a:pt x="2" y="12"/>
                  </a:lnTo>
                  <a:lnTo>
                    <a:pt x="0" y="22"/>
                  </a:lnTo>
                  <a:lnTo>
                    <a:pt x="0" y="34"/>
                  </a:lnTo>
                  <a:lnTo>
                    <a:pt x="2" y="40"/>
                  </a:lnTo>
                  <a:lnTo>
                    <a:pt x="6" y="44"/>
                  </a:lnTo>
                  <a:lnTo>
                    <a:pt x="10" y="48"/>
                  </a:lnTo>
                  <a:lnTo>
                    <a:pt x="16" y="50"/>
                  </a:lnTo>
                  <a:lnTo>
                    <a:pt x="24" y="50"/>
                  </a:lnTo>
                  <a:lnTo>
                    <a:pt x="34" y="48"/>
                  </a:lnTo>
                  <a:lnTo>
                    <a:pt x="46" y="44"/>
                  </a:lnTo>
                  <a:lnTo>
                    <a:pt x="62" y="36"/>
                  </a:lnTo>
                  <a:lnTo>
                    <a:pt x="62" y="36"/>
                  </a:lnTo>
                  <a:lnTo>
                    <a:pt x="52" y="40"/>
                  </a:lnTo>
                  <a:lnTo>
                    <a:pt x="42" y="40"/>
                  </a:lnTo>
                  <a:lnTo>
                    <a:pt x="32" y="40"/>
                  </a:lnTo>
                  <a:lnTo>
                    <a:pt x="22" y="38"/>
                  </a:lnTo>
                  <a:lnTo>
                    <a:pt x="16" y="34"/>
                  </a:lnTo>
                  <a:lnTo>
                    <a:pt x="12" y="30"/>
                  </a:lnTo>
                  <a:lnTo>
                    <a:pt x="10" y="26"/>
                  </a:lnTo>
                  <a:lnTo>
                    <a:pt x="6" y="18"/>
                  </a:lnTo>
                  <a:lnTo>
                    <a:pt x="6" y="10"/>
                  </a:lnTo>
                  <a:lnTo>
                    <a:pt x="6" y="0"/>
                  </a:lnTo>
                  <a:lnTo>
                    <a:pt x="6" y="0"/>
                  </a:lnTo>
                  <a:close/>
                </a:path>
              </a:pathLst>
            </a:custGeom>
            <a:solidFill>
              <a:srgbClr val="283738"/>
            </a:solidFill>
            <a:ln w="9525">
              <a:noFill/>
              <a:round/>
              <a:headEnd/>
              <a:tailEnd/>
            </a:ln>
          </p:spPr>
          <p:txBody>
            <a:bodyPr/>
            <a:lstStyle/>
            <a:p>
              <a:endParaRPr lang="es-ES"/>
            </a:p>
          </p:txBody>
        </p:sp>
        <p:sp>
          <p:nvSpPr>
            <p:cNvPr id="13400" name="Freeform 88"/>
            <p:cNvSpPr>
              <a:spLocks/>
            </p:cNvSpPr>
            <p:nvPr/>
          </p:nvSpPr>
          <p:spPr bwMode="auto">
            <a:xfrm>
              <a:off x="436" y="154"/>
              <a:ext cx="60" cy="50"/>
            </a:xfrm>
            <a:custGeom>
              <a:avLst/>
              <a:gdLst/>
              <a:ahLst/>
              <a:cxnLst>
                <a:cxn ang="0">
                  <a:pos x="6" y="0"/>
                </a:cxn>
                <a:cxn ang="0">
                  <a:pos x="6" y="0"/>
                </a:cxn>
                <a:cxn ang="0">
                  <a:pos x="2" y="12"/>
                </a:cxn>
                <a:cxn ang="0">
                  <a:pos x="0" y="24"/>
                </a:cxn>
                <a:cxn ang="0">
                  <a:pos x="0" y="36"/>
                </a:cxn>
                <a:cxn ang="0">
                  <a:pos x="2" y="40"/>
                </a:cxn>
                <a:cxn ang="0">
                  <a:pos x="4" y="46"/>
                </a:cxn>
                <a:cxn ang="0">
                  <a:pos x="8" y="48"/>
                </a:cxn>
                <a:cxn ang="0">
                  <a:pos x="14" y="50"/>
                </a:cxn>
                <a:cxn ang="0">
                  <a:pos x="22" y="50"/>
                </a:cxn>
                <a:cxn ang="0">
                  <a:pos x="34" y="48"/>
                </a:cxn>
                <a:cxn ang="0">
                  <a:pos x="46" y="44"/>
                </a:cxn>
                <a:cxn ang="0">
                  <a:pos x="60" y="38"/>
                </a:cxn>
                <a:cxn ang="0">
                  <a:pos x="60" y="38"/>
                </a:cxn>
                <a:cxn ang="0">
                  <a:pos x="52" y="40"/>
                </a:cxn>
                <a:cxn ang="0">
                  <a:pos x="42" y="42"/>
                </a:cxn>
                <a:cxn ang="0">
                  <a:pos x="32" y="42"/>
                </a:cxn>
                <a:cxn ang="0">
                  <a:pos x="20" y="40"/>
                </a:cxn>
                <a:cxn ang="0">
                  <a:pos x="16" y="36"/>
                </a:cxn>
                <a:cxn ang="0">
                  <a:pos x="12" y="32"/>
                </a:cxn>
                <a:cxn ang="0">
                  <a:pos x="8" y="26"/>
                </a:cxn>
                <a:cxn ang="0">
                  <a:pos x="6" y="20"/>
                </a:cxn>
                <a:cxn ang="0">
                  <a:pos x="4" y="12"/>
                </a:cxn>
                <a:cxn ang="0">
                  <a:pos x="6" y="0"/>
                </a:cxn>
                <a:cxn ang="0">
                  <a:pos x="6" y="0"/>
                </a:cxn>
              </a:cxnLst>
              <a:rect l="0" t="0" r="r" b="b"/>
              <a:pathLst>
                <a:path w="60" h="50">
                  <a:moveTo>
                    <a:pt x="6" y="0"/>
                  </a:moveTo>
                  <a:lnTo>
                    <a:pt x="6" y="0"/>
                  </a:lnTo>
                  <a:lnTo>
                    <a:pt x="2" y="12"/>
                  </a:lnTo>
                  <a:lnTo>
                    <a:pt x="0" y="24"/>
                  </a:lnTo>
                  <a:lnTo>
                    <a:pt x="0" y="36"/>
                  </a:lnTo>
                  <a:lnTo>
                    <a:pt x="2" y="40"/>
                  </a:lnTo>
                  <a:lnTo>
                    <a:pt x="4" y="46"/>
                  </a:lnTo>
                  <a:lnTo>
                    <a:pt x="8" y="48"/>
                  </a:lnTo>
                  <a:lnTo>
                    <a:pt x="14" y="50"/>
                  </a:lnTo>
                  <a:lnTo>
                    <a:pt x="22" y="50"/>
                  </a:lnTo>
                  <a:lnTo>
                    <a:pt x="34" y="48"/>
                  </a:lnTo>
                  <a:lnTo>
                    <a:pt x="46" y="44"/>
                  </a:lnTo>
                  <a:lnTo>
                    <a:pt x="60" y="38"/>
                  </a:lnTo>
                  <a:lnTo>
                    <a:pt x="60" y="38"/>
                  </a:lnTo>
                  <a:lnTo>
                    <a:pt x="52" y="40"/>
                  </a:lnTo>
                  <a:lnTo>
                    <a:pt x="42" y="42"/>
                  </a:lnTo>
                  <a:lnTo>
                    <a:pt x="32" y="42"/>
                  </a:lnTo>
                  <a:lnTo>
                    <a:pt x="20" y="40"/>
                  </a:lnTo>
                  <a:lnTo>
                    <a:pt x="16" y="36"/>
                  </a:lnTo>
                  <a:lnTo>
                    <a:pt x="12" y="32"/>
                  </a:lnTo>
                  <a:lnTo>
                    <a:pt x="8" y="26"/>
                  </a:lnTo>
                  <a:lnTo>
                    <a:pt x="6" y="20"/>
                  </a:lnTo>
                  <a:lnTo>
                    <a:pt x="4" y="12"/>
                  </a:lnTo>
                  <a:lnTo>
                    <a:pt x="6" y="0"/>
                  </a:lnTo>
                  <a:lnTo>
                    <a:pt x="6" y="0"/>
                  </a:lnTo>
                  <a:close/>
                </a:path>
              </a:pathLst>
            </a:custGeom>
            <a:solidFill>
              <a:srgbClr val="283738"/>
            </a:solidFill>
            <a:ln w="9525">
              <a:noFill/>
              <a:round/>
              <a:headEnd/>
              <a:tailEnd/>
            </a:ln>
          </p:spPr>
          <p:txBody>
            <a:bodyPr/>
            <a:lstStyle/>
            <a:p>
              <a:endParaRPr lang="es-ES"/>
            </a:p>
          </p:txBody>
        </p:sp>
        <p:sp>
          <p:nvSpPr>
            <p:cNvPr id="13401" name="Freeform 89"/>
            <p:cNvSpPr>
              <a:spLocks/>
            </p:cNvSpPr>
            <p:nvPr/>
          </p:nvSpPr>
          <p:spPr bwMode="auto">
            <a:xfrm>
              <a:off x="450" y="196"/>
              <a:ext cx="60" cy="50"/>
            </a:xfrm>
            <a:custGeom>
              <a:avLst/>
              <a:gdLst/>
              <a:ahLst/>
              <a:cxnLst>
                <a:cxn ang="0">
                  <a:pos x="4" y="0"/>
                </a:cxn>
                <a:cxn ang="0">
                  <a:pos x="4" y="0"/>
                </a:cxn>
                <a:cxn ang="0">
                  <a:pos x="2" y="12"/>
                </a:cxn>
                <a:cxn ang="0">
                  <a:pos x="0" y="22"/>
                </a:cxn>
                <a:cxn ang="0">
                  <a:pos x="0" y="34"/>
                </a:cxn>
                <a:cxn ang="0">
                  <a:pos x="2" y="40"/>
                </a:cxn>
                <a:cxn ang="0">
                  <a:pos x="4" y="44"/>
                </a:cxn>
                <a:cxn ang="0">
                  <a:pos x="8" y="46"/>
                </a:cxn>
                <a:cxn ang="0">
                  <a:pos x="14" y="48"/>
                </a:cxn>
                <a:cxn ang="0">
                  <a:pos x="22" y="50"/>
                </a:cxn>
                <a:cxn ang="0">
                  <a:pos x="34" y="48"/>
                </a:cxn>
                <a:cxn ang="0">
                  <a:pos x="46" y="44"/>
                </a:cxn>
                <a:cxn ang="0">
                  <a:pos x="60" y="36"/>
                </a:cxn>
                <a:cxn ang="0">
                  <a:pos x="60" y="36"/>
                </a:cxn>
                <a:cxn ang="0">
                  <a:pos x="52" y="40"/>
                </a:cxn>
                <a:cxn ang="0">
                  <a:pos x="42" y="40"/>
                </a:cxn>
                <a:cxn ang="0">
                  <a:pos x="32" y="40"/>
                </a:cxn>
                <a:cxn ang="0">
                  <a:pos x="20" y="38"/>
                </a:cxn>
                <a:cxn ang="0">
                  <a:pos x="16" y="34"/>
                </a:cxn>
                <a:cxn ang="0">
                  <a:pos x="12" y="30"/>
                </a:cxn>
                <a:cxn ang="0">
                  <a:pos x="8" y="26"/>
                </a:cxn>
                <a:cxn ang="0">
                  <a:pos x="6" y="18"/>
                </a:cxn>
                <a:cxn ang="0">
                  <a:pos x="4" y="10"/>
                </a:cxn>
                <a:cxn ang="0">
                  <a:pos x="4" y="0"/>
                </a:cxn>
                <a:cxn ang="0">
                  <a:pos x="4" y="0"/>
                </a:cxn>
              </a:cxnLst>
              <a:rect l="0" t="0" r="r" b="b"/>
              <a:pathLst>
                <a:path w="60" h="50">
                  <a:moveTo>
                    <a:pt x="4" y="0"/>
                  </a:moveTo>
                  <a:lnTo>
                    <a:pt x="4" y="0"/>
                  </a:lnTo>
                  <a:lnTo>
                    <a:pt x="2" y="12"/>
                  </a:lnTo>
                  <a:lnTo>
                    <a:pt x="0" y="22"/>
                  </a:lnTo>
                  <a:lnTo>
                    <a:pt x="0" y="34"/>
                  </a:lnTo>
                  <a:lnTo>
                    <a:pt x="2" y="40"/>
                  </a:lnTo>
                  <a:lnTo>
                    <a:pt x="4" y="44"/>
                  </a:lnTo>
                  <a:lnTo>
                    <a:pt x="8" y="46"/>
                  </a:lnTo>
                  <a:lnTo>
                    <a:pt x="14" y="48"/>
                  </a:lnTo>
                  <a:lnTo>
                    <a:pt x="22" y="50"/>
                  </a:lnTo>
                  <a:lnTo>
                    <a:pt x="34" y="48"/>
                  </a:lnTo>
                  <a:lnTo>
                    <a:pt x="46" y="44"/>
                  </a:lnTo>
                  <a:lnTo>
                    <a:pt x="60" y="36"/>
                  </a:lnTo>
                  <a:lnTo>
                    <a:pt x="60" y="36"/>
                  </a:lnTo>
                  <a:lnTo>
                    <a:pt x="52" y="40"/>
                  </a:lnTo>
                  <a:lnTo>
                    <a:pt x="42" y="40"/>
                  </a:lnTo>
                  <a:lnTo>
                    <a:pt x="32" y="40"/>
                  </a:lnTo>
                  <a:lnTo>
                    <a:pt x="20" y="38"/>
                  </a:lnTo>
                  <a:lnTo>
                    <a:pt x="16" y="34"/>
                  </a:lnTo>
                  <a:lnTo>
                    <a:pt x="12" y="30"/>
                  </a:lnTo>
                  <a:lnTo>
                    <a:pt x="8" y="26"/>
                  </a:lnTo>
                  <a:lnTo>
                    <a:pt x="6" y="18"/>
                  </a:lnTo>
                  <a:lnTo>
                    <a:pt x="4" y="10"/>
                  </a:lnTo>
                  <a:lnTo>
                    <a:pt x="4" y="0"/>
                  </a:lnTo>
                  <a:lnTo>
                    <a:pt x="4" y="0"/>
                  </a:lnTo>
                  <a:close/>
                </a:path>
              </a:pathLst>
            </a:custGeom>
            <a:solidFill>
              <a:srgbClr val="283738"/>
            </a:solidFill>
            <a:ln w="9525">
              <a:noFill/>
              <a:round/>
              <a:headEnd/>
              <a:tailEnd/>
            </a:ln>
          </p:spPr>
          <p:txBody>
            <a:bodyPr/>
            <a:lstStyle/>
            <a:p>
              <a:endParaRPr lang="es-ES"/>
            </a:p>
          </p:txBody>
        </p:sp>
        <p:sp>
          <p:nvSpPr>
            <p:cNvPr id="13402" name="Freeform 90"/>
            <p:cNvSpPr>
              <a:spLocks/>
            </p:cNvSpPr>
            <p:nvPr/>
          </p:nvSpPr>
          <p:spPr bwMode="auto">
            <a:xfrm>
              <a:off x="738" y="436"/>
              <a:ext cx="28" cy="24"/>
            </a:xfrm>
            <a:custGeom>
              <a:avLst/>
              <a:gdLst/>
              <a:ahLst/>
              <a:cxnLst>
                <a:cxn ang="0">
                  <a:pos x="0" y="10"/>
                </a:cxn>
                <a:cxn ang="0">
                  <a:pos x="0" y="10"/>
                </a:cxn>
                <a:cxn ang="0">
                  <a:pos x="6" y="6"/>
                </a:cxn>
                <a:cxn ang="0">
                  <a:pos x="12" y="4"/>
                </a:cxn>
                <a:cxn ang="0">
                  <a:pos x="16" y="0"/>
                </a:cxn>
                <a:cxn ang="0">
                  <a:pos x="22" y="0"/>
                </a:cxn>
                <a:cxn ang="0">
                  <a:pos x="26" y="4"/>
                </a:cxn>
                <a:cxn ang="0">
                  <a:pos x="28" y="10"/>
                </a:cxn>
                <a:cxn ang="0">
                  <a:pos x="26" y="24"/>
                </a:cxn>
                <a:cxn ang="0">
                  <a:pos x="26" y="24"/>
                </a:cxn>
                <a:cxn ang="0">
                  <a:pos x="24" y="20"/>
                </a:cxn>
                <a:cxn ang="0">
                  <a:pos x="20" y="14"/>
                </a:cxn>
                <a:cxn ang="0">
                  <a:pos x="16" y="10"/>
                </a:cxn>
                <a:cxn ang="0">
                  <a:pos x="12" y="8"/>
                </a:cxn>
                <a:cxn ang="0">
                  <a:pos x="6" y="8"/>
                </a:cxn>
                <a:cxn ang="0">
                  <a:pos x="0" y="10"/>
                </a:cxn>
                <a:cxn ang="0">
                  <a:pos x="0" y="10"/>
                </a:cxn>
              </a:cxnLst>
              <a:rect l="0" t="0" r="r" b="b"/>
              <a:pathLst>
                <a:path w="28" h="24">
                  <a:moveTo>
                    <a:pt x="0" y="10"/>
                  </a:moveTo>
                  <a:lnTo>
                    <a:pt x="0" y="10"/>
                  </a:lnTo>
                  <a:lnTo>
                    <a:pt x="6" y="6"/>
                  </a:lnTo>
                  <a:lnTo>
                    <a:pt x="12" y="4"/>
                  </a:lnTo>
                  <a:lnTo>
                    <a:pt x="16" y="0"/>
                  </a:lnTo>
                  <a:lnTo>
                    <a:pt x="22" y="0"/>
                  </a:lnTo>
                  <a:lnTo>
                    <a:pt x="26" y="4"/>
                  </a:lnTo>
                  <a:lnTo>
                    <a:pt x="28" y="10"/>
                  </a:lnTo>
                  <a:lnTo>
                    <a:pt x="26" y="24"/>
                  </a:lnTo>
                  <a:lnTo>
                    <a:pt x="26" y="24"/>
                  </a:lnTo>
                  <a:lnTo>
                    <a:pt x="24" y="20"/>
                  </a:lnTo>
                  <a:lnTo>
                    <a:pt x="20" y="14"/>
                  </a:lnTo>
                  <a:lnTo>
                    <a:pt x="16" y="10"/>
                  </a:lnTo>
                  <a:lnTo>
                    <a:pt x="12" y="8"/>
                  </a:lnTo>
                  <a:lnTo>
                    <a:pt x="6" y="8"/>
                  </a:lnTo>
                  <a:lnTo>
                    <a:pt x="0" y="10"/>
                  </a:lnTo>
                  <a:lnTo>
                    <a:pt x="0" y="10"/>
                  </a:lnTo>
                  <a:close/>
                </a:path>
              </a:pathLst>
            </a:custGeom>
            <a:solidFill>
              <a:srgbClr val="283738"/>
            </a:solidFill>
            <a:ln w="9525">
              <a:noFill/>
              <a:round/>
              <a:headEnd/>
              <a:tailEnd/>
            </a:ln>
          </p:spPr>
          <p:txBody>
            <a:bodyPr/>
            <a:lstStyle/>
            <a:p>
              <a:endParaRPr lang="es-ES"/>
            </a:p>
          </p:txBody>
        </p:sp>
      </p:grpSp>
      <p:sp>
        <p:nvSpPr>
          <p:cNvPr id="13500" name="WordArt 188">
            <a:hlinkClick r:id="rId9"/>
          </p:cNvPr>
          <p:cNvSpPr>
            <a:spLocks noChangeArrowheads="1" noChangeShapeType="1" noTextEdit="1"/>
          </p:cNvSpPr>
          <p:nvPr/>
        </p:nvSpPr>
        <p:spPr bwMode="auto">
          <a:xfrm>
            <a:off x="4148138" y="5832475"/>
            <a:ext cx="2305050" cy="720725"/>
          </a:xfrm>
          <a:prstGeom prst="rect">
            <a:avLst/>
          </a:prstGeom>
        </p:spPr>
        <p:txBody>
          <a:bodyPr wrap="none" fromWordArt="1">
            <a:prstTxWarp prst="textCurveDown">
              <a:avLst>
                <a:gd name="adj" fmla="val 26213"/>
              </a:avLst>
            </a:prstTxWarp>
          </a:bodyPr>
          <a:lstStyle/>
          <a:p>
            <a:pPr algn="ctr"/>
            <a:r>
              <a:rPr lang="es-ES" sz="2800" b="1" kern="10">
                <a:ln w="9525">
                  <a:noFill/>
                  <a:round/>
                  <a:headEnd/>
                  <a:tailEnd/>
                </a:ln>
                <a:effectLst>
                  <a:prstShdw prst="shdw17" dist="17961" dir="2700000">
                    <a:schemeClr val="bg1">
                      <a:gamma/>
                      <a:shade val="60000"/>
                      <a:invGamma/>
                    </a:schemeClr>
                  </a:prstShdw>
                </a:effectLst>
                <a:latin typeface="Monotype Corsiva"/>
              </a:rPr>
              <a:t>www.tallerpps.es</a:t>
            </a:r>
          </a:p>
        </p:txBody>
      </p:sp>
      <p:sp>
        <p:nvSpPr>
          <p:cNvPr id="13502" name="Text Box 190"/>
          <p:cNvSpPr txBox="1">
            <a:spLocks noChangeArrowheads="1"/>
          </p:cNvSpPr>
          <p:nvPr/>
        </p:nvSpPr>
        <p:spPr bwMode="auto">
          <a:xfrm>
            <a:off x="2924175" y="1700213"/>
            <a:ext cx="4824413" cy="3195637"/>
          </a:xfrm>
          <a:prstGeom prst="rect">
            <a:avLst/>
          </a:prstGeom>
          <a:noFill/>
          <a:ln w="57150" cmpd="thinThick">
            <a:noFill/>
            <a:miter lim="800000"/>
            <a:headEnd/>
            <a:tailEnd/>
          </a:ln>
          <a:effectLst/>
        </p:spPr>
        <p:txBody>
          <a:bodyPr lIns="90000" tIns="46800" rIns="90000" bIns="46800">
            <a:spAutoFit/>
          </a:bodyPr>
          <a:lstStyle/>
          <a:p>
            <a:pPr>
              <a:spcBef>
                <a:spcPct val="50000"/>
              </a:spcBef>
            </a:pPr>
            <a:r>
              <a:rPr lang="es-ES_tradnl" sz="2400">
                <a:latin typeface="Monotype Corsiva" pitchFamily="66" charset="0"/>
              </a:rPr>
              <a:t>Imágenes:    Flickr, Wikimedia. </a:t>
            </a:r>
          </a:p>
          <a:p>
            <a:pPr lvl="3">
              <a:spcBef>
                <a:spcPct val="50000"/>
              </a:spcBef>
            </a:pPr>
            <a:r>
              <a:rPr lang="es-ES_tradnl" sz="2400">
                <a:latin typeface="Monotype Corsiva" pitchFamily="66" charset="0"/>
              </a:rPr>
              <a:t>Historias matritenses</a:t>
            </a:r>
          </a:p>
          <a:p>
            <a:pPr>
              <a:spcBef>
                <a:spcPct val="50000"/>
              </a:spcBef>
            </a:pPr>
            <a:r>
              <a:rPr lang="es-ES_tradnl" sz="2400">
                <a:latin typeface="Monotype Corsiva" pitchFamily="66" charset="0"/>
              </a:rPr>
              <a:t>Documentación: Wikipedia </a:t>
            </a:r>
          </a:p>
          <a:p>
            <a:pPr lvl="4">
              <a:spcBef>
                <a:spcPct val="50000"/>
              </a:spcBef>
            </a:pPr>
            <a:r>
              <a:rPr lang="es-ES_tradnl" sz="2400">
                <a:latin typeface="Monotype Corsiva" pitchFamily="66" charset="0"/>
              </a:rPr>
              <a:t>Historias Matritenses</a:t>
            </a:r>
          </a:p>
          <a:p>
            <a:pPr>
              <a:spcBef>
                <a:spcPct val="50000"/>
              </a:spcBef>
            </a:pPr>
            <a:r>
              <a:rPr lang="es-ES_tradnl" sz="2400">
                <a:latin typeface="Monotype Corsiva" pitchFamily="66" charset="0"/>
              </a:rPr>
              <a:t>Montaje:  Taller del PePeeSe</a:t>
            </a:r>
          </a:p>
          <a:p>
            <a:pPr algn="ctr">
              <a:spcBef>
                <a:spcPct val="50000"/>
              </a:spcBef>
            </a:pPr>
            <a:r>
              <a:rPr lang="es-ES_tradnl" sz="2400">
                <a:latin typeface="Monotype Corsiva" pitchFamily="66" charset="0"/>
              </a:rPr>
              <a:t>Noviembre - 2013</a:t>
            </a:r>
          </a:p>
        </p:txBody>
      </p:sp>
      <p:pic>
        <p:nvPicPr>
          <p:cNvPr id="13504" name="Picture 192" descr="00 organillo"/>
          <p:cNvPicPr>
            <a:picLocks noChangeAspect="1" noChangeArrowheads="1"/>
          </p:cNvPicPr>
          <p:nvPr/>
        </p:nvPicPr>
        <p:blipFill>
          <a:blip r:embed="rId10"/>
          <a:srcRect/>
          <a:stretch>
            <a:fillRect/>
          </a:stretch>
        </p:blipFill>
        <p:spPr bwMode="auto">
          <a:xfrm>
            <a:off x="2708275" y="863600"/>
            <a:ext cx="5040313" cy="4803775"/>
          </a:xfrm>
          <a:prstGeom prst="rect">
            <a:avLst/>
          </a:prstGeom>
          <a:noFill/>
        </p:spPr>
      </p:pic>
      <p:sp>
        <p:nvSpPr>
          <p:cNvPr id="13499" name="AutoShape 187" descr="textura cobre"/>
          <p:cNvSpPr>
            <a:spLocks noChangeArrowheads="1"/>
          </p:cNvSpPr>
          <p:nvPr/>
        </p:nvSpPr>
        <p:spPr bwMode="auto">
          <a:xfrm>
            <a:off x="2635250" y="792163"/>
            <a:ext cx="5111750" cy="5040312"/>
          </a:xfrm>
          <a:custGeom>
            <a:avLst/>
            <a:gdLst>
              <a:gd name="G0" fmla="+- 759 0 0"/>
              <a:gd name="G1" fmla="+- 21600 0 759"/>
              <a:gd name="G2" fmla="+- 21600 0 759"/>
              <a:gd name="G3" fmla="*/ 21600 1 2"/>
              <a:gd name="G4" fmla="*/ 21600 1 2"/>
              <a:gd name="G5" fmla="*/ 759 1 2"/>
              <a:gd name="G6" fmla="*/ 759 3 2"/>
              <a:gd name="G7" fmla="+- G1 G5 0"/>
              <a:gd name="G8" fmla="+- G2 G5 0"/>
              <a:gd name="T0" fmla="*/ 0 w 21600"/>
              <a:gd name="T1" fmla="*/ 10800 h 21600"/>
              <a:gd name="T2" fmla="*/ 759 w 21600"/>
              <a:gd name="T3" fmla="*/ 10800 h 21600"/>
              <a:gd name="T4" fmla="*/ 10953 w 21600"/>
              <a:gd name="T5" fmla="*/ 21600 h 21600"/>
              <a:gd name="T6" fmla="*/ 10953 w 21600"/>
              <a:gd name="T7" fmla="*/ 20841 h 21600"/>
              <a:gd name="T8" fmla="*/ 21906 w 21600"/>
              <a:gd name="T9" fmla="*/ 10800 h 21600"/>
              <a:gd name="T10" fmla="*/ 21147 w 21600"/>
              <a:gd name="T11" fmla="*/ 10800 h 21600"/>
              <a:gd name="T12" fmla="*/ 10953 w 21600"/>
              <a:gd name="T13" fmla="*/ 0 h 21600"/>
              <a:gd name="T14" fmla="*/ 10953 w 21600"/>
              <a:gd name="T15" fmla="*/ 759 h 21600"/>
              <a:gd name="T16" fmla="*/ G0 w 21600"/>
              <a:gd name="T17" fmla="*/ G0 h 21600"/>
              <a:gd name="T18" fmla="*/ G1 w 21600"/>
              <a:gd name="T19" fmla="*/ G2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906" h="21600">
                <a:moveTo>
                  <a:pt x="0" y="0"/>
                </a:moveTo>
                <a:lnTo>
                  <a:pt x="0" y="21600"/>
                </a:lnTo>
                <a:lnTo>
                  <a:pt x="21906" y="21600"/>
                </a:lnTo>
                <a:lnTo>
                  <a:pt x="21906" y="0"/>
                </a:lnTo>
                <a:close/>
                <a:moveTo>
                  <a:pt x="759" y="759"/>
                </a:moveTo>
                <a:lnTo>
                  <a:pt x="759" y="20841"/>
                </a:lnTo>
                <a:lnTo>
                  <a:pt x="21147" y="20841"/>
                </a:lnTo>
                <a:lnTo>
                  <a:pt x="21147" y="759"/>
                </a:lnTo>
                <a:close/>
              </a:path>
            </a:pathLst>
          </a:custGeom>
          <a:blipFill dpi="0" rotWithShape="1">
            <a:blip r:embed="rId5"/>
            <a:srcRect/>
            <a:stretch>
              <a:fillRect/>
            </a:stretch>
          </a:blipFill>
          <a:ln w="9525" algn="ctr">
            <a:noFill/>
            <a:miter lim="800000"/>
            <a:headEnd/>
            <a:tailEnd/>
          </a:ln>
          <a:effectLst>
            <a:prstShdw prst="shdw17" dist="17961" dir="2700000">
              <a:srgbClr val="FFFFFF">
                <a:gamma/>
                <a:shade val="60000"/>
                <a:invGamma/>
              </a:srgbClr>
            </a:prstShdw>
          </a:effectLst>
        </p:spPr>
        <p:txBody>
          <a:bodyPr/>
          <a:lstStyle/>
          <a:p>
            <a:endParaRPr lang="es-ES"/>
          </a:p>
        </p:txBody>
      </p:sp>
      <p:sp>
        <p:nvSpPr>
          <p:cNvPr id="13323" name="WordArt 11"/>
          <p:cNvSpPr>
            <a:spLocks noChangeArrowheads="1" noChangeShapeType="1" noTextEdit="1"/>
          </p:cNvSpPr>
          <p:nvPr/>
        </p:nvSpPr>
        <p:spPr bwMode="auto">
          <a:xfrm>
            <a:off x="6524625" y="3744913"/>
            <a:ext cx="2982913" cy="1546225"/>
          </a:xfrm>
          <a:prstGeom prst="rect">
            <a:avLst/>
          </a:prstGeom>
        </p:spPr>
        <p:txBody>
          <a:bodyPr wrap="none" fromWordArt="1">
            <a:prstTxWarp prst="textPlain">
              <a:avLst>
                <a:gd name="adj" fmla="val 50000"/>
              </a:avLst>
            </a:prstTxWarp>
          </a:bodyPr>
          <a:lstStyle/>
          <a:p>
            <a:pPr algn="ctr"/>
            <a:r>
              <a:rPr lang="es-ES" sz="2800" b="1" kern="10">
                <a:ln w="9525">
                  <a:noFill/>
                  <a:round/>
                  <a:headEnd/>
                  <a:tailEnd/>
                </a:ln>
                <a:gradFill rotWithShape="1">
                  <a:gsLst>
                    <a:gs pos="0">
                      <a:srgbClr val="800000"/>
                    </a:gs>
                    <a:gs pos="100000">
                      <a:srgbClr val="800000">
                        <a:gamma/>
                        <a:shade val="46275"/>
                        <a:invGamma/>
                      </a:srgbClr>
                    </a:gs>
                  </a:gsLst>
                  <a:lin ang="5400000" scaled="1"/>
                </a:gradFill>
                <a:effectLst>
                  <a:prstShdw prst="shdw17" dist="17961" dir="2700000">
                    <a:srgbClr val="800000">
                      <a:gamma/>
                      <a:shade val="60000"/>
                      <a:invGamma/>
                    </a:srgbClr>
                  </a:prstShdw>
                </a:effectLst>
                <a:latin typeface="Monotype Corsiva"/>
              </a:rPr>
              <a:t>Fin</a:t>
            </a:r>
          </a:p>
        </p:txBody>
      </p:sp>
    </p:spTree>
  </p:cSld>
  <p:clrMapOvr>
    <a:masterClrMapping/>
  </p:clrMapOvr>
  <p:transition spd="med">
    <p:split orient="ver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withEffect">
                                  <p:stCondLst>
                                    <p:cond delay="0"/>
                                  </p:stCondLst>
                                  <p:iterate type="lt">
                                    <p:tmPct val="50000"/>
                                  </p:iterate>
                                  <p:childTnLst>
                                    <p:set>
                                      <p:cBhvr>
                                        <p:cTn id="6" dur="1" fill="hold">
                                          <p:stCondLst>
                                            <p:cond delay="0"/>
                                          </p:stCondLst>
                                        </p:cTn>
                                        <p:tgtEl>
                                          <p:spTgt spid="13502"/>
                                        </p:tgtEl>
                                        <p:attrNameLst>
                                          <p:attrName>style.visibility</p:attrName>
                                        </p:attrNameLst>
                                      </p:cBhvr>
                                      <p:to>
                                        <p:strVal val="visible"/>
                                      </p:to>
                                    </p:set>
                                    <p:anim calcmode="discrete" valueType="clr">
                                      <p:cBhvr override="childStyle">
                                        <p:cTn id="7" dur="80"/>
                                        <p:tgtEl>
                                          <p:spTgt spid="13502"/>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3502"/>
                                        </p:tgtEl>
                                        <p:attrNameLst>
                                          <p:attrName>fillcolor</p:attrName>
                                        </p:attrNameLst>
                                      </p:cBhvr>
                                      <p:tavLst>
                                        <p:tav tm="0">
                                          <p:val>
                                            <p:clrVal>
                                              <a:schemeClr val="accent2"/>
                                            </p:clrVal>
                                          </p:val>
                                        </p:tav>
                                        <p:tav tm="50000">
                                          <p:val>
                                            <p:clrVal>
                                              <a:schemeClr val="hlink"/>
                                            </p:clrVal>
                                          </p:val>
                                        </p:tav>
                                      </p:tavLst>
                                    </p:anim>
                                    <p:set>
                                      <p:cBhvr>
                                        <p:cTn id="9" dur="80"/>
                                        <p:tgtEl>
                                          <p:spTgt spid="13502"/>
                                        </p:tgtEl>
                                        <p:attrNameLst>
                                          <p:attrName>fill.type</p:attrName>
                                        </p:attrNameLst>
                                      </p:cBhvr>
                                      <p:to>
                                        <p:strVal val="solid"/>
                                      </p:to>
                                    </p:set>
                                  </p:childTnLst>
                                </p:cTn>
                              </p:par>
                            </p:childTnLst>
                          </p:cTn>
                        </p:par>
                        <p:par>
                          <p:cTn id="10" fill="hold">
                            <p:stCondLst>
                              <p:cond delay="5120"/>
                            </p:stCondLst>
                            <p:childTnLst>
                              <p:par>
                                <p:cTn id="11" presetID="23" presetClass="entr" presetSubtype="16" fill="hold" nodeType="afterEffect">
                                  <p:stCondLst>
                                    <p:cond delay="2500"/>
                                  </p:stCondLst>
                                  <p:childTnLst>
                                    <p:set>
                                      <p:cBhvr>
                                        <p:cTn id="12" dur="1" fill="hold">
                                          <p:stCondLst>
                                            <p:cond delay="0"/>
                                          </p:stCondLst>
                                        </p:cTn>
                                        <p:tgtEl>
                                          <p:spTgt spid="13504"/>
                                        </p:tgtEl>
                                        <p:attrNameLst>
                                          <p:attrName>style.visibility</p:attrName>
                                        </p:attrNameLst>
                                      </p:cBhvr>
                                      <p:to>
                                        <p:strVal val="visible"/>
                                      </p:to>
                                    </p:set>
                                    <p:anim calcmode="lin" valueType="num">
                                      <p:cBhvr>
                                        <p:cTn id="13" dur="5000" fill="hold"/>
                                        <p:tgtEl>
                                          <p:spTgt spid="13504"/>
                                        </p:tgtEl>
                                        <p:attrNameLst>
                                          <p:attrName>ppt_w</p:attrName>
                                        </p:attrNameLst>
                                      </p:cBhvr>
                                      <p:tavLst>
                                        <p:tav tm="0">
                                          <p:val>
                                            <p:fltVal val="0"/>
                                          </p:val>
                                        </p:tav>
                                        <p:tav tm="100000">
                                          <p:val>
                                            <p:strVal val="#ppt_w"/>
                                          </p:val>
                                        </p:tav>
                                      </p:tavLst>
                                    </p:anim>
                                    <p:anim calcmode="lin" valueType="num">
                                      <p:cBhvr>
                                        <p:cTn id="14" dur="5000" fill="hold"/>
                                        <p:tgtEl>
                                          <p:spTgt spid="13504"/>
                                        </p:tgtEl>
                                        <p:attrNameLst>
                                          <p:attrName>ppt_h</p:attrName>
                                        </p:attrNameLst>
                                      </p:cBhvr>
                                      <p:tavLst>
                                        <p:tav tm="0">
                                          <p:val>
                                            <p:fltVal val="0"/>
                                          </p:val>
                                        </p:tav>
                                        <p:tav tm="100000">
                                          <p:val>
                                            <p:strVal val="#ppt_h"/>
                                          </p:val>
                                        </p:tav>
                                      </p:tavLst>
                                    </p:anim>
                                  </p:childTnLst>
                                </p:cTn>
                              </p:par>
                            </p:childTnLst>
                          </p:cTn>
                        </p:par>
                        <p:par>
                          <p:cTn id="15" fill="hold">
                            <p:stCondLst>
                              <p:cond delay="12620"/>
                            </p:stCondLst>
                            <p:childTnLst>
                              <p:par>
                                <p:cTn id="16" presetID="2" presetClass="entr" presetSubtype="9" fill="hold" grpId="0" nodeType="afterEffect">
                                  <p:stCondLst>
                                    <p:cond delay="0"/>
                                  </p:stCondLst>
                                  <p:childTnLst>
                                    <p:set>
                                      <p:cBhvr>
                                        <p:cTn id="17" dur="1" fill="hold">
                                          <p:stCondLst>
                                            <p:cond delay="0"/>
                                          </p:stCondLst>
                                        </p:cTn>
                                        <p:tgtEl>
                                          <p:spTgt spid="13323"/>
                                        </p:tgtEl>
                                        <p:attrNameLst>
                                          <p:attrName>style.visibility</p:attrName>
                                        </p:attrNameLst>
                                      </p:cBhvr>
                                      <p:to>
                                        <p:strVal val="visible"/>
                                      </p:to>
                                    </p:set>
                                    <p:anim calcmode="lin" valueType="num">
                                      <p:cBhvr additive="base">
                                        <p:cTn id="18" dur="2000" fill="hold"/>
                                        <p:tgtEl>
                                          <p:spTgt spid="13323"/>
                                        </p:tgtEl>
                                        <p:attrNameLst>
                                          <p:attrName>ppt_x</p:attrName>
                                        </p:attrNameLst>
                                      </p:cBhvr>
                                      <p:tavLst>
                                        <p:tav tm="0">
                                          <p:val>
                                            <p:strVal val="0-#ppt_w/2"/>
                                          </p:val>
                                        </p:tav>
                                        <p:tav tm="100000">
                                          <p:val>
                                            <p:strVal val="#ppt_x"/>
                                          </p:val>
                                        </p:tav>
                                      </p:tavLst>
                                    </p:anim>
                                    <p:anim calcmode="lin" valueType="num">
                                      <p:cBhvr additive="base">
                                        <p:cTn id="19" dur="2000" fill="hold"/>
                                        <p:tgtEl>
                                          <p:spTgt spid="13323"/>
                                        </p:tgtEl>
                                        <p:attrNameLst>
                                          <p:attrName>ppt_y</p:attrName>
                                        </p:attrNameLst>
                                      </p:cBhvr>
                                      <p:tavLst>
                                        <p:tav tm="0">
                                          <p:val>
                                            <p:strVal val="0-#ppt_h/2"/>
                                          </p:val>
                                        </p:tav>
                                        <p:tav tm="100000">
                                          <p:val>
                                            <p:strVal val="#ppt_y"/>
                                          </p:val>
                                        </p:tav>
                                      </p:tavLst>
                                    </p:anim>
                                  </p:childTnLst>
                                </p:cTn>
                              </p:par>
                              <p:par>
                                <p:cTn id="20" presetID="12" presetClass="entr" presetSubtype="4" fill="hold" grpId="0" nodeType="withEffect">
                                  <p:stCondLst>
                                    <p:cond delay="0"/>
                                  </p:stCondLst>
                                  <p:childTnLst>
                                    <p:set>
                                      <p:cBhvr>
                                        <p:cTn id="21" dur="1" fill="hold">
                                          <p:stCondLst>
                                            <p:cond delay="0"/>
                                          </p:stCondLst>
                                        </p:cTn>
                                        <p:tgtEl>
                                          <p:spTgt spid="13318"/>
                                        </p:tgtEl>
                                        <p:attrNameLst>
                                          <p:attrName>style.visibility</p:attrName>
                                        </p:attrNameLst>
                                      </p:cBhvr>
                                      <p:to>
                                        <p:strVal val="visible"/>
                                      </p:to>
                                    </p:set>
                                    <p:animEffect transition="in" filter="slide(fromBottom)">
                                      <p:cBhvr>
                                        <p:cTn id="22" dur="2000"/>
                                        <p:tgtEl>
                                          <p:spTgt spid="13318"/>
                                        </p:tgtEl>
                                      </p:cBhvr>
                                    </p:animEffect>
                                  </p:childTnLst>
                                </p:cTn>
                              </p:par>
                              <p:par>
                                <p:cTn id="23" presetID="12" presetClass="entr" presetSubtype="4" fill="hold" grpId="0" nodeType="withEffect">
                                  <p:stCondLst>
                                    <p:cond delay="0"/>
                                  </p:stCondLst>
                                  <p:childTnLst>
                                    <p:set>
                                      <p:cBhvr>
                                        <p:cTn id="24" dur="1" fill="hold">
                                          <p:stCondLst>
                                            <p:cond delay="0"/>
                                          </p:stCondLst>
                                        </p:cTn>
                                        <p:tgtEl>
                                          <p:spTgt spid="13319"/>
                                        </p:tgtEl>
                                        <p:attrNameLst>
                                          <p:attrName>style.visibility</p:attrName>
                                        </p:attrNameLst>
                                      </p:cBhvr>
                                      <p:to>
                                        <p:strVal val="visible"/>
                                      </p:to>
                                    </p:set>
                                    <p:animEffect transition="in" filter="slide(fromBottom)">
                                      <p:cBhvr>
                                        <p:cTn id="25" dur="2000"/>
                                        <p:tgtEl>
                                          <p:spTgt spid="13319"/>
                                        </p:tgtEl>
                                      </p:cBhvr>
                                    </p:animEffect>
                                  </p:childTnLst>
                                </p:cTn>
                              </p:par>
                              <p:par>
                                <p:cTn id="26" presetID="12" presetClass="entr" presetSubtype="4" fill="hold" grpId="0" nodeType="withEffect">
                                  <p:stCondLst>
                                    <p:cond delay="0"/>
                                  </p:stCondLst>
                                  <p:childTnLst>
                                    <p:set>
                                      <p:cBhvr>
                                        <p:cTn id="27" dur="1" fill="hold">
                                          <p:stCondLst>
                                            <p:cond delay="0"/>
                                          </p:stCondLst>
                                        </p:cTn>
                                        <p:tgtEl>
                                          <p:spTgt spid="13322"/>
                                        </p:tgtEl>
                                        <p:attrNameLst>
                                          <p:attrName>style.visibility</p:attrName>
                                        </p:attrNameLst>
                                      </p:cBhvr>
                                      <p:to>
                                        <p:strVal val="visible"/>
                                      </p:to>
                                    </p:set>
                                    <p:animEffect transition="in" filter="slide(fromBottom)">
                                      <p:cBhvr>
                                        <p:cTn id="28" dur="2000"/>
                                        <p:tgtEl>
                                          <p:spTgt spid="13322"/>
                                        </p:tgtEl>
                                      </p:cBhvr>
                                    </p:animEffect>
                                  </p:childTnLst>
                                </p:cTn>
                              </p:par>
                              <p:par>
                                <p:cTn id="29" presetID="12" presetClass="entr" presetSubtype="4" fill="hold" grpId="0" nodeType="withEffect">
                                  <p:stCondLst>
                                    <p:cond delay="0"/>
                                  </p:stCondLst>
                                  <p:childTnLst>
                                    <p:set>
                                      <p:cBhvr>
                                        <p:cTn id="30" dur="1" fill="hold">
                                          <p:stCondLst>
                                            <p:cond delay="0"/>
                                          </p:stCondLst>
                                        </p:cTn>
                                        <p:tgtEl>
                                          <p:spTgt spid="13321"/>
                                        </p:tgtEl>
                                        <p:attrNameLst>
                                          <p:attrName>style.visibility</p:attrName>
                                        </p:attrNameLst>
                                      </p:cBhvr>
                                      <p:to>
                                        <p:strVal val="visible"/>
                                      </p:to>
                                    </p:set>
                                    <p:animEffect transition="in" filter="slide(fromBottom)">
                                      <p:cBhvr>
                                        <p:cTn id="31" dur="2000"/>
                                        <p:tgtEl>
                                          <p:spTgt spid="13321"/>
                                        </p:tgtEl>
                                      </p:cBhvr>
                                    </p:animEffect>
                                  </p:childTnLst>
                                </p:cTn>
                              </p:par>
                            </p:childTnLst>
                          </p:cTn>
                        </p:par>
                        <p:par>
                          <p:cTn id="32" fill="hold">
                            <p:stCondLst>
                              <p:cond delay="14620"/>
                            </p:stCondLst>
                            <p:childTnLst>
                              <p:par>
                                <p:cTn id="33" presetID="26" presetClass="entr" presetSubtype="0" fill="hold" grpId="0" nodeType="afterEffect">
                                  <p:stCondLst>
                                    <p:cond delay="0"/>
                                  </p:stCondLst>
                                  <p:childTnLst>
                                    <p:set>
                                      <p:cBhvr>
                                        <p:cTn id="34" dur="1" fill="hold">
                                          <p:stCondLst>
                                            <p:cond delay="0"/>
                                          </p:stCondLst>
                                        </p:cTn>
                                        <p:tgtEl>
                                          <p:spTgt spid="13500"/>
                                        </p:tgtEl>
                                        <p:attrNameLst>
                                          <p:attrName>style.visibility</p:attrName>
                                        </p:attrNameLst>
                                      </p:cBhvr>
                                      <p:to>
                                        <p:strVal val="visible"/>
                                      </p:to>
                                    </p:set>
                                    <p:animEffect transition="in" filter="wipe(down)">
                                      <p:cBhvr>
                                        <p:cTn id="35" dur="580">
                                          <p:stCondLst>
                                            <p:cond delay="0"/>
                                          </p:stCondLst>
                                        </p:cTn>
                                        <p:tgtEl>
                                          <p:spTgt spid="13500"/>
                                        </p:tgtEl>
                                      </p:cBhvr>
                                    </p:animEffect>
                                    <p:anim calcmode="lin" valueType="num">
                                      <p:cBhvr>
                                        <p:cTn id="36" dur="1822" tmFilter="0,0; 0.14,0.36; 0.43,0.73; 0.71,0.91; 1.0,1.0">
                                          <p:stCondLst>
                                            <p:cond delay="0"/>
                                          </p:stCondLst>
                                        </p:cTn>
                                        <p:tgtEl>
                                          <p:spTgt spid="13500"/>
                                        </p:tgtEl>
                                        <p:attrNameLst>
                                          <p:attrName>ppt_x</p:attrName>
                                        </p:attrNameLst>
                                      </p:cBhvr>
                                      <p:tavLst>
                                        <p:tav tm="0">
                                          <p:val>
                                            <p:strVal val="#ppt_x-0.25"/>
                                          </p:val>
                                        </p:tav>
                                        <p:tav tm="100000">
                                          <p:val>
                                            <p:strVal val="#ppt_x"/>
                                          </p:val>
                                        </p:tav>
                                      </p:tavLst>
                                    </p:anim>
                                    <p:anim calcmode="lin" valueType="num">
                                      <p:cBhvr>
                                        <p:cTn id="37" dur="664" tmFilter="0.0,0.0; 0.25,0.07; 0.50,0.2; 0.75,0.467; 1.0,1.0">
                                          <p:stCondLst>
                                            <p:cond delay="0"/>
                                          </p:stCondLst>
                                        </p:cTn>
                                        <p:tgtEl>
                                          <p:spTgt spid="13500"/>
                                        </p:tgtEl>
                                        <p:attrNameLst>
                                          <p:attrName>ppt_y</p:attrName>
                                        </p:attrNameLst>
                                      </p:cBhvr>
                                      <p:tavLst>
                                        <p:tav tm="0" fmla="#ppt_y-sin(pi*$)/3">
                                          <p:val>
                                            <p:fltVal val="0.5"/>
                                          </p:val>
                                        </p:tav>
                                        <p:tav tm="100000">
                                          <p:val>
                                            <p:fltVal val="1"/>
                                          </p:val>
                                        </p:tav>
                                      </p:tavLst>
                                    </p:anim>
                                    <p:anim calcmode="lin" valueType="num">
                                      <p:cBhvr>
                                        <p:cTn id="38" dur="664" tmFilter="0, 0; 0.125,0.2665; 0.25,0.4; 0.375,0.465; 0.5,0.5;  0.625,0.535; 0.75,0.6; 0.875,0.7335; 1,1">
                                          <p:stCondLst>
                                            <p:cond delay="664"/>
                                          </p:stCondLst>
                                        </p:cTn>
                                        <p:tgtEl>
                                          <p:spTgt spid="13500"/>
                                        </p:tgtEl>
                                        <p:attrNameLst>
                                          <p:attrName>ppt_y</p:attrName>
                                        </p:attrNameLst>
                                      </p:cBhvr>
                                      <p:tavLst>
                                        <p:tav tm="0" fmla="#ppt_y-sin(pi*$)/9">
                                          <p:val>
                                            <p:fltVal val="0"/>
                                          </p:val>
                                        </p:tav>
                                        <p:tav tm="100000">
                                          <p:val>
                                            <p:fltVal val="1"/>
                                          </p:val>
                                        </p:tav>
                                      </p:tavLst>
                                    </p:anim>
                                    <p:anim calcmode="lin" valueType="num">
                                      <p:cBhvr>
                                        <p:cTn id="39" dur="332" tmFilter="0, 0; 0.125,0.2665; 0.25,0.4; 0.375,0.465; 0.5,0.5;  0.625,0.535; 0.75,0.6; 0.875,0.7335; 1,1">
                                          <p:stCondLst>
                                            <p:cond delay="1324"/>
                                          </p:stCondLst>
                                        </p:cTn>
                                        <p:tgtEl>
                                          <p:spTgt spid="13500"/>
                                        </p:tgtEl>
                                        <p:attrNameLst>
                                          <p:attrName>ppt_y</p:attrName>
                                        </p:attrNameLst>
                                      </p:cBhvr>
                                      <p:tavLst>
                                        <p:tav tm="0" fmla="#ppt_y-sin(pi*$)/27">
                                          <p:val>
                                            <p:fltVal val="0"/>
                                          </p:val>
                                        </p:tav>
                                        <p:tav tm="100000">
                                          <p:val>
                                            <p:fltVal val="1"/>
                                          </p:val>
                                        </p:tav>
                                      </p:tavLst>
                                    </p:anim>
                                    <p:anim calcmode="lin" valueType="num">
                                      <p:cBhvr>
                                        <p:cTn id="40" dur="164" tmFilter="0, 0; 0.125,0.2665; 0.25,0.4; 0.375,0.465; 0.5,0.5;  0.625,0.535; 0.75,0.6; 0.875,0.7335; 1,1">
                                          <p:stCondLst>
                                            <p:cond delay="1656"/>
                                          </p:stCondLst>
                                        </p:cTn>
                                        <p:tgtEl>
                                          <p:spTgt spid="13500"/>
                                        </p:tgtEl>
                                        <p:attrNameLst>
                                          <p:attrName>ppt_y</p:attrName>
                                        </p:attrNameLst>
                                      </p:cBhvr>
                                      <p:tavLst>
                                        <p:tav tm="0" fmla="#ppt_y-sin(pi*$)/81">
                                          <p:val>
                                            <p:fltVal val="0"/>
                                          </p:val>
                                        </p:tav>
                                        <p:tav tm="100000">
                                          <p:val>
                                            <p:fltVal val="1"/>
                                          </p:val>
                                        </p:tav>
                                      </p:tavLst>
                                    </p:anim>
                                    <p:animScale>
                                      <p:cBhvr>
                                        <p:cTn id="41" dur="26">
                                          <p:stCondLst>
                                            <p:cond delay="650"/>
                                          </p:stCondLst>
                                        </p:cTn>
                                        <p:tgtEl>
                                          <p:spTgt spid="13500"/>
                                        </p:tgtEl>
                                      </p:cBhvr>
                                      <p:to x="100000" y="60000"/>
                                    </p:animScale>
                                    <p:animScale>
                                      <p:cBhvr>
                                        <p:cTn id="42" dur="166" decel="50000">
                                          <p:stCondLst>
                                            <p:cond delay="676"/>
                                          </p:stCondLst>
                                        </p:cTn>
                                        <p:tgtEl>
                                          <p:spTgt spid="13500"/>
                                        </p:tgtEl>
                                      </p:cBhvr>
                                      <p:to x="100000" y="100000"/>
                                    </p:animScale>
                                    <p:animScale>
                                      <p:cBhvr>
                                        <p:cTn id="43" dur="26">
                                          <p:stCondLst>
                                            <p:cond delay="1312"/>
                                          </p:stCondLst>
                                        </p:cTn>
                                        <p:tgtEl>
                                          <p:spTgt spid="13500"/>
                                        </p:tgtEl>
                                      </p:cBhvr>
                                      <p:to x="100000" y="80000"/>
                                    </p:animScale>
                                    <p:animScale>
                                      <p:cBhvr>
                                        <p:cTn id="44" dur="166" decel="50000">
                                          <p:stCondLst>
                                            <p:cond delay="1338"/>
                                          </p:stCondLst>
                                        </p:cTn>
                                        <p:tgtEl>
                                          <p:spTgt spid="13500"/>
                                        </p:tgtEl>
                                      </p:cBhvr>
                                      <p:to x="100000" y="100000"/>
                                    </p:animScale>
                                    <p:animScale>
                                      <p:cBhvr>
                                        <p:cTn id="45" dur="26">
                                          <p:stCondLst>
                                            <p:cond delay="1642"/>
                                          </p:stCondLst>
                                        </p:cTn>
                                        <p:tgtEl>
                                          <p:spTgt spid="13500"/>
                                        </p:tgtEl>
                                      </p:cBhvr>
                                      <p:to x="100000" y="90000"/>
                                    </p:animScale>
                                    <p:animScale>
                                      <p:cBhvr>
                                        <p:cTn id="46" dur="166" decel="50000">
                                          <p:stCondLst>
                                            <p:cond delay="1668"/>
                                          </p:stCondLst>
                                        </p:cTn>
                                        <p:tgtEl>
                                          <p:spTgt spid="13500"/>
                                        </p:tgtEl>
                                      </p:cBhvr>
                                      <p:to x="100000" y="100000"/>
                                    </p:animScale>
                                    <p:animScale>
                                      <p:cBhvr>
                                        <p:cTn id="47" dur="26">
                                          <p:stCondLst>
                                            <p:cond delay="1808"/>
                                          </p:stCondLst>
                                        </p:cTn>
                                        <p:tgtEl>
                                          <p:spTgt spid="13500"/>
                                        </p:tgtEl>
                                      </p:cBhvr>
                                      <p:to x="100000" y="95000"/>
                                    </p:animScale>
                                    <p:animScale>
                                      <p:cBhvr>
                                        <p:cTn id="48" dur="166" decel="50000">
                                          <p:stCondLst>
                                            <p:cond delay="1834"/>
                                          </p:stCondLst>
                                        </p:cTn>
                                        <p:tgtEl>
                                          <p:spTgt spid="13500"/>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8" grpId="0" animBg="1"/>
      <p:bldP spid="13319" grpId="0" animBg="1"/>
      <p:bldP spid="13321" grpId="0" animBg="1"/>
      <p:bldP spid="13322" grpId="0"/>
      <p:bldP spid="13500" grpId="0" animBg="1"/>
      <p:bldP spid="13502" grpId="0"/>
      <p:bldP spid="13323" grpId="0" animBg="1"/>
    </p:bldLst>
  </p:timing>
</p:sld>
</file>

<file path=ppt/slides/slide39.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10599738" cy="6624638"/>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76664" y="147214"/>
            <a:ext cx="10246413" cy="633021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53326" y="294429"/>
            <a:ext cx="9893089" cy="6035781"/>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858213" y="2134606"/>
            <a:ext cx="353325" cy="294428"/>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3091590" y="5594140"/>
            <a:ext cx="4418398" cy="527517"/>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299711"/>
            <a:ext cx="10599738" cy="276999"/>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3444915" y="4416427"/>
            <a:ext cx="2944372" cy="1091838"/>
          </a:xfrm>
          <a:prstGeom prst="rect">
            <a:avLst/>
          </a:prstGeom>
          <a:noFill/>
        </p:spPr>
      </p:pic>
      <p:sp>
        <p:nvSpPr>
          <p:cNvPr id="11390" name="Text Box 126"/>
          <p:cNvSpPr txBox="1">
            <a:spLocks noChangeArrowheads="1"/>
          </p:cNvSpPr>
          <p:nvPr/>
        </p:nvSpPr>
        <p:spPr bwMode="auto">
          <a:xfrm>
            <a:off x="1059974" y="2502641"/>
            <a:ext cx="1236636" cy="400110"/>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829856" y="3238714"/>
          <a:ext cx="3709908" cy="1507947"/>
        </p:xfrm>
        <a:graphic>
          <a:graphicData uri="http://schemas.openxmlformats.org/drawingml/2006/table">
            <a:tbl>
              <a:tblPr/>
              <a:tblGrid>
                <a:gridCol w="1282642"/>
                <a:gridCol w="1212713"/>
                <a:gridCol w="1214553"/>
              </a:tblGrid>
              <a:tr h="36264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marL="105997" marR="105997" marT="44164" marB="4416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marL="105997" marR="105997" marT="44164" marB="4416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marL="105997" marR="105997" marT="44164" marB="4416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008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marL="105997" marR="105997" marT="44164" marB="4416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marL="105997" marR="105997" marT="44164" marB="4416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marL="105997" marR="105997" marT="44164" marB="4416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6264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marL="105997" marR="105997" marT="44164" marB="4416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marL="105997" marR="105997" marT="44164" marB="4416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marL="105997" marR="105997" marT="44164" marB="4416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2571">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marL="105997" marR="105997" marT="44164" marB="4416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marL="105997" marR="105997" marT="44164" marB="4416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marL="105997" marR="105997" marT="44164" marB="4416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1059974" y="2797070"/>
            <a:ext cx="3709908" cy="400110"/>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829856" y="2797070"/>
            <a:ext cx="3709908" cy="400110"/>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1059974" y="3238713"/>
          <a:ext cx="3709908" cy="1505456"/>
        </p:xfrm>
        <a:graphic>
          <a:graphicData uri="http://schemas.openxmlformats.org/drawingml/2006/table">
            <a:tbl>
              <a:tblPr/>
              <a:tblGrid>
                <a:gridCol w="1282642"/>
                <a:gridCol w="1212713"/>
                <a:gridCol w="1214553"/>
              </a:tblGrid>
              <a:tr h="36264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marL="105997" marR="105997" marT="44164" marB="4416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marL="105997" marR="105997" marT="44164" marB="4416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marL="105997" marR="105997" marT="44164" marB="4416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008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marL="105997" marR="105997" marT="44164" marB="4416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marL="105997" marR="105997" marT="44164" marB="4416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marL="105997" marR="105997" marT="44164" marB="4416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6264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marL="105997" marR="105997" marT="44164" marB="4416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marL="105997" marR="105997" marT="44164" marB="4416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marL="105997" marR="105997" marT="44164" marB="4416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008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marL="105997" marR="105997" marT="44164" marB="4416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marL="105997" marR="105997" marT="44164" marB="4416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marL="105997" marR="105997" marT="44164" marB="4416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706649" y="662465"/>
            <a:ext cx="9186440" cy="1251321"/>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76662" y="2281820"/>
            <a:ext cx="10599738" cy="400110"/>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28_Madrid del Ayer_Oficios">
  <a:themeElements>
    <a:clrScheme name="panoramic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FFFCC"/>
      </a:hlink>
      <a:folHlink>
        <a:srgbClr val="CCFF66"/>
      </a:folHlink>
    </a:clrScheme>
    <a:fontScheme name="panoramico">
      <a:majorFont>
        <a:latin typeface="Verdana"/>
        <a:ea typeface=""/>
        <a:cs typeface="Arial"/>
      </a:majorFont>
      <a:minorFont>
        <a:latin typeface="Monotype Corsiva"/>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57150" cap="flat" cmpd="thinThick" algn="ctr">
          <a:noFill/>
          <a:prstDash val="solid"/>
          <a:round/>
          <a:headEnd type="none" w="med" len="med"/>
          <a:tailEnd type="none" w="med" len="med"/>
        </a:ln>
        <a:effectLst/>
      </a:spPr>
      <a:bodyPr vert="horz" wrap="square" lIns="90000" tIns="46800" rIns="90000" bIns="46800" numCol="1" anchor="t" anchorCtr="0" compatLnSpc="1">
        <a:prstTxWarp prst="textNoShape">
          <a:avLst/>
        </a:prstTxWarp>
        <a:spAutoFit/>
      </a:bodyPr>
      <a:lstStyle>
        <a:defPPr marL="0" marR="0" indent="0" algn="l" defTabSz="914400" rtl="0" eaLnBrk="1" fontAlgn="base" latinLnBrk="0" hangingPunct="1">
          <a:lnSpc>
            <a:spcPct val="100000"/>
          </a:lnSpc>
          <a:spcBef>
            <a:spcPct val="0"/>
          </a:spcBef>
          <a:spcAft>
            <a:spcPct val="0"/>
          </a:spcAft>
          <a:buClrTx/>
          <a:buSzTx/>
          <a:buFontTx/>
          <a:buNone/>
          <a:tabLst/>
          <a:defRPr kumimoji="0" lang="es-ES_tradnl" sz="2000" b="0" i="1" u="none" strike="noStrike" cap="none" normalizeH="0" baseline="0" smtClean="0">
            <a:ln>
              <a:noFill/>
            </a:ln>
            <a:solidFill>
              <a:schemeClr val="bg1"/>
            </a:solidFill>
            <a:effectLst/>
            <a:latin typeface="Verdana" pitchFamily="34" charset="0"/>
            <a:cs typeface="Arial" charset="0"/>
          </a:defRPr>
        </a:defPPr>
      </a:lstStyle>
    </a:spDef>
    <a:lnDef>
      <a:spPr bwMode="auto">
        <a:xfrm>
          <a:off x="0" y="0"/>
          <a:ext cx="1" cy="1"/>
        </a:xfrm>
        <a:custGeom>
          <a:avLst/>
          <a:gdLst/>
          <a:ahLst/>
          <a:cxnLst/>
          <a:rect l="0" t="0" r="0" b="0"/>
          <a:pathLst/>
        </a:custGeom>
        <a:noFill/>
        <a:ln w="57150" cap="flat" cmpd="thinThick" algn="ctr">
          <a:noFill/>
          <a:prstDash val="solid"/>
          <a:round/>
          <a:headEnd type="none" w="med" len="med"/>
          <a:tailEnd type="none" w="med" len="med"/>
        </a:ln>
        <a:effectLst/>
      </a:spPr>
      <a:bodyPr vert="horz" wrap="square" lIns="90000" tIns="46800" rIns="90000" bIns="46800" numCol="1" anchor="t" anchorCtr="0" compatLnSpc="1">
        <a:prstTxWarp prst="textNoShape">
          <a:avLst/>
        </a:prstTxWarp>
        <a:spAutoFit/>
      </a:bodyPr>
      <a:lstStyle>
        <a:defPPr marL="0" marR="0" indent="0" algn="l" defTabSz="914400" rtl="0" eaLnBrk="1" fontAlgn="base" latinLnBrk="0" hangingPunct="1">
          <a:lnSpc>
            <a:spcPct val="100000"/>
          </a:lnSpc>
          <a:spcBef>
            <a:spcPct val="0"/>
          </a:spcBef>
          <a:spcAft>
            <a:spcPct val="0"/>
          </a:spcAft>
          <a:buClrTx/>
          <a:buSzTx/>
          <a:buFontTx/>
          <a:buNone/>
          <a:tabLst/>
          <a:defRPr kumimoji="0" lang="es-ES_tradnl" sz="2000" b="0" i="1" u="none" strike="noStrike" cap="none" normalizeH="0" baseline="0" smtClean="0">
            <a:ln>
              <a:noFill/>
            </a:ln>
            <a:solidFill>
              <a:schemeClr val="bg1"/>
            </a:solidFill>
            <a:effectLst/>
            <a:latin typeface="Verdana" pitchFamily="34" charset="0"/>
            <a:cs typeface="Arial" charset="0"/>
          </a:defRPr>
        </a:defPPr>
      </a:lstStyle>
    </a:lnDef>
  </a:objectDefaults>
  <a:extraClrSchemeLst>
    <a:extraClrScheme>
      <a:clrScheme name="panoramic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anoramic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panoramic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panoramic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panoramic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panoramic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panoramic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panoramic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panoramic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panoramic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panoramic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panoramic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panoramic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FFFCC"/>
        </a:hlink>
        <a:folHlink>
          <a:srgbClr val="CCFF66"/>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28_Madrid del Ayer_Oficios</Template>
  <TotalTime>3</TotalTime>
  <Words>2141</Words>
  <Application>Microsoft PowerPoint</Application>
  <PresentationFormat>Personalizado</PresentationFormat>
  <Paragraphs>121</Paragraphs>
  <Slides>39</Slides>
  <Notes>0</Notes>
  <HiddenSlides>0</HiddenSlides>
  <MMClips>0</MMClips>
  <ScaleCrop>false</ScaleCrop>
  <HeadingPairs>
    <vt:vector size="6" baseType="variant">
      <vt:variant>
        <vt:lpstr>Fuentes usadas</vt:lpstr>
      </vt:variant>
      <vt:variant>
        <vt:i4>5</vt:i4>
      </vt:variant>
      <vt:variant>
        <vt:lpstr>Tema</vt:lpstr>
      </vt:variant>
      <vt:variant>
        <vt:i4>2</vt:i4>
      </vt:variant>
      <vt:variant>
        <vt:lpstr>Títulos de diapositiva</vt:lpstr>
      </vt:variant>
      <vt:variant>
        <vt:i4>39</vt:i4>
      </vt:variant>
    </vt:vector>
  </HeadingPairs>
  <TitlesOfParts>
    <vt:vector size="46" baseType="lpstr">
      <vt:lpstr>Arial</vt:lpstr>
      <vt:lpstr>Verdana</vt:lpstr>
      <vt:lpstr>Monotype Corsiva</vt:lpstr>
      <vt:lpstr>Times New Roman</vt:lpstr>
      <vt:lpstr>Berlin Sans FB Demi</vt:lpstr>
      <vt:lpstr>28_Madrid del Ayer_Oficios</vt:lpstr>
      <vt:lpstr>Diseño predeterminado</vt:lpstr>
      <vt:lpstr>Diapositiva 1</vt:lpstr>
      <vt:lpstr>Diapositiva 2</vt:lpstr>
      <vt:lpstr>Afilador</vt:lpstr>
      <vt:lpstr>Aguadores</vt:lpstr>
      <vt:lpstr>Barbero</vt:lpstr>
      <vt:lpstr>Barquillero</vt:lpstr>
      <vt:lpstr>Botero</vt:lpstr>
      <vt:lpstr>Botijero/Cacharrero</vt:lpstr>
      <vt:lpstr>Botijeros/as o vendedores de agua</vt:lpstr>
      <vt:lpstr>Carbonero</vt:lpstr>
      <vt:lpstr>Carretillero en las estaciones</vt:lpstr>
      <vt:lpstr>Cartero</vt:lpstr>
      <vt:lpstr>Castañera</vt:lpstr>
      <vt:lpstr>Cerillera/o</vt:lpstr>
      <vt:lpstr>Charlatán</vt:lpstr>
      <vt:lpstr>Churrero/a</vt:lpstr>
      <vt:lpstr>Farolero</vt:lpstr>
      <vt:lpstr>Fotógrafo</vt:lpstr>
      <vt:lpstr>Fumista</vt:lpstr>
      <vt:lpstr>Guarda de jardines</vt:lpstr>
      <vt:lpstr>Guardia de la porra</vt:lpstr>
      <vt:lpstr>Lavanderas</vt:lpstr>
      <vt:lpstr>Limpiabotas</vt:lpstr>
      <vt:lpstr>Maletero</vt:lpstr>
      <vt:lpstr>Mielero</vt:lpstr>
      <vt:lpstr>Mozo de cuerda</vt:lpstr>
      <vt:lpstr>Organillero</vt:lpstr>
      <vt:lpstr>Paragüero - Lañador</vt:lpstr>
      <vt:lpstr>Pipero / Pipera</vt:lpstr>
      <vt:lpstr>Regador</vt:lpstr>
      <vt:lpstr>Remalladora</vt:lpstr>
      <vt:lpstr>Sereno</vt:lpstr>
      <vt:lpstr>Tranviario</vt:lpstr>
      <vt:lpstr>Vendedor de hielo</vt:lpstr>
      <vt:lpstr>Vendedor de prensa ambulante</vt:lpstr>
      <vt:lpstr>Rifador en los trenes</vt:lpstr>
      <vt:lpstr>Trapero/a</vt:lpstr>
      <vt:lpstr>Diapositiva 38</vt:lpstr>
      <vt:lpstr>Diapositiva 39</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2014-02-01T17:07:42Z</dcterms:created>
  <dcterms:modified xsi:type="dcterms:W3CDTF">2014-02-01T17:10:43Z</dcterms:modified>
</cp:coreProperties>
</file>