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7" r:id="rId4"/>
    <p:sldId id="268" r:id="rId5"/>
    <p:sldId id="258" r:id="rId6"/>
    <p:sldId id="265" r:id="rId7"/>
    <p:sldId id="262" r:id="rId8"/>
    <p:sldId id="264" r:id="rId9"/>
    <p:sldId id="261" r:id="rId10"/>
    <p:sldId id="257" r:id="rId11"/>
    <p:sldId id="266" r:id="rId12"/>
    <p:sldId id="294" r:id="rId13"/>
    <p:sldId id="263" r:id="rId14"/>
    <p:sldId id="293" r:id="rId15"/>
    <p:sldId id="304" r:id="rId16"/>
    <p:sldId id="299" r:id="rId17"/>
    <p:sldId id="300" r:id="rId18"/>
    <p:sldId id="260" r:id="rId19"/>
    <p:sldId id="259" r:id="rId20"/>
    <p:sldId id="301" r:id="rId21"/>
    <p:sldId id="295" r:id="rId22"/>
    <p:sldId id="310" r:id="rId23"/>
    <p:sldId id="269" r:id="rId24"/>
    <p:sldId id="270" r:id="rId25"/>
    <p:sldId id="271" r:id="rId26"/>
    <p:sldId id="272" r:id="rId27"/>
    <p:sldId id="273" r:id="rId28"/>
    <p:sldId id="274" r:id="rId29"/>
    <p:sldId id="275" r:id="rId30"/>
    <p:sldId id="276" r:id="rId31"/>
    <p:sldId id="277" r:id="rId32"/>
    <p:sldId id="278" r:id="rId33"/>
    <p:sldId id="279" r:id="rId34"/>
    <p:sldId id="280" r:id="rId35"/>
    <p:sldId id="281" r:id="rId36"/>
    <p:sldId id="282" r:id="rId37"/>
    <p:sldId id="283" r:id="rId38"/>
    <p:sldId id="284" r:id="rId39"/>
    <p:sldId id="285" r:id="rId40"/>
    <p:sldId id="286" r:id="rId41"/>
    <p:sldId id="287" r:id="rId42"/>
    <p:sldId id="288" r:id="rId43"/>
    <p:sldId id="292" r:id="rId44"/>
    <p:sldId id="303" r:id="rId45"/>
    <p:sldId id="302" r:id="rId46"/>
    <p:sldId id="296" r:id="rId47"/>
    <p:sldId id="297" r:id="rId48"/>
    <p:sldId id="291" r:id="rId49"/>
    <p:sldId id="289" r:id="rId50"/>
    <p:sldId id="290" r:id="rId51"/>
    <p:sldId id="298" r:id="rId52"/>
    <p:sldId id="305" r:id="rId53"/>
    <p:sldId id="306" r:id="rId54"/>
    <p:sldId id="307" r:id="rId55"/>
    <p:sldId id="308" r:id="rId56"/>
    <p:sldId id="309" r:id="rId57"/>
    <p:sldId id="311" r:id="rId5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Qa3XDo6gY+CswVFH2LWnng" hashData="BI+dXnaA+goY3E4HmqO82EqDbx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FFFF00"/>
    <a:srgbClr val="FF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3851" autoAdjust="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AD62C1-E00A-496A-803D-5113F6A32D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ABB67F-5BE0-4287-B626-453BF458486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2EBA6-A544-41AB-A3D5-FCBC216F68A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94D40-0DC6-460C-A231-3E0B00BB157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AC1B1B-9DE8-46AE-AB9E-751E49AD33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5A8BE-E44F-428E-B5D6-D146CC96B4E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FF3E40-B380-40DA-B22F-7A2ECF916EB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1E636F-9B40-40B8-AF13-DC6F95F688C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DB34CE-9FE8-4C80-866E-11570D788C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C5E1BD-8CDD-4AE2-A7E0-5C9890D228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03B7B-99CD-4A63-B287-3B31DE2313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B8F4CB-7398-47AE-B2F1-E79A77B4755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6B4FF7ED-E375-4995-8957-6DEDBC4933A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F260CF7-0E84-4BA6-B6AB-0DB2136DE81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0" y="1052513"/>
            <a:ext cx="9144000" cy="461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 b="1" dirty="0">
                <a:solidFill>
                  <a:srgbClr val="FF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Madrid,</a:t>
            </a:r>
          </a:p>
          <a:p>
            <a:pPr algn="ctr"/>
            <a:r>
              <a:rPr lang="es-ES" sz="6600" b="1" dirty="0">
                <a:solidFill>
                  <a:srgbClr val="FF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antes de la guerra, </a:t>
            </a:r>
            <a:endParaRPr lang="es-ES" sz="6600" b="1" dirty="0" smtClean="0">
              <a:solidFill>
                <a:srgbClr val="FF006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r>
              <a:rPr lang="es-ES" sz="6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</a:t>
            </a:r>
            <a:r>
              <a:rPr lang="es-ES" sz="6600" b="1" dirty="0">
                <a:solidFill>
                  <a:srgbClr val="FF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guerra y </a:t>
            </a:r>
            <a:endParaRPr lang="es-ES" sz="6600" b="1" dirty="0" smtClean="0">
              <a:solidFill>
                <a:srgbClr val="FF006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r>
              <a:rPr lang="es-ES" sz="6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</a:t>
            </a:r>
            <a:r>
              <a:rPr lang="es-ES" sz="6600" b="1" dirty="0">
                <a:solidFill>
                  <a:srgbClr val="FF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</a:t>
            </a:r>
            <a:r>
              <a:rPr lang="es-ES" sz="66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posguerra</a:t>
            </a:r>
            <a:r>
              <a:rPr lang="es-ES" sz="6600" b="1" dirty="0">
                <a:solidFill>
                  <a:srgbClr val="FF00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  <p:sp>
        <p:nvSpPr>
          <p:cNvPr id="2051" name="5 CuadroTexto"/>
          <p:cNvSpPr txBox="1">
            <a:spLocks noChangeArrowheads="1"/>
          </p:cNvSpPr>
          <p:nvPr/>
        </p:nvSpPr>
        <p:spPr bwMode="auto">
          <a:xfrm>
            <a:off x="142844" y="6286520"/>
            <a:ext cx="9144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1200" b="1" dirty="0">
                <a:solidFill>
                  <a:schemeClr val="bg1"/>
                </a:solidFill>
              </a:rPr>
              <a:t>    Música: Ópera salvaje                                                                                                                              </a:t>
            </a:r>
            <a:r>
              <a:rPr lang="es-ES_tradnl" sz="1200" b="1" dirty="0" smtClean="0">
                <a:solidFill>
                  <a:schemeClr val="bg1"/>
                </a:solidFill>
              </a:rPr>
              <a:t>       </a:t>
            </a:r>
            <a:r>
              <a:rPr lang="es-ES_tradnl" sz="1200" b="1" dirty="0">
                <a:solidFill>
                  <a:schemeClr val="bg1"/>
                </a:solidFill>
              </a:rPr>
              <a:t>Clic para avanzar</a:t>
            </a:r>
            <a:endParaRPr lang="es-ES" sz="1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7000">
    <p:sndAc>
      <p:stSnd loop="1">
        <p:snd r:embed="rId2" name="Vangelis. Opera sauvage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5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1" name="Text Box 3"/>
          <p:cNvSpPr txBox="1">
            <a:spLocks noChangeArrowheads="1"/>
          </p:cNvSpPr>
          <p:nvPr/>
        </p:nvSpPr>
        <p:spPr bwMode="auto">
          <a:xfrm>
            <a:off x="3132138" y="5661025"/>
            <a:ext cx="4217987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Camino de la Plaza de Toros</a:t>
            </a:r>
            <a:r>
              <a:rPr lang="es-ES" sz="1200" b="1"/>
              <a:t> –  1890</a:t>
            </a:r>
          </a:p>
          <a:p>
            <a:r>
              <a:rPr lang="es-ES" sz="1200" b="1"/>
              <a:t>Carruajes camino de la Plaza de Toros a su paso por la </a:t>
            </a:r>
          </a:p>
          <a:p>
            <a:r>
              <a:rPr lang="es-ES" sz="1200" b="1"/>
              <a:t>Plaza de la Cibeles. Enfrente el Palacio de Linares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7" name="Text Box 3"/>
          <p:cNvSpPr txBox="1">
            <a:spLocks noChangeArrowheads="1"/>
          </p:cNvSpPr>
          <p:nvPr/>
        </p:nvSpPr>
        <p:spPr bwMode="auto">
          <a:xfrm>
            <a:off x="323850" y="5949950"/>
            <a:ext cx="8505825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Pavimentación de la calle de Alcalá</a:t>
            </a:r>
            <a:r>
              <a:rPr lang="es-ES" sz="1200" b="1"/>
              <a:t> –  Año 1900</a:t>
            </a:r>
          </a:p>
          <a:p>
            <a:r>
              <a:rPr lang="es-ES" sz="1200" b="1"/>
              <a:t>Al fondo, entre la calle de Alcalá y lo que hoy sería el arranque de la Gran Vía aparece la conocida popularmente </a:t>
            </a:r>
          </a:p>
          <a:p>
            <a:r>
              <a:rPr lang="es-ES" sz="1200" b="1"/>
              <a:t>como la “Casa del Ataúd” por lo estrecha que era. En primer término el Cuerpo de Guardia del Cuartel General del </a:t>
            </a:r>
          </a:p>
          <a:p>
            <a:r>
              <a:rPr lang="es-ES" sz="1200" b="1"/>
              <a:t>Ejército y el desaparecido palacio de Casa Irujo, sustituido por el edificio del Banco Central.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44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2468" name="Text Box 4"/>
          <p:cNvSpPr txBox="1">
            <a:spLocks noChangeArrowheads="1"/>
          </p:cNvSpPr>
          <p:nvPr/>
        </p:nvSpPr>
        <p:spPr bwMode="auto">
          <a:xfrm>
            <a:off x="1763713" y="5373688"/>
            <a:ext cx="5789612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Obras de pavimentación de la calle Sevilla.-</a:t>
            </a:r>
            <a:r>
              <a:rPr lang="es-ES" sz="1200" b="1"/>
              <a:t> Año 1900</a:t>
            </a:r>
          </a:p>
          <a:p>
            <a:r>
              <a:rPr lang="es-ES" sz="1200" b="1"/>
              <a:t>A la izquierda el edificio de La Equitativa, hoy Banesto. Al fondo arranque</a:t>
            </a:r>
          </a:p>
          <a:p>
            <a:r>
              <a:rPr lang="es-ES" sz="1200" b="1"/>
              <a:t>de la calle Virgen de los Peligros. En la acera izquierda de ésta el edificio que</a:t>
            </a:r>
          </a:p>
          <a:p>
            <a:r>
              <a:rPr lang="es-ES" sz="1200" b="1"/>
              <a:t>albergó en la esquina al Café Fornos y en la de la derecha el Palacio del</a:t>
            </a:r>
          </a:p>
          <a:p>
            <a:r>
              <a:rPr lang="es-ES" sz="1200" b="1"/>
              <a:t>Marqués de la Torrecilla junto a la Iglesia de las Calatravas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24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6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15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0163"/>
            <a:ext cx="914400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299" name="Text Box 3"/>
          <p:cNvSpPr txBox="1">
            <a:spLocks noChangeArrowheads="1"/>
          </p:cNvSpPr>
          <p:nvPr/>
        </p:nvSpPr>
        <p:spPr bwMode="auto">
          <a:xfrm>
            <a:off x="971550" y="5805488"/>
            <a:ext cx="66421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Calle de Génova</a:t>
            </a:r>
            <a:r>
              <a:rPr lang="es-ES" sz="1200" b="1"/>
              <a:t> –  Año 1900.</a:t>
            </a:r>
          </a:p>
          <a:p>
            <a:r>
              <a:rPr lang="es-ES" sz="1200" b="1"/>
              <a:t>Mientras los obreros trabajaban en la pavimentación del comienzo de la calle de Génova,</a:t>
            </a:r>
          </a:p>
          <a:p>
            <a:r>
              <a:rPr lang="es-ES" sz="1200" b="1"/>
              <a:t>un par de ancianos toman el sol sentados en los adoquines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1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1908175" y="836613"/>
            <a:ext cx="49260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Asfaltando la Calle Preciados</a:t>
            </a:r>
            <a:r>
              <a:rPr lang="es-ES" sz="1200" b="1"/>
              <a:t> – Obreros batiendo brea </a:t>
            </a:r>
          </a:p>
          <a:p>
            <a:r>
              <a:rPr lang="es-ES" sz="1200" b="1"/>
              <a:t>para asfaltar la calle de Preciados tras la instalación de los raíles </a:t>
            </a:r>
          </a:p>
          <a:p>
            <a:r>
              <a:rPr lang="es-ES" sz="1200" b="1"/>
              <a:t>del tranvía.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83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8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15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107950" y="115888"/>
            <a:ext cx="903605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/>
              <a:t>Cerrillo de San Blas en el Retiro</a:t>
            </a:r>
            <a:r>
              <a:rPr lang="es-ES" sz="1200" b="1"/>
              <a:t> –  Año 1900.</a:t>
            </a:r>
          </a:p>
          <a:p>
            <a:r>
              <a:rPr lang="es-ES" sz="1200" b="1"/>
              <a:t>Desfile militar de una Unidad de Artillería de Campaña, por la calle de Alfonso XII. </a:t>
            </a:r>
          </a:p>
          <a:p>
            <a:r>
              <a:rPr lang="es-ES" sz="1200" b="1"/>
              <a:t>El Observatorio Astronómico se construyó en el solar donde primeramente estuvo la ermita de San Blas. </a:t>
            </a:r>
          </a:p>
          <a:p>
            <a:r>
              <a:rPr lang="es-ES" sz="1200" b="1"/>
              <a:t>Este era el lugar donde se celebraban los duelos.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149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7" name="Text Box 5"/>
          <p:cNvSpPr txBox="1">
            <a:spLocks noChangeArrowheads="1"/>
          </p:cNvSpPr>
          <p:nvPr/>
        </p:nvSpPr>
        <p:spPr bwMode="auto">
          <a:xfrm>
            <a:off x="250825" y="188913"/>
            <a:ext cx="61706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Puente de Segovia</a:t>
            </a:r>
            <a:r>
              <a:rPr lang="es-ES" sz="1200" b="1"/>
              <a:t> – Año 1905</a:t>
            </a:r>
          </a:p>
          <a:p>
            <a:r>
              <a:rPr lang="es-ES" sz="1200" b="1"/>
              <a:t>Vista del puente más antiguo de Madrid construido por Juan de Herrera en el siglo</a:t>
            </a:r>
          </a:p>
          <a:p>
            <a:r>
              <a:rPr lang="es-ES" sz="1200" b="1"/>
              <a:t>XVI. Al fondo a la derecha la cúpula de la basílica de San Francisco el Grande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41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107950" y="260350"/>
            <a:ext cx="7670800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Inicio del Paseo de Recoletos, año 1910</a:t>
            </a:r>
            <a:r>
              <a:rPr lang="es-ES" sz="1200" b="1"/>
              <a:t> – A la derecha se observa parte del Palacio de</a:t>
            </a:r>
          </a:p>
          <a:p>
            <a:r>
              <a:rPr lang="es-ES" sz="1200" b="1"/>
              <a:t> Linares y detrás las torres del Palacio del Marqués de Amboage en cuyo solar se construyó el edificio </a:t>
            </a:r>
          </a:p>
          <a:p>
            <a:r>
              <a:rPr lang="es-ES" sz="1200" b="1"/>
              <a:t>de Seguros La  Aurora. En primer término un picador cruzando la Plaza de la Cibeles en dirección de la</a:t>
            </a:r>
          </a:p>
          <a:p>
            <a:r>
              <a:rPr lang="es-ES" sz="1200" b="1"/>
              <a:t>antigua plaza de toros en la Avenida de Felipe II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34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5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84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5" name="Text Box 3"/>
          <p:cNvSpPr txBox="1">
            <a:spLocks noChangeArrowheads="1"/>
          </p:cNvSpPr>
          <p:nvPr/>
        </p:nvSpPr>
        <p:spPr bwMode="auto">
          <a:xfrm>
            <a:off x="1258888" y="5589588"/>
            <a:ext cx="5767387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Puestos navideños en la Plaza Mayor</a:t>
            </a:r>
            <a:r>
              <a:rPr lang="es-ES" sz="1200" b="1">
                <a:solidFill>
                  <a:schemeClr val="bg1"/>
                </a:solidFill>
              </a:rPr>
              <a:t> –  Principios del siglo XX.</a:t>
            </a:r>
          </a:p>
          <a:p>
            <a:r>
              <a:rPr lang="es-ES" sz="1200" b="1">
                <a:solidFill>
                  <a:schemeClr val="bg1"/>
                </a:solidFill>
              </a:rPr>
              <a:t>La costumbre de instalar el mercadillo de objetos navideños en la Plaza</a:t>
            </a:r>
          </a:p>
          <a:p>
            <a:r>
              <a:rPr lang="es-ES" sz="1200" b="1">
                <a:solidFill>
                  <a:schemeClr val="bg1"/>
                </a:solidFill>
              </a:rPr>
              <a:t>Mayor data de 1837 en que se colocó por primera vez y que ha llegado hasta </a:t>
            </a:r>
          </a:p>
          <a:p>
            <a:r>
              <a:rPr lang="es-ES" sz="1200" b="1">
                <a:solidFill>
                  <a:schemeClr val="bg1"/>
                </a:solidFill>
              </a:rPr>
              <a:t>nuestros días. A la derecha la Casa de la Panadería y al fondo el arco que </a:t>
            </a:r>
          </a:p>
          <a:p>
            <a:r>
              <a:rPr lang="es-ES" sz="1200" b="1">
                <a:solidFill>
                  <a:schemeClr val="bg1"/>
                </a:solidFill>
              </a:rPr>
              <a:t>da salida a la calle de Ciudad Rodrigo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30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Text Box 3"/>
          <p:cNvSpPr txBox="1">
            <a:spLocks noChangeArrowheads="1"/>
          </p:cNvSpPr>
          <p:nvPr/>
        </p:nvSpPr>
        <p:spPr bwMode="auto">
          <a:xfrm>
            <a:off x="179388" y="5229225"/>
            <a:ext cx="621982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– Represión militar en Huelga General Revolucionaria -</a:t>
            </a:r>
          </a:p>
          <a:p>
            <a:r>
              <a:rPr lang="es-ES" sz="1200" b="1"/>
              <a:t>Año 1917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15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971550" y="5805488"/>
            <a:ext cx="7775575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Cava Baja en el año 1929</a:t>
            </a:r>
            <a:r>
              <a:rPr lang="es-ES" sz="1200" b="1"/>
              <a:t> –  La Cava Baja fue un lugar de salida y llegada de viajeros, de ahí</a:t>
            </a:r>
          </a:p>
          <a:p>
            <a:r>
              <a:rPr lang="es-ES" sz="1200" b="1"/>
              <a:t>la existencia de varias posadas. A la izquierda la del Dragón, existente en la actualidad y a la derecha</a:t>
            </a:r>
          </a:p>
          <a:p>
            <a:r>
              <a:rPr lang="es-ES" sz="1200" b="1"/>
              <a:t>la de la Villa, transformada en un restaurante hace algunos años, a la derecha también la señal de tráfico</a:t>
            </a:r>
          </a:p>
          <a:p>
            <a:r>
              <a:rPr lang="es-ES" sz="1200" b="1"/>
              <a:t>de “dirección prohibida”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3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95800" y="0"/>
            <a:ext cx="4648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323850" y="188913"/>
            <a:ext cx="37687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– Zeppelin sobre la Gran Vía -</a:t>
            </a:r>
          </a:p>
          <a:p>
            <a:r>
              <a:rPr lang="es-ES" sz="1200" b="1">
                <a:solidFill>
                  <a:schemeClr val="bg1"/>
                </a:solidFill>
              </a:rPr>
              <a:t>Año 1930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66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3" descr="31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250825" y="115888"/>
            <a:ext cx="87757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– Panorámica de la Monumental de las Ventas, al fondo la sierra de Guadarrama -</a:t>
            </a:r>
          </a:p>
          <a:p>
            <a:r>
              <a:rPr lang="es-ES" sz="1200" b="1">
                <a:solidFill>
                  <a:schemeClr val="bg1"/>
                </a:solidFill>
              </a:rPr>
              <a:t>Año 1930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31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67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5186363" y="188913"/>
            <a:ext cx="39576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– Proclamación de la República</a:t>
            </a:r>
          </a:p>
          <a:p>
            <a:r>
              <a:rPr lang="es-ES" sz="1200" b="1">
                <a:solidFill>
                  <a:schemeClr val="bg1"/>
                </a:solidFill>
              </a:rPr>
              <a:t>Año 1931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3" descr="3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7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0" name="Text Box 4"/>
          <p:cNvSpPr txBox="1">
            <a:spLocks noChangeArrowheads="1"/>
          </p:cNvSpPr>
          <p:nvPr/>
        </p:nvSpPr>
        <p:spPr bwMode="auto">
          <a:xfrm>
            <a:off x="1763713" y="3860800"/>
            <a:ext cx="59705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– Manifestación por la proclamación de la República</a:t>
            </a:r>
          </a:p>
          <a:p>
            <a:r>
              <a:rPr lang="es-ES" sz="1200" b="1">
                <a:solidFill>
                  <a:schemeClr val="bg1"/>
                </a:solidFill>
              </a:rPr>
              <a:t>Año 1931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14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4006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0422" name="Text Box 6"/>
          <p:cNvSpPr txBox="1">
            <a:spLocks noChangeArrowheads="1"/>
          </p:cNvSpPr>
          <p:nvPr/>
        </p:nvSpPr>
        <p:spPr bwMode="auto">
          <a:xfrm>
            <a:off x="5435600" y="115888"/>
            <a:ext cx="3852863" cy="1249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Exhibición del Cuerpo de Bomberos</a:t>
            </a:r>
            <a:r>
              <a:rPr lang="es-ES" sz="1200" b="1">
                <a:solidFill>
                  <a:schemeClr val="bg1"/>
                </a:solidFill>
              </a:rPr>
              <a:t> – </a:t>
            </a:r>
          </a:p>
          <a:p>
            <a:r>
              <a:rPr lang="es-ES" sz="1200" b="1">
                <a:solidFill>
                  <a:schemeClr val="bg1"/>
                </a:solidFill>
              </a:rPr>
              <a:t>Año 1931.</a:t>
            </a:r>
          </a:p>
          <a:p>
            <a:r>
              <a:rPr lang="es-ES" sz="1200" b="1">
                <a:solidFill>
                  <a:schemeClr val="bg1"/>
                </a:solidFill>
              </a:rPr>
              <a:t>El Paseo de la Castellana ha sido siempre </a:t>
            </a:r>
          </a:p>
          <a:p>
            <a:r>
              <a:rPr lang="es-ES" sz="1200" b="1">
                <a:solidFill>
                  <a:schemeClr val="bg1"/>
                </a:solidFill>
              </a:rPr>
              <a:t>escenario de desfiles y exhibiciones como este </a:t>
            </a:r>
          </a:p>
          <a:p>
            <a:r>
              <a:rPr lang="es-ES" sz="1200" b="1">
                <a:solidFill>
                  <a:schemeClr val="bg1"/>
                </a:solidFill>
              </a:rPr>
              <a:t>de bomberos demostrando alguna de sus</a:t>
            </a:r>
          </a:p>
          <a:p>
            <a:r>
              <a:rPr lang="es-ES" sz="1200" b="1">
                <a:solidFill>
                  <a:schemeClr val="bg1"/>
                </a:solidFill>
              </a:rPr>
              <a:t>arriesgadas habilidades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145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4" name="Text Box 4"/>
          <p:cNvSpPr txBox="1">
            <a:spLocks noChangeArrowheads="1"/>
          </p:cNvSpPr>
          <p:nvPr/>
        </p:nvSpPr>
        <p:spPr bwMode="auto">
          <a:xfrm>
            <a:off x="323850" y="260350"/>
            <a:ext cx="63468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Lavaderos del Manzanares</a:t>
            </a:r>
            <a:r>
              <a:rPr lang="es-ES" sz="1200" b="1"/>
              <a:t> – 1933</a:t>
            </a:r>
          </a:p>
          <a:p>
            <a:r>
              <a:rPr lang="es-ES" sz="1200" b="1"/>
              <a:t>A la derecha las obras de remodelación del Paseo Virgen del Puerto. Toda la zona ha</a:t>
            </a:r>
          </a:p>
          <a:p>
            <a:r>
              <a:rPr lang="es-ES" sz="1200" b="1"/>
              <a:t>desaparecido con la construcción de los carriles de acceso a la M30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3" descr="3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779838" y="6021388"/>
            <a:ext cx="397033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– Manifestadoras trabajadoras -</a:t>
            </a:r>
          </a:p>
          <a:p>
            <a:r>
              <a:rPr lang="es-ES" sz="1200" b="1"/>
              <a:t>Año 1934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3" descr="308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107950" y="4292600"/>
            <a:ext cx="2571750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– Milicianas de la</a:t>
            </a:r>
          </a:p>
          <a:p>
            <a:r>
              <a:rPr lang="es-ES" sz="1600" b="1"/>
              <a:t> Guerra Civil -</a:t>
            </a:r>
          </a:p>
          <a:p>
            <a:r>
              <a:rPr lang="es-ES" sz="1200" b="1"/>
              <a:t>Año 1936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8612" name="Picture 4" descr="Capitanes Blanco y Broton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12775" y="84138"/>
            <a:ext cx="10369550" cy="6686550"/>
          </a:xfrm>
          <a:prstGeom prst="rect">
            <a:avLst/>
          </a:prstGeom>
          <a:noFill/>
        </p:spPr>
      </p:pic>
      <p:sp>
        <p:nvSpPr>
          <p:cNvPr id="68613" name="Text Box 5"/>
          <p:cNvSpPr txBox="1">
            <a:spLocks noChangeArrowheads="1"/>
          </p:cNvSpPr>
          <p:nvPr/>
        </p:nvSpPr>
        <p:spPr bwMode="auto">
          <a:xfrm>
            <a:off x="1979613" y="5661025"/>
            <a:ext cx="61404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ES" b="1">
                <a:solidFill>
                  <a:schemeClr val="bg1"/>
                </a:solidFill>
              </a:rPr>
              <a:t>Madrid - Casa de Campo. Oficiales nacionalistas. 1936.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8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1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Text Box 3"/>
          <p:cNvSpPr txBox="1">
            <a:spLocks noChangeArrowheads="1"/>
          </p:cNvSpPr>
          <p:nvPr/>
        </p:nvSpPr>
        <p:spPr bwMode="auto">
          <a:xfrm>
            <a:off x="179388" y="188913"/>
            <a:ext cx="65182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en guerra – Mujer cortando leña</a:t>
            </a:r>
            <a:r>
              <a:rPr lang="es-ES" sz="1200" b="1">
                <a:solidFill>
                  <a:schemeClr val="bg1"/>
                </a:solidFill>
              </a:rPr>
              <a:t> –  </a:t>
            </a:r>
          </a:p>
          <a:p>
            <a:r>
              <a:rPr lang="es-ES" sz="1200" b="1">
                <a:solidFill>
                  <a:schemeClr val="bg1"/>
                </a:solidFill>
              </a:rPr>
              <a:t>Una mujer cortando madera en astillas pequeñas con un hacha, las cuales servían para</a:t>
            </a:r>
          </a:p>
          <a:p>
            <a:r>
              <a:rPr lang="es-ES" sz="1200" b="1">
                <a:solidFill>
                  <a:schemeClr val="bg1"/>
                </a:solidFill>
              </a:rPr>
              <a:t>dar calor durante el frío invierno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16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5364163" y="549275"/>
            <a:ext cx="28289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en guerra – Mujeres</a:t>
            </a:r>
          </a:p>
          <a:p>
            <a:r>
              <a:rPr lang="es-ES" sz="1600" b="1"/>
              <a:t> cosiendo al Sol.</a:t>
            </a:r>
            <a:r>
              <a:rPr lang="es-ES" sz="1200" b="1"/>
              <a:t>  </a:t>
            </a:r>
          </a:p>
          <a:p>
            <a:r>
              <a:rPr lang="es-ES" sz="1200" b="1"/>
              <a:t>  Mientras la colada se secaba las</a:t>
            </a:r>
          </a:p>
          <a:p>
            <a:r>
              <a:rPr lang="es-ES" sz="1200" b="1"/>
              <a:t> mujeres aprovechaba  el calor del </a:t>
            </a:r>
          </a:p>
          <a:p>
            <a:r>
              <a:rPr lang="es-ES" sz="1200" b="1"/>
              <a:t>sol para  coser y remendar las </a:t>
            </a:r>
          </a:p>
          <a:p>
            <a:r>
              <a:rPr lang="es-ES" sz="1200" b="1"/>
              <a:t> prendas gastadas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169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Text Box 3"/>
          <p:cNvSpPr txBox="1">
            <a:spLocks noChangeArrowheads="1"/>
          </p:cNvSpPr>
          <p:nvPr/>
        </p:nvSpPr>
        <p:spPr bwMode="auto">
          <a:xfrm>
            <a:off x="179388" y="188913"/>
            <a:ext cx="679767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en guerra – El lago de la Casa de Campo</a:t>
            </a:r>
            <a:r>
              <a:rPr lang="es-ES" sz="1200" b="1"/>
              <a:t> –  </a:t>
            </a:r>
          </a:p>
          <a:p>
            <a:r>
              <a:rPr lang="es-ES" sz="1200" b="1"/>
              <a:t>Durante la guerra civil la Casa de Campo fue frente de batalla y escenario de innumerables </a:t>
            </a:r>
          </a:p>
          <a:p>
            <a:r>
              <a:rPr lang="es-ES" sz="1200" b="1"/>
              <a:t>combates y bombardeos. La Casa de Campo sufrió enormes destrozos por estos motivos </a:t>
            </a:r>
          </a:p>
          <a:p>
            <a:r>
              <a:rPr lang="es-ES" sz="1200" b="1"/>
              <a:t>y muchas de sus construcciones antiguas desaparecieron. El lago se mantiene en </a:t>
            </a:r>
          </a:p>
          <a:p>
            <a:r>
              <a:rPr lang="es-ES" sz="1200" b="1"/>
              <a:t>la actualidad y sirve para pesca y prácticas  deportivas.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98925" y="0"/>
            <a:ext cx="50450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Text Box 3"/>
          <p:cNvSpPr txBox="1">
            <a:spLocks noChangeArrowheads="1"/>
          </p:cNvSpPr>
          <p:nvPr/>
        </p:nvSpPr>
        <p:spPr bwMode="auto">
          <a:xfrm>
            <a:off x="179388" y="188913"/>
            <a:ext cx="3644900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en guerra – Vida en la calle -</a:t>
            </a:r>
          </a:p>
          <a:p>
            <a:r>
              <a:rPr lang="es-ES" sz="1200" b="1">
                <a:solidFill>
                  <a:schemeClr val="bg1"/>
                </a:solidFill>
              </a:rPr>
              <a:t>Típica estampa callejera madrileña en la que</a:t>
            </a:r>
          </a:p>
          <a:p>
            <a:r>
              <a:rPr lang="es-ES" sz="1200" b="1">
                <a:solidFill>
                  <a:schemeClr val="bg1"/>
                </a:solidFill>
              </a:rPr>
              <a:t>la tertulia como siempre ocurría se trasladaba</a:t>
            </a:r>
          </a:p>
          <a:p>
            <a:r>
              <a:rPr lang="es-ES" sz="1200" b="1">
                <a:solidFill>
                  <a:schemeClr val="bg1"/>
                </a:solidFill>
              </a:rPr>
              <a:t>a la calle aprovechando los rayos solares.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7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3338"/>
            <a:ext cx="9144000" cy="689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Text Box 3"/>
          <p:cNvSpPr txBox="1">
            <a:spLocks noChangeArrowheads="1"/>
          </p:cNvSpPr>
          <p:nvPr/>
        </p:nvSpPr>
        <p:spPr bwMode="auto">
          <a:xfrm>
            <a:off x="3203575" y="115888"/>
            <a:ext cx="3371850" cy="204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en guerra </a:t>
            </a:r>
          </a:p>
          <a:p>
            <a:r>
              <a:rPr lang="es-ES" sz="1600" b="1"/>
              <a:t>- Palacio de la Moncloa</a:t>
            </a:r>
            <a:r>
              <a:rPr lang="es-ES" sz="1200" b="1"/>
              <a:t> – </a:t>
            </a:r>
          </a:p>
          <a:p>
            <a:r>
              <a:rPr lang="es-ES" sz="1200" b="1"/>
              <a:t>Estado en que quedó el palacio de la </a:t>
            </a:r>
          </a:p>
          <a:p>
            <a:r>
              <a:rPr lang="es-ES" sz="1200" b="1"/>
              <a:t>Moncloa. El palacio, que había </a:t>
            </a:r>
          </a:p>
          <a:p>
            <a:r>
              <a:rPr lang="es-ES" sz="1200" b="1"/>
              <a:t>  pertenecido a la duquesa de Alba </a:t>
            </a:r>
          </a:p>
          <a:p>
            <a:r>
              <a:rPr lang="es-ES" sz="1200" b="1"/>
              <a:t>    quedó destruido durante la Guerra</a:t>
            </a:r>
          </a:p>
          <a:p>
            <a:r>
              <a:rPr lang="es-ES" sz="1200" b="1"/>
              <a:t> Civil al término de la cual se</a:t>
            </a:r>
          </a:p>
          <a:p>
            <a:r>
              <a:rPr lang="es-ES" sz="1200" b="1"/>
              <a:t>        reconstruyó e inauguró en 1955. En la </a:t>
            </a:r>
          </a:p>
          <a:p>
            <a:r>
              <a:rPr lang="es-ES" sz="1200" b="1"/>
              <a:t>       actualidad es residencia del Presidente </a:t>
            </a:r>
          </a:p>
          <a:p>
            <a:r>
              <a:rPr lang="es-ES" sz="1200" b="1"/>
              <a:t>       del Gobierno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3" descr="17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Text Box 4"/>
          <p:cNvSpPr txBox="1">
            <a:spLocks noChangeArrowheads="1"/>
          </p:cNvSpPr>
          <p:nvPr/>
        </p:nvSpPr>
        <p:spPr bwMode="auto">
          <a:xfrm>
            <a:off x="179388" y="188913"/>
            <a:ext cx="395605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en guerra – Hombres comiendo</a:t>
            </a:r>
          </a:p>
          <a:p>
            <a:r>
              <a:rPr lang="es-ES" sz="1600" b="1"/>
              <a:t>tras los bombardeos</a:t>
            </a:r>
            <a:r>
              <a:rPr lang="es-ES" sz="1200" b="1"/>
              <a:t> –  </a:t>
            </a:r>
          </a:p>
          <a:p>
            <a:r>
              <a:rPr lang="es-ES" sz="1200" b="1"/>
              <a:t>Madrid fue una de la ciudades más castigadas por</a:t>
            </a:r>
          </a:p>
          <a:p>
            <a:r>
              <a:rPr lang="es-ES" sz="1200" b="1"/>
              <a:t>los efectos de las bombas. Los cascotes hacían</a:t>
            </a:r>
          </a:p>
          <a:p>
            <a:r>
              <a:rPr lang="es-ES" sz="1200" b="1"/>
              <a:t>casi imposible el tránsito por las calles. A pesar de</a:t>
            </a:r>
          </a:p>
          <a:p>
            <a:r>
              <a:rPr lang="es-ES" sz="1200" b="1"/>
              <a:t>ello, el calor del sol invitaba a comer en ellas.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7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80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5219700" y="188913"/>
            <a:ext cx="3503613" cy="198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en guerra – La llamada</a:t>
            </a:r>
          </a:p>
          <a:p>
            <a:r>
              <a:rPr lang="es-ES" sz="1600" b="1">
                <a:solidFill>
                  <a:schemeClr val="bg1"/>
                </a:solidFill>
              </a:rPr>
              <a:t>popularmente “avenida de los</a:t>
            </a:r>
          </a:p>
          <a:p>
            <a:r>
              <a:rPr lang="es-ES" sz="1600" b="1">
                <a:solidFill>
                  <a:schemeClr val="bg1"/>
                </a:solidFill>
              </a:rPr>
              <a:t>obuses”  Gran Vía esquina a</a:t>
            </a:r>
          </a:p>
          <a:p>
            <a:r>
              <a:rPr lang="es-ES" sz="1600" b="1">
                <a:solidFill>
                  <a:schemeClr val="bg1"/>
                </a:solidFill>
              </a:rPr>
              <a:t>Fuencarral -</a:t>
            </a:r>
          </a:p>
          <a:p>
            <a:r>
              <a:rPr lang="es-ES" sz="1200" b="1">
                <a:solidFill>
                  <a:schemeClr val="bg1"/>
                </a:solidFill>
              </a:rPr>
              <a:t>La Gran Vía era conocida en la guerra civil</a:t>
            </a:r>
          </a:p>
          <a:p>
            <a:r>
              <a:rPr lang="es-ES" sz="1200" b="1">
                <a:solidFill>
                  <a:schemeClr val="bg1"/>
                </a:solidFill>
              </a:rPr>
              <a:t>como la “avenida de los obuses” por la</a:t>
            </a:r>
          </a:p>
          <a:p>
            <a:r>
              <a:rPr lang="es-ES" sz="1200" b="1">
                <a:solidFill>
                  <a:schemeClr val="bg1"/>
                </a:solidFill>
              </a:rPr>
              <a:t>cantidad que cayeron lanzados desde la Casa</a:t>
            </a:r>
          </a:p>
          <a:p>
            <a:r>
              <a:rPr lang="es-ES" sz="1200" b="1">
                <a:solidFill>
                  <a:schemeClr val="bg1"/>
                </a:solidFill>
              </a:rPr>
              <a:t>de Campo y la Ciudad Universitaria. A la</a:t>
            </a:r>
          </a:p>
          <a:p>
            <a:r>
              <a:rPr lang="es-ES" sz="1200" b="1">
                <a:solidFill>
                  <a:schemeClr val="bg1"/>
                </a:solidFill>
              </a:rPr>
              <a:t>izquierda parte del edificio de la Telefónica.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5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1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05288" y="0"/>
            <a:ext cx="49387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Text Box 3"/>
          <p:cNvSpPr txBox="1">
            <a:spLocks noChangeArrowheads="1"/>
          </p:cNvSpPr>
          <p:nvPr/>
        </p:nvSpPr>
        <p:spPr bwMode="auto">
          <a:xfrm>
            <a:off x="179388" y="188913"/>
            <a:ext cx="3852862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en guerra – Central telefónica</a:t>
            </a:r>
          </a:p>
          <a:p>
            <a:r>
              <a:rPr lang="es-ES" sz="1600" b="1">
                <a:solidFill>
                  <a:schemeClr val="bg1"/>
                </a:solidFill>
              </a:rPr>
              <a:t>de campaña -</a:t>
            </a:r>
          </a:p>
          <a:p>
            <a:r>
              <a:rPr lang="es-ES" sz="1200" b="1">
                <a:solidFill>
                  <a:schemeClr val="bg1"/>
                </a:solidFill>
              </a:rPr>
              <a:t>Entrada a una trinchera con una central telefónica.</a:t>
            </a:r>
          </a:p>
          <a:p>
            <a:r>
              <a:rPr lang="es-ES" sz="1200" b="1">
                <a:solidFill>
                  <a:schemeClr val="bg1"/>
                </a:solidFill>
              </a:rPr>
              <a:t>Sistema para mantener la comunicación en las </a:t>
            </a:r>
          </a:p>
          <a:p>
            <a:r>
              <a:rPr lang="es-ES" sz="1200" b="1">
                <a:solidFill>
                  <a:schemeClr val="bg1"/>
                </a:solidFill>
              </a:rPr>
              <a:t>trincheras situadas a las afueras de Madrid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17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5003800" y="2636838"/>
            <a:ext cx="38989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en guerra – Pelando patatas -</a:t>
            </a:r>
          </a:p>
          <a:p>
            <a:r>
              <a:rPr lang="es-ES" sz="1200" b="1"/>
              <a:t>Por todo Madrid, sobre todo en las zonas próximas</a:t>
            </a:r>
          </a:p>
          <a:p>
            <a:r>
              <a:rPr lang="es-ES" sz="1200" b="1"/>
              <a:t>a los combates, era frecuente durante la guerra</a:t>
            </a:r>
          </a:p>
          <a:p>
            <a:r>
              <a:rPr lang="es-ES" sz="1200" b="1"/>
              <a:t>contemplar escenas como la de la fotografía, en la</a:t>
            </a:r>
          </a:p>
          <a:p>
            <a:r>
              <a:rPr lang="es-ES" sz="1200" b="1"/>
              <a:t>que un grupo de milicianos pelan patatas.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17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10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Text Box 3"/>
          <p:cNvSpPr txBox="1">
            <a:spLocks noChangeArrowheads="1"/>
          </p:cNvSpPr>
          <p:nvPr/>
        </p:nvSpPr>
        <p:spPr bwMode="auto">
          <a:xfrm>
            <a:off x="5003800" y="188913"/>
            <a:ext cx="4132263" cy="161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en guerra – Palacio de Liria -</a:t>
            </a:r>
          </a:p>
          <a:p>
            <a:r>
              <a:rPr lang="es-ES" sz="1200" b="1">
                <a:solidFill>
                  <a:schemeClr val="bg1"/>
                </a:solidFill>
              </a:rPr>
              <a:t>Calles Princesa y Negras y Mártires de Alcalá.</a:t>
            </a:r>
          </a:p>
          <a:p>
            <a:r>
              <a:rPr lang="es-ES" sz="1200" b="1">
                <a:solidFill>
                  <a:schemeClr val="bg1"/>
                </a:solidFill>
              </a:rPr>
              <a:t>Monumento Nacional desde 1972. Construido en 1873 </a:t>
            </a:r>
          </a:p>
          <a:p>
            <a:r>
              <a:rPr lang="es-ES" sz="1200" b="1">
                <a:solidFill>
                  <a:schemeClr val="bg1"/>
                </a:solidFill>
              </a:rPr>
              <a:t>al estilo del Palacio Real de Madrid y el de La Granja. </a:t>
            </a:r>
          </a:p>
          <a:p>
            <a:r>
              <a:rPr lang="es-ES" sz="1200" b="1">
                <a:solidFill>
                  <a:schemeClr val="bg1"/>
                </a:solidFill>
              </a:rPr>
              <a:t>La mayor parte del interior fue destruido por un </a:t>
            </a:r>
          </a:p>
          <a:p>
            <a:r>
              <a:rPr lang="es-ES" sz="1200" b="1">
                <a:solidFill>
                  <a:schemeClr val="bg1"/>
                </a:solidFill>
              </a:rPr>
              <a:t>Incendio provocado por una bomba que cayó en</a:t>
            </a:r>
          </a:p>
          <a:p>
            <a:r>
              <a:rPr lang="es-ES" sz="1200" b="1">
                <a:solidFill>
                  <a:schemeClr val="bg1"/>
                </a:solidFill>
              </a:rPr>
              <a:t>Noviembre de 1936 y fue reconstruido en 1940.</a:t>
            </a:r>
          </a:p>
          <a:p>
            <a:r>
              <a:rPr lang="es-ES" sz="1200" b="1">
                <a:solidFill>
                  <a:schemeClr val="bg1"/>
                </a:solidFill>
              </a:rPr>
              <a:t>Al fondo parte del Cuartel del Conde Duque.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1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Text Box 3"/>
          <p:cNvSpPr txBox="1">
            <a:spLocks noChangeArrowheads="1"/>
          </p:cNvSpPr>
          <p:nvPr/>
        </p:nvSpPr>
        <p:spPr bwMode="auto">
          <a:xfrm>
            <a:off x="971550" y="5949950"/>
            <a:ext cx="8012113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b="1">
                <a:effectLst>
                  <a:outerShdw blurRad="38100" dist="38100" dir="2700000" algn="tl">
                    <a:srgbClr val="C0C0C0"/>
                  </a:outerShdw>
                </a:effectLst>
              </a:rPr>
              <a:t>Madrid</a:t>
            </a:r>
            <a:r>
              <a:rPr lang="es-ES" sz="1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en guerra – Fachada protegida de un comercio -</a:t>
            </a:r>
          </a:p>
          <a:p>
            <a:r>
              <a:rPr lang="es-ES" sz="1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guerra civil no paralizó la actividad comercial. Por todo Madrid los escaparates y fachadas de las tiendas</a:t>
            </a:r>
          </a:p>
          <a:p>
            <a:r>
              <a:rPr lang="es-ES" sz="1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fueron protegidos con sacos terreros, como la farmacia y perfumería que recoge la foto.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3" descr="17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179388" y="188913"/>
            <a:ext cx="7899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en guerra – Soldado hablando por teléfono de campaña desde el frente -</a:t>
            </a:r>
          </a:p>
          <a:p>
            <a:r>
              <a:rPr lang="es-ES" sz="1200" b="1"/>
              <a:t>La foto recoge el momento en que un soldado está hablando por teléfono mientras recibe </a:t>
            </a:r>
          </a:p>
          <a:p>
            <a:r>
              <a:rPr lang="es-ES" sz="1200" b="1"/>
              <a:t>órdenes.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17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Text Box 3"/>
          <p:cNvSpPr txBox="1">
            <a:spLocks noChangeArrowheads="1"/>
          </p:cNvSpPr>
          <p:nvPr/>
        </p:nvSpPr>
        <p:spPr bwMode="auto">
          <a:xfrm>
            <a:off x="4711700" y="5445125"/>
            <a:ext cx="4306888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en guerra – Efectos del bombardeo</a:t>
            </a:r>
          </a:p>
          <a:p>
            <a:r>
              <a:rPr lang="es-ES" sz="1600" b="1"/>
              <a:t>Sobre Madrid. Paseo de la Infanta Isabel -</a:t>
            </a:r>
          </a:p>
          <a:p>
            <a:r>
              <a:rPr lang="es-ES" sz="1200" b="1"/>
              <a:t>Caballos muertos en el paseo de la Infanta Isabel. Al</a:t>
            </a:r>
          </a:p>
          <a:p>
            <a:r>
              <a:rPr lang="es-ES" sz="1200" b="1"/>
              <a:t>fondo el enorme edificio del Ministerio de Fomento,</a:t>
            </a:r>
          </a:p>
          <a:p>
            <a:r>
              <a:rPr lang="es-ES" sz="1200" b="1"/>
              <a:t>en la actualidad de Agricultura.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1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4837113" y="1412875"/>
            <a:ext cx="4357687" cy="1493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en guerra – Lavadero improvisado</a:t>
            </a:r>
          </a:p>
          <a:p>
            <a:r>
              <a:rPr lang="es-ES" sz="1600" b="1"/>
              <a:t>Calles María de Molina y Serrano-</a:t>
            </a:r>
          </a:p>
          <a:p>
            <a:r>
              <a:rPr lang="es-ES" sz="1200" b="1"/>
              <a:t>Cualquier  lugar era válido para lavar la ropa. En la foto</a:t>
            </a:r>
          </a:p>
          <a:p>
            <a:r>
              <a:rPr lang="es-ES" sz="1200" b="1"/>
              <a:t>una mujer lava la ropa en la calle de María de Molina</a:t>
            </a:r>
          </a:p>
          <a:p>
            <a:r>
              <a:rPr lang="es-ES" sz="1200" b="1"/>
              <a:t>esquina     Serrano. La casa del fondo es un palacete del </a:t>
            </a:r>
          </a:p>
          <a:p>
            <a:r>
              <a:rPr lang="es-ES" sz="1200" b="1"/>
              <a:t>estilo          medieval construido en la primera década del </a:t>
            </a:r>
          </a:p>
          <a:p>
            <a:r>
              <a:rPr lang="es-ES" sz="1200" b="1"/>
              <a:t>siglo XX       y que se conserva tal cual actualmente.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18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Text Box 3"/>
          <p:cNvSpPr txBox="1">
            <a:spLocks noChangeArrowheads="1"/>
          </p:cNvSpPr>
          <p:nvPr/>
        </p:nvSpPr>
        <p:spPr bwMode="auto">
          <a:xfrm>
            <a:off x="395288" y="188913"/>
            <a:ext cx="837882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en guerra – Piscina La Isla. Orilla izquierda del río Manzanares -</a:t>
            </a:r>
          </a:p>
          <a:p>
            <a:r>
              <a:rPr lang="es-ES" sz="1200" b="1"/>
              <a:t>Estado en que quedó la piscina denominada La Isla, construida durante la Segunda República por Luís Gutiérrez</a:t>
            </a:r>
          </a:p>
          <a:p>
            <a:r>
              <a:rPr lang="es-ES" sz="1200" b="1"/>
              <a:t>Soto y destruida en la guerra civil. Uno de los ejemplos de la arquitectura racionalista.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18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82105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en guerra – Trinchera en la Casa de Campo -</a:t>
            </a:r>
          </a:p>
          <a:p>
            <a:r>
              <a:rPr lang="es-ES" sz="1200" b="1"/>
              <a:t>La Casa de Campo fue, junto a la Ciudad Universitaria, una zona de intensos combates. A medida que el frente</a:t>
            </a:r>
          </a:p>
          <a:p>
            <a:r>
              <a:rPr lang="es-ES" sz="1200" b="1"/>
              <a:t>se desplazaba, los zapadores modificaban las líneas de trincheras.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3" descr="18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07950" y="5729288"/>
            <a:ext cx="8777288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en guerra – Vista de la Gran Vía -</a:t>
            </a:r>
          </a:p>
          <a:p>
            <a:r>
              <a:rPr lang="es-ES" sz="1200" b="1"/>
              <a:t>Edificio de la Telefónica protegido con sacos terreros y comienzo de la calle Fuencarral. En primer término el templete</a:t>
            </a:r>
          </a:p>
          <a:p>
            <a:r>
              <a:rPr lang="es-ES" sz="1200" b="1"/>
              <a:t>de los ascensores del metro en la Red de San Luís con su característico parasol acristalado que en la actualidad se</a:t>
            </a:r>
          </a:p>
          <a:p>
            <a:r>
              <a:rPr lang="es-ES" sz="1200" b="1"/>
              <a:t>halla en Porriño (Pontevedra), pueblo natal de Antonio Palacios, su arquitecto.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18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175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179388" y="908050"/>
            <a:ext cx="8424862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en guerra – La Cibeles en su búnker -</a:t>
            </a:r>
          </a:p>
          <a:p>
            <a:r>
              <a:rPr lang="es-ES" sz="1200" b="1"/>
              <a:t>La mundialmente famosa fuente de la Cibeles pasó la guerra civil bajo la sólida protección del búnker que se</a:t>
            </a:r>
          </a:p>
          <a:p>
            <a:r>
              <a:rPr lang="es-ES" sz="1200" b="1"/>
              <a:t>aprecia en la foto, construido por los madrileños con ladrillos y sacos terreros para proteger uno de los símbolos</a:t>
            </a:r>
          </a:p>
          <a:p>
            <a:r>
              <a:rPr lang="es-ES" sz="1200" b="1"/>
              <a:t>tradicionales. A la derecha el Palacio de Linares con su escudo nobiliario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3" descr="29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Text Box 4"/>
          <p:cNvSpPr txBox="1">
            <a:spLocks noChangeArrowheads="1"/>
          </p:cNvSpPr>
          <p:nvPr/>
        </p:nvSpPr>
        <p:spPr bwMode="auto">
          <a:xfrm>
            <a:off x="250825" y="1916113"/>
            <a:ext cx="8424863" cy="884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Madrid en guerra – La Cibeles en su búnker -</a:t>
            </a:r>
          </a:p>
          <a:p>
            <a:r>
              <a:rPr lang="es-ES" sz="1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La mundialmente famosa fuente de la Cibeles pasó la guerra civil bajo la sólida protección del búnker que se</a:t>
            </a:r>
          </a:p>
          <a:p>
            <a:r>
              <a:rPr lang="es-ES" sz="1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aprecia en la foto, construido por los madrileños con ladrillos y sacos terreros para proteger uno de los símbolos</a:t>
            </a:r>
          </a:p>
          <a:p>
            <a:r>
              <a:rPr lang="es-ES" sz="1200" b="1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tradicionales. Al frente el edificio de Correos.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 descr="1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54500" y="0"/>
            <a:ext cx="4889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179388" y="188913"/>
            <a:ext cx="4124325" cy="1614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en guerra – Huida -</a:t>
            </a:r>
          </a:p>
          <a:p>
            <a:r>
              <a:rPr lang="es-ES" sz="1200" b="1">
                <a:solidFill>
                  <a:schemeClr val="bg1"/>
                </a:solidFill>
              </a:rPr>
              <a:t>Escenas como la de la foto eran corrientes en el </a:t>
            </a:r>
          </a:p>
          <a:p>
            <a:r>
              <a:rPr lang="es-ES" sz="1200" b="1">
                <a:solidFill>
                  <a:schemeClr val="bg1"/>
                </a:solidFill>
              </a:rPr>
              <a:t>Madrid de la guerra, cuando familias enteras  tenían</a:t>
            </a:r>
          </a:p>
          <a:p>
            <a:r>
              <a:rPr lang="es-ES" sz="1200" b="1">
                <a:solidFill>
                  <a:schemeClr val="bg1"/>
                </a:solidFill>
              </a:rPr>
              <a:t>que ir de un lado para otro huyendo de las zonas</a:t>
            </a:r>
          </a:p>
          <a:p>
            <a:r>
              <a:rPr lang="es-ES" sz="1200" b="1">
                <a:solidFill>
                  <a:schemeClr val="bg1"/>
                </a:solidFill>
              </a:rPr>
              <a:t>de combate y buscando un refugio seguro. Obsérvese</a:t>
            </a:r>
          </a:p>
          <a:p>
            <a:r>
              <a:rPr lang="es-ES" sz="1200" b="1">
                <a:solidFill>
                  <a:schemeClr val="bg1"/>
                </a:solidFill>
              </a:rPr>
              <a:t>en la foto la ausencia del cabeza de familia que, sin</a:t>
            </a:r>
          </a:p>
          <a:p>
            <a:r>
              <a:rPr lang="es-ES" sz="1200" b="1">
                <a:solidFill>
                  <a:schemeClr val="bg1"/>
                </a:solidFill>
              </a:rPr>
              <a:t>duda estaba en el frente.</a:t>
            </a:r>
          </a:p>
          <a:p>
            <a:endParaRPr lang="es-ES" sz="1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3" descr="30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700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4802188" y="188913"/>
            <a:ext cx="40052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– Entrada del ejército franquista</a:t>
            </a:r>
          </a:p>
          <a:p>
            <a:r>
              <a:rPr lang="es-ES" sz="1200" b="1">
                <a:solidFill>
                  <a:schemeClr val="bg1"/>
                </a:solidFill>
              </a:rPr>
              <a:t>Año 1939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3" descr="3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2843213" y="188913"/>
            <a:ext cx="32908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– Paseando por el Retiro</a:t>
            </a:r>
          </a:p>
          <a:p>
            <a:r>
              <a:rPr lang="es-ES" sz="1200" b="1">
                <a:solidFill>
                  <a:schemeClr val="bg1"/>
                </a:solidFill>
              </a:rPr>
              <a:t>Año 1945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316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4427538" y="2708275"/>
            <a:ext cx="4757737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– Referéndum sobre la Ley de Sucesión</a:t>
            </a:r>
          </a:p>
          <a:p>
            <a:r>
              <a:rPr lang="es-ES" sz="1600" b="1">
                <a:solidFill>
                  <a:schemeClr val="bg1"/>
                </a:solidFill>
              </a:rPr>
              <a:t>a la Jefatura del Estado -</a:t>
            </a:r>
          </a:p>
          <a:p>
            <a:r>
              <a:rPr lang="es-ES" sz="1200" b="1">
                <a:solidFill>
                  <a:schemeClr val="bg1"/>
                </a:solidFill>
              </a:rPr>
              <a:t>Año 1947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3" descr="30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0" y="0"/>
            <a:ext cx="4068763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Posguerra – Marginación en los años 50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310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4284663" y="188913"/>
            <a:ext cx="420211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Posguerra – Verano en la Casa de Campo</a:t>
            </a:r>
          </a:p>
          <a:p>
            <a:r>
              <a:rPr lang="es-ES" sz="1200" b="1"/>
              <a:t>Año 1955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3" descr="30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40275" y="0"/>
            <a:ext cx="44037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684213" y="260350"/>
            <a:ext cx="3673475" cy="76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Posguerra – A la espera del agua en</a:t>
            </a:r>
          </a:p>
          <a:p>
            <a:r>
              <a:rPr lang="es-ES" sz="1600" b="1">
                <a:solidFill>
                  <a:schemeClr val="bg1"/>
                </a:solidFill>
              </a:rPr>
              <a:t>Palomeras,</a:t>
            </a:r>
          </a:p>
          <a:p>
            <a:r>
              <a:rPr lang="es-ES" sz="1200" b="1">
                <a:solidFill>
                  <a:schemeClr val="bg1"/>
                </a:solidFill>
              </a:rPr>
              <a:t>Año 1958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29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648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5003800" y="188913"/>
            <a:ext cx="3675063" cy="763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Posguerra - Un aguador por la calle </a:t>
            </a:r>
          </a:p>
          <a:p>
            <a:r>
              <a:rPr lang="es-ES" sz="1600" b="1">
                <a:solidFill>
                  <a:schemeClr val="bg1"/>
                </a:solidFill>
              </a:rPr>
              <a:t>Martínez de la Riva (Vallecas) –</a:t>
            </a:r>
          </a:p>
          <a:p>
            <a:r>
              <a:rPr lang="es-ES" sz="1200" b="1">
                <a:solidFill>
                  <a:schemeClr val="bg1"/>
                </a:solidFill>
              </a:rPr>
              <a:t>Año 1958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3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1476375" y="188913"/>
            <a:ext cx="53038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Posguerra – Voladura del edificio El Diario de Madrid</a:t>
            </a:r>
            <a:endParaRPr lang="es-ES" sz="1200" b="1"/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3" descr="3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195513" y="260350"/>
            <a:ext cx="650398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Posguerra - Madrid – Manifestación estudiantil en la Universitaria</a:t>
            </a:r>
          </a:p>
          <a:p>
            <a:r>
              <a:rPr lang="es-ES" sz="1200" b="1"/>
              <a:t>Año 1968</a:t>
            </a: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3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83088" y="0"/>
            <a:ext cx="47609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755650" y="476250"/>
            <a:ext cx="31115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– Manifestación contra</a:t>
            </a:r>
          </a:p>
          <a:p>
            <a:r>
              <a:rPr lang="es-ES" sz="1600" b="1">
                <a:solidFill>
                  <a:schemeClr val="bg1"/>
                </a:solidFill>
              </a:rPr>
              <a:t> el terrorismo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3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6975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5795963" y="260350"/>
            <a:ext cx="315595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– Transporte en Madrid</a:t>
            </a:r>
          </a:p>
          <a:p>
            <a:r>
              <a:rPr lang="es-ES" sz="1600" b="1">
                <a:solidFill>
                  <a:schemeClr val="bg1"/>
                </a:solidFill>
              </a:rPr>
              <a:t>Siglo XX</a:t>
            </a:r>
            <a:endParaRPr lang="es-ES" sz="1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3" descr="323"/>
          <p:cNvPicPr>
            <a:picLocks noChangeAspect="1" noChangeArrowheads="1"/>
          </p:cNvPicPr>
          <p:nvPr/>
        </p:nvPicPr>
        <p:blipFill>
          <a:blip r:embed="rId2">
            <a:lum contrast="6000"/>
          </a:blip>
          <a:srcRect/>
          <a:stretch>
            <a:fillRect/>
          </a:stretch>
        </p:blipFill>
        <p:spPr bwMode="auto">
          <a:xfrm>
            <a:off x="4089400" y="0"/>
            <a:ext cx="5054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5435600" y="260350"/>
            <a:ext cx="22875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/>
              <a:t>Madrid  en el siglo XX</a:t>
            </a:r>
            <a:endParaRPr lang="es-ES" sz="1200" b="1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3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68538" y="0"/>
            <a:ext cx="42624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6588125" y="260350"/>
            <a:ext cx="2413000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1600" b="1">
                <a:solidFill>
                  <a:schemeClr val="bg1"/>
                </a:solidFill>
              </a:rPr>
              <a:t>Madrid  en el siglo XX -</a:t>
            </a:r>
          </a:p>
          <a:p>
            <a:r>
              <a:rPr lang="es-ES" sz="1600" b="1">
                <a:solidFill>
                  <a:schemeClr val="bg1"/>
                </a:solidFill>
              </a:rPr>
              <a:t>El sereno</a:t>
            </a:r>
            <a:endParaRPr lang="es-ES" sz="1200" b="1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1116013" y="2133600"/>
            <a:ext cx="6408737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9600" b="1">
                <a:solidFill>
                  <a:srgbClr val="FF0066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drid_antes_de_la_guerra_en_la_guerra_y_en_la_posguerra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Madrid_antes_de_la_guerra_en_la_guerra_y_en_la_posguerra</Template>
  <TotalTime>5</TotalTime>
  <Words>1893</Words>
  <Application>Microsoft Office PowerPoint</Application>
  <PresentationFormat>Presentación en pantalla (4:3)</PresentationFormat>
  <Paragraphs>227</Paragraphs>
  <Slides>56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61" baseType="lpstr">
      <vt:lpstr>Arial</vt:lpstr>
      <vt:lpstr>Calibri</vt:lpstr>
      <vt:lpstr>Algerian</vt:lpstr>
      <vt:lpstr>Madrid_antes_de_la_guerra_en_la_guerra_y_en_la_posguerra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2013-09-28T16:56:48Z</dcterms:created>
  <dcterms:modified xsi:type="dcterms:W3CDTF">2013-09-28T17:02:06Z</dcterms:modified>
</cp:coreProperties>
</file>