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72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0" r:id="rId17"/>
    <p:sldId id="269" r:id="rId18"/>
    <p:sldId id="273" r:id="rId19"/>
    <p:sldId id="274" r:id="rId20"/>
  </p:sldIdLst>
  <p:sldSz cx="9144000" cy="6858000" type="screen4x3"/>
  <p:notesSz cx="6858000" cy="9144000"/>
  <p:photoAlbum/>
  <p:defaultTextStyle>
    <a:defPPr>
      <a:defRPr lang="fr-B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3e2z8LJsRq+TFknzVszGg==" hashData="V1snYdubLzl9C0Yxol2QNQQJOW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363D24-8091-4446-9970-6FEB32589FFF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278615000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99A97F-C35A-443A-8971-EA88D2EB619E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773015050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34E607-6E1E-4F60-BF5C-7019E8598452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610660727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4597EA-92B0-4064-9B3B-54001AF40505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096178453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FA916A-D013-4E75-B19C-DA526074AB62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669109189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C8A99-61A1-4FE7-BEC6-3165358B7A1D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337644143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66BE6F-3745-495B-879E-65F774D0C70B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636350904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776023-5FC4-4FF6-900D-F3306F52DB6E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263696104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BE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E6326D-AB45-49BF-BBD8-0A12EC5BD448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419751084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7091FF-22F1-47B2-9213-C7F12258CDFF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267538741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F5DCCE-5475-4716-B60A-149CD8C2BC93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205267787"/>
      </p:ext>
    </p:extLst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532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BE" smtClean="0"/>
              <a:t>Cliquez et modifiez le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BE" smtClean="0"/>
              <a:t>Cliquez pour modifier les styles du texte du masque</a:t>
            </a:r>
          </a:p>
          <a:p>
            <a:pPr lvl="1"/>
            <a:r>
              <a:rPr lang="fr-BE" smtClean="0"/>
              <a:t>Deuxième niveau</a:t>
            </a:r>
          </a:p>
          <a:p>
            <a:pPr lvl="2"/>
            <a:r>
              <a:rPr lang="fr-BE" smtClean="0"/>
              <a:t>Troisième niveau</a:t>
            </a:r>
          </a:p>
          <a:p>
            <a:pPr lvl="3"/>
            <a:r>
              <a:rPr lang="fr-BE" smtClean="0"/>
              <a:t>Quatrième niveau</a:t>
            </a:r>
          </a:p>
          <a:p>
            <a:pPr lvl="4"/>
            <a:r>
              <a:rPr lang="fr-BE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014E00D2-00AA-45CC-BD1C-7C00D5126FD5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6307138"/>
            <a:ext cx="6400800" cy="550862"/>
          </a:xfrm>
        </p:spPr>
        <p:txBody>
          <a:bodyPr/>
          <a:lstStyle/>
          <a:p>
            <a:pPr eaLnBrk="1" hangingPunct="1"/>
            <a:endParaRPr lang="es-ES" sz="2000" b="1" smtClean="0">
              <a:solidFill>
                <a:schemeClr val="bg1"/>
              </a:solidFill>
            </a:endParaRPr>
          </a:p>
        </p:txBody>
      </p:sp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1833673" y="1308050"/>
            <a:ext cx="5786438" cy="2923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BE" sz="4000" b="1" dirty="0">
                <a:solidFill>
                  <a:schemeClr val="bg1"/>
                </a:solidFill>
              </a:rPr>
              <a:t>Léonard </a:t>
            </a:r>
            <a:r>
              <a:rPr lang="fr-BE" sz="4000" b="1" dirty="0" smtClean="0">
                <a:solidFill>
                  <a:schemeClr val="bg1"/>
                </a:solidFill>
              </a:rPr>
              <a:t>da </a:t>
            </a:r>
            <a:r>
              <a:rPr lang="fr-BE" sz="4000" b="1" dirty="0">
                <a:solidFill>
                  <a:schemeClr val="bg1"/>
                </a:solidFill>
              </a:rPr>
              <a:t>Vinci</a:t>
            </a:r>
          </a:p>
          <a:p>
            <a:pPr eaLnBrk="1" hangingPunct="1"/>
            <a:r>
              <a:rPr lang="es-ES" sz="2400" b="1" dirty="0" smtClean="0">
                <a:solidFill>
                  <a:schemeClr val="bg1"/>
                </a:solidFill>
              </a:rPr>
              <a:t>'Leonardo Da Vinci - El genio europeo'</a:t>
            </a:r>
          </a:p>
          <a:p>
            <a:pPr eaLnBrk="1" hangingPunct="1"/>
            <a:r>
              <a:rPr lang="es-ES" sz="2400" b="1" dirty="0" smtClean="0">
                <a:solidFill>
                  <a:schemeClr val="bg1"/>
                </a:solidFill>
              </a:rPr>
              <a:t>rinde así homenaje a un artista extraordinario</a:t>
            </a:r>
          </a:p>
          <a:p>
            <a:pPr eaLnBrk="1" hangingPunct="1"/>
            <a:r>
              <a:rPr lang="es-ES" sz="2400" b="1" dirty="0" smtClean="0">
                <a:solidFill>
                  <a:schemeClr val="bg1"/>
                </a:solidFill>
              </a:rPr>
              <a:t>y fuera del tiempo que sigue marcando a la humanidad por su modernidad.</a:t>
            </a:r>
            <a:endParaRPr lang="fr-BE" b="1" dirty="0">
              <a:solidFill>
                <a:schemeClr val="bg1"/>
              </a:solidFill>
            </a:endParaRPr>
          </a:p>
        </p:txBody>
      </p:sp>
      <p:pic>
        <p:nvPicPr>
          <p:cNvPr id="3076" name="Picture 6" descr="Little Bear96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813" y="4714875"/>
            <a:ext cx="2276475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2" descr="Rood_rech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2" descr="Rood_rech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0"/>
            <a:ext cx="1219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099" name="Rectangle 3" descr="EXPO DA VINCI 001 [Résolution de l'écran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5123" name="Rectangle 3" descr="EXPO DA VINCI 002 [Résolution de l'écran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147" name="Picture 4" descr="Rood_rechts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" cy="6858000"/>
          </a:xfrm>
          <a:noFill/>
        </p:spPr>
      </p:pic>
      <p:pic>
        <p:nvPicPr>
          <p:cNvPr id="6148" name="Picture 6" descr="Rood_rechts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24800" y="0"/>
            <a:ext cx="1219200" cy="6858000"/>
          </a:xfrm>
          <a:noFill/>
        </p:spPr>
      </p:pic>
      <p:sp>
        <p:nvSpPr>
          <p:cNvPr id="6149" name="Text Box 9"/>
          <p:cNvSpPr txBox="1">
            <a:spLocks noChangeArrowheads="1"/>
          </p:cNvSpPr>
          <p:nvPr/>
        </p:nvSpPr>
        <p:spPr bwMode="auto">
          <a:xfrm>
            <a:off x="1285875" y="142875"/>
            <a:ext cx="6454775" cy="6463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b="1" dirty="0" smtClean="0">
                <a:solidFill>
                  <a:schemeClr val="bg1"/>
                </a:solidFill>
              </a:rPr>
              <a:t>Nacido en Vinci el 15/04/1452; Fallecido en Amboise el 05/02/1519</a:t>
            </a:r>
          </a:p>
          <a:p>
            <a:pPr eaLnBrk="1" hangingPunct="1"/>
            <a:endParaRPr lang="es-ES" b="1" dirty="0" smtClean="0">
              <a:solidFill>
                <a:schemeClr val="bg1"/>
              </a:solidFill>
            </a:endParaRPr>
          </a:p>
          <a:p>
            <a:pPr eaLnBrk="1" hangingPunct="1"/>
            <a:r>
              <a:rPr lang="es-ES" b="1" dirty="0" smtClean="0">
                <a:solidFill>
                  <a:schemeClr val="bg1"/>
                </a:solidFill>
              </a:rPr>
              <a:t>Leonardo da Vinci, un gran pintor renacentista,</a:t>
            </a:r>
          </a:p>
          <a:p>
            <a:pPr eaLnBrk="1" hangingPunct="1"/>
            <a:r>
              <a:rPr lang="es-ES" b="1" dirty="0" smtClean="0">
                <a:solidFill>
                  <a:schemeClr val="bg1"/>
                </a:solidFill>
              </a:rPr>
              <a:t>tuvo una gran influencia en la historia del arte.</a:t>
            </a:r>
          </a:p>
          <a:p>
            <a:pPr eaLnBrk="1" hangingPunct="1"/>
            <a:endParaRPr lang="es-ES" b="1" dirty="0" smtClean="0">
              <a:solidFill>
                <a:schemeClr val="bg1"/>
              </a:solidFill>
            </a:endParaRPr>
          </a:p>
          <a:p>
            <a:pPr eaLnBrk="1" hangingPunct="1"/>
            <a:r>
              <a:rPr lang="es-ES" b="1" dirty="0" smtClean="0">
                <a:solidFill>
                  <a:schemeClr val="bg1"/>
                </a:solidFill>
              </a:rPr>
              <a:t>Su estilo y aportaciones a la iconografía han dejado huella</a:t>
            </a:r>
          </a:p>
          <a:p>
            <a:pPr eaLnBrk="1" hangingPunct="1"/>
            <a:r>
              <a:rPr lang="es-ES" b="1" dirty="0" smtClean="0">
                <a:solidFill>
                  <a:schemeClr val="bg1"/>
                </a:solidFill>
              </a:rPr>
              <a:t>un punto de inflexión en la pintura como su técnica</a:t>
            </a:r>
          </a:p>
          <a:p>
            <a:pPr eaLnBrk="1" hangingPunct="1"/>
            <a:r>
              <a:rPr lang="es-ES" b="1" dirty="0" smtClean="0">
                <a:solidFill>
                  <a:schemeClr val="bg1"/>
                </a:solidFill>
              </a:rPr>
              <a:t>de </a:t>
            </a:r>
            <a:r>
              <a:rPr lang="es-ES" b="1" dirty="0" err="1" smtClean="0">
                <a:solidFill>
                  <a:schemeClr val="bg1"/>
                </a:solidFill>
              </a:rPr>
              <a:t>sfumato</a:t>
            </a:r>
            <a:r>
              <a:rPr lang="es-ES" b="1" dirty="0" smtClean="0">
                <a:solidFill>
                  <a:schemeClr val="bg1"/>
                </a:solidFill>
              </a:rPr>
              <a:t> (técnica de desenfoque).</a:t>
            </a:r>
          </a:p>
          <a:p>
            <a:pPr eaLnBrk="1" hangingPunct="1"/>
            <a:endParaRPr lang="es-ES" b="1" dirty="0" smtClean="0">
              <a:solidFill>
                <a:schemeClr val="bg1"/>
              </a:solidFill>
            </a:endParaRPr>
          </a:p>
          <a:p>
            <a:pPr eaLnBrk="1" hangingPunct="1"/>
            <a:r>
              <a:rPr lang="es-ES" b="1" dirty="0" smtClean="0">
                <a:solidFill>
                  <a:schemeClr val="bg1"/>
                </a:solidFill>
              </a:rPr>
              <a:t>Ingeniería con múltiples talentos (dibujo, pintura, escultura, arquitectura, urbanismo…), el padre de La </a:t>
            </a:r>
            <a:r>
              <a:rPr lang="es-ES" b="1" dirty="0" err="1" smtClean="0">
                <a:solidFill>
                  <a:schemeClr val="bg1"/>
                </a:solidFill>
              </a:rPr>
              <a:t>Cène</a:t>
            </a:r>
            <a:endParaRPr lang="es-ES" b="1" dirty="0" smtClean="0">
              <a:solidFill>
                <a:schemeClr val="bg1"/>
              </a:solidFill>
            </a:endParaRPr>
          </a:p>
          <a:p>
            <a:pPr eaLnBrk="1" hangingPunct="1"/>
            <a:r>
              <a:rPr lang="es-ES" b="1" dirty="0" smtClean="0">
                <a:solidFill>
                  <a:schemeClr val="bg1"/>
                </a:solidFill>
              </a:rPr>
              <a:t>y de La </a:t>
            </a:r>
            <a:r>
              <a:rPr lang="es-ES" b="1" dirty="0" err="1" smtClean="0">
                <a:solidFill>
                  <a:schemeClr val="bg1"/>
                </a:solidFill>
              </a:rPr>
              <a:t>Joconde</a:t>
            </a:r>
            <a:r>
              <a:rPr lang="es-ES" b="1" dirty="0" smtClean="0">
                <a:solidFill>
                  <a:schemeClr val="bg1"/>
                </a:solidFill>
              </a:rPr>
              <a:t> también previó varios inventos como el avión, el paracaídas o el submarino.</a:t>
            </a:r>
          </a:p>
          <a:p>
            <a:pPr eaLnBrk="1" hangingPunct="1"/>
            <a:endParaRPr lang="es-ES" b="1" dirty="0" smtClean="0">
              <a:solidFill>
                <a:schemeClr val="bg1"/>
              </a:solidFill>
            </a:endParaRPr>
          </a:p>
          <a:p>
            <a:pPr eaLnBrk="1" hangingPunct="1"/>
            <a:r>
              <a:rPr lang="es-ES" b="1" dirty="0" smtClean="0">
                <a:solidFill>
                  <a:schemeClr val="bg1"/>
                </a:solidFill>
              </a:rPr>
              <a:t>Es lamentable que se hayan elegido ciertos procesos técnicos</a:t>
            </a:r>
          </a:p>
          <a:p>
            <a:pPr eaLnBrk="1" hangingPunct="1"/>
            <a:r>
              <a:rPr lang="es-ES" b="1" dirty="0" err="1" smtClean="0">
                <a:solidFill>
                  <a:schemeClr val="bg1"/>
                </a:solidFill>
              </a:rPr>
              <a:t>by</a:t>
            </a:r>
            <a:r>
              <a:rPr lang="es-ES" b="1" dirty="0" smtClean="0">
                <a:solidFill>
                  <a:schemeClr val="bg1"/>
                </a:solidFill>
              </a:rPr>
              <a:t> De Vinci no resistió mejor el clima.</a:t>
            </a:r>
          </a:p>
          <a:p>
            <a:pPr eaLnBrk="1" hangingPunct="1"/>
            <a:endParaRPr lang="es-ES" b="1" dirty="0" smtClean="0">
              <a:solidFill>
                <a:schemeClr val="bg1"/>
              </a:solidFill>
            </a:endParaRPr>
          </a:p>
          <a:p>
            <a:pPr eaLnBrk="1" hangingPunct="1"/>
            <a:r>
              <a:rPr lang="es-ES" b="1" dirty="0" smtClean="0">
                <a:solidFill>
                  <a:schemeClr val="bg1"/>
                </a:solidFill>
              </a:rPr>
              <a:t>Un artista en constante ebullición, se fue</a:t>
            </a:r>
          </a:p>
          <a:p>
            <a:pPr eaLnBrk="1" hangingPunct="1"/>
            <a:r>
              <a:rPr lang="es-ES" b="1" dirty="0" smtClean="0">
                <a:solidFill>
                  <a:schemeClr val="bg1"/>
                </a:solidFill>
              </a:rPr>
              <a:t>muchas obras inconclusas.</a:t>
            </a:r>
            <a:endParaRPr lang="fr-BE" b="1" dirty="0">
              <a:solidFill>
                <a:schemeClr val="bg1"/>
              </a:solidFill>
            </a:endParaRPr>
          </a:p>
        </p:txBody>
      </p:sp>
      <p:pic>
        <p:nvPicPr>
          <p:cNvPr id="6150" name="Picture 13" descr="nuqf4fq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63" y="4000500"/>
            <a:ext cx="1762125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171" name="Rectangle 3" descr="EXPO DA VINCI 003 [Résolution de l'écran]"/>
          <p:cNvSpPr>
            <a:spLocks noGrp="1" noChangeAspect="1" noChangeArrowheads="1"/>
          </p:cNvSpPr>
          <p:nvPr isPhoto="1"/>
        </p:nvSpPr>
        <p:spPr bwMode="auto">
          <a:xfrm>
            <a:off x="1571625" y="0"/>
            <a:ext cx="51435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7172" name="Image 5" descr="fleur082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063" y="5286375"/>
            <a:ext cx="85725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8195" name="Rectangle 3" descr="EXPO DA VINCI 004 [Résolution de l'écran]"/>
          <p:cNvSpPr>
            <a:spLocks noGrp="1" noChangeAspect="1" noChangeArrowheads="1"/>
          </p:cNvSpPr>
          <p:nvPr isPhoto="1"/>
        </p:nvSpPr>
        <p:spPr bwMode="auto">
          <a:xfrm>
            <a:off x="3143250" y="0"/>
            <a:ext cx="51435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8196" name="Image 5" descr="fleur100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3857625"/>
            <a:ext cx="2114550" cy="282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9219" name="Rectangle 3" descr="EXPO DA VINCI 005 [Résolution de l'écran]"/>
          <p:cNvSpPr>
            <a:spLocks noGrp="1" noChangeAspect="1" noChangeArrowheads="1"/>
          </p:cNvSpPr>
          <p:nvPr isPhoto="1"/>
        </p:nvSpPr>
        <p:spPr bwMode="auto">
          <a:xfrm>
            <a:off x="1071563" y="0"/>
            <a:ext cx="51435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9220" name="Image 5" descr="fleurjaune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5143500"/>
            <a:ext cx="1133475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0243" name="Rectangle 3" descr="EXPO DA VINCI 007 [Résolution de l'écran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1267" name="Rectangle 3" descr="EXPO DA VINCI 009 [Résolution de l'écran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2291" name="Rectangle 3" descr="EXPO DA VINCI 011 [Résolution de l'écran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3315" name="Rectangle 3" descr="EXPO DA VINCI 012 [Résolution de l'écran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4339" name="Rectangle 3" descr="EXPO DA VINCI 013 [Résolution de l'écran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5363" name="Rectangle 3" descr="EXPO DA VINCI 014 [Résolution de l'écran]"/>
          <p:cNvSpPr>
            <a:spLocks noGrp="1" noChangeAspect="1" noChangeArrowheads="1"/>
          </p:cNvSpPr>
          <p:nvPr isPhoto="1"/>
        </p:nvSpPr>
        <p:spPr bwMode="auto">
          <a:xfrm>
            <a:off x="3071813" y="0"/>
            <a:ext cx="51435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15364" name="Image 5" descr="Fleurs22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5286375"/>
            <a:ext cx="790575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6387" name="Rectangle 3" descr="EXPO DA VINCI 015 [Résolution de l'écran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7411" name="Rectangle 3" descr="EXPO DA VINCI 018 [Résolution de l'écran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8435" name="Rectangle 3" descr="EXPO DA VINCI 017 [Résolution de l'écran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4"/>
          <p:cNvSpPr txBox="1">
            <a:spLocks noChangeArrowheads="1"/>
          </p:cNvSpPr>
          <p:nvPr/>
        </p:nvSpPr>
        <p:spPr bwMode="auto">
          <a:xfrm>
            <a:off x="1285875" y="6072188"/>
            <a:ext cx="1841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BE"/>
          </a:p>
          <a:p>
            <a:pPr eaLnBrk="1" hangingPunct="1"/>
            <a:endParaRPr lang="fr-BE"/>
          </a:p>
        </p:txBody>
      </p:sp>
      <p:sp>
        <p:nvSpPr>
          <p:cNvPr id="19459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9460" name="Picture 5" descr="n92piy99"/>
          <p:cNvPicPr>
            <a:picLocks noChangeAspect="1" noChangeArrowheads="1" noCro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357188"/>
            <a:ext cx="4038600" cy="3694112"/>
          </a:xfrm>
          <a:noFill/>
        </p:spPr>
      </p:pic>
      <p:pic>
        <p:nvPicPr>
          <p:cNvPr id="19462" name="Picture 2" descr="Rood_rech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2" descr="Rood_rech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0"/>
            <a:ext cx="1219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éonard de Vinci .. 15 11 2010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Léonard de Vinci .. 15 11 2010</Template>
  <TotalTime>5</TotalTime>
  <Words>173</Words>
  <Application>Microsoft Office PowerPoint</Application>
  <PresentationFormat>Presentación en pantalla (4:3)</PresentationFormat>
  <Paragraphs>23</Paragraphs>
  <Slides>18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2" baseType="lpstr">
      <vt:lpstr>Arial</vt:lpstr>
      <vt:lpstr>Calibri</vt:lpstr>
      <vt:lpstr>Léonard de Vinci .. 15 11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2021-03-31T07:40:00Z</dcterms:created>
  <dcterms:modified xsi:type="dcterms:W3CDTF">2021-03-31T07:45:15Z</dcterms:modified>
</cp:coreProperties>
</file>