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43"/>
  </p:notesMasterIdLst>
  <p:sldIdLst>
    <p:sldId id="29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4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4" r:id="rId41"/>
    <p:sldId id="295" r:id="rId42"/>
  </p:sldIdLst>
  <p:sldSz cx="10620375" cy="611981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50000" saltData="TahQ1jrdL4qnJprr28qHOw" hashData="rk6O4A27y+q+cL5N5W1kBs6cgW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246" y="-10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41988" name="Rectangle 3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0350" cy="4003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6600" cy="5302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6600" cy="5302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6600" cy="5302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6600" cy="5302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fld id="{06D11D1B-2A28-400D-B930-835FE836C5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E0AA843B-8291-4E57-AA72-D88BDF7161F2}" type="slidenum">
              <a:rPr lang="fr-FR" smtClean="0"/>
              <a:pPr/>
              <a:t>1</a:t>
            </a:fld>
            <a:endParaRPr lang="fr-FR" smtClean="0"/>
          </a:p>
        </p:txBody>
      </p:sp>
      <p:sp>
        <p:nvSpPr>
          <p:cNvPr id="430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3012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086773CA-2EB8-4677-A5AB-15A8484D07DE}" type="slidenum">
              <a:rPr lang="fr-FR" smtClean="0"/>
              <a:pPr/>
              <a:t>2</a:t>
            </a:fld>
            <a:endParaRPr lang="fr-FR" smtClean="0"/>
          </a:p>
        </p:txBody>
      </p:sp>
      <p:sp>
        <p:nvSpPr>
          <p:cNvPr id="440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403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62BA3E7A-7A53-4187-A1A2-F9B432E61910}" type="slidenum">
              <a:rPr lang="fr-FR" smtClean="0"/>
              <a:pPr/>
              <a:t>3</a:t>
            </a:fld>
            <a:endParaRPr lang="fr-FR" smtClean="0"/>
          </a:p>
        </p:txBody>
      </p:sp>
      <p:sp>
        <p:nvSpPr>
          <p:cNvPr id="450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5060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362394F3-A9AD-4616-9ADD-6610AE097BE2}" type="slidenum">
              <a:rPr lang="fr-FR" smtClean="0"/>
              <a:pPr/>
              <a:t>4</a:t>
            </a:fld>
            <a:endParaRPr lang="fr-FR" smtClean="0"/>
          </a:p>
        </p:txBody>
      </p:sp>
      <p:sp>
        <p:nvSpPr>
          <p:cNvPr id="460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6084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F690C436-06C5-4FD5-B2F6-D43C6D5B020F}" type="slidenum">
              <a:rPr lang="fr-FR" smtClean="0"/>
              <a:pPr/>
              <a:t>5</a:t>
            </a:fld>
            <a:endParaRPr lang="fr-FR" smtClean="0"/>
          </a:p>
        </p:txBody>
      </p:sp>
      <p:sp>
        <p:nvSpPr>
          <p:cNvPr id="471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7108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861A96BD-6595-427D-85B2-AA7CC7308673}" type="slidenum">
              <a:rPr lang="fr-FR" smtClean="0"/>
              <a:pPr/>
              <a:t>6</a:t>
            </a:fld>
            <a:endParaRPr lang="fr-FR" smtClean="0"/>
          </a:p>
        </p:txBody>
      </p:sp>
      <p:sp>
        <p:nvSpPr>
          <p:cNvPr id="481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8132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0801BB14-8A15-4FD6-9B36-19734F63CBC7}" type="slidenum">
              <a:rPr lang="fr-FR" smtClean="0"/>
              <a:pPr/>
              <a:t>7</a:t>
            </a:fld>
            <a:endParaRPr lang="fr-FR" smtClean="0"/>
          </a:p>
        </p:txBody>
      </p:sp>
      <p:sp>
        <p:nvSpPr>
          <p:cNvPr id="491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915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E46E2E8E-EB02-4D22-9A17-10EBFA26921F}" type="slidenum">
              <a:rPr lang="fr-FR" smtClean="0"/>
              <a:pPr/>
              <a:t>8</a:t>
            </a:fld>
            <a:endParaRPr lang="fr-FR" smtClean="0"/>
          </a:p>
        </p:txBody>
      </p:sp>
      <p:sp>
        <p:nvSpPr>
          <p:cNvPr id="501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0180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A39B8B0C-2003-47A5-892E-BA3AD9A9B0AF}" type="slidenum">
              <a:rPr lang="fr-FR" smtClean="0"/>
              <a:pPr/>
              <a:t>9</a:t>
            </a:fld>
            <a:endParaRPr lang="fr-FR" smtClean="0"/>
          </a:p>
        </p:txBody>
      </p:sp>
      <p:sp>
        <p:nvSpPr>
          <p:cNvPr id="5120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1204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B4CF7320-E705-4F20-933B-894D400F3FC9}" type="slidenum">
              <a:rPr lang="fr-FR" smtClean="0"/>
              <a:pPr/>
              <a:t>10</a:t>
            </a:fld>
            <a:endParaRPr lang="fr-FR" smtClean="0"/>
          </a:p>
        </p:txBody>
      </p:sp>
      <p:sp>
        <p:nvSpPr>
          <p:cNvPr id="522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2228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4AEA6E57-8F16-4304-9DFC-BBCC2F527A0D}" type="slidenum">
              <a:rPr lang="fr-FR" smtClean="0"/>
              <a:pPr/>
              <a:t>11</a:t>
            </a:fld>
            <a:endParaRPr lang="fr-FR" smtClean="0"/>
          </a:p>
        </p:txBody>
      </p:sp>
      <p:sp>
        <p:nvSpPr>
          <p:cNvPr id="532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3252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CFB3D9B0-6AA0-44A5-BF7F-559B95966E2B}" type="slidenum">
              <a:rPr lang="fr-FR" smtClean="0"/>
              <a:pPr/>
              <a:t>12</a:t>
            </a:fld>
            <a:endParaRPr lang="fr-FR" smtClean="0"/>
          </a:p>
        </p:txBody>
      </p:sp>
      <p:sp>
        <p:nvSpPr>
          <p:cNvPr id="542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427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BC126C36-6313-43A4-8F8D-AB0ACFB50F52}" type="slidenum">
              <a:rPr lang="fr-FR" smtClean="0"/>
              <a:pPr/>
              <a:t>13</a:t>
            </a:fld>
            <a:endParaRPr lang="fr-FR" smtClean="0"/>
          </a:p>
        </p:txBody>
      </p:sp>
      <p:sp>
        <p:nvSpPr>
          <p:cNvPr id="552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5300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F8E41B58-5EA3-452E-BED9-A7552846CCB2}" type="slidenum">
              <a:rPr lang="fr-FR" smtClean="0"/>
              <a:pPr/>
              <a:t>14</a:t>
            </a:fld>
            <a:endParaRPr lang="fr-FR" smtClean="0"/>
          </a:p>
        </p:txBody>
      </p:sp>
      <p:sp>
        <p:nvSpPr>
          <p:cNvPr id="563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6324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8A05E2FA-AB75-49F9-A01F-ED7731A4021E}" type="slidenum">
              <a:rPr lang="fr-FR" smtClean="0"/>
              <a:pPr/>
              <a:t>15</a:t>
            </a:fld>
            <a:endParaRPr lang="fr-FR" smtClean="0"/>
          </a:p>
        </p:txBody>
      </p:sp>
      <p:sp>
        <p:nvSpPr>
          <p:cNvPr id="573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7348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E0BA2146-D6CE-4705-847C-2DE796745F53}" type="slidenum">
              <a:rPr lang="fr-FR" smtClean="0"/>
              <a:pPr/>
              <a:t>16</a:t>
            </a:fld>
            <a:endParaRPr lang="fr-FR" smtClean="0"/>
          </a:p>
        </p:txBody>
      </p:sp>
      <p:sp>
        <p:nvSpPr>
          <p:cNvPr id="583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8372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C6AC9467-F309-4265-9B68-373FBD5424A0}" type="slidenum">
              <a:rPr lang="fr-FR" smtClean="0"/>
              <a:pPr/>
              <a:t>17</a:t>
            </a:fld>
            <a:endParaRPr lang="fr-FR" smtClean="0"/>
          </a:p>
        </p:txBody>
      </p:sp>
      <p:sp>
        <p:nvSpPr>
          <p:cNvPr id="593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5939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916B7548-8851-4033-97B6-68B3A1772DCD}" type="slidenum">
              <a:rPr lang="fr-FR" smtClean="0"/>
              <a:pPr/>
              <a:t>18</a:t>
            </a:fld>
            <a:endParaRPr lang="fr-FR" smtClean="0"/>
          </a:p>
        </p:txBody>
      </p:sp>
      <p:sp>
        <p:nvSpPr>
          <p:cNvPr id="604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0420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00B31682-F6DF-4088-962A-F3106417837C}" type="slidenum">
              <a:rPr lang="fr-FR" smtClean="0"/>
              <a:pPr/>
              <a:t>19</a:t>
            </a:fld>
            <a:endParaRPr lang="fr-FR" smtClean="0"/>
          </a:p>
        </p:txBody>
      </p:sp>
      <p:sp>
        <p:nvSpPr>
          <p:cNvPr id="614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1444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71E633DE-3592-439C-A79A-24601CE3A618}" type="slidenum">
              <a:rPr lang="fr-FR" smtClean="0"/>
              <a:pPr/>
              <a:t>20</a:t>
            </a:fld>
            <a:endParaRPr lang="fr-FR" smtClean="0"/>
          </a:p>
        </p:txBody>
      </p:sp>
      <p:sp>
        <p:nvSpPr>
          <p:cNvPr id="624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2468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E27001EE-AD83-49E4-9DAF-1BB8AF0EFC65}" type="slidenum">
              <a:rPr lang="fr-FR" smtClean="0"/>
              <a:pPr/>
              <a:t>21</a:t>
            </a:fld>
            <a:endParaRPr lang="fr-FR" smtClean="0"/>
          </a:p>
        </p:txBody>
      </p:sp>
      <p:sp>
        <p:nvSpPr>
          <p:cNvPr id="634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3492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552B34D5-D862-4877-B654-F14D90FAA4E8}" type="slidenum">
              <a:rPr lang="fr-FR" smtClean="0"/>
              <a:pPr/>
              <a:t>22</a:t>
            </a:fld>
            <a:endParaRPr lang="fr-FR" smtClean="0"/>
          </a:p>
        </p:txBody>
      </p:sp>
      <p:sp>
        <p:nvSpPr>
          <p:cNvPr id="645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451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0206ED16-38B7-4861-81E5-8AF9ED5D27C6}" type="slidenum">
              <a:rPr lang="fr-FR" smtClean="0"/>
              <a:pPr/>
              <a:t>23</a:t>
            </a:fld>
            <a:endParaRPr lang="fr-FR" smtClean="0"/>
          </a:p>
        </p:txBody>
      </p:sp>
      <p:sp>
        <p:nvSpPr>
          <p:cNvPr id="655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5540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3121EBF2-1420-42AE-86E9-CEBD8BAEA087}" type="slidenum">
              <a:rPr lang="fr-FR" smtClean="0"/>
              <a:pPr/>
              <a:t>24</a:t>
            </a:fld>
            <a:endParaRPr lang="fr-FR" smtClean="0"/>
          </a:p>
        </p:txBody>
      </p:sp>
      <p:sp>
        <p:nvSpPr>
          <p:cNvPr id="6656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6564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C03BF650-037A-4AC7-890E-78A28C60007C}" type="slidenum">
              <a:rPr lang="fr-FR" smtClean="0"/>
              <a:pPr/>
              <a:t>25</a:t>
            </a:fld>
            <a:endParaRPr lang="fr-FR" smtClean="0"/>
          </a:p>
        </p:txBody>
      </p:sp>
      <p:sp>
        <p:nvSpPr>
          <p:cNvPr id="675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7588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593111C3-456E-4D48-8868-6CC5C060B6B0}" type="slidenum">
              <a:rPr lang="fr-FR" smtClean="0"/>
              <a:pPr/>
              <a:t>26</a:t>
            </a:fld>
            <a:endParaRPr lang="fr-FR" smtClean="0"/>
          </a:p>
        </p:txBody>
      </p:sp>
      <p:sp>
        <p:nvSpPr>
          <p:cNvPr id="686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8612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625265B7-809E-4984-8E4A-ABA6AD919D86}" type="slidenum">
              <a:rPr lang="fr-FR" smtClean="0"/>
              <a:pPr/>
              <a:t>27</a:t>
            </a:fld>
            <a:endParaRPr lang="fr-FR" smtClean="0"/>
          </a:p>
        </p:txBody>
      </p:sp>
      <p:sp>
        <p:nvSpPr>
          <p:cNvPr id="696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963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10F18E8D-289A-41A7-B048-7C88760B7181}" type="slidenum">
              <a:rPr lang="fr-FR" smtClean="0"/>
              <a:pPr/>
              <a:t>28</a:t>
            </a:fld>
            <a:endParaRPr lang="fr-FR" smtClean="0"/>
          </a:p>
        </p:txBody>
      </p:sp>
      <p:sp>
        <p:nvSpPr>
          <p:cNvPr id="706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0660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5D07A8D6-0BD2-4166-8F55-FA3BD8DB3056}" type="slidenum">
              <a:rPr lang="fr-FR" smtClean="0"/>
              <a:pPr/>
              <a:t>29</a:t>
            </a:fld>
            <a:endParaRPr lang="fr-FR" smtClean="0"/>
          </a:p>
        </p:txBody>
      </p:sp>
      <p:sp>
        <p:nvSpPr>
          <p:cNvPr id="716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1684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3921394E-419D-4483-9788-B2D7CB492FC9}" type="slidenum">
              <a:rPr lang="fr-FR" smtClean="0"/>
              <a:pPr/>
              <a:t>30</a:t>
            </a:fld>
            <a:endParaRPr lang="fr-FR" smtClean="0"/>
          </a:p>
        </p:txBody>
      </p:sp>
      <p:sp>
        <p:nvSpPr>
          <p:cNvPr id="727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2708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0A406B0C-E638-4139-8C62-0DABF106E787}" type="slidenum">
              <a:rPr lang="fr-FR" smtClean="0"/>
              <a:pPr/>
              <a:t>31</a:t>
            </a:fld>
            <a:endParaRPr lang="fr-FR" smtClean="0"/>
          </a:p>
        </p:txBody>
      </p:sp>
      <p:sp>
        <p:nvSpPr>
          <p:cNvPr id="737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3732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7F9BB2A9-00AC-4048-A96A-10E99D7EC0C7}" type="slidenum">
              <a:rPr lang="fr-FR" smtClean="0"/>
              <a:pPr/>
              <a:t>32</a:t>
            </a:fld>
            <a:endParaRPr lang="fr-FR" smtClean="0"/>
          </a:p>
        </p:txBody>
      </p:sp>
      <p:sp>
        <p:nvSpPr>
          <p:cNvPr id="747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475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B22107D6-0DAB-49A7-92AC-E1A2C87F7302}" type="slidenum">
              <a:rPr lang="fr-FR" smtClean="0"/>
              <a:pPr/>
              <a:t>33</a:t>
            </a:fld>
            <a:endParaRPr lang="fr-FR" smtClean="0"/>
          </a:p>
        </p:txBody>
      </p:sp>
      <p:sp>
        <p:nvSpPr>
          <p:cNvPr id="7577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5780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42AB067E-AE35-4215-8C98-77E81ED7C83C}" type="slidenum">
              <a:rPr lang="fr-FR" smtClean="0"/>
              <a:pPr/>
              <a:t>34</a:t>
            </a:fld>
            <a:endParaRPr lang="fr-FR" smtClean="0"/>
          </a:p>
        </p:txBody>
      </p:sp>
      <p:sp>
        <p:nvSpPr>
          <p:cNvPr id="7680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6804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AA6A6BC5-2623-4325-8557-945BCAE28EBF}" type="slidenum">
              <a:rPr lang="fr-FR" smtClean="0"/>
              <a:pPr/>
              <a:t>35</a:t>
            </a:fld>
            <a:endParaRPr lang="fr-FR" smtClean="0"/>
          </a:p>
        </p:txBody>
      </p:sp>
      <p:sp>
        <p:nvSpPr>
          <p:cNvPr id="778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7828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CE57E172-0DA2-455C-935C-63F45CC8790F}" type="slidenum">
              <a:rPr lang="fr-FR" smtClean="0"/>
              <a:pPr/>
              <a:t>36</a:t>
            </a:fld>
            <a:endParaRPr lang="fr-FR" smtClean="0"/>
          </a:p>
        </p:txBody>
      </p:sp>
      <p:sp>
        <p:nvSpPr>
          <p:cNvPr id="788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8852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33E72D4A-4628-4E54-810C-BA5B95787B31}" type="slidenum">
              <a:rPr lang="fr-FR" smtClean="0"/>
              <a:pPr/>
              <a:t>37</a:t>
            </a:fld>
            <a:endParaRPr lang="fr-FR" smtClean="0"/>
          </a:p>
        </p:txBody>
      </p:sp>
      <p:sp>
        <p:nvSpPr>
          <p:cNvPr id="798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7987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A5393D36-D9F8-4FD7-A72F-1288F95CB98C}" type="slidenum">
              <a:rPr lang="fr-FR" smtClean="0"/>
              <a:pPr/>
              <a:t>38</a:t>
            </a:fld>
            <a:endParaRPr lang="fr-FR" smtClean="0"/>
          </a:p>
        </p:txBody>
      </p:sp>
      <p:sp>
        <p:nvSpPr>
          <p:cNvPr id="808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0900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B91519BB-92DD-4E74-B14A-77A9220EC109}" type="slidenum">
              <a:rPr lang="fr-FR" smtClean="0"/>
              <a:pPr/>
              <a:t>39</a:t>
            </a:fld>
            <a:endParaRPr lang="fr-FR" smtClean="0"/>
          </a:p>
        </p:txBody>
      </p:sp>
      <p:sp>
        <p:nvSpPr>
          <p:cNvPr id="819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301625" y="812800"/>
            <a:ext cx="6954838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1924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96925" y="1901825"/>
            <a:ext cx="9026525" cy="131127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93850" y="3468688"/>
            <a:ext cx="7434263" cy="15636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AFF5D-8EDB-40EF-87D6-21BCB1CC83A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8F3A2-600F-4C91-AEC1-7C751D0D6DC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932238"/>
            <a:ext cx="9028113" cy="12160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2593975"/>
            <a:ext cx="9028113" cy="133826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DDB8B3-553C-45DA-B5A0-41253919338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30225" y="1431925"/>
            <a:ext cx="4700588" cy="4033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83213" y="1431925"/>
            <a:ext cx="4700587" cy="4033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D4F43-23C0-45CB-9BE2-B0A98AF6DCF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1813" y="244475"/>
            <a:ext cx="9558337" cy="1020763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1813" y="1370013"/>
            <a:ext cx="4691062" cy="571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1813" y="1941513"/>
            <a:ext cx="4691062" cy="35258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394325" y="1370013"/>
            <a:ext cx="4695825" cy="571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394325" y="1941513"/>
            <a:ext cx="4695825" cy="35258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CA8BA-792C-4C70-8627-E27434AC50D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D1E18-7B54-4F2F-9C17-4846C892C29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AEB02B-F493-4E7E-8106-FED6E4D1641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1813" y="242888"/>
            <a:ext cx="3492500" cy="10382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52900" y="242888"/>
            <a:ext cx="5937250" cy="5224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31813" y="1281113"/>
            <a:ext cx="3492500" cy="4186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4C5CC-1F09-4033-8047-3948CF7749E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81213" y="4284663"/>
            <a:ext cx="6372225" cy="5048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81213" y="546100"/>
            <a:ext cx="6372225" cy="36718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81213" y="4789488"/>
            <a:ext cx="6372225" cy="7191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4B067-0EDA-4B3F-BC7B-40C577BA27B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5882B-A081-463B-8200-CE48675C571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696200" y="244475"/>
            <a:ext cx="2387600" cy="52212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0225" y="244475"/>
            <a:ext cx="7013575" cy="52212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29F314-8B8A-42DB-8D9B-038EA20936D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225" y="244475"/>
            <a:ext cx="9553575" cy="101758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413CC-DEF1-48C3-A3E7-C360E4038E0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6528" y="1901110"/>
            <a:ext cx="9027319" cy="131179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93056" y="3467894"/>
            <a:ext cx="7434263" cy="156395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30225" y="244475"/>
            <a:ext cx="9553575" cy="1017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0225" y="1431925"/>
            <a:ext cx="9553575" cy="4033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230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30225" y="5575300"/>
            <a:ext cx="2470150" cy="4175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632200" y="5575300"/>
            <a:ext cx="3360738" cy="4175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613650" y="5575300"/>
            <a:ext cx="2470150" cy="4175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0BE00D01-1BF4-4058-B03B-F2950002927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Microsoft YaHei" charset="-122"/>
        </a:defRPr>
      </a:lvl2pPr>
      <a:lvl3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Microsoft YaHei" charset="-122"/>
        </a:defRPr>
      </a:lvl3pPr>
      <a:lvl4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Microsoft YaHei" charset="-122"/>
        </a:defRPr>
      </a:lvl4pPr>
      <a:lvl5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6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eaLnBrk="1" fontAlgn="base" hangingPunct="1">
        <a:lnSpc>
          <a:spcPct val="93000"/>
        </a:lnSpc>
        <a:spcBef>
          <a:spcPct val="0"/>
        </a:spcBef>
        <a:spcAft>
          <a:spcPts val="1150"/>
        </a:spcAft>
        <a:buClr>
          <a:srgbClr val="000000"/>
        </a:buClr>
        <a:buSzPct val="100000"/>
        <a:buFont typeface="Times New Roman" pitchFamily="16" charset="0"/>
        <a:defRPr sz="26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lnSpc>
          <a:spcPct val="93000"/>
        </a:lnSpc>
        <a:spcBef>
          <a:spcPct val="0"/>
        </a:spcBef>
        <a:spcAft>
          <a:spcPts val="925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688"/>
        </a:spcAft>
        <a:buClr>
          <a:srgbClr val="000000"/>
        </a:buClr>
        <a:buSzPct val="100000"/>
        <a:buFont typeface="Times New Roman" pitchFamily="16" charset="0"/>
        <a:defRPr sz="19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463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25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25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25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25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25"/>
        </a:spcAft>
        <a:buClr>
          <a:srgbClr val="000000"/>
        </a:buClr>
        <a:buSzPct val="100000"/>
        <a:buFont typeface="Times New Roman" pitchFamily="16" charset="0"/>
        <a:defRPr sz="16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1019" y="5572996"/>
            <a:ext cx="2478088" cy="42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ariszigzag.fr/histoire-insolite-paris/le-lapin-agile-ou-lancien-cabaret-des-assasins" TargetMode="Externa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38" y="-144463"/>
            <a:ext cx="10831513" cy="633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1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1900" y="0"/>
            <a:ext cx="5287963" cy="579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9055100" y="5003800"/>
            <a:ext cx="92075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1600" i="1"/>
              <a:t>Avance </a:t>
            </a:r>
          </a:p>
          <a:p>
            <a:pPr algn="ctr"/>
            <a:r>
              <a:rPr lang="fr-FR" sz="1600" i="1"/>
              <a:t>au clic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39700" y="-215900"/>
            <a:ext cx="10760075" cy="6408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9700" y="144463"/>
            <a:ext cx="10267950" cy="4895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2849563" y="5343525"/>
            <a:ext cx="5449887" cy="344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>
                <a:solidFill>
                  <a:srgbClr val="FFFFFF"/>
                </a:solidFill>
                <a:latin typeface="Times New Roman" pitchFamily="16" charset="0"/>
              </a:rPr>
              <a:t>Les moulins de Montmartre en 1852</a:t>
            </a:r>
          </a:p>
        </p:txBody>
      </p:sp>
    </p:spTree>
  </p:cSld>
  <p:clrMapOvr>
    <a:masterClrMapping/>
  </p:clrMapOvr>
  <p:transition spd="med">
    <p:sndAc>
      <p:stSnd loop="1">
        <p:snd r:embed="rId3" name="Accordeon%20vielles%20musique%201914.wav"/>
      </p:stSnd>
    </p:sndAc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47813" y="144463"/>
            <a:ext cx="7315200" cy="5400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3586163" y="5616575"/>
            <a:ext cx="3024187" cy="3603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 i="1">
                <a:solidFill>
                  <a:srgbClr val="FFFFFF"/>
                </a:solidFill>
                <a:latin typeface="Times New Roman" pitchFamily="16" charset="0"/>
              </a:rPr>
              <a:t>une rue du vieux Paris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9850" y="-71438"/>
            <a:ext cx="1076007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8" y="144463"/>
            <a:ext cx="5483225" cy="5543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3868738" y="5688013"/>
            <a:ext cx="3521075" cy="43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>
                <a:solidFill>
                  <a:srgbClr val="FFFFFF"/>
                </a:solidFill>
                <a:latin typeface="Times New Roman" pitchFamily="16" charset="0"/>
              </a:rPr>
              <a:t>Boutique, 26 rue Sainte-Foy</a:t>
            </a:r>
          </a:p>
        </p:txBody>
      </p:sp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21338" y="153988"/>
            <a:ext cx="4953000" cy="5543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325" y="-176213"/>
            <a:ext cx="10779125" cy="6408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63" y="0"/>
            <a:ext cx="5649912" cy="5172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989013" y="5472113"/>
            <a:ext cx="8424862" cy="688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>
                <a:solidFill>
                  <a:srgbClr val="FFFFFF"/>
                </a:solidFill>
                <a:latin typeface="Times New Roman" pitchFamily="16" charset="0"/>
              </a:rPr>
              <a:t>Montagne-Sainte-Geneviève 1865-1868   Charles Marville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7663" y="144463"/>
            <a:ext cx="7077075" cy="5097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172" name="Text Box 3"/>
          <p:cNvSpPr txBox="1">
            <a:spLocks noChangeArrowheads="1"/>
          </p:cNvSpPr>
          <p:nvPr/>
        </p:nvSpPr>
        <p:spPr bwMode="auto">
          <a:xfrm>
            <a:off x="2070100" y="5508625"/>
            <a:ext cx="6446838" cy="344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>
                <a:solidFill>
                  <a:srgbClr val="FFFFFF"/>
                </a:solidFill>
                <a:latin typeface="Times New Roman" pitchFamily="16" charset="0"/>
              </a:rPr>
              <a:t>La rivière de la Bièvre : Charles Marville 1865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9850" y="-71438"/>
            <a:ext cx="1076007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1175" y="395288"/>
            <a:ext cx="6842125" cy="4475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630238" y="5111750"/>
            <a:ext cx="9001125" cy="955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5544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fr-FR" sz="1200">
              <a:solidFill>
                <a:srgbClr val="00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>
                <a:solidFill>
                  <a:srgbClr val="FFFFFF"/>
                </a:solidFill>
              </a:rPr>
              <a:t>La cabaret des assassins en 1869 (aujourd’hui </a:t>
            </a:r>
            <a:r>
              <a:rPr lang="fr-FR" sz="2400" b="1">
                <a:solidFill>
                  <a:srgbClr val="CCCCFF"/>
                </a:solidFill>
                <a:hlinkClick r:id="rId5"/>
              </a:rPr>
              <a:t>Lapin Agile</a:t>
            </a:r>
            <a:r>
              <a:rPr lang="fr-FR" sz="2400" b="1">
                <a:solidFill>
                  <a:srgbClr val="FFFFFF"/>
                </a:solidFill>
              </a:rPr>
              <a:t>)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985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9850" y="-71438"/>
            <a:ext cx="10690225" cy="58324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2390775" y="5832475"/>
            <a:ext cx="5626100" cy="287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4040" rIns="0" bIns="0"/>
          <a:lstStyle/>
          <a:p>
            <a:pPr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600" b="1">
                <a:solidFill>
                  <a:srgbClr val="FFFFFF"/>
                </a:solidFill>
                <a:cs typeface="Arial" charset="0"/>
              </a:rPr>
              <a:t>Montmartre - la rue du Mont-Cenis - La Maison de Berlioz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985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985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985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9850" y="-71438"/>
            <a:ext cx="10690225" cy="633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9850" y="-71438"/>
            <a:ext cx="1076007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9850" y="-144463"/>
            <a:ext cx="10760075" cy="633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9850" y="-144463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38300" y="250825"/>
            <a:ext cx="6972300" cy="5076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773113" y="5508625"/>
            <a:ext cx="8813800" cy="344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 algn="ctr"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>
                <a:solidFill>
                  <a:srgbClr val="FFFFFF"/>
                </a:solidFill>
                <a:latin typeface="Times New Roman" pitchFamily="16" charset="0"/>
              </a:rPr>
              <a:t>Gare Saint Lazare Cour de Rome  Mars 1885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0" y="107950"/>
            <a:ext cx="5338763" cy="5075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1349375" y="5357813"/>
            <a:ext cx="7416800" cy="76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 algn="ctr"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>
                <a:solidFill>
                  <a:srgbClr val="FFFFFF"/>
                </a:solidFill>
                <a:latin typeface="Times New Roman" pitchFamily="16" charset="0"/>
              </a:rPr>
              <a:t>Rue Chazelles : construction de la statue de la Liberté dans les ateliers de Bartholdi en 1879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93838" y="179388"/>
            <a:ext cx="7002462" cy="4824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364" name="Text Box 3"/>
          <p:cNvSpPr txBox="1">
            <a:spLocks noChangeArrowheads="1"/>
          </p:cNvSpPr>
          <p:nvPr/>
        </p:nvSpPr>
        <p:spPr bwMode="auto">
          <a:xfrm>
            <a:off x="2286000" y="5219700"/>
            <a:ext cx="4032250" cy="688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 algn="ctr"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>
                <a:solidFill>
                  <a:srgbClr val="FFFFFF"/>
                </a:solidFill>
                <a:latin typeface="Times New Roman" pitchFamily="16" charset="0"/>
              </a:rPr>
              <a:t>La gare Montparnasse en 1895 Le célèbre accident de train</a:t>
            </a:r>
            <a:r>
              <a:rPr lang="fr-FR" sz="1200">
                <a:solidFill>
                  <a:srgbClr val="000000"/>
                </a:solidFill>
                <a:latin typeface="Times New Roman" pitchFamily="16" charset="0"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7663" y="0"/>
            <a:ext cx="7243762" cy="536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6388" name="Text Box 3"/>
          <p:cNvSpPr txBox="1">
            <a:spLocks noChangeArrowheads="1"/>
          </p:cNvSpPr>
          <p:nvPr/>
        </p:nvSpPr>
        <p:spPr bwMode="auto">
          <a:xfrm>
            <a:off x="3516313" y="5543550"/>
            <a:ext cx="3573462" cy="344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>
                <a:solidFill>
                  <a:srgbClr val="FFFFFF"/>
                </a:solidFill>
                <a:latin typeface="Times New Roman" pitchFamily="16" charset="0"/>
              </a:rPr>
              <a:t>La seine gelée - Paris 1893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63" y="0"/>
            <a:ext cx="5537200" cy="51863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2214563" y="5357813"/>
            <a:ext cx="5349875" cy="76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 algn="ctr"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000" b="1">
                <a:solidFill>
                  <a:srgbClr val="FFFFFF"/>
                </a:solidFill>
                <a:latin typeface="Times New Roman" pitchFamily="16" charset="0"/>
              </a:rPr>
              <a:t>La plus ancienne photo de Notre Dame de Paris : Funérailles du duc d’Orléans  1842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2037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6850" y="755650"/>
            <a:ext cx="5145088" cy="4252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8436" name="Text Box 3"/>
          <p:cNvSpPr txBox="1">
            <a:spLocks noChangeArrowheads="1"/>
          </p:cNvSpPr>
          <p:nvPr/>
        </p:nvSpPr>
        <p:spPr bwMode="auto">
          <a:xfrm>
            <a:off x="6118225" y="0"/>
            <a:ext cx="4500563" cy="6192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6264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FFFFFF"/>
                </a:solidFill>
              </a:rPr>
              <a:t>A 17h, le câble auquel est rattaché le haut de la colonne commence à être tendu et tiré avec un système de poulies.</a:t>
            </a:r>
            <a:br>
              <a:rPr lang="fr-FR">
                <a:solidFill>
                  <a:srgbClr val="FFFFFF"/>
                </a:solidFill>
              </a:rPr>
            </a:br>
            <a:r>
              <a:rPr lang="fr-FR">
                <a:solidFill>
                  <a:srgbClr val="FFFFFF"/>
                </a:solidFill>
              </a:rPr>
              <a:t>Après une petite demi-heure, la colonne cède et s’effondre sur le tas de fumier sous les hourras de la foule.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FFFFFF"/>
                </a:solidFill>
              </a:rPr>
              <a:t>Il faudra attendre 1873 pour que le maréchal de Mac-Mahon fasse reconstruire la colonne Vendôme qui trône actuellement sur la célèbre place du même nom</a:t>
            </a:r>
            <a:r>
              <a:rPr lang="fr-FR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18437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02350" y="3276600"/>
            <a:ext cx="4291013" cy="2606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8438" name="ZoneTexte 7"/>
          <p:cNvSpPr txBox="1">
            <a:spLocks noChangeArrowheads="1"/>
          </p:cNvSpPr>
          <p:nvPr/>
        </p:nvSpPr>
        <p:spPr bwMode="auto">
          <a:xfrm>
            <a:off x="1781175" y="5364163"/>
            <a:ext cx="1881188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2400"/>
              <a:t>16 mai 1871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238" y="107950"/>
            <a:ext cx="4032250" cy="5391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94288" y="179388"/>
            <a:ext cx="4176712" cy="529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485" name="Text Box 4"/>
          <p:cNvSpPr txBox="1">
            <a:spLocks noChangeArrowheads="1"/>
          </p:cNvSpPr>
          <p:nvPr/>
        </p:nvSpPr>
        <p:spPr bwMode="auto">
          <a:xfrm>
            <a:off x="2789238" y="5651500"/>
            <a:ext cx="4641850" cy="288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260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000" b="1">
                <a:solidFill>
                  <a:srgbClr val="FFFFFF"/>
                </a:solidFill>
                <a:latin typeface="Times New Roman" pitchFamily="16" charset="0"/>
              </a:rPr>
              <a:t>Vieilles maisons   1-3 rue du Plat d’étain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9700" y="431800"/>
            <a:ext cx="4852988" cy="4967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2900" y="431800"/>
            <a:ext cx="5126038" cy="49577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1509" name="Text Box 4"/>
          <p:cNvSpPr txBox="1">
            <a:spLocks noChangeArrowheads="1"/>
          </p:cNvSpPr>
          <p:nvPr/>
        </p:nvSpPr>
        <p:spPr bwMode="auto">
          <a:xfrm>
            <a:off x="3094038" y="5529263"/>
            <a:ext cx="4500562" cy="344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>
                <a:solidFill>
                  <a:srgbClr val="FFFFFF"/>
                </a:solidFill>
                <a:latin typeface="Times New Roman" pitchFamily="16" charset="0"/>
              </a:rPr>
              <a:t>Boutique 16 rue Dupetit-Thouars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38300" y="179388"/>
            <a:ext cx="7237413" cy="5003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2532" name="Text Box 3"/>
          <p:cNvSpPr txBox="1">
            <a:spLocks noChangeArrowheads="1"/>
          </p:cNvSpPr>
          <p:nvPr/>
        </p:nvSpPr>
        <p:spPr bwMode="auto">
          <a:xfrm>
            <a:off x="1997075" y="5364163"/>
            <a:ext cx="5545138" cy="342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 algn="ctr"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>
                <a:solidFill>
                  <a:srgbClr val="FFFFFF"/>
                </a:solidFill>
                <a:latin typeface="Times New Roman" pitchFamily="16" charset="0"/>
              </a:rPr>
              <a:t>Une vue du vieux Paris, à la porte de Vanves. Photographie d'Eugène Atge</a:t>
            </a:r>
            <a:r>
              <a:rPr lang="fr-FR" sz="1200">
                <a:solidFill>
                  <a:srgbClr val="000000"/>
                </a:solidFill>
                <a:latin typeface="Times New Roman" pitchFamily="16" charset="0"/>
              </a:rPr>
              <a:t>t.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3413" y="215900"/>
            <a:ext cx="9424987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6525" y="352425"/>
            <a:ext cx="7524750" cy="5119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4580" name="Text Box 3"/>
          <p:cNvSpPr txBox="1">
            <a:spLocks noChangeArrowheads="1"/>
          </p:cNvSpPr>
          <p:nvPr/>
        </p:nvSpPr>
        <p:spPr bwMode="auto">
          <a:xfrm>
            <a:off x="3235325" y="5588000"/>
            <a:ext cx="4008438" cy="315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4040" rIns="0" bIns="0"/>
          <a:lstStyle/>
          <a:p>
            <a:pPr algn="ctr"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200" b="1">
                <a:solidFill>
                  <a:srgbClr val="FFFFFF"/>
                </a:solidFill>
                <a:latin typeface="Times New Roman" pitchFamily="16" charset="0"/>
              </a:rPr>
              <a:t>L’esplanade des Invalides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690225" cy="6264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413" y="395288"/>
            <a:ext cx="3257550" cy="5580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54875" y="395288"/>
            <a:ext cx="3074988" cy="541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5605" name="Text Box 4"/>
          <p:cNvSpPr txBox="1">
            <a:spLocks noChangeArrowheads="1"/>
          </p:cNvSpPr>
          <p:nvPr/>
        </p:nvSpPr>
        <p:spPr bwMode="auto">
          <a:xfrm>
            <a:off x="3657600" y="3455988"/>
            <a:ext cx="3446463" cy="2663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15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FFFFFF"/>
                </a:solidFill>
                <a:latin typeface="Times New Roman" pitchFamily="16" charset="0"/>
              </a:rPr>
              <a:t>J’aurais adoré voir le puits artésien de Grenelle. C’était une immense tour de métal de 43 mètres de haut. Rien à voir avec la statue de Pasteur qui se trouve maintenant à cet endroit. Mais pour cela, il aurait fallu venir place de Breteuil avant 1903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760075" cy="633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196850" y="1908175"/>
            <a:ext cx="4783138" cy="2592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15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FFFFFF"/>
                </a:solidFill>
                <a:latin typeface="Times New Roman" pitchFamily="16" charset="0"/>
              </a:rPr>
              <a:t>La seringue sur roue est le premier matériel destiné à la lutte contre l’incendie. Cette machine inventée à la fin du 15 ème siècle est constitué d’un important cylindre en bronze alimenté par des petits réservoirs. Malgré son côté novateur pour l’époque, la seringue ne donne pas des résultats à la hauteur des espérances des soldats du feu, ses principaux défauts sont sa faible autonomie et son débit médiocre. Le seau d’eau traditionnel continuera donc à servir pour lutter contre les feux.</a:t>
            </a: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75263" y="647700"/>
            <a:ext cx="4783137" cy="5111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9163050" y="4937125"/>
            <a:ext cx="485775" cy="17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756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200">
                <a:solidFill>
                  <a:srgbClr val="000000"/>
                </a:solidFill>
                <a:latin typeface="Times New Roman" pitchFamily="16" charset="0"/>
              </a:rPr>
              <a:t>1578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33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69850" y="1655763"/>
            <a:ext cx="4500563" cy="3814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55080" rIns="90000" bIns="45000"/>
          <a:lstStyle/>
          <a:p>
            <a: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600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Le 10 Octobre 1699, le régiment fait l’acquisition de sa première pompe à bras. Parallèlement, le tonneau sur roue est créé, tiré par deux hommes, </a:t>
            </a:r>
            <a:r>
              <a:rPr lang="fr-FR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il</a:t>
            </a:r>
            <a:r>
              <a:rPr lang="fr-FR" sz="1400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fr-FR" sz="1600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permet</a:t>
            </a:r>
            <a:r>
              <a:rPr lang="fr-FR" sz="1400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 </a:t>
            </a:r>
            <a:r>
              <a:rPr lang="fr-FR" sz="1600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d’alimenter la pompe à bras</a:t>
            </a:r>
            <a:r>
              <a:rPr lang="fr-FR" sz="1400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.</a:t>
            </a:r>
            <a:endParaRPr lang="fr-FR" sz="1200">
              <a:solidFill>
                <a:srgbClr val="FFFFFF"/>
              </a:solidFill>
              <a:latin typeface="Times New Roman" pitchFamily="16" charset="0"/>
              <a:cs typeface="Times New Roman" pitchFamily="16" charset="0"/>
            </a:endParaRPr>
          </a:p>
          <a:p>
            <a: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600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La pompe à bras est montée sur des patins en bois et sera tirée à ses débuts par deux hommes ; bien plus tard ce seront des chevaux qui seront utilisés pour tirer la pompe. Disposant d’une lance pivotante, la pompe à bras offre un jet discontinu nécessitant aux pompiers d’être proche des flammes. Malgré tout, la pompe à bras restera un moyen efficace pour lutter contre les incendies jusqu’en 1885.</a:t>
            </a:r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49825" y="971550"/>
            <a:ext cx="4895850" cy="4616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20375" cy="633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6525" y="360363"/>
            <a:ext cx="7524750" cy="4535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8676" name="Text Box 3"/>
          <p:cNvSpPr txBox="1">
            <a:spLocks noChangeArrowheads="1"/>
          </p:cNvSpPr>
          <p:nvPr/>
        </p:nvSpPr>
        <p:spPr bwMode="auto">
          <a:xfrm>
            <a:off x="2501900" y="5148263"/>
            <a:ext cx="4679950" cy="5730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260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000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1888 marque aussi l’apparition des chevaux pour tracter les pompes à vapeur, échelles.</a:t>
            </a:r>
            <a:r>
              <a:rPr lang="fr-FR" sz="1600"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..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33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33475" y="250825"/>
            <a:ext cx="8051800" cy="5653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4463"/>
            <a:ext cx="10690225" cy="633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09738" y="179388"/>
            <a:ext cx="7416800" cy="4856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2862263" y="5148263"/>
            <a:ext cx="5000625" cy="8588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6084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FFFFFF"/>
                </a:solidFill>
              </a:rPr>
              <a:t>LE SERVICE INCENDIE DE LA VILLE DE PARIS VERS 1900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6675" y="0"/>
            <a:ext cx="10758488" cy="633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7663" y="215900"/>
            <a:ext cx="6610350" cy="4319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1748" name="Text Box 3"/>
          <p:cNvSpPr txBox="1">
            <a:spLocks noChangeArrowheads="1"/>
          </p:cNvSpPr>
          <p:nvPr/>
        </p:nvSpPr>
        <p:spPr bwMode="auto">
          <a:xfrm>
            <a:off x="630238" y="4787900"/>
            <a:ext cx="8712200" cy="860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2600" rIns="0" bIns="0"/>
          <a:lstStyle/>
          <a:p>
            <a:pPr algn="ctr"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r>
              <a:rPr lang="fr-FR" sz="2000">
                <a:solidFill>
                  <a:srgbClr val="FFFFFF"/>
                </a:solidFill>
                <a:latin typeface="Times New Roman" pitchFamily="16" charset="0"/>
              </a:rPr>
              <a:t>Une pompe à vapeur grande puissance est acquise par le régiment en 1904. La pompe de marque Weyher &amp; Richemond permet d’avoir un débit de 2000L/min ; le véhicule emporte 11 hommes et 600m de tuyaux répartis sur deux dévidoirs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/>
          <p:cNvSpPr txBox="1">
            <a:spLocks noChangeArrowheads="1"/>
          </p:cNvSpPr>
          <p:nvPr/>
        </p:nvSpPr>
        <p:spPr bwMode="auto">
          <a:xfrm>
            <a:off x="3643313" y="2921000"/>
            <a:ext cx="3376612" cy="201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756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200">
                <a:solidFill>
                  <a:srgbClr val="000000"/>
                </a:solidFill>
                <a:latin typeface="Times New Roman" pitchFamily="16" charset="0"/>
              </a:rPr>
              <a:t> </a:t>
            </a:r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1122363" y="2854325"/>
            <a:ext cx="2886075" cy="260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15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u="sng">
                <a:solidFill>
                  <a:srgbClr val="FFFFFF"/>
                </a:solidFill>
                <a:latin typeface="Times New Roman" pitchFamily="16" charset="0"/>
              </a:rPr>
              <a:t>La voiture Grande échelle</a:t>
            </a:r>
          </a:p>
        </p:txBody>
      </p:sp>
      <p:pic>
        <p:nvPicPr>
          <p:cNvPr id="3277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60075" cy="6332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277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6850" y="684213"/>
            <a:ext cx="6540500" cy="4967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6962775" y="1211263"/>
            <a:ext cx="3676650" cy="35766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6084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FFFFFF"/>
                </a:solidFill>
              </a:rPr>
              <a:t>Le plus vieux bistrot de Paris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FFFFFF"/>
                </a:solidFill>
              </a:rPr>
              <a:t>rue de la Colombe. Ce bistrot daterait de...1210. En 1715 sous le nom de taverne St Nicolas il fut fréquenté par le célèbre Cartouche, roi des voleurs, et sa bande.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FFFFFF"/>
                </a:solidFill>
              </a:rPr>
              <a:t>Plus près de nous il fut un cabaret fréquentés par de nombreux artistes célèbres (Guy Béart, Moustaki, Jean Ferrat, Pierre Perret etc..).</a:t>
            </a:r>
            <a:br>
              <a:rPr lang="fr-FR">
                <a:solidFill>
                  <a:srgbClr val="FFFFFF"/>
                </a:solidFill>
              </a:rPr>
            </a:br>
            <a:endParaRPr lang="fr-FR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9353550" y="5832475"/>
            <a:ext cx="1266825" cy="3603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756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1200">
                <a:solidFill>
                  <a:srgbClr val="FFFFFF"/>
                </a:solidFill>
                <a:latin typeface="Times New Roman" pitchFamily="16" charset="0"/>
              </a:rPr>
              <a:t>t</a:t>
            </a:r>
          </a:p>
        </p:txBody>
      </p:sp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71438"/>
            <a:ext cx="5978525" cy="6262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3797" name="Text Box 4"/>
          <p:cNvSpPr txBox="1">
            <a:spLocks noChangeArrowheads="1"/>
          </p:cNvSpPr>
          <p:nvPr/>
        </p:nvSpPr>
        <p:spPr bwMode="auto">
          <a:xfrm>
            <a:off x="6246813" y="468313"/>
            <a:ext cx="4176712" cy="4895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60840" rIns="90000" bIns="45000"/>
          <a:lstStyle/>
          <a:p>
            <a:pPr marL="1076325" lvl="4" indent="-215900">
              <a:buSzPct val="45000"/>
              <a:tabLst>
                <a:tab pos="1076325" algn="l"/>
                <a:tab pos="1524000" algn="l"/>
                <a:tab pos="1973263" algn="l"/>
                <a:tab pos="2422525" algn="l"/>
                <a:tab pos="2871788" algn="l"/>
                <a:tab pos="3321050" algn="l"/>
                <a:tab pos="3770313" algn="l"/>
                <a:tab pos="4219575" algn="l"/>
                <a:tab pos="4668838" algn="l"/>
                <a:tab pos="5118100" algn="l"/>
                <a:tab pos="5567363" algn="l"/>
                <a:tab pos="6016625" algn="l"/>
                <a:tab pos="6465888" algn="l"/>
                <a:tab pos="6915150" algn="l"/>
                <a:tab pos="7364413" algn="l"/>
                <a:tab pos="7813675" algn="l"/>
                <a:tab pos="8262938" algn="l"/>
                <a:tab pos="8712200" algn="l"/>
                <a:tab pos="9161463" algn="l"/>
                <a:tab pos="9610725" algn="l"/>
                <a:tab pos="10059988" algn="l"/>
              </a:tabLst>
            </a:pPr>
            <a:r>
              <a:rPr lang="fr-FR">
                <a:solidFill>
                  <a:srgbClr val="FFFFFF"/>
                </a:solidFill>
              </a:rPr>
              <a:t>La plus vieille maison de Paris</a:t>
            </a:r>
          </a:p>
          <a:p>
            <a:pPr marL="1076325" lvl="4" indent="-215900">
              <a:buSzPct val="45000"/>
              <a:tabLst>
                <a:tab pos="1076325" algn="l"/>
                <a:tab pos="1524000" algn="l"/>
                <a:tab pos="1973263" algn="l"/>
                <a:tab pos="2422525" algn="l"/>
                <a:tab pos="2871788" algn="l"/>
                <a:tab pos="3321050" algn="l"/>
                <a:tab pos="3770313" algn="l"/>
                <a:tab pos="4219575" algn="l"/>
                <a:tab pos="4668838" algn="l"/>
                <a:tab pos="5118100" algn="l"/>
                <a:tab pos="5567363" algn="l"/>
                <a:tab pos="6016625" algn="l"/>
                <a:tab pos="6465888" algn="l"/>
                <a:tab pos="6915150" algn="l"/>
                <a:tab pos="7364413" algn="l"/>
                <a:tab pos="7813675" algn="l"/>
                <a:tab pos="8262938" algn="l"/>
                <a:tab pos="8712200" algn="l"/>
                <a:tab pos="9161463" algn="l"/>
                <a:tab pos="9610725" algn="l"/>
                <a:tab pos="10059988" algn="l"/>
              </a:tabLst>
            </a:pPr>
            <a:endParaRPr lang="fr-FR">
              <a:solidFill>
                <a:srgbClr val="FFFFFF"/>
              </a:solidFill>
            </a:endParaRPr>
          </a:p>
          <a:p>
            <a:pPr>
              <a:buClrTx/>
              <a:buFontTx/>
              <a:buNone/>
              <a:tabLst>
                <a:tab pos="1076325" algn="l"/>
                <a:tab pos="1524000" algn="l"/>
                <a:tab pos="1973263" algn="l"/>
                <a:tab pos="2422525" algn="l"/>
                <a:tab pos="2871788" algn="l"/>
                <a:tab pos="3321050" algn="l"/>
                <a:tab pos="3770313" algn="l"/>
                <a:tab pos="4219575" algn="l"/>
                <a:tab pos="4668838" algn="l"/>
                <a:tab pos="5118100" algn="l"/>
                <a:tab pos="5567363" algn="l"/>
                <a:tab pos="6016625" algn="l"/>
                <a:tab pos="6465888" algn="l"/>
                <a:tab pos="6915150" algn="l"/>
                <a:tab pos="7364413" algn="l"/>
                <a:tab pos="7813675" algn="l"/>
                <a:tab pos="8262938" algn="l"/>
                <a:tab pos="8712200" algn="l"/>
                <a:tab pos="9161463" algn="l"/>
                <a:tab pos="9610725" algn="l"/>
                <a:tab pos="10059988" algn="l"/>
              </a:tabLst>
            </a:pPr>
            <a:r>
              <a:rPr lang="fr-FR">
                <a:solidFill>
                  <a:srgbClr val="FFFFFF"/>
                </a:solidFill>
              </a:rPr>
              <a:t>L'église voisine Saint-Nicolas-des-Champs, construite au XII</a:t>
            </a:r>
            <a:r>
              <a:rPr lang="fr-FR" baseline="12000">
                <a:solidFill>
                  <a:srgbClr val="FFFFFF"/>
                </a:solidFill>
              </a:rPr>
              <a:t>ème</a:t>
            </a:r>
            <a:r>
              <a:rPr lang="fr-FR">
                <a:solidFill>
                  <a:srgbClr val="FFFFFF"/>
                </a:solidFill>
              </a:rPr>
              <a:t> siècle mais fortement remaniée, n'aurait qu'un intérêt mineur sans son remarquable portail sud, qui mêle harmonieusement ses grâces Renaissance à l'ensemble gothique de l'édifice. Les amateurs de curiosités lui préféreront, au n°3 de la rue Volta, les pans de bois de la plus vieille maison de Paris (elle a plus de 600 ans). </a:t>
            </a:r>
          </a:p>
          <a:p>
            <a:pPr>
              <a:buClrTx/>
              <a:buFontTx/>
              <a:buNone/>
              <a:tabLst>
                <a:tab pos="1076325" algn="l"/>
                <a:tab pos="1524000" algn="l"/>
                <a:tab pos="1973263" algn="l"/>
                <a:tab pos="2422525" algn="l"/>
                <a:tab pos="2871788" algn="l"/>
                <a:tab pos="3321050" algn="l"/>
                <a:tab pos="3770313" algn="l"/>
                <a:tab pos="4219575" algn="l"/>
                <a:tab pos="4668838" algn="l"/>
                <a:tab pos="5118100" algn="l"/>
                <a:tab pos="5567363" algn="l"/>
                <a:tab pos="6016625" algn="l"/>
                <a:tab pos="6465888" algn="l"/>
                <a:tab pos="6915150" algn="l"/>
                <a:tab pos="7364413" algn="l"/>
                <a:tab pos="7813675" algn="l"/>
                <a:tab pos="8262938" algn="l"/>
                <a:tab pos="8712200" algn="l"/>
                <a:tab pos="9161463" algn="l"/>
                <a:tab pos="9610725" algn="l"/>
                <a:tab pos="10059988" algn="l"/>
              </a:tabLst>
            </a:pPr>
            <a:r>
              <a:rPr lang="fr-FR">
                <a:solidFill>
                  <a:srgbClr val="FFFFFF"/>
                </a:solidFill>
              </a:rPr>
              <a:t>Ou, au 51 de la rue de Montmorency, la demeure où vécut Nicolas Flamel, écrivain juré de l'Université, que ses largesses ont fait passer pour alchimiste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985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71450" y="-217488"/>
            <a:ext cx="10791825" cy="633730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60075" cy="6264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75350" y="287338"/>
            <a:ext cx="4643438" cy="4824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5844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6850" y="827088"/>
            <a:ext cx="5389563" cy="35290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5845" name="Text Box 4"/>
          <p:cNvSpPr txBox="1">
            <a:spLocks noChangeArrowheads="1"/>
          </p:cNvSpPr>
          <p:nvPr/>
        </p:nvSpPr>
        <p:spPr bwMode="auto">
          <a:xfrm>
            <a:off x="1565275" y="5292725"/>
            <a:ext cx="66802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7560" rIns="0" bIns="0"/>
          <a:lstStyle/>
          <a:p>
            <a:pPr algn="ctr"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r>
              <a:rPr lang="fr-FR" sz="1200">
                <a:solidFill>
                  <a:srgbClr val="000000"/>
                </a:solidFill>
                <a:latin typeface="Times New Roman" pitchFamily="16" charset="0"/>
              </a:rPr>
              <a:t> </a:t>
            </a:r>
            <a:r>
              <a:rPr lang="fr-FR" sz="1600">
                <a:solidFill>
                  <a:srgbClr val="FFFFFF"/>
                </a:solidFill>
                <a:latin typeface="Times New Roman" pitchFamily="16" charset="0"/>
              </a:rPr>
              <a:t>Il y a du changement, mais je ne suis pas sure que les gens soient plus heureux. On voit moins le ciel et plus du tout l'église cachée par les immeubles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9700" y="-71438"/>
            <a:ext cx="10831513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838" y="1008063"/>
            <a:ext cx="4079875" cy="4392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6868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56250" y="1008063"/>
            <a:ext cx="3868738" cy="4392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6869" name="Text Box 4"/>
          <p:cNvSpPr txBox="1">
            <a:spLocks noChangeArrowheads="1"/>
          </p:cNvSpPr>
          <p:nvPr/>
        </p:nvSpPr>
        <p:spPr bwMode="auto">
          <a:xfrm>
            <a:off x="1195388" y="5543550"/>
            <a:ext cx="2532062" cy="43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260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000">
                <a:solidFill>
                  <a:srgbClr val="FFFFFF"/>
                </a:solidFill>
                <a:latin typeface="Times New Roman" pitchFamily="16" charset="0"/>
              </a:rPr>
              <a:t>Joueur d'orgue</a:t>
            </a:r>
            <a:r>
              <a:rPr lang="fr-FR" sz="2000">
                <a:solidFill>
                  <a:srgbClr val="000000"/>
                </a:solidFill>
                <a:latin typeface="Times New Roman" pitchFamily="16" charset="0"/>
              </a:rPr>
              <a:t>e</a:t>
            </a:r>
            <a:r>
              <a:rPr lang="fr-FR" sz="1200">
                <a:solidFill>
                  <a:srgbClr val="000000"/>
                </a:solidFill>
                <a:latin typeface="Times New Roman" pitchFamily="16" charset="0"/>
              </a:rPr>
              <a:t>, </a:t>
            </a:r>
            <a:r>
              <a:rPr lang="fr-FR" sz="2000">
                <a:solidFill>
                  <a:srgbClr val="FFFFFF"/>
                </a:solidFill>
                <a:latin typeface="Times New Roman" pitchFamily="16" charset="0"/>
              </a:rPr>
              <a:t>1898</a:t>
            </a:r>
          </a:p>
        </p:txBody>
      </p:sp>
      <p:sp>
        <p:nvSpPr>
          <p:cNvPr id="36870" name="Text Box 5"/>
          <p:cNvSpPr txBox="1">
            <a:spLocks noChangeArrowheads="1"/>
          </p:cNvSpPr>
          <p:nvPr/>
        </p:nvSpPr>
        <p:spPr bwMode="auto">
          <a:xfrm>
            <a:off x="6400800" y="5543550"/>
            <a:ext cx="2813050" cy="43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15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>
                <a:solidFill>
                  <a:srgbClr val="FFFFFF"/>
                </a:solidFill>
                <a:latin typeface="Times New Roman" pitchFamily="16" charset="0"/>
              </a:rPr>
              <a:t>Jeune marchand d'herbes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9850" y="-71438"/>
            <a:ext cx="10690225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789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9850" y="0"/>
            <a:ext cx="10690225" cy="633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7892" name="Text Box 3"/>
          <p:cNvSpPr txBox="1">
            <a:spLocks noChangeArrowheads="1"/>
          </p:cNvSpPr>
          <p:nvPr/>
        </p:nvSpPr>
        <p:spPr bwMode="auto">
          <a:xfrm>
            <a:off x="1133475" y="5364163"/>
            <a:ext cx="4462463" cy="3413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>
                <a:latin typeface="Times New Roman" pitchFamily="16" charset="0"/>
              </a:rPr>
              <a:t>1843     111 Class Buddicom</a:t>
            </a:r>
          </a:p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fr-FR" sz="2400" b="1">
              <a:latin typeface="Times New Roman" pitchFamily="16" charset="0"/>
            </a:endParaRPr>
          </a:p>
        </p:txBody>
      </p:sp>
      <p:sp>
        <p:nvSpPr>
          <p:cNvPr id="37893" name="ZoneTexte 6"/>
          <p:cNvSpPr txBox="1">
            <a:spLocks noChangeArrowheads="1"/>
          </p:cNvSpPr>
          <p:nvPr/>
        </p:nvSpPr>
        <p:spPr bwMode="auto">
          <a:xfrm>
            <a:off x="1133475" y="4859338"/>
            <a:ext cx="232727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/>
              <a:t>Locomotive à vapeur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5900" y="0"/>
            <a:ext cx="10831513" cy="6191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891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5900" y="0"/>
            <a:ext cx="10872788" cy="6267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8916" name="Text Box 3"/>
          <p:cNvSpPr txBox="1">
            <a:spLocks noChangeArrowheads="1"/>
          </p:cNvSpPr>
          <p:nvPr/>
        </p:nvSpPr>
        <p:spPr bwMode="auto">
          <a:xfrm>
            <a:off x="144463" y="5616575"/>
            <a:ext cx="3743325" cy="341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 i="1">
                <a:solidFill>
                  <a:srgbClr val="FFFFFF"/>
                </a:solidFill>
                <a:latin typeface="Times New Roman" pitchFamily="16" charset="0"/>
              </a:rPr>
              <a:t>1852     210 Type Crampton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9700" y="-71438"/>
            <a:ext cx="10831513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993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39700" y="-71438"/>
            <a:ext cx="10831513" cy="62642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9940" name="Text Box 3"/>
          <p:cNvSpPr txBox="1">
            <a:spLocks noChangeArrowheads="1"/>
          </p:cNvSpPr>
          <p:nvPr/>
        </p:nvSpPr>
        <p:spPr bwMode="auto">
          <a:xfrm>
            <a:off x="431800" y="5597525"/>
            <a:ext cx="6149975" cy="341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15120" rIns="0" bIns="0"/>
          <a:lstStyle/>
          <a:p>
            <a:pPr>
              <a:lnSpc>
                <a:spcPct val="95000"/>
              </a:lnSpc>
              <a:spcBef>
                <a:spcPts val="888"/>
              </a:spcBef>
              <a:spcAft>
                <a:spcPts val="888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FR" sz="2400" b="1" i="1">
                <a:solidFill>
                  <a:srgbClr val="FFFFFF"/>
                </a:solidFill>
                <a:latin typeface="Times New Roman" pitchFamily="16" charset="0"/>
              </a:rPr>
              <a:t>1900 220 Classe Grosse C "Coupe vent"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38" y="-144463"/>
            <a:ext cx="10831513" cy="633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096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1900" y="0"/>
            <a:ext cx="5287963" cy="579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27956"/>
            <a:ext cx="10620375" cy="20399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31950"/>
            <a:ext cx="10620375" cy="448786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1081" y="0"/>
            <a:ext cx="5664200" cy="139395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699949"/>
            <a:ext cx="10620375" cy="2210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chemeClr val="tx1"/>
                </a:solidFill>
                <a:latin typeface="Kristen ITC" pitchFamily="66" charset="0"/>
              </a:rPr>
              <a:t>Puedes ver más entrando </a:t>
            </a:r>
            <a:r>
              <a:rPr lang="es-ES" sz="4400" dirty="0">
                <a:latin typeface="Kristen ITC" pitchFamily="66" charset="0"/>
              </a:rPr>
              <a:t/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27547" y="4215872"/>
            <a:ext cx="3097609" cy="151900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49231" y="3739886"/>
            <a:ext cx="2743597" cy="21079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90666" y="4351868"/>
            <a:ext cx="1416050" cy="88397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651920"/>
            <a:ext cx="619522" cy="475985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127906"/>
            <a:ext cx="619522" cy="475985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603891"/>
            <a:ext cx="619522" cy="475985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079877"/>
            <a:ext cx="619522" cy="47598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g Vieux_souvenirs_rares111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jg Vieux_souvenirs_rares111</Template>
  <TotalTime>2</TotalTime>
  <Words>782</Words>
  <PresentationFormat>Personalizado</PresentationFormat>
  <Paragraphs>88</Paragraphs>
  <Slides>40</Slides>
  <Notes>39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5" baseType="lpstr">
      <vt:lpstr>Arial</vt:lpstr>
      <vt:lpstr>Microsoft YaHei</vt:lpstr>
      <vt:lpstr>Times New Roman</vt:lpstr>
      <vt:lpstr>jg Vieux_souvenirs_rares111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cp:lastPrinted>1601-01-01T00:00:00Z</cp:lastPrinted>
  <dcterms:created xsi:type="dcterms:W3CDTF">2016-03-29T16:14:55Z</dcterms:created>
  <dcterms:modified xsi:type="dcterms:W3CDTF">2016-03-29T16:17:38Z</dcterms:modified>
</cp:coreProperties>
</file>