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5" r:id="rId2"/>
  </p:sldMasterIdLst>
  <p:notesMasterIdLst>
    <p:notesMasterId r:id="rId36"/>
  </p:notesMasterIdLst>
  <p:sldIdLst>
    <p:sldId id="256" r:id="rId3"/>
    <p:sldId id="257" r:id="rId4"/>
    <p:sldId id="259" r:id="rId5"/>
    <p:sldId id="260" r:id="rId6"/>
    <p:sldId id="261" r:id="rId7"/>
    <p:sldId id="262" r:id="rId8"/>
    <p:sldId id="265" r:id="rId9"/>
    <p:sldId id="283" r:id="rId10"/>
    <p:sldId id="282" r:id="rId11"/>
    <p:sldId id="305" r:id="rId12"/>
    <p:sldId id="266" r:id="rId13"/>
    <p:sldId id="268" r:id="rId14"/>
    <p:sldId id="280" r:id="rId15"/>
    <p:sldId id="269" r:id="rId16"/>
    <p:sldId id="278" r:id="rId17"/>
    <p:sldId id="279" r:id="rId18"/>
    <p:sldId id="295" r:id="rId19"/>
    <p:sldId id="303" r:id="rId20"/>
    <p:sldId id="302" r:id="rId21"/>
    <p:sldId id="270" r:id="rId22"/>
    <p:sldId id="275" r:id="rId23"/>
    <p:sldId id="276" r:id="rId24"/>
    <p:sldId id="286" r:id="rId25"/>
    <p:sldId id="298" r:id="rId26"/>
    <p:sldId id="300" r:id="rId27"/>
    <p:sldId id="277" r:id="rId28"/>
    <p:sldId id="306" r:id="rId29"/>
    <p:sldId id="293" r:id="rId30"/>
    <p:sldId id="291" r:id="rId31"/>
    <p:sldId id="301" r:id="rId32"/>
    <p:sldId id="281" r:id="rId33"/>
    <p:sldId id="304" r:id="rId34"/>
    <p:sldId id="307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EVhlXgFk+L9++zGenjV+A==" hashData="TxVTMBOvnDKWDj5HAQ3+yGWBz7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9933"/>
    <a:srgbClr val="642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14671ADA-1E82-435F-865F-E5884786895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014695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21702866-D563-4938-9131-FA04FB1DC6B4}" type="slidenum">
              <a:rPr lang="es-ES">
                <a:latin typeface="Arial" charset="0"/>
              </a:rPr>
              <a:pPr eaLnBrk="1" hangingPunct="1"/>
              <a:t>1</a:t>
            </a:fld>
            <a:endParaRPr lang="es-ES">
              <a:latin typeface="Arial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6722AC46-D375-4CDA-86C5-368ECA5F2B0D}" type="slidenum">
              <a:rPr lang="es-ES">
                <a:latin typeface="Arial" charset="0"/>
              </a:rPr>
              <a:pPr eaLnBrk="1" hangingPunct="1"/>
              <a:t>2</a:t>
            </a:fld>
            <a:endParaRPr lang="es-ES">
              <a:latin typeface="Arial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0C205833-C700-4FCF-B6F8-ACD2BB040D22}" type="slidenum">
              <a:rPr lang="es-ES">
                <a:latin typeface="Arial" charset="0"/>
              </a:rPr>
              <a:pPr eaLnBrk="1" hangingPunct="1"/>
              <a:t>3</a:t>
            </a:fld>
            <a:endParaRPr lang="es-ES">
              <a:latin typeface="Arial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138F75CC-F018-4DC1-B229-48ECED44821B}" type="slidenum">
              <a:rPr lang="es-ES">
                <a:latin typeface="Arial" charset="0"/>
              </a:rPr>
              <a:pPr eaLnBrk="1" hangingPunct="1"/>
              <a:t>4</a:t>
            </a:fld>
            <a:endParaRPr lang="es-ES"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C8B458ED-60EE-4DBA-8851-F8CDEB7BB628}" type="slidenum">
              <a:rPr lang="es-ES">
                <a:latin typeface="Arial" charset="0"/>
              </a:rPr>
              <a:pPr eaLnBrk="1" hangingPunct="1"/>
              <a:t>5</a:t>
            </a:fld>
            <a:endParaRPr lang="es-ES">
              <a:latin typeface="Arial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60EA470A-931B-4651-8C20-58925D003510}" type="slidenum">
              <a:rPr lang="es-ES">
                <a:latin typeface="Arial" charset="0"/>
              </a:rPr>
              <a:pPr eaLnBrk="1" hangingPunct="1"/>
              <a:t>6</a:t>
            </a:fld>
            <a:endParaRPr lang="es-ES">
              <a:latin typeface="Arial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A5512787-4AFE-4443-ACF3-37749B0524BB}" type="slidenum">
              <a:rPr lang="es-ES">
                <a:latin typeface="Arial" charset="0"/>
              </a:rPr>
              <a:pPr eaLnBrk="1" hangingPunct="1"/>
              <a:t>7</a:t>
            </a:fld>
            <a:endParaRPr lang="es-ES">
              <a:latin typeface="Arial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F140202E-2453-4F43-A0CD-3EA399E4D23E}" type="slidenum">
              <a:rPr lang="es-ES">
                <a:latin typeface="Arial" charset="0"/>
              </a:rPr>
              <a:pPr eaLnBrk="1" hangingPunct="1"/>
              <a:t>8</a:t>
            </a:fld>
            <a:endParaRPr lang="es-ES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694EB581-440E-4FF4-802C-3E3C8DA4C015}" type="slidenum">
              <a:rPr lang="es-ES">
                <a:latin typeface="Arial" charset="0"/>
              </a:rPr>
              <a:pPr eaLnBrk="1" hangingPunct="1"/>
              <a:t>9</a:t>
            </a:fld>
            <a:endParaRPr lang="es-ES">
              <a:latin typeface="Arial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13A145E6-2E49-48A2-A4BC-37960456097E}" type="slidenum">
              <a:rPr lang="es-ES">
                <a:latin typeface="Arial" charset="0"/>
              </a:rPr>
              <a:pPr eaLnBrk="1" hangingPunct="1"/>
              <a:t>10</a:t>
            </a:fld>
            <a:endParaRPr lang="es-ES">
              <a:latin typeface="Arial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24B6ED32-6491-4D45-90E1-C148CE265AED}" type="slidenum">
              <a:rPr lang="es-ES">
                <a:latin typeface="Arial" charset="0"/>
              </a:rPr>
              <a:pPr eaLnBrk="1" hangingPunct="1"/>
              <a:t>11</a:t>
            </a:fld>
            <a:endParaRPr lang="es-ES">
              <a:latin typeface="Arial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A5069242-27E5-4FE5-9F28-9DBF43F270C2}" type="slidenum">
              <a:rPr lang="es-ES">
                <a:latin typeface="Arial" charset="0"/>
              </a:rPr>
              <a:pPr eaLnBrk="1" hangingPunct="1"/>
              <a:t>12</a:t>
            </a:fld>
            <a:endParaRPr lang="es-ES">
              <a:latin typeface="Arial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80AFCD97-6A87-408F-83E4-589F316A2F74}" type="slidenum">
              <a:rPr lang="es-ES">
                <a:latin typeface="Arial" charset="0"/>
              </a:rPr>
              <a:pPr eaLnBrk="1" hangingPunct="1"/>
              <a:t>13</a:t>
            </a:fld>
            <a:endParaRPr lang="es-ES">
              <a:latin typeface="Arial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41057A74-45D4-446D-9EC7-02A8D3149A56}" type="slidenum">
              <a:rPr lang="es-ES">
                <a:latin typeface="Arial" charset="0"/>
              </a:rPr>
              <a:pPr eaLnBrk="1" hangingPunct="1"/>
              <a:t>14</a:t>
            </a:fld>
            <a:endParaRPr lang="es-ES">
              <a:latin typeface="Arial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00F6572F-5CA1-4386-81A2-9BC56E70D8F6}" type="slidenum">
              <a:rPr lang="es-ES">
                <a:latin typeface="Arial" charset="0"/>
              </a:rPr>
              <a:pPr eaLnBrk="1" hangingPunct="1"/>
              <a:t>15</a:t>
            </a:fld>
            <a:endParaRPr lang="es-ES">
              <a:latin typeface="Arial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80422C89-A02C-45EF-BB69-B360A47173B2}" type="slidenum">
              <a:rPr lang="es-ES">
                <a:latin typeface="Arial" charset="0"/>
              </a:rPr>
              <a:pPr eaLnBrk="1" hangingPunct="1"/>
              <a:t>16</a:t>
            </a:fld>
            <a:endParaRPr lang="es-ES">
              <a:latin typeface="Arial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449BC43C-1118-4A44-B33D-55B24901BE83}" type="slidenum">
              <a:rPr lang="es-ES">
                <a:latin typeface="Arial" charset="0"/>
              </a:rPr>
              <a:pPr eaLnBrk="1" hangingPunct="1"/>
              <a:t>17</a:t>
            </a:fld>
            <a:endParaRPr lang="es-ES">
              <a:latin typeface="Arial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A69EB525-5F57-4617-8918-23E2229BF253}" type="slidenum">
              <a:rPr lang="es-ES">
                <a:latin typeface="Arial" charset="0"/>
              </a:rPr>
              <a:pPr eaLnBrk="1" hangingPunct="1"/>
              <a:t>18</a:t>
            </a:fld>
            <a:endParaRPr lang="es-ES">
              <a:latin typeface="Arial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3776F286-4005-4CF3-8BFA-4BF29AAA3BD5}" type="slidenum">
              <a:rPr lang="es-ES">
                <a:latin typeface="Arial" charset="0"/>
              </a:rPr>
              <a:pPr eaLnBrk="1" hangingPunct="1"/>
              <a:t>19</a:t>
            </a:fld>
            <a:endParaRPr lang="es-ES">
              <a:latin typeface="Arial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41A7D086-F9A7-490A-91D9-1DE1D3665D5F}" type="slidenum">
              <a:rPr lang="es-ES">
                <a:latin typeface="Arial" charset="0"/>
              </a:rPr>
              <a:pPr eaLnBrk="1" hangingPunct="1"/>
              <a:t>20</a:t>
            </a:fld>
            <a:endParaRPr lang="es-ES">
              <a:latin typeface="Arial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D073C2A1-EB45-4E27-B69A-6EAE07C44AD5}" type="slidenum">
              <a:rPr lang="es-ES">
                <a:latin typeface="Arial" charset="0"/>
              </a:rPr>
              <a:pPr eaLnBrk="1" hangingPunct="1"/>
              <a:t>21</a:t>
            </a:fld>
            <a:endParaRPr lang="es-ES">
              <a:latin typeface="Arial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57C82C5F-CF97-4ADB-8749-140E9AAAB0D8}" type="slidenum">
              <a:rPr lang="es-ES">
                <a:latin typeface="Arial" charset="0"/>
              </a:rPr>
              <a:pPr eaLnBrk="1" hangingPunct="1"/>
              <a:t>22</a:t>
            </a:fld>
            <a:endParaRPr lang="es-ES">
              <a:latin typeface="Arial" charset="0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198D2EF7-EE06-4C0E-999D-AA29C197E5A8}" type="slidenum">
              <a:rPr lang="es-ES">
                <a:latin typeface="Arial" charset="0"/>
              </a:rPr>
              <a:pPr eaLnBrk="1" hangingPunct="1"/>
              <a:t>23</a:t>
            </a:fld>
            <a:endParaRPr lang="es-ES">
              <a:latin typeface="Arial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FBD439CF-0149-40E1-A925-1675534F610E}" type="slidenum">
              <a:rPr lang="es-ES">
                <a:latin typeface="Arial" charset="0"/>
              </a:rPr>
              <a:pPr eaLnBrk="1" hangingPunct="1"/>
              <a:t>24</a:t>
            </a:fld>
            <a:endParaRPr lang="es-ES">
              <a:latin typeface="Arial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B8142C75-8D62-48F7-9B7B-0847726F708F}" type="slidenum">
              <a:rPr lang="es-ES">
                <a:latin typeface="Arial" charset="0"/>
              </a:rPr>
              <a:pPr eaLnBrk="1" hangingPunct="1"/>
              <a:t>25</a:t>
            </a:fld>
            <a:endParaRPr lang="es-ES">
              <a:latin typeface="Arial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60BC0D51-E645-449E-89A4-0DC8F1817D44}" type="slidenum">
              <a:rPr lang="es-ES">
                <a:latin typeface="Arial" charset="0"/>
              </a:rPr>
              <a:pPr eaLnBrk="1" hangingPunct="1"/>
              <a:t>26</a:t>
            </a:fld>
            <a:endParaRPr lang="es-ES">
              <a:latin typeface="Arial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C90506F5-3627-40C3-9859-60D8B32AAEC2}" type="slidenum">
              <a:rPr lang="es-ES">
                <a:latin typeface="Arial" charset="0"/>
              </a:rPr>
              <a:pPr eaLnBrk="1" hangingPunct="1"/>
              <a:t>27</a:t>
            </a:fld>
            <a:endParaRPr lang="es-ES">
              <a:latin typeface="Arial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3E8F16E1-F410-4781-83F5-FC0C5A7989FD}" type="slidenum">
              <a:rPr lang="es-ES">
                <a:latin typeface="Arial" charset="0"/>
              </a:rPr>
              <a:pPr eaLnBrk="1" hangingPunct="1"/>
              <a:t>28</a:t>
            </a:fld>
            <a:endParaRPr lang="es-ES">
              <a:latin typeface="Arial" charset="0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4D4B3964-0FC1-4A9D-A02D-0E0E82BE2A69}" type="slidenum">
              <a:rPr lang="es-ES">
                <a:latin typeface="Arial" charset="0"/>
              </a:rPr>
              <a:pPr eaLnBrk="1" hangingPunct="1"/>
              <a:t>29</a:t>
            </a:fld>
            <a:endParaRPr lang="es-ES">
              <a:latin typeface="Arial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803041B4-8905-4670-A878-09F7BF7059CD}" type="slidenum">
              <a:rPr lang="es-ES">
                <a:latin typeface="Arial" charset="0"/>
              </a:rPr>
              <a:pPr eaLnBrk="1" hangingPunct="1"/>
              <a:t>30</a:t>
            </a:fld>
            <a:endParaRPr lang="es-ES">
              <a:latin typeface="Arial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9BA18637-6BD8-437C-880D-8A85D5537277}" type="slidenum">
              <a:rPr lang="es-ES">
                <a:latin typeface="Arial" charset="0"/>
              </a:rPr>
              <a:pPr eaLnBrk="1" hangingPunct="1"/>
              <a:t>31</a:t>
            </a:fld>
            <a:endParaRPr lang="es-E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fld id="{9430DB7F-3FDD-44FE-9273-C57B6D1FFF78}" type="slidenum">
              <a:rPr lang="es-ES">
                <a:latin typeface="Arial" charset="0"/>
              </a:rPr>
              <a:pPr eaLnBrk="1" hangingPunct="1"/>
              <a:t>32</a:t>
            </a:fld>
            <a:endParaRPr lang="es-ES">
              <a:latin typeface="Arial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20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23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27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29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31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32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33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34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35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36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</p:grpSp>
      <p:sp>
        <p:nvSpPr>
          <p:cNvPr id="6183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6184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9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B67B479-9BBA-4CB8-B8E6-900A12E6EFC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8720657"/>
      </p:ext>
    </p:extLst>
  </p:cSld>
  <p:clrMapOvr>
    <a:masterClrMapping/>
  </p:clrMapOvr>
  <p:transition spd="slow" advTm="20000">
    <p:randomBa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3EBB6-6848-48D2-9E4B-FC8D572E9CF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9194038"/>
      </p:ext>
    </p:extLst>
  </p:cSld>
  <p:clrMapOvr>
    <a:masterClrMapping/>
  </p:clrMapOvr>
  <p:transition spd="slow" advTm="20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88CE0-E516-4B8C-B1F7-E6BD1C97E3B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34545445"/>
      </p:ext>
    </p:extLst>
  </p:cSld>
  <p:clrMapOvr>
    <a:masterClrMapping/>
  </p:clrMapOvr>
  <p:transition spd="slow" advTm="20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ED139F-8BB5-4A5C-A454-EDD72973FF4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07946023"/>
      </p:ext>
    </p:extLst>
  </p:cSld>
  <p:clrMapOvr>
    <a:masterClrMapping/>
  </p:clrMapOvr>
  <p:transition spd="slow" advTm="20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CE2B2-2D99-47AF-B696-2CDE9008A0C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20519472"/>
      </p:ext>
    </p:extLst>
  </p:cSld>
  <p:clrMapOvr>
    <a:masterClrMapping/>
  </p:clrMapOvr>
  <p:transition spd="slow" advTm="20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F25F33-4572-4612-848A-A2EBCFFD140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95527729"/>
      </p:ext>
    </p:extLst>
  </p:cSld>
  <p:clrMapOvr>
    <a:masterClrMapping/>
  </p:clrMapOvr>
  <p:transition spd="slow" advTm="20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AFBA8-892A-495E-9966-89A68124E3E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78884597"/>
      </p:ext>
    </p:extLst>
  </p:cSld>
  <p:clrMapOvr>
    <a:masterClrMapping/>
  </p:clrMapOvr>
  <p:transition spd="slow" advTm="20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FB63E-3B0A-4867-B3AA-8EBA543E97E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31882132"/>
      </p:ext>
    </p:extLst>
  </p:cSld>
  <p:clrMapOvr>
    <a:masterClrMapping/>
  </p:clrMapOvr>
  <p:transition spd="slow" advTm="20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C63BF-EA2D-48B8-B381-54B486C68D1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58848380"/>
      </p:ext>
    </p:extLst>
  </p:cSld>
  <p:clrMapOvr>
    <a:masterClrMapping/>
  </p:clrMapOvr>
  <p:transition spd="slow" advTm="20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EE0F2-00B3-4E76-A71F-DF89F382871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62918379"/>
      </p:ext>
    </p:extLst>
  </p:cSld>
  <p:clrMapOvr>
    <a:masterClrMapping/>
  </p:clrMapOvr>
  <p:transition spd="slow" advTm="20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180D02-90C3-4267-93FB-0A3D30EF10E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17027678"/>
      </p:ext>
    </p:extLst>
  </p:cSld>
  <p:clrMapOvr>
    <a:masterClrMapping/>
  </p:clrMapOvr>
  <p:transition spd="slow" advTm="2000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s-ES" noProof="0" smtClean="0"/>
              <a:t>Haga clic en el icono para agregar una imagen prediseñada</a:t>
            </a:r>
            <a:endParaRPr lang="es-ES_tradnl" noProof="0" dirty="0" smtClean="0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B7825-7E0F-4479-8189-33F95CA7D9F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75767796"/>
      </p:ext>
    </p:extLst>
  </p:cSld>
  <p:clrMapOvr>
    <a:masterClrMapping/>
  </p:clrMapOvr>
  <p:transition spd="slow" advTm="20000">
    <p:randomBa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194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123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24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25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26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27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28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29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30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31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32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33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34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35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36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37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38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39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40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41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42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43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44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45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46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47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48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49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50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51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52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53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54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55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  <p:sp>
          <p:nvSpPr>
            <p:cNvPr id="5156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ES_tradnl" dirty="0"/>
            </a:p>
          </p:txBody>
        </p:sp>
      </p:grpSp>
      <p:sp>
        <p:nvSpPr>
          <p:cNvPr id="5157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5158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159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160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161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C618E83F-6257-43F1-A722-D474C1DC1C2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4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 spd="slow" advTm="2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7" grpId="0"/>
      <p:bldP spid="5158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1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1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1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1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1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1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1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1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1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1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wmf"/><Relationship Id="rId5" Type="http://schemas.openxmlformats.org/officeDocument/2006/relationships/oleObject" Target="../embeddings/oleObject1.bin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2.bp.blogspot.com/_J-xBXWQi684/SCOFxUSLlyI/AAAAAAAAAuI/rAmCbVqZshk/s1600-h/DSC05047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ext Box 14"/>
          <p:cNvSpPr txBox="1">
            <a:spLocks noChangeArrowheads="1"/>
          </p:cNvSpPr>
          <p:nvPr/>
        </p:nvSpPr>
        <p:spPr bwMode="auto">
          <a:xfrm>
            <a:off x="5148263" y="63087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es-ES_tradnl"/>
          </a:p>
        </p:txBody>
      </p:sp>
      <p:graphicFrame>
        <p:nvGraphicFramePr>
          <p:cNvPr id="1026" name="Object 25"/>
          <p:cNvGraphicFramePr>
            <a:graphicFrameLocks noChangeAspect="1"/>
          </p:cNvGraphicFramePr>
          <p:nvPr/>
        </p:nvGraphicFramePr>
        <p:xfrm>
          <a:off x="8072438" y="5786438"/>
          <a:ext cx="846137" cy="855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Imagen" r:id="rId5" imgW="846000" imgH="855720" progId="MS_ClipArt_Gallery.2">
                  <p:embed/>
                </p:oleObj>
              </mc:Choice>
              <mc:Fallback>
                <p:oleObj name="Imagen" r:id="rId5" imgW="846000" imgH="855720" progId="MS_ClipArt_Gallery.2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72438" y="5786438"/>
                        <a:ext cx="846137" cy="855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26"/>
          <p:cNvGraphicFramePr>
            <a:graphicFrameLocks noChangeAspect="1"/>
          </p:cNvGraphicFramePr>
          <p:nvPr/>
        </p:nvGraphicFramePr>
        <p:xfrm>
          <a:off x="214313" y="5786438"/>
          <a:ext cx="871537" cy="855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Imagen" r:id="rId7" imgW="846000" imgH="855720" progId="MS_ClipArt_Gallery.2">
                  <p:embed/>
                </p:oleObj>
              </mc:Choice>
              <mc:Fallback>
                <p:oleObj name="Imagen" r:id="rId7" imgW="846000" imgH="855720" progId="MS_ClipArt_Gallery.2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313" y="5786438"/>
                        <a:ext cx="871537" cy="855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11 Rectángulo"/>
          <p:cNvSpPr/>
          <p:nvPr/>
        </p:nvSpPr>
        <p:spPr>
          <a:xfrm>
            <a:off x="857224" y="2928934"/>
            <a:ext cx="7500990" cy="1104607"/>
          </a:xfrm>
          <a:prstGeom prst="rect">
            <a:avLst/>
          </a:prstGeom>
          <a:noFill/>
        </p:spPr>
        <p:txBody>
          <a:bodyPr wrap="none">
            <a:prstTxWarp prst="textPlain">
              <a:avLst/>
            </a:prstTxWarp>
            <a:spAutoFit/>
          </a:bodyPr>
          <a:lstStyle/>
          <a:p>
            <a:pPr algn="ctr">
              <a:defRPr/>
            </a:pPr>
            <a:r>
              <a:rPr lang="es-ES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lue Highway Linocut" pitchFamily="2" charset="0"/>
              </a:rPr>
              <a:t>Las corralas de Madrid</a:t>
            </a:r>
          </a:p>
        </p:txBody>
      </p:sp>
    </p:spTree>
  </p:cSld>
  <p:clrMapOvr>
    <a:masterClrMapping/>
  </p:clrMapOvr>
  <p:transition spd="slow">
    <p:split orient="vert"/>
    <p:sndAc>
      <p:stSnd loop="1">
        <p:snd r:embed="rId4" name="La Verbena De La Paloma (3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0 Imagen" descr="3277562122_b437fb7e8c_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9 Rectángulo"/>
          <p:cNvSpPr>
            <a:spLocks noChangeArrowheads="1"/>
          </p:cNvSpPr>
          <p:nvPr/>
        </p:nvSpPr>
        <p:spPr bwMode="auto">
          <a:xfrm>
            <a:off x="1000125" y="3429000"/>
            <a:ext cx="72866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sz="2400"/>
              <a:t>Las corralas, también llamadas </a:t>
            </a:r>
            <a:r>
              <a:rPr lang="es-ES_tradnl" sz="2400" i="1"/>
              <a:t>"casas de corredor"</a:t>
            </a:r>
            <a:r>
              <a:rPr lang="es-ES_tradnl" sz="2400"/>
              <a:t>, son las viviendas más castizas de Madrid.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5 Imagen" descr="2887142735_ba656b110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4229100" cy="635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6 Imagen" descr="2887147633_a3507f7b6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214313"/>
            <a:ext cx="4229100" cy="635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9"/>
          <p:cNvSpPr>
            <a:spLocks noChangeArrowheads="1"/>
          </p:cNvSpPr>
          <p:nvPr/>
        </p:nvSpPr>
        <p:spPr bwMode="auto">
          <a:xfrm>
            <a:off x="571500" y="2940050"/>
            <a:ext cx="785812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000">
                <a:latin typeface="Arial" charset="0"/>
              </a:rPr>
              <a:t>Se trata de una construcción que consta de un corredor que rodea a un patio comunitario. Ambos, corredor y patio son los lugares donde se desarrolla tradicionalmente la vida vecinal, formando una fusión entre la calle y la casa. Así, en ellas se sigue conservando el trato personal con los vecinos que viven en la puerta de al lado, algo que por desgracia poco a poco se va perdiendo. </a:t>
            </a:r>
          </a:p>
        </p:txBody>
      </p:sp>
      <p:pic>
        <p:nvPicPr>
          <p:cNvPr id="7171" name="Picture 10" descr="http://2.bp.blogspot.com/_J-xBXWQi684/SCOFxUSLlyI/AAAAAAAAAuI/rAmCbVqZshk/s200/DSC05047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8575" y="-914400"/>
            <a:ext cx="14287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8 Imagen" descr="DSC0504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5 Rectángulo"/>
          <p:cNvSpPr>
            <a:spLocks noChangeArrowheads="1"/>
          </p:cNvSpPr>
          <p:nvPr/>
        </p:nvSpPr>
        <p:spPr bwMode="auto">
          <a:xfrm>
            <a:off x="5357813" y="1714500"/>
            <a:ext cx="3500437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/>
              <a:t>Inspiradas posiblemente en</a:t>
            </a:r>
          </a:p>
          <a:p>
            <a:pPr algn="ctr"/>
            <a:r>
              <a:rPr lang="es-ES_tradnl"/>
              <a:t> los adarves árabes, estos </a:t>
            </a:r>
            <a:r>
              <a:rPr lang="es-ES_tradnl" i="1"/>
              <a:t>"balcones corridos" </a:t>
            </a:r>
            <a:r>
              <a:rPr lang="es-ES_tradnl"/>
              <a:t>supusieron una solución económica para dar vivienda a todos aquellos que llegaban a la capital procedentes de otros puntos del país. Las viviendas no suelen superar los 30 metros cuadrados, y en muchas de ellas las condiciones de habitabilidad son algo precarias. De hecho aún en la cuarta parte de las corralas se mantiene el que sólo haya un retrete por corredor.</a:t>
            </a:r>
            <a:br>
              <a:rPr lang="es-ES_tradnl"/>
            </a:br>
            <a:endParaRPr lang="es-ES_tradnl"/>
          </a:p>
        </p:txBody>
      </p:sp>
      <p:pic>
        <p:nvPicPr>
          <p:cNvPr id="9219" name="6 Imagen" descr="2951970644_464995593f_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8 Conector recto de flecha"/>
          <p:cNvCxnSpPr/>
          <p:nvPr/>
        </p:nvCxnSpPr>
        <p:spPr>
          <a:xfrm rot="10800000">
            <a:off x="3214688" y="3786188"/>
            <a:ext cx="2357437" cy="200025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3749729039_d1fb84a38c_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40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2 Imagen" descr="2814411919_668a49c2d7_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113" y="0"/>
            <a:ext cx="4560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Rectángulo"/>
          <p:cNvSpPr>
            <a:spLocks noChangeArrowheads="1"/>
          </p:cNvSpPr>
          <p:nvPr/>
        </p:nvSpPr>
        <p:spPr bwMode="auto">
          <a:xfrm>
            <a:off x="1143000" y="3214688"/>
            <a:ext cx="6929438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sz="2000"/>
              <a:t>Comenzaron a construirse después que Felipe II trasladara la corte a Madrid (siglo XVI), y tuvieron su máximo apogeo en el siglo XIX. Existen todavía en Madrid más de 400 corralas de los siglos XVIII y XIX, repartidas principalmente en los barrios de Lavapiés, Embajadores y La Latina.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9 Imagen" descr="Barrio de Chuec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9124950" cy="658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572250" y="6429375"/>
            <a:ext cx="2268538" cy="252413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6 Imagen" descr="DSC0774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7 Rectángulo"/>
          <p:cNvSpPr>
            <a:spLocks noChangeArrowheads="1"/>
          </p:cNvSpPr>
          <p:nvPr/>
        </p:nvSpPr>
        <p:spPr bwMode="auto">
          <a:xfrm>
            <a:off x="0" y="6286500"/>
            <a:ext cx="914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b="1">
                <a:solidFill>
                  <a:srgbClr val="FFC000"/>
                </a:solidFill>
              </a:rPr>
              <a:t>Corrala de Ventorrillo</a:t>
            </a:r>
            <a:endParaRPr lang="es-ES_tradnl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5 Rectángulo"/>
          <p:cNvSpPr>
            <a:spLocks noChangeArrowheads="1"/>
          </p:cNvSpPr>
          <p:nvPr/>
        </p:nvSpPr>
        <p:spPr bwMode="auto">
          <a:xfrm>
            <a:off x="928688" y="3286125"/>
            <a:ext cx="714375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sz="2000"/>
              <a:t>En su momento fueron tema de inspiración en algunos libros, siendo Pío Baroja o Pérez Galdós dos de los que más reflejaron las vidas de la gente que en ellas vivían. Asimismo fueron escenario de numerosas obras teatrales y zarzuelas.</a:t>
            </a:r>
            <a:r>
              <a:rPr lang="es-ES_tradnl"/>
              <a:t/>
            </a:r>
            <a:br>
              <a:rPr lang="es-ES_tradnl"/>
            </a:br>
            <a:endParaRPr lang="es-ES_tradnl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2943139706_1c8c331f6a_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6 Imagen" descr="DSC0504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388"/>
            <a:ext cx="9144000" cy="624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corrala-lavapies-naneltv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4 Rectángulo"/>
          <p:cNvSpPr>
            <a:spLocks noChangeArrowheads="1"/>
          </p:cNvSpPr>
          <p:nvPr/>
        </p:nvSpPr>
        <p:spPr bwMode="auto">
          <a:xfrm>
            <a:off x="0" y="6211888"/>
            <a:ext cx="9144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b="1"/>
              <a:t>Corrala en la zona de Lavapiés</a:t>
            </a:r>
            <a:r>
              <a:rPr lang="es-ES_tradnl"/>
              <a:t/>
            </a:r>
            <a:br>
              <a:rPr lang="es-ES_tradnl"/>
            </a:br>
            <a:endParaRPr lang="es-ES_tradnl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5 Rectángulo"/>
          <p:cNvSpPr>
            <a:spLocks noChangeArrowheads="1"/>
          </p:cNvSpPr>
          <p:nvPr/>
        </p:nvSpPr>
        <p:spPr bwMode="auto">
          <a:xfrm>
            <a:off x="785813" y="2357438"/>
            <a:ext cx="7643812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sz="2000"/>
              <a:t>Hoy las corralas, habitadas en muchos casos por inquilinos con alquiler de renta antigua y por personas mayores, tienden a desaparecer, ya que son objetivo prioritario de la devoradora especulación urbanística. La más más grande y mejor conservada se encuentra entre la calle del Tribulete y la calle Sombrerete. Construida en 1839 se estructura en torno a un patio que da a la calle Mesón de Paredes. En 1977 tras ser declarada Monumento Nacional, fue objeto de una profunda restauración. </a:t>
            </a:r>
          </a:p>
          <a:p>
            <a:pPr algn="ctr"/>
            <a:r>
              <a:rPr lang="es-ES_tradnl" sz="2000"/>
              <a:t>El Ayuntamiento la ha utilizado en ocasiones para actos </a:t>
            </a:r>
          </a:p>
          <a:p>
            <a:pPr algn="ctr"/>
            <a:r>
              <a:rPr lang="es-ES_tradnl" sz="2000"/>
              <a:t>culturales, en los llamados veranos de la villa.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2 Imagen" descr="corral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3" y="0"/>
            <a:ext cx="8943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4 Rectángulo"/>
          <p:cNvSpPr>
            <a:spLocks noChangeArrowheads="1"/>
          </p:cNvSpPr>
          <p:nvPr/>
        </p:nvSpPr>
        <p:spPr bwMode="auto">
          <a:xfrm>
            <a:off x="0" y="142875"/>
            <a:ext cx="914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b="1">
                <a:solidFill>
                  <a:srgbClr val="000000"/>
                </a:solidFill>
              </a:rPr>
              <a:t>Corrala de Tribulete.- </a:t>
            </a:r>
            <a:r>
              <a:rPr lang="es-ES_tradnl">
                <a:solidFill>
                  <a:srgbClr val="000000"/>
                </a:solidFill>
              </a:rPr>
              <a:t>Calle de Tribulete, 12, c/v Calle del Mesón de Paredes.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3 Imagen" descr="3660821955_1eccbf4a5d_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0188"/>
            <a:ext cx="9153525" cy="442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4 Rectángulo"/>
          <p:cNvSpPr>
            <a:spLocks noChangeArrowheads="1"/>
          </p:cNvSpPr>
          <p:nvPr/>
        </p:nvSpPr>
        <p:spPr bwMode="auto">
          <a:xfrm>
            <a:off x="0" y="857250"/>
            <a:ext cx="914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b="1"/>
              <a:t>Después de la restauración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3 Imagen" descr="3411615149_239350be1f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5 Imagen" descr="Corrala de Sombrerete, fachada a Mesón de Paredes.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30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9 Imagen" descr="3390363082_c42833f1cc_b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5 Imagen" descr="Corrala de la Calle Mesón de Paredes, de finales del siglo XVIII, tomada en el año 197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0"/>
            <a:ext cx="8734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7 Rectángulo"/>
          <p:cNvSpPr>
            <a:spLocks noChangeArrowheads="1"/>
          </p:cNvSpPr>
          <p:nvPr/>
        </p:nvSpPr>
        <p:spPr bwMode="auto">
          <a:xfrm>
            <a:off x="0" y="357188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sz="1600" b="1">
                <a:solidFill>
                  <a:srgbClr val="000000"/>
                </a:solidFill>
              </a:rPr>
              <a:t>Corrala de Miguel Servet.-</a:t>
            </a:r>
            <a:r>
              <a:rPr lang="es-ES_tradnl" sz="1600">
                <a:solidFill>
                  <a:srgbClr val="000000"/>
                </a:solidFill>
              </a:rPr>
              <a:t>finales del siglo XVIII, foto tomada en el año 1976. </a:t>
            </a:r>
          </a:p>
          <a:p>
            <a:pPr algn="ctr"/>
            <a:r>
              <a:rPr lang="es-ES_tradnl" sz="1600">
                <a:solidFill>
                  <a:srgbClr val="000000"/>
                </a:solidFill>
              </a:rPr>
              <a:t>Calle Miguel servet, 21 c/v Calle del Mesón de Paredes.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5 Imagen" descr="La misma Corrala de la Calle Mesón de Paredes, de finales del siglo XVIII, tras la reforma de los años 90.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1925"/>
            <a:ext cx="9153525" cy="669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6 Rectángulo"/>
          <p:cNvSpPr>
            <a:spLocks noChangeArrowheads="1"/>
          </p:cNvSpPr>
          <p:nvPr/>
        </p:nvSpPr>
        <p:spPr bwMode="auto">
          <a:xfrm>
            <a:off x="2143125" y="357188"/>
            <a:ext cx="5715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sz="1600" b="1">
                <a:solidFill>
                  <a:srgbClr val="000000"/>
                </a:solidFill>
              </a:rPr>
              <a:t>La misma Corrala tras la reforma de los años 90.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miguel_servet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82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5 Imagen" descr="Corrala de la Ribera de Curtidor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6 Rectángulo"/>
          <p:cNvSpPr>
            <a:spLocks noChangeArrowheads="1"/>
          </p:cNvSpPr>
          <p:nvPr/>
        </p:nvSpPr>
        <p:spPr bwMode="auto">
          <a:xfrm>
            <a:off x="2571750" y="6215063"/>
            <a:ext cx="4103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_tradnl" b="1">
                <a:solidFill>
                  <a:srgbClr val="000000"/>
                </a:solidFill>
              </a:rPr>
              <a:t>Corrala de la Ribera de Curtidores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Ribera de Curtidor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2 Rectángulo"/>
          <p:cNvSpPr>
            <a:spLocks noChangeArrowheads="1"/>
          </p:cNvSpPr>
          <p:nvPr/>
        </p:nvSpPr>
        <p:spPr bwMode="auto">
          <a:xfrm>
            <a:off x="0" y="357188"/>
            <a:ext cx="9144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/>
              <a:t>Ribera de Curtidores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6 Imagen" descr="3564782306_1b0c3c80b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9144000" cy="647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2 Imagen" descr="corrala-reina-sofia-naneltv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3 Rectángulo"/>
          <p:cNvSpPr>
            <a:spLocks noChangeArrowheads="1"/>
          </p:cNvSpPr>
          <p:nvPr/>
        </p:nvSpPr>
        <p:spPr bwMode="auto">
          <a:xfrm>
            <a:off x="0" y="214313"/>
            <a:ext cx="9144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b="1">
                <a:solidFill>
                  <a:srgbClr val="000000"/>
                </a:solidFill>
              </a:rPr>
              <a:t>Corrala en la zona del museo Reina Sofía</a:t>
            </a:r>
            <a:r>
              <a:rPr lang="es-ES_tradnl"/>
              <a:t/>
            </a:r>
            <a:br>
              <a:rPr lang="es-ES_tradnl"/>
            </a:br>
            <a:endParaRPr lang="es-ES_tradnl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4 Imagen" descr="............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8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5 Rectángulo"/>
          <p:cNvSpPr>
            <a:spLocks noChangeArrowheads="1"/>
          </p:cNvSpPr>
          <p:nvPr/>
        </p:nvSpPr>
        <p:spPr bwMode="auto">
          <a:xfrm>
            <a:off x="0" y="5929313"/>
            <a:ext cx="9144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b="1"/>
              <a:t>Corrala</a:t>
            </a:r>
            <a:r>
              <a:rPr lang="es-ES_tradnl"/>
              <a:t> que estuvo situada entre las </a:t>
            </a:r>
            <a:r>
              <a:rPr lang="es-ES_tradnl" b="1"/>
              <a:t>calles del Rosario</a:t>
            </a:r>
            <a:r>
              <a:rPr lang="es-ES_tradnl"/>
              <a:t> y </a:t>
            </a:r>
            <a:r>
              <a:rPr lang="es-ES_tradnl" b="1"/>
              <a:t>San Bernabé</a:t>
            </a:r>
            <a:r>
              <a:rPr lang="es-ES_tradnl"/>
              <a:t>, con</a:t>
            </a:r>
          </a:p>
          <a:p>
            <a:pPr algn="ctr"/>
            <a:r>
              <a:rPr lang="es-ES_tradnl"/>
              <a:t> entrada probablemente por la calle del Rosario número 17 o 15.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4 Imagen" descr="Imatge06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79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5 Rectángulo"/>
          <p:cNvSpPr>
            <a:spLocks noChangeArrowheads="1"/>
          </p:cNvSpPr>
          <p:nvPr/>
        </p:nvSpPr>
        <p:spPr bwMode="auto">
          <a:xfrm>
            <a:off x="5286375" y="2000250"/>
            <a:ext cx="357187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/>
              <a:t>En la calle Carlos Arniches (paralela a Mira el Río Baja), hay un portal que da a un patio interior que también es ocupado por los vendedores y tiene alrededor una corrala típica madrileña un poco destartalada pero que tiene un encanto que deseo que dure muchos años y no entre la piqueta asesina que nos priva de nuestros recuerdos mas entrañables, he visto en Madrid otras corralas en el barrio de Lavapiés en mejor estado.</a:t>
            </a:r>
          </a:p>
        </p:txBody>
      </p:sp>
      <p:sp>
        <p:nvSpPr>
          <p:cNvPr id="31748" name="6 CuadroTexto"/>
          <p:cNvSpPr txBox="1">
            <a:spLocks noChangeArrowheads="1"/>
          </p:cNvSpPr>
          <p:nvPr/>
        </p:nvSpPr>
        <p:spPr bwMode="auto">
          <a:xfrm>
            <a:off x="5429250" y="1285875"/>
            <a:ext cx="3321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es-ES_tradnl" sz="2800"/>
              <a:t>Corrala en el Rastro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8 Imagen" descr="2317498995_f48c43d081_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9 Rectángulo"/>
          <p:cNvSpPr>
            <a:spLocks noChangeArrowheads="1"/>
          </p:cNvSpPr>
          <p:nvPr/>
        </p:nvSpPr>
        <p:spPr bwMode="auto">
          <a:xfrm>
            <a:off x="0" y="6286500"/>
            <a:ext cx="914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b="1"/>
              <a:t>Corrala en el Rastro, foto de los años 70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7 Rectángulo"/>
          <p:cNvSpPr>
            <a:spLocks noChangeArrowheads="1"/>
          </p:cNvSpPr>
          <p:nvPr/>
        </p:nvSpPr>
        <p:spPr bwMode="auto">
          <a:xfrm>
            <a:off x="1071563" y="3143250"/>
            <a:ext cx="71437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sz="2000"/>
              <a:t>Arquitectónicamente, una corrala es una edificación que puede tomar distintas formas pero que siempre mantiene dos elementos centrales: el patio y el corredor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3 Imagen" descr="g_621333_571989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00034" y="2285992"/>
            <a:ext cx="8643966" cy="221599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3800" b="1" spc="50" dirty="0">
                <a:ln w="13500">
                  <a:solidFill>
                    <a:schemeClr val="accent2">
                      <a:lumMod val="60000"/>
                      <a:lumOff val="40000"/>
                      <a:alpha val="6500"/>
                    </a:schemeClr>
                  </a:solidFill>
                  <a:prstDash val="solid"/>
                </a:ln>
                <a:solidFill>
                  <a:srgbClr val="FF9933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ue Highway Linocut" pitchFamily="2" charset="0"/>
              </a:rPr>
              <a:t>Fin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2">
  <a:themeElements>
    <a:clrScheme name="Balance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Balance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</Template>
  <TotalTime>0</TotalTime>
  <Words>663</Words>
  <Application>Microsoft Office PowerPoint</Application>
  <PresentationFormat>Presentación en pantalla (4:3)</PresentationFormat>
  <Paragraphs>61</Paragraphs>
  <Slides>33</Slides>
  <Notes>32</Notes>
  <HiddenSlides>0</HiddenSlides>
  <MMClips>0</MMClips>
  <ScaleCrop>false</ScaleCrop>
  <HeadingPairs>
    <vt:vector size="6" baseType="variant"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6" baseType="lpstr">
      <vt:lpstr>Presentación2</vt:lpstr>
      <vt:lpstr>Diseño predeterminado</vt:lpstr>
      <vt:lpstr>Imagen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www.laboutiquedelpowerpoint.com</dc:subject>
  <dc:creator>Jose Luis</dc:creator>
  <cp:lastModifiedBy>Jose Luis</cp:lastModifiedBy>
  <cp:revision>1</cp:revision>
  <dcterms:created xsi:type="dcterms:W3CDTF">2021-01-27T17:21:01Z</dcterms:created>
  <dcterms:modified xsi:type="dcterms:W3CDTF">2021-01-27T17:21:48Z</dcterms:modified>
</cp:coreProperties>
</file>