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2" r:id="rId3"/>
    <p:sldId id="258" r:id="rId4"/>
    <p:sldId id="259" r:id="rId5"/>
    <p:sldId id="260" r:id="rId6"/>
    <p:sldId id="261" r:id="rId7"/>
    <p:sldId id="262" r:id="rId8"/>
    <p:sldId id="263" r:id="rId9"/>
    <p:sldId id="265" r:id="rId10"/>
    <p:sldId id="266" r:id="rId11"/>
    <p:sldId id="287" r:id="rId12"/>
    <p:sldId id="290" r:id="rId13"/>
    <p:sldId id="278" r:id="rId14"/>
    <p:sldId id="309" r:id="rId15"/>
    <p:sldId id="298" r:id="rId16"/>
    <p:sldId id="274" r:id="rId17"/>
    <p:sldId id="293" r:id="rId18"/>
    <p:sldId id="303" r:id="rId19"/>
    <p:sldId id="299" r:id="rId20"/>
    <p:sldId id="280" r:id="rId21"/>
    <p:sldId id="304" r:id="rId22"/>
    <p:sldId id="269" r:id="rId23"/>
    <p:sldId id="275" r:id="rId24"/>
    <p:sldId id="277" r:id="rId25"/>
    <p:sldId id="270" r:id="rId26"/>
    <p:sldId id="276" r:id="rId27"/>
    <p:sldId id="305" r:id="rId28"/>
    <p:sldId id="281" r:id="rId29"/>
    <p:sldId id="308" r:id="rId30"/>
    <p:sldId id="306" r:id="rId31"/>
    <p:sldId id="271" r:id="rId32"/>
    <p:sldId id="301" r:id="rId33"/>
    <p:sldId id="294" r:id="rId34"/>
    <p:sldId id="296" r:id="rId35"/>
    <p:sldId id="307" r:id="rId36"/>
    <p:sldId id="297" r:id="rId37"/>
    <p:sldId id="285" r:id="rId38"/>
    <p:sldId id="283" r:id="rId39"/>
    <p:sldId id="273" r:id="rId40"/>
    <p:sldId id="310" r:id="rId4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syzA00GuC7PV4S6h8fyxrQ" hashData="yvcqMjhWyg9A74n3kkuwMROV3u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99"/>
    <a:srgbClr val="0033CC"/>
    <a:srgbClr val="0099FF"/>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0DB24B8A-338D-4DA3-8E15-A9A9C337E730}"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F9272FE1-CFA1-4F87-BB06-53C1F24FCA26}"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FDAB3180-DE78-4B42-A0CB-BA7E6625C41E}"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DE25BE32-A14D-4BE0-BAB4-008B7D6A062B}"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pt-BR"/>
          </a:p>
        </p:txBody>
      </p:sp>
      <p:sp>
        <p:nvSpPr>
          <p:cNvPr id="8" name="7 Marcador de pie de página"/>
          <p:cNvSpPr>
            <a:spLocks noGrp="1"/>
          </p:cNvSpPr>
          <p:nvPr>
            <p:ph type="ftr" sz="quarter" idx="11"/>
          </p:nvPr>
        </p:nvSpPr>
        <p:spPr/>
        <p:txBody>
          <a:bodyPr/>
          <a:lstStyle>
            <a:lvl1pPr>
              <a:defRPr/>
            </a:lvl1pPr>
          </a:lstStyle>
          <a:p>
            <a:endParaRPr lang="pt-BR"/>
          </a:p>
        </p:txBody>
      </p:sp>
      <p:sp>
        <p:nvSpPr>
          <p:cNvPr id="9" name="8 Marcador de número de diapositiva"/>
          <p:cNvSpPr>
            <a:spLocks noGrp="1"/>
          </p:cNvSpPr>
          <p:nvPr>
            <p:ph type="sldNum" sz="quarter" idx="12"/>
          </p:nvPr>
        </p:nvSpPr>
        <p:spPr/>
        <p:txBody>
          <a:bodyPr/>
          <a:lstStyle>
            <a:lvl1pPr>
              <a:defRPr/>
            </a:lvl1pPr>
          </a:lstStyle>
          <a:p>
            <a:fld id="{29DA6E24-ECF9-4177-A7B1-C3DFF7DC310B}"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pt-BR"/>
          </a:p>
        </p:txBody>
      </p:sp>
      <p:sp>
        <p:nvSpPr>
          <p:cNvPr id="4" name="3 Marcador de pie de página"/>
          <p:cNvSpPr>
            <a:spLocks noGrp="1"/>
          </p:cNvSpPr>
          <p:nvPr>
            <p:ph type="ftr" sz="quarter" idx="11"/>
          </p:nvPr>
        </p:nvSpPr>
        <p:spPr/>
        <p:txBody>
          <a:bodyPr/>
          <a:lstStyle>
            <a:lvl1pPr>
              <a:defRPr/>
            </a:lvl1pPr>
          </a:lstStyle>
          <a:p>
            <a:endParaRPr lang="pt-BR"/>
          </a:p>
        </p:txBody>
      </p:sp>
      <p:sp>
        <p:nvSpPr>
          <p:cNvPr id="5" name="4 Marcador de número de diapositiva"/>
          <p:cNvSpPr>
            <a:spLocks noGrp="1"/>
          </p:cNvSpPr>
          <p:nvPr>
            <p:ph type="sldNum" sz="quarter" idx="12"/>
          </p:nvPr>
        </p:nvSpPr>
        <p:spPr/>
        <p:txBody>
          <a:bodyPr/>
          <a:lstStyle>
            <a:lvl1pPr>
              <a:defRPr/>
            </a:lvl1pPr>
          </a:lstStyle>
          <a:p>
            <a:fld id="{C56EC60F-6DA9-4737-A399-9593D0F062AE}"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pt-BR"/>
          </a:p>
        </p:txBody>
      </p:sp>
      <p:sp>
        <p:nvSpPr>
          <p:cNvPr id="3" name="2 Marcador de pie de página"/>
          <p:cNvSpPr>
            <a:spLocks noGrp="1"/>
          </p:cNvSpPr>
          <p:nvPr>
            <p:ph type="ftr" sz="quarter" idx="11"/>
          </p:nvPr>
        </p:nvSpPr>
        <p:spPr/>
        <p:txBody>
          <a:bodyPr/>
          <a:lstStyle>
            <a:lvl1pPr>
              <a:defRPr/>
            </a:lvl1pPr>
          </a:lstStyle>
          <a:p>
            <a:endParaRPr lang="pt-BR"/>
          </a:p>
        </p:txBody>
      </p:sp>
      <p:sp>
        <p:nvSpPr>
          <p:cNvPr id="4" name="3 Marcador de número de diapositiva"/>
          <p:cNvSpPr>
            <a:spLocks noGrp="1"/>
          </p:cNvSpPr>
          <p:nvPr>
            <p:ph type="sldNum" sz="quarter" idx="12"/>
          </p:nvPr>
        </p:nvSpPr>
        <p:spPr/>
        <p:txBody>
          <a:bodyPr/>
          <a:lstStyle>
            <a:lvl1pPr>
              <a:defRPr/>
            </a:lvl1pPr>
          </a:lstStyle>
          <a:p>
            <a:fld id="{9A3D545A-C637-448F-BC99-1CF7A4847C66}"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86643189-AD25-454E-97AA-2E3A222CECC2}"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C7A2C327-B412-47B2-AB5A-CE3B5F370ABC}"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AE89F7AE-D815-478B-9911-2717A7B1F532}"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CEDA5B41-BDE9-490C-BD34-9FBF19B23F67}"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00FB94A-3C69-49C8-94FD-CE990D6E2D0C}"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WordArt 5"/>
          <p:cNvSpPr>
            <a:spLocks noChangeArrowheads="1" noChangeShapeType="1" noTextEdit="1"/>
          </p:cNvSpPr>
          <p:nvPr/>
        </p:nvSpPr>
        <p:spPr bwMode="auto">
          <a:xfrm>
            <a:off x="5256213" y="765175"/>
            <a:ext cx="3544887" cy="647700"/>
          </a:xfrm>
          <a:prstGeom prst="rect">
            <a:avLst/>
          </a:prstGeom>
        </p:spPr>
        <p:txBody>
          <a:bodyPr wrap="none" fromWordArt="1">
            <a:prstTxWarp prst="textPlain">
              <a:avLst>
                <a:gd name="adj" fmla="val 50000"/>
              </a:avLst>
            </a:prstTxWarp>
          </a:bodyPr>
          <a:lstStyle/>
          <a:p>
            <a:pPr algn="ctr"/>
            <a:r>
              <a:rPr lang="es-ES" sz="4800" kern="10" dirty="0">
                <a:ln w="12700">
                  <a:solidFill>
                    <a:schemeClr val="tx1"/>
                  </a:solidFill>
                  <a:round/>
                  <a:headEnd/>
                  <a:tailEnd/>
                </a:ln>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atin typeface="Arial Rounded MT Bold"/>
              </a:rPr>
              <a:t>La Sala </a:t>
            </a:r>
            <a:r>
              <a:rPr lang="es-ES" sz="4800" kern="10" dirty="0" smtClean="0">
                <a:ln w="12700">
                  <a:solidFill>
                    <a:schemeClr val="tx1"/>
                  </a:solidFill>
                  <a:round/>
                  <a:headEnd/>
                  <a:tailEnd/>
                </a:ln>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atin typeface="Arial Rounded MT Bold"/>
              </a:rPr>
              <a:t>del </a:t>
            </a:r>
            <a:r>
              <a:rPr lang="es-ES" sz="4800" kern="10" dirty="0">
                <a:ln w="12700">
                  <a:solidFill>
                    <a:schemeClr val="tx1"/>
                  </a:solidFill>
                  <a:round/>
                  <a:headEnd/>
                  <a:tailEnd/>
                </a:ln>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atin typeface="Arial Rounded MT Bold"/>
              </a:rPr>
              <a:t>Ámbar</a:t>
            </a:r>
          </a:p>
        </p:txBody>
      </p:sp>
      <p:pic>
        <p:nvPicPr>
          <p:cNvPr id="49158" name="Picture 6" descr="Imagen2"/>
          <p:cNvPicPr>
            <a:picLocks noChangeAspect="1" noChangeArrowheads="1"/>
          </p:cNvPicPr>
          <p:nvPr/>
        </p:nvPicPr>
        <p:blipFill>
          <a:blip r:embed="rId2"/>
          <a:srcRect/>
          <a:stretch>
            <a:fillRect/>
          </a:stretch>
        </p:blipFill>
        <p:spPr bwMode="auto">
          <a:xfrm>
            <a:off x="0" y="0"/>
            <a:ext cx="5102225"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9157"/>
                                        </p:tgtEl>
                                        <p:attrNameLst>
                                          <p:attrName>style.visibility</p:attrName>
                                        </p:attrNameLst>
                                      </p:cBhvr>
                                      <p:to>
                                        <p:strVal val="visible"/>
                                      </p:to>
                                    </p:set>
                                    <p:animEffect transition="in" filter="blinds(horizontal)">
                                      <p:cBhvr>
                                        <p:cTn id="7" dur="500"/>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rot="10800000" flipV="1">
            <a:off x="4570413" y="825500"/>
            <a:ext cx="4043362" cy="2838450"/>
          </a:xfrm>
          <a:prstGeom prst="rect">
            <a:avLst/>
          </a:prstGeom>
          <a:noFill/>
          <a:ln w="9525">
            <a:noFill/>
            <a:miter lim="800000"/>
            <a:headEnd/>
            <a:tailEnd/>
          </a:ln>
          <a:effectLst/>
        </p:spPr>
        <p:txBody>
          <a:bodyPr>
            <a:spAutoFit/>
          </a:bodyPr>
          <a:lstStyle/>
          <a:p>
            <a:pPr algn="ctr"/>
            <a:r>
              <a:rPr lang="pt-BR" b="1">
                <a:solidFill>
                  <a:srgbClr val="FF9900"/>
                </a:solidFill>
              </a:rPr>
              <a:t>En 1717, el Rey de Prusia, Federico Guillermo I, sabeedor que el Zar de Rusia, Pedro el Grande, era un profundo amante de las artes, le regaló un conjunto de magníficos panes de puro ámbar, sellando</a:t>
            </a:r>
          </a:p>
          <a:p>
            <a:pPr algn="ctr"/>
            <a:r>
              <a:rPr lang="pt-BR" b="1">
                <a:solidFill>
                  <a:srgbClr val="FF9900"/>
                </a:solidFill>
              </a:rPr>
              <a:t> así, una alianza entre los dos países.</a:t>
            </a:r>
          </a:p>
          <a:p>
            <a:endParaRPr lang="pt-BR" b="1">
              <a:solidFill>
                <a:srgbClr val="FF9900"/>
              </a:solidFill>
            </a:endParaRPr>
          </a:p>
          <a:p>
            <a:pPr algn="ctr"/>
            <a:r>
              <a:rPr lang="pt-BR" b="1">
                <a:solidFill>
                  <a:srgbClr val="FF9900"/>
                </a:solidFill>
              </a:rPr>
              <a:t>Pero... ¿que es el ámbar?</a:t>
            </a:r>
          </a:p>
        </p:txBody>
      </p:sp>
      <p:sp>
        <p:nvSpPr>
          <p:cNvPr id="4099" name="Text Box 3"/>
          <p:cNvSpPr txBox="1">
            <a:spLocks noChangeArrowheads="1"/>
          </p:cNvSpPr>
          <p:nvPr/>
        </p:nvSpPr>
        <p:spPr bwMode="auto">
          <a:xfrm>
            <a:off x="950913" y="6256338"/>
            <a:ext cx="2368550" cy="366712"/>
          </a:xfrm>
          <a:prstGeom prst="rect">
            <a:avLst/>
          </a:prstGeom>
          <a:noFill/>
          <a:ln w="9525">
            <a:noFill/>
            <a:miter lim="800000"/>
            <a:headEnd/>
            <a:tailEnd/>
          </a:ln>
          <a:effectLst/>
        </p:spPr>
        <p:txBody>
          <a:bodyPr wrap="none">
            <a:spAutoFit/>
          </a:bodyPr>
          <a:lstStyle/>
          <a:p>
            <a:r>
              <a:rPr lang="pt-BR" b="1">
                <a:solidFill>
                  <a:srgbClr val="FF9900"/>
                </a:solidFill>
              </a:rPr>
              <a:t>Zar Pedro el Grande</a:t>
            </a:r>
          </a:p>
        </p:txBody>
      </p:sp>
      <p:pic>
        <p:nvPicPr>
          <p:cNvPr id="4100" name="Picture 4" descr="Pedro o Gde"/>
          <p:cNvPicPr>
            <a:picLocks noChangeAspect="1" noChangeArrowheads="1"/>
          </p:cNvPicPr>
          <p:nvPr/>
        </p:nvPicPr>
        <p:blipFill>
          <a:blip r:embed="rId3"/>
          <a:srcRect/>
          <a:stretch>
            <a:fillRect/>
          </a:stretch>
        </p:blipFill>
        <p:spPr bwMode="auto">
          <a:xfrm>
            <a:off x="395288" y="765175"/>
            <a:ext cx="3789362" cy="5321300"/>
          </a:xfrm>
          <a:prstGeom prst="rect">
            <a:avLst/>
          </a:prstGeom>
          <a:noFill/>
        </p:spPr>
      </p:pic>
    </p:spTree>
  </p:cSld>
  <p:clrMapOvr>
    <a:masterClrMapping/>
  </p:clrMapOvr>
  <p:transition spd="slow">
    <p:sndAc>
      <p:stSnd>
        <p:snd r:embed="rId2" name="Katyusha_men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left)">
                                      <p:cBhvr>
                                        <p:cTn id="7" dur="3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9" name="Picture 9" descr="Imagen6"/>
          <p:cNvPicPr>
            <a:picLocks noChangeAspect="1" noChangeArrowheads="1"/>
          </p:cNvPicPr>
          <p:nvPr/>
        </p:nvPicPr>
        <p:blipFill>
          <a:blip r:embed="rId2"/>
          <a:srcRect/>
          <a:stretch>
            <a:fillRect/>
          </a:stretch>
        </p:blipFill>
        <p:spPr bwMode="auto">
          <a:xfrm>
            <a:off x="6624638" y="2816225"/>
            <a:ext cx="1933575" cy="2495550"/>
          </a:xfrm>
          <a:prstGeom prst="rect">
            <a:avLst/>
          </a:prstGeom>
          <a:noFill/>
        </p:spPr>
      </p:pic>
      <p:pic>
        <p:nvPicPr>
          <p:cNvPr id="5128" name="Picture 8" descr="Imagen5"/>
          <p:cNvPicPr>
            <a:picLocks noChangeAspect="1" noChangeArrowheads="1"/>
          </p:cNvPicPr>
          <p:nvPr/>
        </p:nvPicPr>
        <p:blipFill>
          <a:blip r:embed="rId3"/>
          <a:srcRect/>
          <a:stretch>
            <a:fillRect/>
          </a:stretch>
        </p:blipFill>
        <p:spPr bwMode="auto">
          <a:xfrm>
            <a:off x="3635375" y="2816225"/>
            <a:ext cx="2286000" cy="2181225"/>
          </a:xfrm>
          <a:prstGeom prst="rect">
            <a:avLst/>
          </a:prstGeom>
          <a:noFill/>
        </p:spPr>
      </p:pic>
      <p:pic>
        <p:nvPicPr>
          <p:cNvPr id="5127" name="Picture 7" descr="Imagen4"/>
          <p:cNvPicPr>
            <a:picLocks noChangeAspect="1" noChangeArrowheads="1"/>
          </p:cNvPicPr>
          <p:nvPr/>
        </p:nvPicPr>
        <p:blipFill>
          <a:blip r:embed="rId4"/>
          <a:srcRect/>
          <a:stretch>
            <a:fillRect/>
          </a:stretch>
        </p:blipFill>
        <p:spPr bwMode="auto">
          <a:xfrm>
            <a:off x="431800" y="2600325"/>
            <a:ext cx="2505075" cy="2695575"/>
          </a:xfrm>
          <a:prstGeom prst="rect">
            <a:avLst/>
          </a:prstGeom>
          <a:noFill/>
        </p:spPr>
      </p:pic>
      <p:sp>
        <p:nvSpPr>
          <p:cNvPr id="5122" name="Text Box 2"/>
          <p:cNvSpPr txBox="1">
            <a:spLocks noChangeArrowheads="1"/>
          </p:cNvSpPr>
          <p:nvPr/>
        </p:nvSpPr>
        <p:spPr bwMode="auto">
          <a:xfrm>
            <a:off x="250825" y="260350"/>
            <a:ext cx="8893175" cy="1465263"/>
          </a:xfrm>
          <a:prstGeom prst="rect">
            <a:avLst/>
          </a:prstGeom>
          <a:noFill/>
          <a:ln w="9525">
            <a:noFill/>
            <a:miter lim="800000"/>
            <a:headEnd/>
            <a:tailEnd/>
          </a:ln>
          <a:effectLst/>
        </p:spPr>
        <p:txBody>
          <a:bodyPr>
            <a:spAutoFit/>
          </a:bodyPr>
          <a:lstStyle/>
          <a:p>
            <a:pPr algn="ctr"/>
            <a:r>
              <a:rPr lang="pt-BR" b="1">
                <a:solidFill>
                  <a:srgbClr val="FF9900"/>
                </a:solidFill>
              </a:rPr>
              <a:t>El ámbar es una resina fósil, producida por un cierto tipo de pino que existía en Escandinavia, en la costa del Mar Báltico, hace 50 millones de años. </a:t>
            </a:r>
          </a:p>
          <a:p>
            <a:pPr algn="ctr"/>
            <a:r>
              <a:rPr lang="pt-BR" b="1">
                <a:solidFill>
                  <a:srgbClr val="FF9900"/>
                </a:solidFill>
              </a:rPr>
              <a:t>La resina pegajosa escurría del tronco y ramas, lentamente, aprisionando insectos, hojas, plumas, ranas, semillas, cuando se espesaba. </a:t>
            </a:r>
          </a:p>
          <a:p>
            <a:pPr algn="ctr"/>
            <a:r>
              <a:rPr lang="pt-BR" b="1">
                <a:solidFill>
                  <a:srgbClr val="FF9900"/>
                </a:solidFill>
              </a:rPr>
              <a:t>Con el paso del tiempo endurecía y se transformaba en ámbar.</a:t>
            </a:r>
          </a:p>
        </p:txBody>
      </p:sp>
      <p:sp>
        <p:nvSpPr>
          <p:cNvPr id="5126" name="Text Box 6"/>
          <p:cNvSpPr txBox="1">
            <a:spLocks noChangeArrowheads="1"/>
          </p:cNvSpPr>
          <p:nvPr/>
        </p:nvSpPr>
        <p:spPr bwMode="auto">
          <a:xfrm>
            <a:off x="395288" y="5624513"/>
            <a:ext cx="8424862" cy="915987"/>
          </a:xfrm>
          <a:prstGeom prst="rect">
            <a:avLst/>
          </a:prstGeom>
          <a:noFill/>
          <a:ln w="9525">
            <a:noFill/>
            <a:miter lim="800000"/>
            <a:headEnd/>
            <a:tailEnd/>
          </a:ln>
          <a:effectLst/>
        </p:spPr>
        <p:txBody>
          <a:bodyPr>
            <a:spAutoFit/>
          </a:bodyPr>
          <a:lstStyle/>
          <a:p>
            <a:pPr algn="ctr"/>
            <a:r>
              <a:rPr lang="pt-BR" b="1">
                <a:solidFill>
                  <a:srgbClr val="FF9900"/>
                </a:solidFill>
              </a:rPr>
              <a:t>Lo interesante de esas “inclusiones” es que ellas conservan su forma tridimensional, constituyendo importante fuente de estudio de especies ya extinguidas.</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wd">
                                    <p:tmPct val="100000"/>
                                  </p:iterate>
                                  <p:childTnLst>
                                    <p:set>
                                      <p:cBhvr>
                                        <p:cTn id="6" dur="1" fill="hold">
                                          <p:stCondLst>
                                            <p:cond delay="0"/>
                                          </p:stCondLst>
                                        </p:cTn>
                                        <p:tgtEl>
                                          <p:spTgt spid="5122"/>
                                        </p:tgtEl>
                                        <p:attrNameLst>
                                          <p:attrName>style.visibility</p:attrName>
                                        </p:attrNameLst>
                                      </p:cBhvr>
                                      <p:to>
                                        <p:strVal val="visible"/>
                                      </p:to>
                                    </p:set>
                                    <p:animEffect transition="in" filter="wipe(left)">
                                      <p:cBhvr>
                                        <p:cTn id="7" dur="300"/>
                                        <p:tgtEl>
                                          <p:spTgt spid="5122"/>
                                        </p:tgtEl>
                                      </p:cBhvr>
                                    </p:animEffect>
                                  </p:childTnLst>
                                </p:cTn>
                              </p:par>
                            </p:childTnLst>
                          </p:cTn>
                        </p:par>
                        <p:par>
                          <p:cTn id="8" fill="hold">
                            <p:stCondLst>
                              <p:cond delay="21600"/>
                            </p:stCondLst>
                            <p:childTnLst>
                              <p:par>
                                <p:cTn id="9" presetID="22" presetClass="entr" presetSubtype="8" fill="hold" grpId="0" nodeType="afterEffect">
                                  <p:stCondLst>
                                    <p:cond delay="0"/>
                                  </p:stCondLst>
                                  <p:iterate type="wd">
                                    <p:tmPct val="100000"/>
                                  </p:iterate>
                                  <p:childTnLst>
                                    <p:set>
                                      <p:cBhvr>
                                        <p:cTn id="10" dur="1" fill="hold">
                                          <p:stCondLst>
                                            <p:cond delay="0"/>
                                          </p:stCondLst>
                                        </p:cTn>
                                        <p:tgtEl>
                                          <p:spTgt spid="5126"/>
                                        </p:tgtEl>
                                        <p:attrNameLst>
                                          <p:attrName>style.visibility</p:attrName>
                                        </p:attrNameLst>
                                      </p:cBhvr>
                                      <p:to>
                                        <p:strVal val="visible"/>
                                      </p:to>
                                    </p:set>
                                    <p:animEffect transition="in" filter="wipe(left)">
                                      <p:cBhvr>
                                        <p:cTn id="11" dur="3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P spid="5126"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SC01407a"/>
          <p:cNvPicPr>
            <a:picLocks noChangeAspect="1" noChangeArrowheads="1"/>
          </p:cNvPicPr>
          <p:nvPr/>
        </p:nvPicPr>
        <p:blipFill>
          <a:blip r:embed="rId2"/>
          <a:srcRect/>
          <a:stretch>
            <a:fillRect/>
          </a:stretch>
        </p:blipFill>
        <p:spPr bwMode="auto">
          <a:xfrm>
            <a:off x="1187450" y="0"/>
            <a:ext cx="6732588" cy="5049838"/>
          </a:xfrm>
          <a:prstGeom prst="rect">
            <a:avLst/>
          </a:prstGeom>
          <a:noFill/>
        </p:spPr>
      </p:pic>
      <p:sp>
        <p:nvSpPr>
          <p:cNvPr id="6147" name="Text Box 3"/>
          <p:cNvSpPr txBox="1">
            <a:spLocks noChangeArrowheads="1"/>
          </p:cNvSpPr>
          <p:nvPr/>
        </p:nvSpPr>
        <p:spPr bwMode="auto">
          <a:xfrm rot="10800000" flipV="1">
            <a:off x="-1588" y="5265738"/>
            <a:ext cx="9145588" cy="1465262"/>
          </a:xfrm>
          <a:prstGeom prst="rect">
            <a:avLst/>
          </a:prstGeom>
          <a:noFill/>
          <a:ln w="9525">
            <a:noFill/>
            <a:miter lim="800000"/>
            <a:headEnd/>
            <a:tailEnd/>
          </a:ln>
          <a:effectLst/>
        </p:spPr>
        <p:txBody>
          <a:bodyPr>
            <a:spAutoFit/>
          </a:bodyPr>
          <a:lstStyle/>
          <a:p>
            <a:pPr algn="ctr"/>
            <a:r>
              <a:rPr lang="pt-BR" b="1">
                <a:solidFill>
                  <a:srgbClr val="FF9900"/>
                </a:solidFill>
              </a:rPr>
              <a:t>El ámbar siempre fascinó, desde los tiempos más remotos, no sólo por la creencia en sus poderes medicinales y mágicos, sino también, artísticamente por la belleza de sus diferentes matices dorados (aunque existe en otros colores), ligereza, facilidad  de manipulación y por sus famosas “inclusiones” prehistóricas. </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wipe(left)">
                                      <p:cBhvr>
                                        <p:cTn id="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alacioCatarina_desenho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171" name="Text Box 3"/>
          <p:cNvSpPr txBox="1">
            <a:spLocks noChangeArrowheads="1"/>
          </p:cNvSpPr>
          <p:nvPr/>
        </p:nvSpPr>
        <p:spPr bwMode="auto">
          <a:xfrm>
            <a:off x="0" y="0"/>
            <a:ext cx="9144000" cy="2563813"/>
          </a:xfrm>
          <a:prstGeom prst="rect">
            <a:avLst/>
          </a:prstGeom>
          <a:noFill/>
          <a:ln w="9525">
            <a:noFill/>
            <a:miter lim="800000"/>
            <a:headEnd/>
            <a:tailEnd/>
          </a:ln>
          <a:effectLst/>
        </p:spPr>
        <p:txBody>
          <a:bodyPr>
            <a:spAutoFit/>
          </a:bodyPr>
          <a:lstStyle/>
          <a:p>
            <a:pPr algn="ctr"/>
            <a:r>
              <a:rPr lang="pt-BR" b="1">
                <a:solidFill>
                  <a:srgbClr val="000099"/>
                </a:solidFill>
                <a:cs typeface="Arial" charset="0"/>
              </a:rPr>
              <a:t>En busca de materiales exóticos para el revestimiento de una de las salas del grandioso Palacio de Verano (hoy Palacio de Catalina) cercano a San Petersburgo, fueron utilizados los hermosos paneles de ámbar, en 1755.              El famoso arquitecto Rastrelli ejecutó una verdadera obra maestra.                 Enteramente en ámbar de diferentes matices, con bellos espejos de Venecia y magníficos ornatos en oro, la sala reflejaba las luces de 565 velas dispuestas en lujosos candelabros en las paredes, proporcionando un visión fantástica.          Considerada la Octava Maravilla del Mundo, se conservó hasta 1941, cuando Hitler invadió a Rusia.</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iterate type="wd">
                                    <p:tmPct val="100000"/>
                                  </p:iterate>
                                  <p:childTnLst>
                                    <p:set>
                                      <p:cBhvr>
                                        <p:cTn id="6" dur="1" fill="hold">
                                          <p:stCondLst>
                                            <p:cond delay="0"/>
                                          </p:stCondLst>
                                        </p:cTn>
                                        <p:tgtEl>
                                          <p:spTgt spid="7171"/>
                                        </p:tgtEl>
                                        <p:attrNameLst>
                                          <p:attrName>style.visibility</p:attrName>
                                        </p:attrNameLst>
                                      </p:cBhvr>
                                      <p:to>
                                        <p:strVal val="visible"/>
                                      </p:to>
                                    </p:set>
                                    <p:animEffect transition="in" filter="wipe(left)">
                                      <p:cBhvr>
                                        <p:cTn id="7" dur="3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intura1"/>
          <p:cNvPicPr>
            <a:picLocks noChangeAspect="1" noChangeArrowheads="1"/>
          </p:cNvPicPr>
          <p:nvPr/>
        </p:nvPicPr>
        <p:blipFill>
          <a:blip r:embed="rId2"/>
          <a:srcRect/>
          <a:stretch>
            <a:fillRect/>
          </a:stretch>
        </p:blipFill>
        <p:spPr bwMode="auto">
          <a:xfrm>
            <a:off x="0" y="0"/>
            <a:ext cx="9144000" cy="4797425"/>
          </a:xfrm>
          <a:prstGeom prst="rect">
            <a:avLst/>
          </a:prstGeom>
          <a:noFill/>
        </p:spPr>
      </p:pic>
      <p:sp>
        <p:nvSpPr>
          <p:cNvPr id="8195" name="Text Box 3"/>
          <p:cNvSpPr txBox="1">
            <a:spLocks noChangeArrowheads="1"/>
          </p:cNvSpPr>
          <p:nvPr/>
        </p:nvSpPr>
        <p:spPr bwMode="auto">
          <a:xfrm>
            <a:off x="0" y="4810125"/>
            <a:ext cx="9144000" cy="2047875"/>
          </a:xfrm>
          <a:prstGeom prst="rect">
            <a:avLst/>
          </a:prstGeom>
          <a:noFill/>
          <a:ln w="9525">
            <a:noFill/>
            <a:miter lim="800000"/>
            <a:headEnd/>
            <a:tailEnd/>
          </a:ln>
          <a:effectLst/>
        </p:spPr>
        <p:txBody>
          <a:bodyPr>
            <a:spAutoFit/>
          </a:bodyPr>
          <a:lstStyle/>
          <a:p>
            <a:pPr algn="ctr"/>
            <a:r>
              <a:rPr lang="pt-BR" sz="1600" b="1">
                <a:solidFill>
                  <a:srgbClr val="FF9900"/>
                </a:solidFill>
              </a:rPr>
              <a:t>Los palacios en las cercanías de San Petersburgo fueron los primeros en ser bombardeados. Desde el inicio de la guerra, los rusos venían transportando sus valiosos tesoros a lugares distantes y seguros. La sala de ámbar también tenía su plan de evacuación, pero no hubo tiempo. Los alemanes, que ya habían planeado apoderarse de los tesoros rusos,  y poseían listas con la localización exacta de los más valiosos objetos, no tuvieron dificultades en ubicar la bellísima sala.</a:t>
            </a:r>
          </a:p>
          <a:p>
            <a:pPr algn="ctr"/>
            <a:r>
              <a:rPr lang="pt-BR" sz="1600" b="1">
                <a:solidFill>
                  <a:srgbClr val="FF9900"/>
                </a:solidFill>
              </a:rPr>
              <a:t>Ella fue completamente desmontada, enviada a Alemania e instalada en el Palacio de Königsberg (hoy Kaliningrado).</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iterate type="wd">
                                    <p:tmPct val="100000"/>
                                  </p:iterate>
                                  <p:childTnLst>
                                    <p:set>
                                      <p:cBhvr>
                                        <p:cTn id="6" dur="1" fill="hold">
                                          <p:stCondLst>
                                            <p:cond delay="0"/>
                                          </p:stCondLst>
                                        </p:cTn>
                                        <p:tgtEl>
                                          <p:spTgt spid="8195"/>
                                        </p:tgtEl>
                                        <p:attrNameLst>
                                          <p:attrName>style.visibility</p:attrName>
                                        </p:attrNameLst>
                                      </p:cBhvr>
                                      <p:to>
                                        <p:strVal val="visible"/>
                                      </p:to>
                                    </p:set>
                                    <p:animEffect transition="in" filter="wipe(left)">
                                      <p:cBhvr>
                                        <p:cTn id="7" dur="3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statua"/>
          <p:cNvPicPr>
            <a:picLocks noChangeAspect="1" noChangeArrowheads="1"/>
          </p:cNvPicPr>
          <p:nvPr/>
        </p:nvPicPr>
        <p:blipFill>
          <a:blip r:embed="rId3"/>
          <a:srcRect/>
          <a:stretch>
            <a:fillRect/>
          </a:stretch>
        </p:blipFill>
        <p:spPr bwMode="auto">
          <a:xfrm>
            <a:off x="2843213" y="1736725"/>
            <a:ext cx="3235325" cy="2427288"/>
          </a:xfrm>
          <a:prstGeom prst="rect">
            <a:avLst/>
          </a:prstGeom>
          <a:noFill/>
        </p:spPr>
      </p:pic>
      <p:sp>
        <p:nvSpPr>
          <p:cNvPr id="9219" name="Text Box 3"/>
          <p:cNvSpPr txBox="1">
            <a:spLocks noChangeArrowheads="1"/>
          </p:cNvSpPr>
          <p:nvPr/>
        </p:nvSpPr>
        <p:spPr bwMode="auto">
          <a:xfrm>
            <a:off x="0" y="333375"/>
            <a:ext cx="9144000" cy="915988"/>
          </a:xfrm>
          <a:prstGeom prst="rect">
            <a:avLst/>
          </a:prstGeom>
          <a:noFill/>
          <a:ln w="9525">
            <a:noFill/>
            <a:miter lim="800000"/>
            <a:headEnd/>
            <a:tailEnd/>
          </a:ln>
          <a:effectLst/>
        </p:spPr>
        <p:txBody>
          <a:bodyPr>
            <a:spAutoFit/>
          </a:bodyPr>
          <a:lstStyle/>
          <a:p>
            <a:pPr algn="ctr"/>
            <a:r>
              <a:rPr lang="pt-BR" b="1">
                <a:solidFill>
                  <a:srgbClr val="FF9900"/>
                </a:solidFill>
              </a:rPr>
              <a:t>En 1944, Alemania, fue a su vez, bombardeada por los aliados, y el Palacio de Königsberg no escapó, siendo incendiado. ¿ Y la Sala de Ámbar ?</a:t>
            </a:r>
          </a:p>
          <a:p>
            <a:pPr algn="ctr"/>
            <a:r>
              <a:rPr lang="pt-BR" b="1">
                <a:solidFill>
                  <a:srgbClr val="FF9900"/>
                </a:solidFill>
              </a:rPr>
              <a:t>Ahí está el misterio. Ella nunca más fue encontrada.</a:t>
            </a:r>
          </a:p>
        </p:txBody>
      </p:sp>
      <p:sp>
        <p:nvSpPr>
          <p:cNvPr id="9220" name="Text Box 4"/>
          <p:cNvSpPr txBox="1">
            <a:spLocks noChangeArrowheads="1"/>
          </p:cNvSpPr>
          <p:nvPr/>
        </p:nvSpPr>
        <p:spPr bwMode="auto">
          <a:xfrm>
            <a:off x="0" y="4652963"/>
            <a:ext cx="9144000" cy="2014537"/>
          </a:xfrm>
          <a:prstGeom prst="rect">
            <a:avLst/>
          </a:prstGeom>
          <a:noFill/>
          <a:ln w="9525">
            <a:noFill/>
            <a:miter lim="800000"/>
            <a:headEnd/>
            <a:tailEnd/>
          </a:ln>
          <a:effectLst/>
        </p:spPr>
        <p:txBody>
          <a:bodyPr>
            <a:spAutoFit/>
          </a:bodyPr>
          <a:lstStyle/>
          <a:p>
            <a:pPr algn="ctr"/>
            <a:r>
              <a:rPr lang="pt-BR" b="1">
                <a:solidFill>
                  <a:srgbClr val="FF9900"/>
                </a:solidFill>
              </a:rPr>
              <a:t>Después de la guerra, los organismos rusos encargados de develar ese misterio procedieron a minuciosas búsquedas, para encontrar el paradero del valiosísimo ámbar. Todo fue en vano. Algunos dijeron que la sala había sido  desmontada antes de los bombardeos, otros que fue totalmente quemada, otros opinaban que fueron llevados en grandes cajas a buques, después hundidos, otros que esas cajas fueron escondidas en minas bajo tierra, y otros, que los propios rusos serían los responsables de su destrucción cuando invadieron Alemania.</a:t>
            </a:r>
          </a:p>
        </p:txBody>
      </p:sp>
    </p:spTree>
  </p:cSld>
  <p:clrMapOvr>
    <a:masterClrMapping/>
  </p:clrMapOvr>
  <p:transition>
    <p:sndAc>
      <p:stSnd>
        <p:snd r:embed="rId2" name="Katyusha_men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iterate type="wd">
                                    <p:tmPct val="100000"/>
                                  </p:iterate>
                                  <p:childTnLst>
                                    <p:set>
                                      <p:cBhvr>
                                        <p:cTn id="6" dur="1" fill="hold">
                                          <p:stCondLst>
                                            <p:cond delay="0"/>
                                          </p:stCondLst>
                                        </p:cTn>
                                        <p:tgtEl>
                                          <p:spTgt spid="9219"/>
                                        </p:tgtEl>
                                        <p:attrNameLst>
                                          <p:attrName>style.visibility</p:attrName>
                                        </p:attrNameLst>
                                      </p:cBhvr>
                                      <p:to>
                                        <p:strVal val="visible"/>
                                      </p:to>
                                    </p:set>
                                    <p:animEffect transition="in" filter="wipe(left)">
                                      <p:cBhvr>
                                        <p:cTn id="7" dur="300"/>
                                        <p:tgtEl>
                                          <p:spTgt spid="9219"/>
                                        </p:tgtEl>
                                      </p:cBhvr>
                                    </p:animEffect>
                                  </p:childTnLst>
                                </p:cTn>
                              </p:par>
                            </p:childTnLst>
                          </p:cTn>
                        </p:par>
                        <p:par>
                          <p:cTn id="8" fill="hold">
                            <p:stCondLst>
                              <p:cond delay="13700"/>
                            </p:stCondLst>
                            <p:childTnLst>
                              <p:par>
                                <p:cTn id="9" presetID="22" presetClass="entr" presetSubtype="8" fill="hold" grpId="0" nodeType="afterEffect">
                                  <p:stCondLst>
                                    <p:cond delay="1000"/>
                                  </p:stCondLst>
                                  <p:childTnLst>
                                    <p:set>
                                      <p:cBhvr>
                                        <p:cTn id="10" dur="1" fill="hold">
                                          <p:stCondLst>
                                            <p:cond delay="0"/>
                                          </p:stCondLst>
                                        </p:cTn>
                                        <p:tgtEl>
                                          <p:spTgt spid="9220"/>
                                        </p:tgtEl>
                                        <p:attrNameLst>
                                          <p:attrName>style.visibility</p:attrName>
                                        </p:attrNameLst>
                                      </p:cBhvr>
                                      <p:to>
                                        <p:strVal val="visible"/>
                                      </p:to>
                                    </p:set>
                                    <p:animEffect transition="in" filter="wipe(left)">
                                      <p:cBhvr>
                                        <p:cTn id="11"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P spid="9220"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539750" y="395288"/>
            <a:ext cx="8135938" cy="1739900"/>
          </a:xfrm>
          <a:prstGeom prst="rect">
            <a:avLst/>
          </a:prstGeom>
          <a:noFill/>
          <a:ln w="9525">
            <a:noFill/>
            <a:miter lim="800000"/>
            <a:headEnd/>
            <a:tailEnd/>
          </a:ln>
          <a:effectLst/>
        </p:spPr>
        <p:txBody>
          <a:bodyPr>
            <a:spAutoFit/>
          </a:bodyPr>
          <a:lstStyle/>
          <a:p>
            <a:pPr algn="ctr"/>
            <a:r>
              <a:rPr lang="pt-BR" b="1">
                <a:solidFill>
                  <a:srgbClr val="FF9900"/>
                </a:solidFill>
              </a:rPr>
              <a:t>En 1979, ante el fracaso de la búsqueda, el gobierno soviético determinó la reconstrucción de la Sala de Ambar.</a:t>
            </a:r>
          </a:p>
          <a:p>
            <a:pPr algn="ctr"/>
            <a:r>
              <a:rPr lang="pt-BR" b="1">
                <a:solidFill>
                  <a:srgbClr val="FF9900"/>
                </a:solidFill>
              </a:rPr>
              <a:t>Basándose tan sólo en las fotos existentes, utilizando técnicas avanzadas, los mejores maestros, 6 toneladas de ámbar puro, cerca de 8 millones de dólares y extenuantes esfuerzos, finalmente, en el año 2003, la nueva Sala de Ámbar fue inaugurada.</a:t>
            </a:r>
          </a:p>
        </p:txBody>
      </p:sp>
      <p:pic>
        <p:nvPicPr>
          <p:cNvPr id="11267" name="Picture 3" descr="amberroom verdadeiro"/>
          <p:cNvPicPr>
            <a:picLocks noChangeArrowheads="1"/>
          </p:cNvPicPr>
          <p:nvPr/>
        </p:nvPicPr>
        <p:blipFill>
          <a:blip r:embed="rId2"/>
          <a:srcRect/>
          <a:stretch>
            <a:fillRect/>
          </a:stretch>
        </p:blipFill>
        <p:spPr bwMode="auto">
          <a:xfrm>
            <a:off x="4679950" y="2708275"/>
            <a:ext cx="3708400" cy="3421063"/>
          </a:xfrm>
          <a:prstGeom prst="rect">
            <a:avLst/>
          </a:prstGeom>
          <a:noFill/>
        </p:spPr>
      </p:pic>
      <p:pic>
        <p:nvPicPr>
          <p:cNvPr id="11268" name="Picture 4" descr="Salaambarescura1"/>
          <p:cNvPicPr>
            <a:picLocks noChangeArrowheads="1"/>
          </p:cNvPicPr>
          <p:nvPr/>
        </p:nvPicPr>
        <p:blipFill>
          <a:blip r:embed="rId3"/>
          <a:srcRect/>
          <a:stretch>
            <a:fillRect/>
          </a:stretch>
        </p:blipFill>
        <p:spPr bwMode="auto">
          <a:xfrm>
            <a:off x="539750" y="2708275"/>
            <a:ext cx="3184525" cy="3421063"/>
          </a:xfrm>
          <a:prstGeom prst="rect">
            <a:avLst/>
          </a:prstGeom>
          <a:noFill/>
        </p:spPr>
      </p:pic>
      <p:sp>
        <p:nvSpPr>
          <p:cNvPr id="11269" name="Text Box 5"/>
          <p:cNvSpPr txBox="1">
            <a:spLocks noChangeArrowheads="1"/>
          </p:cNvSpPr>
          <p:nvPr/>
        </p:nvSpPr>
        <p:spPr bwMode="auto">
          <a:xfrm>
            <a:off x="684213" y="6262688"/>
            <a:ext cx="2520950" cy="366712"/>
          </a:xfrm>
          <a:prstGeom prst="rect">
            <a:avLst/>
          </a:prstGeom>
          <a:noFill/>
          <a:ln w="9525">
            <a:noFill/>
            <a:miter lim="800000"/>
            <a:headEnd/>
            <a:tailEnd/>
          </a:ln>
          <a:effectLst/>
        </p:spPr>
        <p:txBody>
          <a:bodyPr wrap="none">
            <a:spAutoFit/>
          </a:bodyPr>
          <a:lstStyle/>
          <a:p>
            <a:r>
              <a:rPr lang="pt-BR" b="1">
                <a:solidFill>
                  <a:srgbClr val="FF9900"/>
                </a:solidFill>
              </a:rPr>
              <a:t>Daguerrotipo de 1859</a:t>
            </a:r>
          </a:p>
        </p:txBody>
      </p:sp>
      <p:sp>
        <p:nvSpPr>
          <p:cNvPr id="11270" name="Text Box 6"/>
          <p:cNvSpPr txBox="1">
            <a:spLocks noChangeArrowheads="1"/>
          </p:cNvSpPr>
          <p:nvPr/>
        </p:nvSpPr>
        <p:spPr bwMode="auto">
          <a:xfrm>
            <a:off x="5435600" y="6191250"/>
            <a:ext cx="2305050" cy="366713"/>
          </a:xfrm>
          <a:prstGeom prst="rect">
            <a:avLst/>
          </a:prstGeom>
          <a:noFill/>
          <a:ln w="9525">
            <a:noFill/>
            <a:miter lim="800000"/>
            <a:headEnd/>
            <a:tailEnd/>
          </a:ln>
          <a:effectLst/>
        </p:spPr>
        <p:txBody>
          <a:bodyPr wrap="none">
            <a:spAutoFit/>
          </a:bodyPr>
          <a:lstStyle/>
          <a:p>
            <a:r>
              <a:rPr lang="pt-BR" b="1">
                <a:solidFill>
                  <a:srgbClr val="FF9900"/>
                </a:solidFill>
              </a:rPr>
              <a:t>Autocromo de 1917</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500" fill="hold"/>
                                        <p:tgtEl>
                                          <p:spTgt spid="11266"/>
                                        </p:tgtEl>
                                        <p:attrNameLst>
                                          <p:attrName>ppt_w</p:attrName>
                                        </p:attrNameLst>
                                      </p:cBhvr>
                                      <p:tavLst>
                                        <p:tav tm="0">
                                          <p:val>
                                            <p:fltVal val="0"/>
                                          </p:val>
                                        </p:tav>
                                        <p:tav tm="100000">
                                          <p:val>
                                            <p:strVal val="#ppt_w"/>
                                          </p:val>
                                        </p:tav>
                                      </p:tavLst>
                                    </p:anim>
                                    <p:anim calcmode="lin" valueType="num">
                                      <p:cBhvr>
                                        <p:cTn id="8" dur="500" fill="hold"/>
                                        <p:tgtEl>
                                          <p:spTgt spid="1126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 presetClass="entr" presetSubtype="0" fill="hold" nodeType="afterEffect">
                                  <p:stCondLst>
                                    <p:cond delay="3000"/>
                                  </p:stCondLst>
                                  <p:childTnLst>
                                    <p:set>
                                      <p:cBhvr>
                                        <p:cTn id="11" dur="1" fill="hold">
                                          <p:stCondLst>
                                            <p:cond delay="499"/>
                                          </p:stCondLst>
                                        </p:cTn>
                                        <p:tgtEl>
                                          <p:spTgt spid="11268"/>
                                        </p:tgtEl>
                                        <p:attrNameLst>
                                          <p:attrName>style.visibility</p:attrName>
                                        </p:attrNameLst>
                                      </p:cBhvr>
                                      <p:to>
                                        <p:strVal val="visible"/>
                                      </p:to>
                                    </p:set>
                                  </p:childTnLst>
                                </p:cTn>
                              </p:par>
                            </p:childTnLst>
                          </p:cTn>
                        </p:par>
                        <p:par>
                          <p:cTn id="12" fill="hold">
                            <p:stCondLst>
                              <p:cond delay="4000"/>
                            </p:stCondLst>
                            <p:childTnLst>
                              <p:par>
                                <p:cTn id="13" presetID="1" presetClass="entr" presetSubtype="0" fill="hold" nodeType="afterEffect">
                                  <p:stCondLst>
                                    <p:cond delay="0"/>
                                  </p:stCondLst>
                                  <p:childTnLst>
                                    <p:set>
                                      <p:cBhvr>
                                        <p:cTn id="14" dur="1" fill="hold">
                                          <p:stCondLst>
                                            <p:cond delay="499"/>
                                          </p:stCondLst>
                                        </p:cTn>
                                        <p:tgtEl>
                                          <p:spTgt spid="11267"/>
                                        </p:tgtEl>
                                        <p:attrNameLst>
                                          <p:attrName>style.visibility</p:attrName>
                                        </p:attrNameLst>
                                      </p:cBhvr>
                                      <p:to>
                                        <p:strVal val="visible"/>
                                      </p:to>
                                    </p:set>
                                  </p:childTnLst>
                                </p:cTn>
                              </p:par>
                            </p:childTnLst>
                          </p:cTn>
                        </p:par>
                        <p:par>
                          <p:cTn id="15" fill="hold">
                            <p:stCondLst>
                              <p:cond delay="4500"/>
                            </p:stCondLst>
                            <p:childTnLst>
                              <p:par>
                                <p:cTn id="16" presetID="1" presetClass="entr" presetSubtype="0" fill="hold" grpId="0" nodeType="afterEffect">
                                  <p:stCondLst>
                                    <p:cond delay="0"/>
                                  </p:stCondLst>
                                  <p:childTnLst>
                                    <p:set>
                                      <p:cBhvr>
                                        <p:cTn id="17" dur="1" fill="hold">
                                          <p:stCondLst>
                                            <p:cond delay="499"/>
                                          </p:stCondLst>
                                        </p:cTn>
                                        <p:tgtEl>
                                          <p:spTgt spid="11269"/>
                                        </p:tgtEl>
                                        <p:attrNameLst>
                                          <p:attrName>style.visibility</p:attrName>
                                        </p:attrNameLst>
                                      </p:cBhvr>
                                      <p:to>
                                        <p:strVal val="visible"/>
                                      </p:to>
                                    </p:set>
                                  </p:childTnLst>
                                </p:cTn>
                              </p:par>
                            </p:childTnLst>
                          </p:cTn>
                        </p:par>
                        <p:par>
                          <p:cTn id="18" fill="hold">
                            <p:stCondLst>
                              <p:cond delay="5000"/>
                            </p:stCondLst>
                            <p:childTnLst>
                              <p:par>
                                <p:cTn id="19" presetID="1" presetClass="entr" presetSubtype="0" fill="hold" grpId="0" nodeType="afterEffect">
                                  <p:stCondLst>
                                    <p:cond delay="0"/>
                                  </p:stCondLst>
                                  <p:childTnLst>
                                    <p:set>
                                      <p:cBhvr>
                                        <p:cTn id="20" dur="1" fill="hold">
                                          <p:stCondLst>
                                            <p:cond delay="499"/>
                                          </p:stCondLst>
                                        </p:cTn>
                                        <p:tgtEl>
                                          <p:spTgt spid="112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9" grpId="0" autoUpdateAnimBg="0"/>
      <p:bldP spid="1127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nm_Amber_Room_080125_ssv"/>
          <p:cNvPicPr>
            <a:picLocks noChangeAspect="1" noChangeArrowheads="1"/>
          </p:cNvPicPr>
          <p:nvPr/>
        </p:nvPicPr>
        <p:blipFill>
          <a:blip r:embed="rId2"/>
          <a:srcRect/>
          <a:stretch>
            <a:fillRect/>
          </a:stretch>
        </p:blipFill>
        <p:spPr bwMode="auto">
          <a:xfrm>
            <a:off x="3024188" y="908050"/>
            <a:ext cx="3086100" cy="5029200"/>
          </a:xfrm>
          <a:prstGeom prst="rect">
            <a:avLst/>
          </a:prstGeom>
          <a:noFill/>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descr="Imagen7"/>
          <p:cNvPicPr>
            <a:picLocks noChangeAspect="1" noChangeArrowheads="1"/>
          </p:cNvPicPr>
          <p:nvPr/>
        </p:nvPicPr>
        <p:blipFill>
          <a:blip r:embed="rId2"/>
          <a:srcRect/>
          <a:stretch>
            <a:fillRect/>
          </a:stretch>
        </p:blipFill>
        <p:spPr bwMode="auto">
          <a:xfrm>
            <a:off x="250825" y="296863"/>
            <a:ext cx="8653463" cy="5888037"/>
          </a:xfrm>
          <a:prstGeom prst="rect">
            <a:avLst/>
          </a:prstGeom>
          <a:noFill/>
        </p:spPr>
      </p:pic>
      <p:sp>
        <p:nvSpPr>
          <p:cNvPr id="33796" name="Text Box 4"/>
          <p:cNvSpPr txBox="1">
            <a:spLocks noChangeArrowheads="1"/>
          </p:cNvSpPr>
          <p:nvPr/>
        </p:nvSpPr>
        <p:spPr bwMode="auto">
          <a:xfrm>
            <a:off x="1042988" y="6345238"/>
            <a:ext cx="7004050" cy="366712"/>
          </a:xfrm>
          <a:prstGeom prst="rect">
            <a:avLst/>
          </a:prstGeom>
          <a:noFill/>
          <a:ln w="9525">
            <a:noFill/>
            <a:miter lim="800000"/>
            <a:headEnd/>
            <a:tailEnd/>
          </a:ln>
          <a:effectLst/>
        </p:spPr>
        <p:txBody>
          <a:bodyPr wrap="none">
            <a:spAutoFit/>
          </a:bodyPr>
          <a:lstStyle/>
          <a:p>
            <a:r>
              <a:rPr lang="pt-BR" b="1">
                <a:solidFill>
                  <a:srgbClr val="FF9900"/>
                </a:solidFill>
              </a:rPr>
              <a:t>Esta es la nueva Sala de Ámbar, en todo su antiguo esplendor.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1000"/>
                                  </p:stCondLst>
                                  <p:childTnLst>
                                    <p:set>
                                      <p:cBhvr>
                                        <p:cTn id="6" dur="1" fill="hold">
                                          <p:stCondLst>
                                            <p:cond delay="0"/>
                                          </p:stCondLst>
                                        </p:cTn>
                                        <p:tgtEl>
                                          <p:spTgt spid="33796"/>
                                        </p:tgtEl>
                                        <p:attrNameLst>
                                          <p:attrName>style.visibility</p:attrName>
                                        </p:attrNameLst>
                                      </p:cBhvr>
                                      <p:to>
                                        <p:strVal val="visible"/>
                                      </p:to>
                                    </p:set>
                                    <p:anim calcmode="lin" valueType="num">
                                      <p:cBhvr>
                                        <p:cTn id="7" dur="500" fill="hold"/>
                                        <p:tgtEl>
                                          <p:spTgt spid="33796"/>
                                        </p:tgtEl>
                                        <p:attrNameLst>
                                          <p:attrName>ppt_w</p:attrName>
                                        </p:attrNameLst>
                                      </p:cBhvr>
                                      <p:tavLst>
                                        <p:tav tm="0">
                                          <p:val>
                                            <p:fltVal val="0"/>
                                          </p:val>
                                        </p:tav>
                                        <p:tav tm="100000">
                                          <p:val>
                                            <p:strVal val="#ppt_w"/>
                                          </p:val>
                                        </p:tav>
                                      </p:tavLst>
                                    </p:anim>
                                    <p:anim calcmode="lin" valueType="num">
                                      <p:cBhvr>
                                        <p:cTn id="8" dur="500" fill="hold"/>
                                        <p:tgtEl>
                                          <p:spTgt spid="3379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Imagen8"/>
          <p:cNvPicPr>
            <a:picLocks noChangeAspect="1" noChangeArrowheads="1"/>
          </p:cNvPicPr>
          <p:nvPr/>
        </p:nvPicPr>
        <p:blipFill>
          <a:blip r:embed="rId2"/>
          <a:srcRect/>
          <a:stretch>
            <a:fillRect/>
          </a:stretch>
        </p:blipFill>
        <p:spPr bwMode="auto">
          <a:xfrm>
            <a:off x="268288" y="417513"/>
            <a:ext cx="8607425" cy="602297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Imagen9"/>
          <p:cNvPicPr>
            <a:picLocks noChangeAspect="1" noChangeArrowheads="1"/>
          </p:cNvPicPr>
          <p:nvPr/>
        </p:nvPicPr>
        <p:blipFill>
          <a:blip r:embed="rId2"/>
          <a:srcRect/>
          <a:stretch>
            <a:fillRect/>
          </a:stretch>
        </p:blipFill>
        <p:spPr bwMode="auto">
          <a:xfrm>
            <a:off x="649288" y="896938"/>
            <a:ext cx="7845425" cy="5065712"/>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5" name="Picture 5" descr="Imagen12"/>
          <p:cNvPicPr>
            <a:picLocks noChangeAspect="1" noChangeArrowheads="1"/>
          </p:cNvPicPr>
          <p:nvPr/>
        </p:nvPicPr>
        <p:blipFill>
          <a:blip r:embed="rId2"/>
          <a:srcRect/>
          <a:stretch>
            <a:fillRect/>
          </a:stretch>
        </p:blipFill>
        <p:spPr bwMode="auto">
          <a:xfrm>
            <a:off x="246063" y="623888"/>
            <a:ext cx="8653462" cy="5610225"/>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1" name="Picture 5" descr="Imagen11"/>
          <p:cNvPicPr>
            <a:picLocks noChangeAspect="1" noChangeArrowheads="1"/>
          </p:cNvPicPr>
          <p:nvPr/>
        </p:nvPicPr>
        <p:blipFill>
          <a:blip r:embed="rId2"/>
          <a:srcRect/>
          <a:stretch>
            <a:fillRect/>
          </a:stretch>
        </p:blipFill>
        <p:spPr bwMode="auto">
          <a:xfrm>
            <a:off x="254000" y="180975"/>
            <a:ext cx="8637588" cy="649763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7" name="Picture 7" descr="Imagen11"/>
          <p:cNvPicPr>
            <a:picLocks noChangeAspect="1" noChangeArrowheads="1"/>
          </p:cNvPicPr>
          <p:nvPr/>
        </p:nvPicPr>
        <p:blipFill>
          <a:blip r:embed="rId2"/>
          <a:srcRect/>
          <a:stretch>
            <a:fillRect/>
          </a:stretch>
        </p:blipFill>
        <p:spPr bwMode="auto">
          <a:xfrm>
            <a:off x="2017713" y="-1588"/>
            <a:ext cx="5108575" cy="6861176"/>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Imagen11"/>
          <p:cNvPicPr>
            <a:picLocks noChangeAspect="1" noChangeArrowheads="1"/>
          </p:cNvPicPr>
          <p:nvPr/>
        </p:nvPicPr>
        <p:blipFill>
          <a:blip r:embed="rId2"/>
          <a:srcRect/>
          <a:stretch>
            <a:fillRect/>
          </a:stretch>
        </p:blipFill>
        <p:spPr bwMode="auto">
          <a:xfrm>
            <a:off x="161925" y="479425"/>
            <a:ext cx="8820150" cy="5900738"/>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descr="Imagen11"/>
          <p:cNvPicPr>
            <a:picLocks noChangeAspect="1" noChangeArrowheads="1"/>
          </p:cNvPicPr>
          <p:nvPr/>
        </p:nvPicPr>
        <p:blipFill>
          <a:blip r:embed="rId2"/>
          <a:srcRect/>
          <a:stretch>
            <a:fillRect/>
          </a:stretch>
        </p:blipFill>
        <p:spPr bwMode="auto">
          <a:xfrm>
            <a:off x="2011363" y="0"/>
            <a:ext cx="5121275" cy="68580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5" name="Picture 5" descr="Imagen11"/>
          <p:cNvPicPr>
            <a:picLocks noChangeAspect="1" noChangeArrowheads="1"/>
          </p:cNvPicPr>
          <p:nvPr/>
        </p:nvPicPr>
        <p:blipFill>
          <a:blip r:embed="rId2"/>
          <a:srcRect/>
          <a:stretch>
            <a:fillRect/>
          </a:stretch>
        </p:blipFill>
        <p:spPr bwMode="auto">
          <a:xfrm>
            <a:off x="250825" y="180975"/>
            <a:ext cx="8643938" cy="6497638"/>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3" name="Picture 9" descr="Imagen11"/>
          <p:cNvPicPr>
            <a:picLocks noChangeAspect="1" noChangeArrowheads="1"/>
          </p:cNvPicPr>
          <p:nvPr/>
        </p:nvPicPr>
        <p:blipFill>
          <a:blip r:embed="rId2"/>
          <a:srcRect/>
          <a:stretch>
            <a:fillRect/>
          </a:stretch>
        </p:blipFill>
        <p:spPr bwMode="auto">
          <a:xfrm>
            <a:off x="250825" y="177800"/>
            <a:ext cx="8643938" cy="65024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5" name="Picture 5" descr="Imagen11"/>
          <p:cNvPicPr>
            <a:picLocks noChangeAspect="1" noChangeArrowheads="1"/>
          </p:cNvPicPr>
          <p:nvPr/>
        </p:nvPicPr>
        <p:blipFill>
          <a:blip r:embed="rId2"/>
          <a:srcRect/>
          <a:stretch>
            <a:fillRect/>
          </a:stretch>
        </p:blipFill>
        <p:spPr bwMode="auto">
          <a:xfrm>
            <a:off x="2011363" y="0"/>
            <a:ext cx="5121275" cy="68580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ala91"/>
          <p:cNvPicPr>
            <a:picLocks noChangeAspect="1" noChangeArrowheads="1"/>
          </p:cNvPicPr>
          <p:nvPr/>
        </p:nvPicPr>
        <p:blipFill>
          <a:blip r:embed="rId2"/>
          <a:srcRect/>
          <a:stretch>
            <a:fillRect/>
          </a:stretch>
        </p:blipFill>
        <p:spPr bwMode="auto">
          <a:xfrm>
            <a:off x="755650" y="225425"/>
            <a:ext cx="7632700" cy="5786438"/>
          </a:xfrm>
          <a:prstGeom prst="rect">
            <a:avLst/>
          </a:prstGeom>
          <a:noFill/>
        </p:spPr>
      </p:pic>
      <p:sp>
        <p:nvSpPr>
          <p:cNvPr id="15363" name="Text Box 3"/>
          <p:cNvSpPr txBox="1">
            <a:spLocks noChangeArrowheads="1"/>
          </p:cNvSpPr>
          <p:nvPr/>
        </p:nvSpPr>
        <p:spPr bwMode="auto">
          <a:xfrm>
            <a:off x="287338" y="6216650"/>
            <a:ext cx="8642350" cy="641350"/>
          </a:xfrm>
          <a:prstGeom prst="rect">
            <a:avLst/>
          </a:prstGeom>
          <a:noFill/>
          <a:ln w="9525">
            <a:noFill/>
            <a:miter lim="800000"/>
            <a:headEnd/>
            <a:tailEnd/>
          </a:ln>
          <a:effectLst/>
        </p:spPr>
        <p:txBody>
          <a:bodyPr>
            <a:spAutoFit/>
          </a:bodyPr>
          <a:lstStyle/>
          <a:p>
            <a:pPr algn="ctr"/>
            <a:r>
              <a:rPr lang="pt-BR" b="1">
                <a:solidFill>
                  <a:srgbClr val="FF9900"/>
                </a:solidFill>
              </a:rPr>
              <a:t>Los más variados tonos de ámbar y los magníficos espejos dan a la sala una suntuosidad indescriptible.</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P4050393"/>
          <p:cNvPicPr>
            <a:picLocks noChangeAspect="1" noChangeArrowheads="1"/>
          </p:cNvPicPr>
          <p:nvPr/>
        </p:nvPicPr>
        <p:blipFill>
          <a:blip r:embed="rId2"/>
          <a:srcRect/>
          <a:stretch>
            <a:fillRect/>
          </a:stretch>
        </p:blipFill>
        <p:spPr bwMode="auto">
          <a:xfrm>
            <a:off x="755650" y="584200"/>
            <a:ext cx="7620000" cy="5715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Imagen11"/>
          <p:cNvPicPr>
            <a:picLocks noChangeAspect="1" noChangeArrowheads="1"/>
          </p:cNvPicPr>
          <p:nvPr/>
        </p:nvPicPr>
        <p:blipFill>
          <a:blip r:embed="rId2"/>
          <a:srcRect/>
          <a:stretch>
            <a:fillRect/>
          </a:stretch>
        </p:blipFill>
        <p:spPr bwMode="auto">
          <a:xfrm>
            <a:off x="246063" y="963613"/>
            <a:ext cx="8653462" cy="4930775"/>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1511300" y="6216650"/>
            <a:ext cx="6203950" cy="641350"/>
          </a:xfrm>
          <a:prstGeom prst="rect">
            <a:avLst/>
          </a:prstGeom>
          <a:noFill/>
          <a:ln w="9525">
            <a:noFill/>
            <a:miter lim="800000"/>
            <a:headEnd/>
            <a:tailEnd/>
          </a:ln>
          <a:effectLst/>
        </p:spPr>
        <p:txBody>
          <a:bodyPr wrap="none">
            <a:spAutoFit/>
          </a:bodyPr>
          <a:lstStyle/>
          <a:p>
            <a:pPr algn="ctr"/>
            <a:r>
              <a:rPr lang="pt-BR" b="1">
                <a:solidFill>
                  <a:srgbClr val="FF9900"/>
                </a:solidFill>
              </a:rPr>
              <a:t>Todos los detalles de la antigua sala fueron recreados, </a:t>
            </a:r>
          </a:p>
          <a:p>
            <a:pPr algn="ctr"/>
            <a:r>
              <a:rPr lang="pt-BR" b="1">
                <a:solidFill>
                  <a:srgbClr val="FF9900"/>
                </a:solidFill>
              </a:rPr>
              <a:t>inclusive los cuadros con mosaicos florentinos.</a:t>
            </a:r>
          </a:p>
        </p:txBody>
      </p:sp>
      <p:pic>
        <p:nvPicPr>
          <p:cNvPr id="16423" name="Picture 39" descr="Imagen11"/>
          <p:cNvPicPr>
            <a:picLocks noChangeAspect="1" noChangeArrowheads="1"/>
          </p:cNvPicPr>
          <p:nvPr/>
        </p:nvPicPr>
        <p:blipFill>
          <a:blip r:embed="rId2"/>
          <a:srcRect/>
          <a:stretch>
            <a:fillRect/>
          </a:stretch>
        </p:blipFill>
        <p:spPr bwMode="auto">
          <a:xfrm>
            <a:off x="2268538" y="0"/>
            <a:ext cx="4614862" cy="6162675"/>
          </a:xfrm>
          <a:prstGeom prst="rect">
            <a:avLst/>
          </a:prstGeom>
          <a:noFill/>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5" name="Picture 7" descr="Imagen11"/>
          <p:cNvPicPr>
            <a:picLocks noChangeAspect="1" noChangeArrowheads="1"/>
          </p:cNvPicPr>
          <p:nvPr/>
        </p:nvPicPr>
        <p:blipFill>
          <a:blip r:embed="rId2"/>
          <a:srcRect/>
          <a:stretch>
            <a:fillRect/>
          </a:stretch>
        </p:blipFill>
        <p:spPr bwMode="auto">
          <a:xfrm>
            <a:off x="2011363" y="0"/>
            <a:ext cx="5121275" cy="6858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9" name="Picture 5" descr="Imagen11"/>
          <p:cNvPicPr>
            <a:picLocks noChangeAspect="1" noChangeArrowheads="1"/>
          </p:cNvPicPr>
          <p:nvPr/>
        </p:nvPicPr>
        <p:blipFill>
          <a:blip r:embed="rId2"/>
          <a:srcRect/>
          <a:stretch>
            <a:fillRect/>
          </a:stretch>
        </p:blipFill>
        <p:spPr bwMode="auto">
          <a:xfrm>
            <a:off x="2006600" y="0"/>
            <a:ext cx="5132388" cy="68580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9" name="Picture 11" descr="Imagen11"/>
          <p:cNvPicPr>
            <a:picLocks noChangeAspect="1" noChangeArrowheads="1"/>
          </p:cNvPicPr>
          <p:nvPr/>
        </p:nvPicPr>
        <p:blipFill>
          <a:blip r:embed="rId2"/>
          <a:srcRect/>
          <a:stretch>
            <a:fillRect/>
          </a:stretch>
        </p:blipFill>
        <p:spPr bwMode="auto">
          <a:xfrm>
            <a:off x="5111750" y="4595813"/>
            <a:ext cx="3351213" cy="2262187"/>
          </a:xfrm>
          <a:prstGeom prst="rect">
            <a:avLst/>
          </a:prstGeom>
          <a:noFill/>
        </p:spPr>
      </p:pic>
      <p:pic>
        <p:nvPicPr>
          <p:cNvPr id="27658" name="Picture 10" descr="Imagen11"/>
          <p:cNvPicPr>
            <a:picLocks noChangeAspect="1" noChangeArrowheads="1"/>
          </p:cNvPicPr>
          <p:nvPr/>
        </p:nvPicPr>
        <p:blipFill>
          <a:blip r:embed="rId3"/>
          <a:srcRect/>
          <a:stretch>
            <a:fillRect/>
          </a:stretch>
        </p:blipFill>
        <p:spPr bwMode="auto">
          <a:xfrm>
            <a:off x="5111750" y="2241550"/>
            <a:ext cx="3351213" cy="2262188"/>
          </a:xfrm>
          <a:prstGeom prst="rect">
            <a:avLst/>
          </a:prstGeom>
          <a:noFill/>
        </p:spPr>
      </p:pic>
      <p:pic>
        <p:nvPicPr>
          <p:cNvPr id="27657" name="Picture 9" descr="Imagen11"/>
          <p:cNvPicPr>
            <a:picLocks noChangeAspect="1" noChangeArrowheads="1"/>
          </p:cNvPicPr>
          <p:nvPr/>
        </p:nvPicPr>
        <p:blipFill>
          <a:blip r:embed="rId4"/>
          <a:srcRect/>
          <a:stretch>
            <a:fillRect/>
          </a:stretch>
        </p:blipFill>
        <p:spPr bwMode="auto">
          <a:xfrm>
            <a:off x="215900" y="404813"/>
            <a:ext cx="4340225" cy="6083300"/>
          </a:xfrm>
          <a:prstGeom prst="rect">
            <a:avLst/>
          </a:prstGeom>
          <a:noFill/>
        </p:spPr>
      </p:pic>
      <p:pic>
        <p:nvPicPr>
          <p:cNvPr id="27652" name="Picture 4" descr="02"/>
          <p:cNvPicPr>
            <a:picLocks noChangeAspect="1" noChangeArrowheads="1"/>
          </p:cNvPicPr>
          <p:nvPr/>
        </p:nvPicPr>
        <p:blipFill>
          <a:blip r:embed="rId5"/>
          <a:srcRect/>
          <a:stretch>
            <a:fillRect/>
          </a:stretch>
        </p:blipFill>
        <p:spPr bwMode="auto">
          <a:xfrm>
            <a:off x="5111750" y="0"/>
            <a:ext cx="3343275" cy="2173288"/>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1" name="Picture 5" descr="Imagen11"/>
          <p:cNvPicPr>
            <a:picLocks noChangeAspect="1" noChangeArrowheads="1"/>
          </p:cNvPicPr>
          <p:nvPr/>
        </p:nvPicPr>
        <p:blipFill>
          <a:blip r:embed="rId2"/>
          <a:srcRect/>
          <a:stretch>
            <a:fillRect/>
          </a:stretch>
        </p:blipFill>
        <p:spPr bwMode="auto">
          <a:xfrm>
            <a:off x="2305050" y="0"/>
            <a:ext cx="4535488" cy="68580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descr="Imagen11"/>
          <p:cNvPicPr>
            <a:picLocks noChangeAspect="1" noChangeArrowheads="1"/>
          </p:cNvPicPr>
          <p:nvPr/>
        </p:nvPicPr>
        <p:blipFill>
          <a:blip r:embed="rId2"/>
          <a:srcRect/>
          <a:stretch>
            <a:fillRect/>
          </a:stretch>
        </p:blipFill>
        <p:spPr bwMode="auto">
          <a:xfrm>
            <a:off x="250825" y="182563"/>
            <a:ext cx="8643938" cy="6492875"/>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ala61a"/>
          <p:cNvPicPr>
            <a:picLocks noChangeAspect="1" noChangeArrowheads="1"/>
          </p:cNvPicPr>
          <p:nvPr/>
        </p:nvPicPr>
        <p:blipFill>
          <a:blip r:embed="rId2"/>
          <a:srcRect/>
          <a:stretch>
            <a:fillRect/>
          </a:stretch>
        </p:blipFill>
        <p:spPr bwMode="auto">
          <a:xfrm>
            <a:off x="539750" y="152400"/>
            <a:ext cx="8089900" cy="6067425"/>
          </a:xfrm>
          <a:prstGeom prst="rect">
            <a:avLst/>
          </a:prstGeom>
          <a:noFill/>
        </p:spPr>
      </p:pic>
      <p:sp>
        <p:nvSpPr>
          <p:cNvPr id="17411" name="Text Box 3"/>
          <p:cNvSpPr txBox="1">
            <a:spLocks noChangeArrowheads="1"/>
          </p:cNvSpPr>
          <p:nvPr/>
        </p:nvSpPr>
        <p:spPr bwMode="auto">
          <a:xfrm>
            <a:off x="0" y="6216650"/>
            <a:ext cx="9144000" cy="641350"/>
          </a:xfrm>
          <a:prstGeom prst="rect">
            <a:avLst/>
          </a:prstGeom>
          <a:noFill/>
          <a:ln w="9525">
            <a:noFill/>
            <a:miter lim="800000"/>
            <a:headEnd/>
            <a:tailEnd/>
          </a:ln>
          <a:effectLst/>
        </p:spPr>
        <p:txBody>
          <a:bodyPr>
            <a:spAutoFit/>
          </a:bodyPr>
          <a:lstStyle/>
          <a:p>
            <a:pPr algn="ctr"/>
            <a:r>
              <a:rPr lang="pt-BR" b="1">
                <a:solidFill>
                  <a:srgbClr val="FF9900"/>
                </a:solidFill>
              </a:rPr>
              <a:t>Tal como la anterior, presenta ricas incrustaciones en muescas doradas, además de centenares de luces que la hacen resplandecer.</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3" name="Picture 5" descr="Imagen11"/>
          <p:cNvPicPr>
            <a:picLocks noChangeAspect="1" noChangeArrowheads="1"/>
          </p:cNvPicPr>
          <p:nvPr/>
        </p:nvPicPr>
        <p:blipFill>
          <a:blip r:embed="rId2"/>
          <a:srcRect/>
          <a:stretch>
            <a:fillRect/>
          </a:stretch>
        </p:blipFill>
        <p:spPr bwMode="auto">
          <a:xfrm>
            <a:off x="2009775" y="0"/>
            <a:ext cx="5126038" cy="68580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5" name="Picture 5" descr="Imagen11"/>
          <p:cNvPicPr>
            <a:picLocks noChangeAspect="1" noChangeArrowheads="1"/>
          </p:cNvPicPr>
          <p:nvPr/>
        </p:nvPicPr>
        <p:blipFill>
          <a:blip r:embed="rId2"/>
          <a:srcRect/>
          <a:stretch>
            <a:fillRect/>
          </a:stretch>
        </p:blipFill>
        <p:spPr bwMode="auto">
          <a:xfrm>
            <a:off x="250825" y="171450"/>
            <a:ext cx="8643938" cy="6516688"/>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3" name="Picture 5" descr="Imagen11"/>
          <p:cNvPicPr>
            <a:picLocks noChangeAspect="1" noChangeArrowheads="1"/>
          </p:cNvPicPr>
          <p:nvPr/>
        </p:nvPicPr>
        <p:blipFill>
          <a:blip r:embed="rId2"/>
          <a:srcRect/>
          <a:stretch>
            <a:fillRect/>
          </a:stretch>
        </p:blipFill>
        <p:spPr bwMode="auto">
          <a:xfrm>
            <a:off x="776288" y="571500"/>
            <a:ext cx="7591425" cy="571500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7" name="Picture 5" descr="Imagen11"/>
          <p:cNvPicPr>
            <a:picLocks noChangeAspect="1" noChangeArrowheads="1"/>
          </p:cNvPicPr>
          <p:nvPr/>
        </p:nvPicPr>
        <p:blipFill>
          <a:blip r:embed="rId2"/>
          <a:srcRect/>
          <a:stretch>
            <a:fillRect/>
          </a:stretch>
        </p:blipFill>
        <p:spPr bwMode="auto">
          <a:xfrm>
            <a:off x="250825" y="177800"/>
            <a:ext cx="8643938" cy="6503988"/>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8" name="Picture 6" descr="Imagen11"/>
          <p:cNvPicPr>
            <a:picLocks noChangeAspect="1" noChangeArrowheads="1"/>
          </p:cNvPicPr>
          <p:nvPr/>
        </p:nvPicPr>
        <p:blipFill>
          <a:blip r:embed="rId2"/>
          <a:srcRect/>
          <a:stretch>
            <a:fillRect/>
          </a:stretch>
        </p:blipFill>
        <p:spPr bwMode="auto">
          <a:xfrm>
            <a:off x="254000" y="185738"/>
            <a:ext cx="8637588" cy="6486525"/>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descr="Imagen11"/>
          <p:cNvPicPr>
            <a:picLocks noChangeAspect="1" noChangeArrowheads="1"/>
          </p:cNvPicPr>
          <p:nvPr/>
        </p:nvPicPr>
        <p:blipFill>
          <a:blip r:embed="rId2"/>
          <a:srcRect/>
          <a:stretch>
            <a:fillRect/>
          </a:stretch>
        </p:blipFill>
        <p:spPr bwMode="auto">
          <a:xfrm>
            <a:off x="247650" y="565150"/>
            <a:ext cx="8650288" cy="5729288"/>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4" name="Picture 8" descr="Imagen11"/>
          <p:cNvPicPr>
            <a:picLocks noChangeAspect="1" noChangeArrowheads="1"/>
          </p:cNvPicPr>
          <p:nvPr/>
        </p:nvPicPr>
        <p:blipFill>
          <a:blip r:embed="rId2"/>
          <a:srcRect/>
          <a:stretch>
            <a:fillRect/>
          </a:stretch>
        </p:blipFill>
        <p:spPr bwMode="auto">
          <a:xfrm>
            <a:off x="776288" y="571500"/>
            <a:ext cx="7591425" cy="5715000"/>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t_AmberRoom03_080125_ssh"/>
          <p:cNvPicPr>
            <a:picLocks noChangeAspect="1" noChangeArrowheads="1"/>
          </p:cNvPicPr>
          <p:nvPr/>
        </p:nvPicPr>
        <p:blipFill>
          <a:blip r:embed="rId2"/>
          <a:srcRect/>
          <a:stretch>
            <a:fillRect/>
          </a:stretch>
        </p:blipFill>
        <p:spPr bwMode="auto">
          <a:xfrm>
            <a:off x="1943100" y="657225"/>
            <a:ext cx="5226050" cy="3924300"/>
          </a:xfrm>
          <a:prstGeom prst="rect">
            <a:avLst/>
          </a:prstGeom>
          <a:noFill/>
        </p:spPr>
      </p:pic>
      <p:sp>
        <p:nvSpPr>
          <p:cNvPr id="19465" name="Text Box 9"/>
          <p:cNvSpPr txBox="1">
            <a:spLocks noChangeArrowheads="1"/>
          </p:cNvSpPr>
          <p:nvPr/>
        </p:nvSpPr>
        <p:spPr bwMode="auto">
          <a:xfrm>
            <a:off x="250825" y="5229225"/>
            <a:ext cx="8642350" cy="915988"/>
          </a:xfrm>
          <a:prstGeom prst="rect">
            <a:avLst/>
          </a:prstGeom>
          <a:noFill/>
          <a:ln w="9525">
            <a:noFill/>
            <a:miter lim="800000"/>
            <a:headEnd/>
            <a:tailEnd/>
          </a:ln>
          <a:effectLst/>
        </p:spPr>
        <p:txBody>
          <a:bodyPr>
            <a:spAutoFit/>
          </a:bodyPr>
          <a:lstStyle/>
          <a:p>
            <a:pPr algn="ctr"/>
            <a:r>
              <a:rPr lang="pt-BR" b="1">
                <a:solidFill>
                  <a:srgbClr val="FF9900"/>
                </a:solidFill>
              </a:rPr>
              <a:t>De este modo, gracias a la maestría de sus creadores del pasado y sus recreadores del presente, la Sala de Ámbar, única en el mundo, volvió a ocupar su antiguo lugar de joya más preciosa del Palacio de Catalina.</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SALA DE AMBAR1">
  <a:themeElements>
    <a:clrScheme name="LA SALA DE ÁMBA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 SALA DE ÁMBA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 SALA DE ÁMBA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A SALA DE ÁMBA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A SALA DE ÁMBA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A SALA DE ÁMBA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A SALA DE ÁMBA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A SALA DE ÁMBA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A SALA DE ÁMBA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A SALA DE ÁMBA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A SALA DE ÁMBA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A SALA DE ÁMBA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A SALA DE ÁMBA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A SALA DE ÁMBA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SALA DE AMBAR1</Template>
  <TotalTime>2</TotalTime>
  <Words>774</Words>
  <Application>Microsoft Office PowerPoint</Application>
  <PresentationFormat>Presentación en pantalla (4:3)</PresentationFormat>
  <Paragraphs>29</Paragraphs>
  <Slides>39</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39</vt:i4>
      </vt:variant>
    </vt:vector>
  </HeadingPairs>
  <TitlesOfParts>
    <vt:vector size="42" baseType="lpstr">
      <vt:lpstr>Arial</vt:lpstr>
      <vt:lpstr>LA SALA DE AMBAR1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2017-05-15T07:35:22Z</dcterms:created>
  <dcterms:modified xsi:type="dcterms:W3CDTF">2017-05-15T07:37:26Z</dcterms:modified>
</cp:coreProperties>
</file>