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0" r:id="rId6"/>
    <p:sldId id="261" r:id="rId7"/>
    <p:sldId id="262" r:id="rId8"/>
    <p:sldId id="259" r:id="rId9"/>
    <p:sldId id="266" r:id="rId10"/>
    <p:sldId id="263" r:id="rId11"/>
    <p:sldId id="264" r:id="rId12"/>
    <p:sldId id="265" r:id="rId13"/>
    <p:sldId id="267" r:id="rId14"/>
    <p:sldId id="268" r:id="rId15"/>
    <p:sldId id="269" r:id="rId16"/>
    <p:sldId id="270" r:id="rId17"/>
    <p:sldId id="271" r:id="rId1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5TWvuEwhxbxWDv9S8Wa5oA" hashData="sTFAZZpa9tZySCvKcRryVrBW1i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99FF66"/>
    <a:srgbClr val="FF6600"/>
    <a:srgbClr val="CC99FF"/>
    <a:srgbClr val="0099FF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515D47-5729-4B6B-956F-9A61930D6D8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AAA017-8E77-415B-BB0D-E5F901A8C2C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ED7D45-2432-49A0-927D-EB4A30DE1D4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24E53C-9528-4380-890A-4BEF0EB78E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111BD8-2968-4E7D-AAFA-C2A403181A7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D40C85-91C1-4069-A8E4-303926B6B4D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3527C9-09B2-4F95-BF75-A66D617645F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4E8487-8152-4235-937A-A5AC900BC8A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8C039B-C9BB-4B15-A93F-55C871683AB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F49777-1FF3-44EE-8307-E32FB52676E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219BAF-9D2C-407E-9425-A4D02368092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2D89EE5-C835-43BF-B78F-08220F78BC96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s-AR">
                <a:solidFill>
                  <a:srgbClr val="FF0000"/>
                </a:solidFill>
                <a:latin typeface="Impact" pitchFamily="34" charset="0"/>
              </a:rPr>
              <a:t>Si de Protección se Trata…</a:t>
            </a:r>
            <a:endParaRPr lang="es-ES">
              <a:solidFill>
                <a:srgbClr val="FF0000"/>
              </a:solidFill>
              <a:latin typeface="Impact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AR" sz="2000">
                <a:solidFill>
                  <a:srgbClr val="0099FF"/>
                </a:solidFill>
              </a:rPr>
              <a:t>Una limusina a prueba de sorpresas.</a:t>
            </a:r>
            <a:endParaRPr lang="es-ES" sz="2000">
              <a:solidFill>
                <a:srgbClr val="0099FF"/>
              </a:solidFill>
            </a:endParaRP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2771775" y="6237288"/>
            <a:ext cx="36734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AR" sz="1200">
                <a:solidFill>
                  <a:schemeClr val="bg1"/>
                </a:solidFill>
              </a:rPr>
              <a:t>Tema: “Always Love You (Del Guardaespaldas).</a:t>
            </a:r>
            <a:endParaRPr lang="es-ES" sz="12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sndAc>
      <p:stSnd loop="1">
        <p:snd r:embed="rId2" name="always love you 12(2)(3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15888"/>
            <a:ext cx="8229600" cy="865187"/>
          </a:xfrm>
        </p:spPr>
        <p:txBody>
          <a:bodyPr/>
          <a:lstStyle/>
          <a:p>
            <a:r>
              <a:rPr lang="es-AR" sz="1800">
                <a:solidFill>
                  <a:srgbClr val="0099FF"/>
                </a:solidFill>
                <a:latin typeface="Comic Sans MS" pitchFamily="66" charset="0"/>
              </a:rPr>
              <a:t>Las limusinas presidenciales representan la jerarquía de quien viaja en ellas y, además, son potenciales objetivos para terroristas y criminales, …</a:t>
            </a:r>
            <a:endParaRPr lang="es-ES" sz="1800">
              <a:solidFill>
                <a:srgbClr val="0099FF"/>
              </a:solidFill>
              <a:latin typeface="Comic Sans MS" pitchFamily="66" charset="0"/>
            </a:endParaRPr>
          </a:p>
        </p:txBody>
      </p:sp>
      <p:pic>
        <p:nvPicPr>
          <p:cNvPr id="3076" name="Picture 4" descr="Obama_Hern-thumb-590x376-478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513" y="1030288"/>
            <a:ext cx="9144000" cy="5827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AR" sz="2000">
                <a:solidFill>
                  <a:srgbClr val="0099FF"/>
                </a:solidFill>
                <a:latin typeface="Comic Sans MS" pitchFamily="66" charset="0"/>
              </a:rPr>
              <a:t>General Motors (Cadillac) ha fabricado esta limusina (y otras) para el presidente Barak Obama, llamada la “Bestia”.</a:t>
            </a:r>
            <a:endParaRPr lang="es-ES" sz="2000">
              <a:solidFill>
                <a:srgbClr val="0099FF"/>
              </a:solidFill>
              <a:latin typeface="Comic Sans MS" pitchFamily="66" charset="0"/>
            </a:endParaRPr>
          </a:p>
        </p:txBody>
      </p:sp>
      <p:pic>
        <p:nvPicPr>
          <p:cNvPr id="4100" name="Picture 4" descr="cadillac-obamamobile-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33525"/>
            <a:ext cx="9144000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15888"/>
            <a:ext cx="9144000" cy="1009650"/>
          </a:xfrm>
        </p:spPr>
        <p:txBody>
          <a:bodyPr/>
          <a:lstStyle/>
          <a:p>
            <a:r>
              <a:rPr lang="es-AR" sz="1800">
                <a:solidFill>
                  <a:srgbClr val="0099FF"/>
                </a:solidFill>
                <a:latin typeface="Comic Sans MS" pitchFamily="66" charset="0"/>
              </a:rPr>
              <a:t>Puede recibir impactos de balas de cualquier calibre a quemarropa y explosiones de granadas, pequeños misiles y bombas lapa sin que su ocupante sufra daño alguno…</a:t>
            </a:r>
            <a:endParaRPr lang="es-ES" sz="1800">
              <a:solidFill>
                <a:srgbClr val="0099FF"/>
              </a:solidFill>
              <a:latin typeface="Comic Sans MS" pitchFamily="66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196975"/>
            <a:ext cx="4176713" cy="5545138"/>
          </a:xfrm>
        </p:spPr>
        <p:txBody>
          <a:bodyPr/>
          <a:lstStyle/>
          <a:p>
            <a:r>
              <a:rPr lang="es-AR" sz="1600">
                <a:solidFill>
                  <a:srgbClr val="FF0000"/>
                </a:solidFill>
                <a:latin typeface="Comic Sans MS" pitchFamily="66" charset="0"/>
              </a:rPr>
              <a:t>Escapar de cualquier peligro: Si sus neumáticos se pinchan no tiene proble-mas; aún destrozados permiten al auto viajar a máxima velocidad (Son tipo </a:t>
            </a:r>
            <a:r>
              <a:rPr lang="es-AR" sz="1600" i="1">
                <a:solidFill>
                  <a:srgbClr val="FF0000"/>
                </a:solidFill>
                <a:latin typeface="Comic Sans MS" pitchFamily="66" charset="0"/>
              </a:rPr>
              <a:t>run-flat</a:t>
            </a:r>
            <a:r>
              <a:rPr lang="es-AR" sz="1600">
                <a:solidFill>
                  <a:srgbClr val="FF0000"/>
                </a:solidFill>
                <a:latin typeface="Comic Sans MS" pitchFamily="66" charset="0"/>
              </a:rPr>
              <a:t>).</a:t>
            </a:r>
          </a:p>
          <a:p>
            <a:r>
              <a:rPr lang="es-AR" sz="1600">
                <a:solidFill>
                  <a:srgbClr val="CC99FF"/>
                </a:solidFill>
                <a:latin typeface="Comic Sans MS" pitchFamily="66" charset="0"/>
              </a:rPr>
              <a:t>Su peso está entre las 7 y 8, tal vez 10 toneladas, debido al tremendo blindaje, sus puertas tienen más de 20cm de espesor y los cristales 12 cm de espesor.</a:t>
            </a:r>
          </a:p>
          <a:p>
            <a:r>
              <a:rPr lang="es-AR" sz="1600">
                <a:solidFill>
                  <a:srgbClr val="FF6600"/>
                </a:solidFill>
                <a:latin typeface="Comic Sans MS" pitchFamily="66" charset="0"/>
              </a:rPr>
              <a:t>Su carrocería es de una aleación de acero, aluminio, titanio y cerámica.</a:t>
            </a:r>
          </a:p>
          <a:p>
            <a:r>
              <a:rPr lang="es-AR" sz="1600">
                <a:solidFill>
                  <a:srgbClr val="99FF66"/>
                </a:solidFill>
                <a:latin typeface="Comic Sans MS" pitchFamily="66" charset="0"/>
              </a:rPr>
              <a:t>Está equipada con un centro de comunicaciones con sistema de rastreo por GPS, con computadora, un cargador de 10 CDs, teléfonos, fax, Internet, satélites de posicionamiento y defensa, más línea directa con el Pentágono y la CIA.</a:t>
            </a:r>
            <a:endParaRPr lang="es-ES" sz="1600">
              <a:solidFill>
                <a:srgbClr val="99FF66"/>
              </a:solidFill>
              <a:latin typeface="Comic Sans MS" pitchFamily="66" charset="0"/>
            </a:endParaRPr>
          </a:p>
        </p:txBody>
      </p:sp>
      <p:pic>
        <p:nvPicPr>
          <p:cNvPr id="6148" name="Picture 4" descr="bestia"/>
          <p:cNvPicPr>
            <a:picLocks noChangeAspect="1" noChangeArrowheads="1"/>
          </p:cNvPicPr>
          <p:nvPr/>
        </p:nvPicPr>
        <p:blipFill>
          <a:blip r:embed="rId2"/>
          <a:srcRect l="7727" r="11624"/>
          <a:stretch>
            <a:fillRect/>
          </a:stretch>
        </p:blipFill>
        <p:spPr bwMode="auto">
          <a:xfrm>
            <a:off x="4211638" y="2060575"/>
            <a:ext cx="4932362" cy="4227513"/>
          </a:xfrm>
          <a:prstGeom prst="rect">
            <a:avLst/>
          </a:prstGeom>
          <a:noFill/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4643438" y="6381750"/>
            <a:ext cx="39608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AR" sz="1400">
                <a:solidFill>
                  <a:schemeClr val="bg1"/>
                </a:solidFill>
                <a:latin typeface="Comic Sans MS" pitchFamily="66" charset="0"/>
              </a:rPr>
              <a:t>Las placas del blindaje son de acero y Kevlar.</a:t>
            </a:r>
            <a:endParaRPr lang="es-ES" sz="140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0"/>
            <a:ext cx="9036050" cy="1143000"/>
          </a:xfrm>
        </p:spPr>
        <p:txBody>
          <a:bodyPr/>
          <a:lstStyle/>
          <a:p>
            <a:r>
              <a:rPr lang="es-AR" sz="1800">
                <a:solidFill>
                  <a:srgbClr val="0099FF"/>
                </a:solidFill>
                <a:latin typeface="Comic Sans MS" pitchFamily="66" charset="0"/>
              </a:rPr>
              <a:t>Cuenta con un sistema de reciclaje de oxígeno, otro antiincendios, y es totalmente hermética ante un ataque con sustancias químicas, biológicas y/o nucleares.</a:t>
            </a:r>
            <a:endParaRPr lang="es-ES" sz="1800">
              <a:solidFill>
                <a:srgbClr val="0099FF"/>
              </a:solidFill>
              <a:latin typeface="Comic Sans MS" pitchFamily="66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52513"/>
            <a:ext cx="8578850" cy="5073650"/>
          </a:xfrm>
        </p:spPr>
        <p:txBody>
          <a:bodyPr/>
          <a:lstStyle/>
          <a:p>
            <a:r>
              <a:rPr lang="es-AR" sz="1600">
                <a:solidFill>
                  <a:srgbClr val="FF0000"/>
                </a:solidFill>
                <a:latin typeface="Comic Sans MS" pitchFamily="66" charset="0"/>
              </a:rPr>
              <a:t>Lleva contenedores de sangre del propio Obama para una emergencia.</a:t>
            </a:r>
          </a:p>
          <a:p>
            <a:r>
              <a:rPr lang="es-AR" sz="1600">
                <a:solidFill>
                  <a:srgbClr val="FF6600"/>
                </a:solidFill>
                <a:latin typeface="Comic Sans MS" pitchFamily="66" charset="0"/>
              </a:rPr>
              <a:t>Dispone de armamento: metralletas, cohetes de gas, granadas de humo, escopeta, en diversas partes del vehículo.</a:t>
            </a:r>
          </a:p>
          <a:p>
            <a:r>
              <a:rPr lang="es-AR" sz="1600">
                <a:solidFill>
                  <a:schemeClr val="folHlink"/>
                </a:solidFill>
                <a:latin typeface="Comic Sans MS" pitchFamily="66" charset="0"/>
              </a:rPr>
              <a:t>Tiene cámaras para una óptima visión nocturna, aún sin luces y cuando hay humo.</a:t>
            </a:r>
          </a:p>
          <a:p>
            <a:endParaRPr lang="es-ES" sz="1600">
              <a:solidFill>
                <a:schemeClr val="folHlink"/>
              </a:solidFill>
              <a:latin typeface="Comic Sans MS" pitchFamily="66" charset="0"/>
            </a:endParaRPr>
          </a:p>
        </p:txBody>
      </p:sp>
      <p:pic>
        <p:nvPicPr>
          <p:cNvPr id="7172" name="Picture 4" descr="obama-car-580x38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2320925"/>
            <a:ext cx="7200900" cy="45370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115888"/>
            <a:ext cx="8785225" cy="1143000"/>
          </a:xfrm>
        </p:spPr>
        <p:txBody>
          <a:bodyPr/>
          <a:lstStyle/>
          <a:p>
            <a:r>
              <a:rPr lang="es-AR" sz="1800">
                <a:solidFill>
                  <a:srgbClr val="0099FF"/>
                </a:solidFill>
                <a:latin typeface="Comic Sans MS" pitchFamily="66" charset="0"/>
              </a:rPr>
              <a:t>El tanque de combustible es antiderrame y puede soportar disparos en directo sin presentar dificultades.</a:t>
            </a:r>
            <a:endParaRPr lang="es-ES" sz="1800">
              <a:solidFill>
                <a:srgbClr val="0099FF"/>
              </a:solidFill>
              <a:latin typeface="Comic Sans MS" pitchFamily="66" charset="0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196975"/>
            <a:ext cx="8229600" cy="1439863"/>
          </a:xfrm>
        </p:spPr>
        <p:txBody>
          <a:bodyPr/>
          <a:lstStyle/>
          <a:p>
            <a:r>
              <a:rPr lang="es-AR" sz="1600">
                <a:solidFill>
                  <a:srgbClr val="FF0000"/>
                </a:solidFill>
                <a:latin typeface="Comic Sans MS" pitchFamily="66" charset="0"/>
              </a:rPr>
              <a:t>El motor es diésel de 6,5 litros, derivado de un camión.</a:t>
            </a:r>
            <a:endParaRPr lang="es-ES" sz="160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8196" name="Picture 4" descr="automocionblog_obamobil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619250"/>
            <a:ext cx="7858125" cy="5238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AR" sz="1800">
                <a:solidFill>
                  <a:srgbClr val="0099FF"/>
                </a:solidFill>
                <a:latin typeface="Comic Sans MS" pitchFamily="66" charset="0"/>
              </a:rPr>
              <a:t>Sintetizamos con una infografía lo expresado: “La Bestia”, o el Cadillac que se cree un tanque de guerra.</a:t>
            </a:r>
            <a:endParaRPr lang="es-ES" sz="1800">
              <a:solidFill>
                <a:srgbClr val="0099FF"/>
              </a:solidFill>
              <a:latin typeface="Comic Sans MS" pitchFamily="66" charset="0"/>
            </a:endParaRPr>
          </a:p>
        </p:txBody>
      </p:sp>
      <p:pic>
        <p:nvPicPr>
          <p:cNvPr id="5124" name="Picture 4" descr="Coche Obama - cop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84313"/>
            <a:ext cx="9144000" cy="5140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708275"/>
            <a:ext cx="1295400" cy="1223963"/>
          </a:xfrm>
        </p:spPr>
        <p:txBody>
          <a:bodyPr/>
          <a:lstStyle/>
          <a:p>
            <a:r>
              <a:rPr lang="es-AR" sz="1800">
                <a:solidFill>
                  <a:srgbClr val="0099FF"/>
                </a:solidFill>
                <a:latin typeface="Comic Sans MS" pitchFamily="66" charset="0"/>
              </a:rPr>
              <a:t>Por si se te escapó algo…</a:t>
            </a:r>
            <a:endParaRPr lang="es-ES" sz="1800">
              <a:solidFill>
                <a:srgbClr val="0099FF"/>
              </a:solidFill>
              <a:latin typeface="Comic Sans MS" pitchFamily="66" charset="0"/>
            </a:endParaRPr>
          </a:p>
        </p:txBody>
      </p:sp>
      <p:pic>
        <p:nvPicPr>
          <p:cNvPr id="12292" name="Picture 4" descr="mex-pol-Grafbestia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0"/>
            <a:ext cx="7092950" cy="6848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115888"/>
            <a:ext cx="8785225" cy="1143000"/>
          </a:xfrm>
        </p:spPr>
        <p:txBody>
          <a:bodyPr/>
          <a:lstStyle/>
          <a:p>
            <a:r>
              <a:rPr lang="es-AR" sz="1800">
                <a:solidFill>
                  <a:srgbClr val="0099FF"/>
                </a:solidFill>
                <a:latin typeface="Comic Sans MS" pitchFamily="66" charset="0"/>
              </a:rPr>
              <a:t>Cuando Barak Obama y su esposa Michelle fueron a Dublín (Irlanda), llevaron una de estas limusinas en avión, resultó que a pesar de tanta seguridad, el vehículo quedó atascado con la pieza metálica para cerrar un portón…</a:t>
            </a:r>
            <a:endParaRPr lang="es-ES" sz="1800">
              <a:solidFill>
                <a:srgbClr val="0099FF"/>
              </a:solidFill>
              <a:latin typeface="Comic Sans MS" pitchFamily="66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133600"/>
            <a:ext cx="1774825" cy="3411538"/>
          </a:xfrm>
        </p:spPr>
        <p:txBody>
          <a:bodyPr/>
          <a:lstStyle/>
          <a:p>
            <a:r>
              <a:rPr lang="es-AR" sz="1600">
                <a:solidFill>
                  <a:srgbClr val="FF0000"/>
                </a:solidFill>
                <a:latin typeface="Comic Sans MS" pitchFamily="66" charset="0"/>
              </a:rPr>
              <a:t>El portavoz oficial dijo que era otra limusina que solía llevar personas de su entorno, </a:t>
            </a:r>
            <a:r>
              <a:rPr lang="es-AR" sz="1600">
                <a:solidFill>
                  <a:schemeClr val="bg1"/>
                </a:solidFill>
                <a:latin typeface="Comic Sans MS" pitchFamily="66" charset="0"/>
              </a:rPr>
              <a:t>(alguien mencionó la palabra</a:t>
            </a:r>
            <a:r>
              <a:rPr lang="es-AR" sz="160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s-AR" sz="1600" i="1">
                <a:solidFill>
                  <a:srgbClr val="FFFF00"/>
                </a:solidFill>
                <a:latin typeface="Comic Sans MS" pitchFamily="66" charset="0"/>
              </a:rPr>
              <a:t>papelón</a:t>
            </a:r>
            <a:r>
              <a:rPr lang="es-AR" sz="1600">
                <a:solidFill>
                  <a:schemeClr val="bg1"/>
                </a:solidFill>
                <a:latin typeface="Comic Sans MS" pitchFamily="66" charset="0"/>
              </a:rPr>
              <a:t>).</a:t>
            </a:r>
            <a:endParaRPr lang="es-ES" sz="160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9220" name="Picture 4" descr="Imagen1 - cop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1255713"/>
            <a:ext cx="7235825" cy="56022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115888"/>
            <a:ext cx="8785225" cy="1143000"/>
          </a:xfrm>
        </p:spPr>
        <p:txBody>
          <a:bodyPr/>
          <a:lstStyle/>
          <a:p>
            <a:r>
              <a:rPr lang="es-AR" sz="1800">
                <a:solidFill>
                  <a:srgbClr val="0099FF"/>
                </a:solidFill>
                <a:latin typeface="Comic Sans MS" pitchFamily="66" charset="0"/>
              </a:rPr>
              <a:t>Por supuesto, la protección de Obama no termina con su limusina, sino que también hay un </a:t>
            </a:r>
            <a:r>
              <a:rPr lang="es-AR" sz="1800" i="1">
                <a:solidFill>
                  <a:srgbClr val="0099FF"/>
                </a:solidFill>
                <a:latin typeface="Comic Sans MS" pitchFamily="66" charset="0"/>
              </a:rPr>
              <a:t>Bus-Force One</a:t>
            </a:r>
            <a:r>
              <a:rPr lang="es-AR" sz="1800">
                <a:solidFill>
                  <a:srgbClr val="0099FF"/>
                </a:solidFill>
                <a:latin typeface="Comic Sans MS" pitchFamily="66" charset="0"/>
              </a:rPr>
              <a:t>, toda una Fortaleza con características similares.</a:t>
            </a:r>
            <a:endParaRPr lang="es-ES" sz="1800">
              <a:solidFill>
                <a:srgbClr val="0099FF"/>
              </a:solidFill>
              <a:latin typeface="Comic Sans MS" pitchFamily="66" charset="0"/>
            </a:endParaRPr>
          </a:p>
        </p:txBody>
      </p:sp>
      <p:pic>
        <p:nvPicPr>
          <p:cNvPr id="10244" name="Picture 4" descr="bautizado_Bus_Force_One_Obama"/>
          <p:cNvPicPr>
            <a:picLocks noChangeAspect="1" noChangeArrowheads="1"/>
          </p:cNvPicPr>
          <p:nvPr/>
        </p:nvPicPr>
        <p:blipFill>
          <a:blip r:embed="rId2"/>
          <a:srcRect l="8299" r="10623"/>
          <a:stretch>
            <a:fillRect/>
          </a:stretch>
        </p:blipFill>
        <p:spPr bwMode="auto">
          <a:xfrm>
            <a:off x="0" y="1528763"/>
            <a:ext cx="9144000" cy="53292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0"/>
            <a:ext cx="8229600" cy="836613"/>
          </a:xfrm>
        </p:spPr>
        <p:txBody>
          <a:bodyPr/>
          <a:lstStyle/>
          <a:p>
            <a:r>
              <a:rPr lang="es-AR" sz="1800">
                <a:solidFill>
                  <a:srgbClr val="0099FF"/>
                </a:solidFill>
                <a:latin typeface="Comic Sans MS" pitchFamily="66" charset="0"/>
              </a:rPr>
              <a:t>Una infografía del </a:t>
            </a:r>
            <a:r>
              <a:rPr lang="es-AR" sz="1800" i="1">
                <a:solidFill>
                  <a:srgbClr val="0099FF"/>
                </a:solidFill>
                <a:latin typeface="Comic Sans MS" pitchFamily="66" charset="0"/>
              </a:rPr>
              <a:t>Bus Force One</a:t>
            </a:r>
            <a:r>
              <a:rPr lang="es-AR" sz="1800">
                <a:solidFill>
                  <a:srgbClr val="0099FF"/>
                </a:solidFill>
                <a:latin typeface="Comic Sans MS" pitchFamily="66" charset="0"/>
              </a:rPr>
              <a:t>.</a:t>
            </a:r>
            <a:endParaRPr lang="es-ES" sz="1800">
              <a:solidFill>
                <a:srgbClr val="0099FF"/>
              </a:solidFill>
              <a:latin typeface="Comic Sans MS" pitchFamily="66" charset="0"/>
            </a:endParaRPr>
          </a:p>
        </p:txBody>
      </p:sp>
      <p:pic>
        <p:nvPicPr>
          <p:cNvPr id="11269" name="Picture 5" descr="BusForceOne - copia"/>
          <p:cNvPicPr>
            <a:picLocks noChangeAspect="1" noChangeArrowheads="1"/>
          </p:cNvPicPr>
          <p:nvPr/>
        </p:nvPicPr>
        <p:blipFill>
          <a:blip r:embed="rId2">
            <a:lum contrast="36000"/>
          </a:blip>
          <a:srcRect l="1962" r="1962"/>
          <a:stretch>
            <a:fillRect/>
          </a:stretch>
        </p:blipFill>
        <p:spPr bwMode="auto">
          <a:xfrm>
            <a:off x="0" y="981075"/>
            <a:ext cx="9144000" cy="54816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r>
              <a:rPr lang="es-AR" sz="1800">
                <a:solidFill>
                  <a:srgbClr val="0099FF"/>
                </a:solidFill>
                <a:latin typeface="Comic Sans MS" pitchFamily="66" charset="0"/>
              </a:rPr>
              <a:t>Para el transporte de Obama hay que agregar los aviones Boeing tipo Jumbo </a:t>
            </a:r>
            <a:r>
              <a:rPr lang="es-AR" sz="1800" i="1">
                <a:solidFill>
                  <a:srgbClr val="0099FF"/>
                </a:solidFill>
                <a:latin typeface="Comic Sans MS" pitchFamily="66" charset="0"/>
              </a:rPr>
              <a:t>Air Force One</a:t>
            </a:r>
            <a:r>
              <a:rPr lang="es-AR" sz="1800">
                <a:solidFill>
                  <a:srgbClr val="0099FF"/>
                </a:solidFill>
                <a:latin typeface="Comic Sans MS" pitchFamily="66" charset="0"/>
              </a:rPr>
              <a:t> y (otro </a:t>
            </a:r>
            <a:r>
              <a:rPr lang="es-AR" sz="1800" i="1">
                <a:solidFill>
                  <a:srgbClr val="0099FF"/>
                </a:solidFill>
                <a:latin typeface="Comic Sans MS" pitchFamily="66" charset="0"/>
              </a:rPr>
              <a:t>Two</a:t>
            </a:r>
            <a:r>
              <a:rPr lang="es-AR" sz="1800">
                <a:solidFill>
                  <a:srgbClr val="0099FF"/>
                </a:solidFill>
                <a:latin typeface="Comic Sans MS" pitchFamily="66" charset="0"/>
              </a:rPr>
              <a:t>), helicópteros, también adaptados.</a:t>
            </a:r>
            <a:endParaRPr lang="es-ES" sz="1800">
              <a:solidFill>
                <a:srgbClr val="0099FF"/>
              </a:solidFill>
              <a:latin typeface="Comic Sans MS" pitchFamily="66" charset="0"/>
            </a:endParaRPr>
          </a:p>
        </p:txBody>
      </p:sp>
      <p:pic>
        <p:nvPicPr>
          <p:cNvPr id="13317" name="Picture 5" descr="160a94902-air-force-one-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52513"/>
            <a:ext cx="4284663" cy="2855912"/>
          </a:xfrm>
          <a:prstGeom prst="rect">
            <a:avLst/>
          </a:prstGeom>
          <a:noFill/>
        </p:spPr>
      </p:pic>
      <p:pic>
        <p:nvPicPr>
          <p:cNvPr id="13318" name="Picture 6" descr="160a94908-air-force-one-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1052513"/>
            <a:ext cx="4319588" cy="2879725"/>
          </a:xfrm>
          <a:prstGeom prst="rect">
            <a:avLst/>
          </a:prstGeom>
          <a:noFill/>
        </p:spPr>
      </p:pic>
      <p:pic>
        <p:nvPicPr>
          <p:cNvPr id="13319" name="Picture 7" descr="160a94911-air-force-one-p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002088"/>
            <a:ext cx="4284663" cy="2855912"/>
          </a:xfrm>
          <a:prstGeom prst="rect">
            <a:avLst/>
          </a:prstGeom>
          <a:noFill/>
        </p:spPr>
      </p:pic>
      <p:pic>
        <p:nvPicPr>
          <p:cNvPr id="13320" name="Picture 8" descr="marine-on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35600" y="4005263"/>
            <a:ext cx="3240088" cy="2884487"/>
          </a:xfrm>
          <a:prstGeom prst="rect">
            <a:avLst/>
          </a:prstGeom>
          <a:noFill/>
        </p:spPr>
      </p:pic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4356100" y="4868863"/>
            <a:ext cx="1008063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AR" sz="1400">
                <a:solidFill>
                  <a:schemeClr val="bg1"/>
                </a:solidFill>
                <a:latin typeface="Comic Sans MS" pitchFamily="66" charset="0"/>
              </a:rPr>
              <a:t>Interior del avión</a:t>
            </a:r>
            <a:endParaRPr lang="es-ES" sz="140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3323" name="AutoShape 11"/>
          <p:cNvSpPr>
            <a:spLocks noChangeArrowheads="1"/>
          </p:cNvSpPr>
          <p:nvPr/>
        </p:nvSpPr>
        <p:spPr bwMode="auto">
          <a:xfrm>
            <a:off x="4716463" y="4292600"/>
            <a:ext cx="287337" cy="431800"/>
          </a:xfrm>
          <a:prstGeom prst="upArrow">
            <a:avLst>
              <a:gd name="adj1" fmla="val 50000"/>
              <a:gd name="adj2" fmla="val 37569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3324" name="AutoShape 12"/>
          <p:cNvSpPr>
            <a:spLocks noChangeArrowheads="1"/>
          </p:cNvSpPr>
          <p:nvPr/>
        </p:nvSpPr>
        <p:spPr bwMode="auto">
          <a:xfrm rot="16200000">
            <a:off x="4356894" y="5372894"/>
            <a:ext cx="287338" cy="431800"/>
          </a:xfrm>
          <a:prstGeom prst="upArrow">
            <a:avLst>
              <a:gd name="adj1" fmla="val 50000"/>
              <a:gd name="adj2" fmla="val 37569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836613"/>
          </a:xfrm>
        </p:spPr>
        <p:txBody>
          <a:bodyPr/>
          <a:lstStyle/>
          <a:p>
            <a:r>
              <a:rPr lang="es-AR" sz="1800">
                <a:solidFill>
                  <a:srgbClr val="FF0000"/>
                </a:solidFill>
                <a:latin typeface="Comic Sans MS" pitchFamily="66" charset="0"/>
              </a:rPr>
              <a:t>Qué indefenso estaba el Presidente J.F. Kennedy, si comparamos…</a:t>
            </a:r>
            <a:endParaRPr lang="es-ES" sz="180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14340" name="Picture 4" descr="otros7"/>
          <p:cNvPicPr>
            <a:picLocks noChangeAspect="1" noChangeArrowheads="1"/>
          </p:cNvPicPr>
          <p:nvPr/>
        </p:nvPicPr>
        <p:blipFill>
          <a:blip r:embed="rId2">
            <a:lum contrast="30000"/>
          </a:blip>
          <a:srcRect/>
          <a:stretch>
            <a:fillRect/>
          </a:stretch>
        </p:blipFill>
        <p:spPr bwMode="auto">
          <a:xfrm>
            <a:off x="0" y="884238"/>
            <a:ext cx="9144000" cy="59737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115888"/>
            <a:ext cx="8713787" cy="1143000"/>
          </a:xfrm>
        </p:spPr>
        <p:txBody>
          <a:bodyPr/>
          <a:lstStyle/>
          <a:p>
            <a:r>
              <a:rPr lang="es-AR" sz="1800">
                <a:solidFill>
                  <a:srgbClr val="0099FF"/>
                </a:solidFill>
                <a:latin typeface="Comic Sans MS" pitchFamily="66" charset="0"/>
              </a:rPr>
              <a:t>Autos que le hacían propaganda a Obama en el 2008, nada menos que el carísimo Bentley…</a:t>
            </a:r>
            <a:endParaRPr lang="es-ES" sz="1800">
              <a:solidFill>
                <a:srgbClr val="0099FF"/>
              </a:solidFill>
              <a:latin typeface="Comic Sans MS" pitchFamily="66" charset="0"/>
            </a:endParaRPr>
          </a:p>
        </p:txBody>
      </p:sp>
      <p:pic>
        <p:nvPicPr>
          <p:cNvPr id="15364" name="Picture 4" descr="coche-de-obama Bentley - cop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84313"/>
            <a:ext cx="9144000" cy="51450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AR" sz="1800">
                <a:solidFill>
                  <a:srgbClr val="0099FF"/>
                </a:solidFill>
                <a:latin typeface="Comic Sans MS" pitchFamily="66" charset="0"/>
              </a:rPr>
              <a:t>Conocer la realidad del planeta en que vivimos es una tarea cotidiana.</a:t>
            </a:r>
            <a:endParaRPr lang="es-ES" sz="1800">
              <a:solidFill>
                <a:srgbClr val="0099FF"/>
              </a:solidFill>
              <a:latin typeface="Comic Sans MS" pitchFamily="66" charset="0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3357563"/>
            <a:ext cx="1727200" cy="1081087"/>
          </a:xfrm>
        </p:spPr>
        <p:txBody>
          <a:bodyPr/>
          <a:lstStyle/>
          <a:p>
            <a:r>
              <a:rPr lang="es-AR" sz="1600">
                <a:solidFill>
                  <a:srgbClr val="FF0000"/>
                </a:solidFill>
                <a:latin typeface="Comic Sans MS" pitchFamily="66" charset="0"/>
              </a:rPr>
              <a:t>Compartirla, también.</a:t>
            </a:r>
            <a:endParaRPr lang="es-ES" sz="160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16388" name="Picture 4" descr="obama-michel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1922463"/>
            <a:ext cx="7019925" cy="4935537"/>
          </a:xfrm>
          <a:prstGeom prst="rect">
            <a:avLst/>
          </a:prstGeom>
          <a:noFill/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8027988" y="5734050"/>
            <a:ext cx="9366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AR" sz="4000">
                <a:solidFill>
                  <a:srgbClr val="FF0000"/>
                </a:solidFill>
                <a:latin typeface="Impact" pitchFamily="34" charset="0"/>
              </a:rPr>
              <a:t>FIN</a:t>
            </a:r>
            <a:endParaRPr lang="es-ES" sz="4000">
              <a:solidFill>
                <a:srgbClr val="FF0000"/>
              </a:solidFill>
              <a:latin typeface="Impac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limousina de Obama -pp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limousina de Obama -pp</Template>
  <TotalTime>1</TotalTime>
  <Words>559</Words>
  <Application>Microsoft Office PowerPoint</Application>
  <PresentationFormat>Presentación en pantalla (4:3)</PresentationFormat>
  <Paragraphs>32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1" baseType="lpstr">
      <vt:lpstr>Arial</vt:lpstr>
      <vt:lpstr>Impact</vt:lpstr>
      <vt:lpstr>Comic Sans MS</vt:lpstr>
      <vt:lpstr>La limousina de Obama -pp</vt:lpstr>
      <vt:lpstr>Diseño predeterminado</vt:lpstr>
      <vt:lpstr>Si de Protección se Trata…</vt:lpstr>
      <vt:lpstr>Las limusinas presidenciales representan la jerarquía de quien viaja en ellas y, además, son potenciales objetivos para terroristas y criminales, …</vt:lpstr>
      <vt:lpstr>General Motors (Cadillac) ha fabricado esta limusina (y otras) para el presidente Barak Obama, llamada la “Bestia”.</vt:lpstr>
      <vt:lpstr>Puede recibir impactos de balas de cualquier calibre a quemarropa y explosiones de granadas, pequeños misiles y bombas lapa sin que su ocupante sufra daño alguno…</vt:lpstr>
      <vt:lpstr>Cuenta con un sistema de reciclaje de oxígeno, otro antiincendios, y es totalmente hermética ante un ataque con sustancias químicas, biológicas y/o nucleares.</vt:lpstr>
      <vt:lpstr>El tanque de combustible es antiderrame y puede soportar disparos en directo sin presentar dificultades.</vt:lpstr>
      <vt:lpstr>Sintetizamos con una infografía lo expresado: “La Bestia”, o el Cadillac que se cree un tanque de guerra.</vt:lpstr>
      <vt:lpstr>Por si se te escapó algo…</vt:lpstr>
      <vt:lpstr>Cuando Barak Obama y su esposa Michelle fueron a Dublín (Irlanda), llevaron una de estas limusinas en avión, resultó que a pesar de tanta seguridad, el vehículo quedó atascado con la pieza metálica para cerrar un portón…</vt:lpstr>
      <vt:lpstr>Por supuesto, la protección de Obama no termina con su limusina, sino que también hay un Bus-Force One, toda una Fortaleza con características similares.</vt:lpstr>
      <vt:lpstr>Una infografía del Bus Force One.</vt:lpstr>
      <vt:lpstr>Para el transporte de Obama hay que agregar los aviones Boeing tipo Jumbo Air Force One y (otro Two), helicópteros, también adaptados.</vt:lpstr>
      <vt:lpstr>Qué indefenso estaba el Presidente J.F. Kennedy, si comparamos…</vt:lpstr>
      <vt:lpstr>Autos que le hacían propaganda a Obama en el 2008, nada menos que el carísimo Bentley…</vt:lpstr>
      <vt:lpstr>Conocer la realidad del planeta en que vivimos es una tarea cotidiana.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 de Protección se Trata…</dc:title>
  <dc:creator>Jose Luis</dc:creator>
  <cp:lastModifiedBy>Jose Luis</cp:lastModifiedBy>
  <cp:revision>2</cp:revision>
  <dcterms:created xsi:type="dcterms:W3CDTF">2015-10-26T07:10:14Z</dcterms:created>
  <dcterms:modified xsi:type="dcterms:W3CDTF">2015-10-26T07:12:02Z</dcterms:modified>
</cp:coreProperties>
</file>