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303" r:id="rId6"/>
    <p:sldId id="259" r:id="rId7"/>
    <p:sldId id="260" r:id="rId8"/>
    <p:sldId id="261" r:id="rId9"/>
    <p:sldId id="262" r:id="rId10"/>
    <p:sldId id="263" r:id="rId11"/>
    <p:sldId id="264" r:id="rId12"/>
    <p:sldId id="265" r:id="rId13"/>
    <p:sldId id="304"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305" r:id="rId4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IYaYXYpvrWwwuZ4HR33i0w==" hashData="AjymtVfOSoDL0/Px2Lh1wPyfY/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FD0F3F40-1177-45CB-B58A-F2D4ED569179}" type="datetimeFigureOut">
              <a:rPr lang="es-ES"/>
              <a:pPr>
                <a:defRPr/>
              </a:pPr>
              <a:t>24/11/2014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3931579-A835-4896-9030-7A8309E04934}"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7F61275-5D03-4ACA-948D-E168AA3CE4AC}" type="datetimeFigureOut">
              <a:rPr lang="es-ES"/>
              <a:pPr>
                <a:defRPr/>
              </a:pPr>
              <a:t>24/11/2014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8085041-9E88-48D9-BEBD-D7953E97CDD2}"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3B339AB2-55AA-4118-BFEA-05394CD30AD4}" type="datetimeFigureOut">
              <a:rPr lang="es-ES"/>
              <a:pPr>
                <a:defRPr/>
              </a:pPr>
              <a:t>24/11/2014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2814919-0F35-44CB-B4B3-5BE4939C843C}"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AFAC0973-ED89-4A31-9E55-701A08EF3B04}" type="datetimeFigureOut">
              <a:rPr lang="es-ES"/>
              <a:pPr>
                <a:defRPr/>
              </a:pPr>
              <a:t>24/11/2014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80FB6A1-942A-4672-AD0D-ED8028DB597F}"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152A8379-54CB-4A5D-AC3B-899A515F5667}" type="datetimeFigureOut">
              <a:rPr lang="es-ES"/>
              <a:pPr>
                <a:defRPr/>
              </a:pPr>
              <a:t>24/11/2014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AD84E76F-E001-421C-95F3-373BF0F97790}"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08032EDC-1922-43D9-95BF-BA85B04E85EF}" type="datetimeFigureOut">
              <a:rPr lang="es-ES"/>
              <a:pPr>
                <a:defRPr/>
              </a:pPr>
              <a:t>24/11/2014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A37CE767-8670-4E51-B2E2-D0662D732AF9}"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3250C92-90C5-4346-AEAD-CD102E7EC52C}" type="datetimeFigureOut">
              <a:rPr lang="es-ES"/>
              <a:pPr>
                <a:defRPr/>
              </a:pPr>
              <a:t>24/11/2014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95299BDB-233B-4D8A-A6F5-13ECECEE58DA}"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6AEA1E6-885F-475F-AA2A-5295A64037AA}" type="datetimeFigureOut">
              <a:rPr lang="es-ES"/>
              <a:pPr>
                <a:defRPr/>
              </a:pPr>
              <a:t>24/11/2014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15CFF38-D2A5-4293-BE78-AB6078852111}"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0FA7FD9-89C3-4EA9-A1D1-BE97D2CF6B5C}" type="datetimeFigureOut">
              <a:rPr lang="es-ES"/>
              <a:pPr>
                <a:defRPr/>
              </a:pPr>
              <a:t>24/11/2014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AEAD54D-70ED-40DF-8392-DA5318D0F9D0}"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9DE8CE8-C216-4BB9-B7F0-4F08A859DE37}" type="datetimeFigureOut">
              <a:rPr lang="es-ES"/>
              <a:pPr>
                <a:defRPr/>
              </a:pPr>
              <a:t>24/11/2014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C8027AE-F41A-4CC5-823E-B9879AFDFE04}"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ADAC67F-C95B-4F98-A4BA-9E3CC2DC9C92}" type="datetimeFigureOut">
              <a:rPr lang="es-ES"/>
              <a:pPr>
                <a:defRPr/>
              </a:pPr>
              <a:t>24/11/2014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DDCE610-3CC8-4E7D-A4D2-D24119BC74F2}"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12E2F892-DF97-4340-B47B-9455D1583E4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3CCFF"/>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81134A9-39C8-4B08-9491-86E2C8690076}" type="datetimeFigureOut">
              <a:rPr lang="es-ES"/>
              <a:pPr>
                <a:defRPr/>
              </a:pPr>
              <a:t>24/11/2014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3ADE8AB6-B42E-4773-B304-C088EBDF0DC3}"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E12BA5A-5BEC-4735-8CF6-41BB5DC0EF5C}" type="slidenum">
              <a:rPr lang="es-ES_tradnl">
                <a:solidFill>
                  <a:srgbClr val="000000"/>
                </a:solidFill>
                <a:cs typeface="+mn-cs"/>
              </a:rPr>
              <a:pPr/>
              <a:t>‹Nº›</a:t>
            </a:fld>
            <a:endParaRPr lang="es-ES_tradnl">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endParaRPr lang="es-ES" smtClean="0"/>
          </a:p>
        </p:txBody>
      </p:sp>
      <p:sp>
        <p:nvSpPr>
          <p:cNvPr id="3" name="2 Subtítulo"/>
          <p:cNvSpPr>
            <a:spLocks noGrp="1"/>
          </p:cNvSpPr>
          <p:nvPr>
            <p:ph type="subTitle" idx="1"/>
          </p:nvPr>
        </p:nvSpPr>
        <p:spPr/>
        <p:txBody>
          <a:bodyPr rtlCol="0">
            <a:normAutofit/>
          </a:bodyPr>
          <a:lstStyle/>
          <a:p>
            <a:pPr fontAlgn="auto">
              <a:spcAft>
                <a:spcPts val="0"/>
              </a:spcAft>
              <a:buFont typeface="Arial" pitchFamily="34" charset="0"/>
              <a:buNone/>
              <a:defRPr/>
            </a:pPr>
            <a:endParaRPr lang="es-ES" smtClean="0"/>
          </a:p>
        </p:txBody>
      </p:sp>
      <p:pic>
        <p:nvPicPr>
          <p:cNvPr id="2052" name="3 Imagen" descr="0.jpg"/>
          <p:cNvPicPr>
            <a:picLocks noChangeAspect="1"/>
          </p:cNvPicPr>
          <p:nvPr/>
        </p:nvPicPr>
        <p:blipFill>
          <a:blip r:embed="rId3" cstate="print"/>
          <a:srcRect/>
          <a:stretch>
            <a:fillRect/>
          </a:stretch>
        </p:blipFill>
        <p:spPr bwMode="auto">
          <a:xfrm>
            <a:off x="0" y="0"/>
            <a:ext cx="9144000" cy="4581525"/>
          </a:xfrm>
          <a:prstGeom prst="rect">
            <a:avLst/>
          </a:prstGeom>
          <a:noFill/>
          <a:ln w="9525">
            <a:noFill/>
            <a:miter lim="800000"/>
            <a:headEnd/>
            <a:tailEnd/>
          </a:ln>
        </p:spPr>
      </p:pic>
      <p:pic>
        <p:nvPicPr>
          <p:cNvPr id="5" name="4 Rectángulo"/>
          <p:cNvPicPr>
            <a:picLocks noChangeArrowheads="1"/>
          </p:cNvPicPr>
          <p:nvPr/>
        </p:nvPicPr>
        <p:blipFill>
          <a:blip r:embed="rId4" cstate="print"/>
          <a:srcRect/>
          <a:stretch>
            <a:fillRect/>
          </a:stretch>
        </p:blipFill>
        <p:spPr bwMode="auto">
          <a:xfrm>
            <a:off x="-49213" y="4997450"/>
            <a:ext cx="9193213" cy="1860550"/>
          </a:xfrm>
          <a:prstGeom prst="rect">
            <a:avLst/>
          </a:prstGeom>
          <a:noFill/>
        </p:spPr>
      </p:pic>
    </p:spTree>
  </p:cSld>
  <p:clrMapOvr>
    <a:masterClrMapping/>
  </p:clrMapOvr>
  <p:transition>
    <p:sndAc>
      <p:stSnd loop="1">
        <p:snd r:embed="rId2" name="Cheek to Cheek.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endParaRPr lang="es-ES" smtClean="0"/>
          </a:p>
        </p:txBody>
      </p:sp>
      <p:sp>
        <p:nvSpPr>
          <p:cNvPr id="5" name="4 CuadroTexto"/>
          <p:cNvSpPr txBox="1"/>
          <p:nvPr/>
        </p:nvSpPr>
        <p:spPr>
          <a:xfrm>
            <a:off x="468313" y="2276475"/>
            <a:ext cx="8207375" cy="1939925"/>
          </a:xfrm>
          <a:prstGeom prst="rect">
            <a:avLst/>
          </a:prstGeom>
          <a:solidFill>
            <a:schemeClr val="tx2">
              <a:lumMod val="20000"/>
              <a:lumOff val="80000"/>
            </a:schemeClr>
          </a:solidFill>
          <a:ln w="38100">
            <a:solidFill>
              <a:srgbClr val="FFC000"/>
            </a:solidFill>
          </a:ln>
        </p:spPr>
        <p:txBody>
          <a:bodyPr>
            <a:spAutoFit/>
          </a:bodyPr>
          <a:lstStyle/>
          <a:p>
            <a:pPr algn="just" fontAlgn="auto">
              <a:spcBef>
                <a:spcPts val="0"/>
              </a:spcBef>
              <a:spcAft>
                <a:spcPts val="0"/>
              </a:spcAft>
              <a:defRPr/>
            </a:pPr>
            <a:r>
              <a:rPr lang="es-ES" sz="2000" b="1" dirty="0">
                <a:latin typeface="Malgun Gothic" pitchFamily="34" charset="-127"/>
                <a:ea typeface="Malgun Gothic" pitchFamily="34" charset="-127"/>
                <a:cs typeface="+mn-cs"/>
              </a:rPr>
              <a:t>Detroit, en Michigan, es noticia por ser la ciudad de los EE.UU. que ha sufrido la mayor bancarrota de la historia del país. Barrios enteros abandonados, calles sin luz, sin agua y  sin servicios básicos hacen de la otrora famosa "Motor City", donde Henry Ford construyó su primer automóvil, el ejemplo de lo que algunos han llamado "la ciudad postindustrial en ruinas".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endParaRPr lang="es-ES" smtClean="0"/>
          </a:p>
        </p:txBody>
      </p:sp>
      <p:pic>
        <p:nvPicPr>
          <p:cNvPr id="4099" name="3 Marcador de contenido" descr="0 detroit_2889.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endParaRPr lang="es-ES" smtClean="0"/>
          </a:p>
        </p:txBody>
      </p:sp>
      <p:pic>
        <p:nvPicPr>
          <p:cNvPr id="5123" name="3 Marcador de contenido" descr="una zona resid.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endParaRPr lang="es-ES" smtClean="0"/>
          </a:p>
        </p:txBody>
      </p:sp>
      <p:sp>
        <p:nvSpPr>
          <p:cNvPr id="4" name="3 CuadroTexto"/>
          <p:cNvSpPr txBox="1"/>
          <p:nvPr/>
        </p:nvSpPr>
        <p:spPr>
          <a:xfrm>
            <a:off x="971550" y="2708275"/>
            <a:ext cx="7345363" cy="1016000"/>
          </a:xfrm>
          <a:prstGeom prst="rect">
            <a:avLst/>
          </a:prstGeom>
          <a:solidFill>
            <a:schemeClr val="tx2">
              <a:lumMod val="20000"/>
              <a:lumOff val="80000"/>
            </a:schemeClr>
          </a:solidFill>
          <a:ln w="38100">
            <a:solidFill>
              <a:srgbClr val="FFC000"/>
            </a:solidFill>
          </a:ln>
        </p:spPr>
        <p:txBody>
          <a:bodyPr>
            <a:spAutoFit/>
          </a:bodyPr>
          <a:lstStyle/>
          <a:p>
            <a:pPr algn="just" fontAlgn="auto">
              <a:spcBef>
                <a:spcPts val="0"/>
              </a:spcBef>
              <a:spcAft>
                <a:spcPts val="0"/>
              </a:spcAft>
              <a:defRPr/>
            </a:pPr>
            <a:r>
              <a:rPr lang="es-ES" sz="2000" b="1" dirty="0">
                <a:latin typeface="Malgun Gothic" pitchFamily="34" charset="-127"/>
                <a:ea typeface="Malgun Gothic" pitchFamily="34" charset="-127"/>
                <a:cs typeface="+mn-cs"/>
              </a:rPr>
              <a:t>Detroit inició la caída en los años noventa y, tras las nefastas gestiones de sus alcaldes, unidas a la crisis financiera de 2008, acabó por suspender pagos.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endParaRPr lang="es-ES" smtClean="0"/>
          </a:p>
        </p:txBody>
      </p:sp>
      <p:pic>
        <p:nvPicPr>
          <p:cNvPr id="7171" name="3 Marcador de contenido" descr="00.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endParaRPr lang="es-ES" smtClean="0"/>
          </a:p>
        </p:txBody>
      </p:sp>
      <p:sp>
        <p:nvSpPr>
          <p:cNvPr id="8195" name="2 Marcador de contenido"/>
          <p:cNvSpPr>
            <a:spLocks noGrp="1"/>
          </p:cNvSpPr>
          <p:nvPr>
            <p:ph idx="1"/>
          </p:nvPr>
        </p:nvSpPr>
        <p:spPr/>
        <p:txBody>
          <a:bodyPr/>
          <a:lstStyle/>
          <a:p>
            <a:endParaRPr lang="es-ES" smtClean="0"/>
          </a:p>
        </p:txBody>
      </p:sp>
      <p:sp>
        <p:nvSpPr>
          <p:cNvPr id="4" name="3 CuadroTexto"/>
          <p:cNvSpPr txBox="1"/>
          <p:nvPr/>
        </p:nvSpPr>
        <p:spPr>
          <a:xfrm>
            <a:off x="468313" y="2349500"/>
            <a:ext cx="8207375" cy="1938338"/>
          </a:xfrm>
          <a:prstGeom prst="rect">
            <a:avLst/>
          </a:prstGeom>
          <a:solidFill>
            <a:schemeClr val="tx2">
              <a:lumMod val="20000"/>
              <a:lumOff val="80000"/>
            </a:schemeClr>
          </a:solidFill>
          <a:ln w="38100">
            <a:solidFill>
              <a:srgbClr val="FFC000"/>
            </a:solidFill>
          </a:ln>
        </p:spPr>
        <p:txBody>
          <a:bodyPr>
            <a:spAutoFit/>
          </a:bodyPr>
          <a:lstStyle/>
          <a:p>
            <a:pPr algn="just" fontAlgn="auto">
              <a:spcBef>
                <a:spcPts val="0"/>
              </a:spcBef>
              <a:spcAft>
                <a:spcPts val="0"/>
              </a:spcAft>
              <a:defRPr/>
            </a:pPr>
            <a:r>
              <a:rPr lang="es-ES" sz="2000" b="1" dirty="0">
                <a:latin typeface="Malgun Gothic" pitchFamily="34" charset="-127"/>
                <a:ea typeface="Malgun Gothic" pitchFamily="34" charset="-127"/>
                <a:cs typeface="+mn-cs"/>
              </a:rPr>
              <a:t>Hace un siglo, la expansión de la industria automovilística impulsó el crecimiento de la ciudad hasta convertirla en la cuarta del país. Hoy es la décima. Las míticas compañías General Motors, Ford, Chrysler y Packard dieron trabajo y prosperidad a la ciudad, pero al iniciarse la competencia con las firmas japonesas comenzó a acelerarse el éxodo sus habitantes.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endParaRPr lang="es-ES" smtClean="0"/>
          </a:p>
        </p:txBody>
      </p:sp>
      <p:pic>
        <p:nvPicPr>
          <p:cNvPr id="9219" name="5 Marcador de contenido" descr="Packard Motors.jpg"/>
          <p:cNvPicPr>
            <a:picLocks noGrp="1" noChangeAspect="1"/>
          </p:cNvPicPr>
          <p:nvPr>
            <p:ph idx="1"/>
          </p:nvPr>
        </p:nvPicPr>
        <p:blipFill>
          <a:blip r:embed="rId2" cstate="print"/>
          <a:srcRect/>
          <a:stretch>
            <a:fillRect/>
          </a:stretch>
        </p:blipFill>
        <p:spPr>
          <a:xfrm>
            <a:off x="0" y="0"/>
            <a:ext cx="9144000" cy="6858000"/>
          </a:xfrm>
        </p:spPr>
      </p:pic>
      <p:sp>
        <p:nvSpPr>
          <p:cNvPr id="9220" name="6 CuadroTexto"/>
          <p:cNvSpPr txBox="1">
            <a:spLocks noChangeArrowheads="1"/>
          </p:cNvSpPr>
          <p:nvPr/>
        </p:nvSpPr>
        <p:spPr bwMode="auto">
          <a:xfrm>
            <a:off x="0" y="6381750"/>
            <a:ext cx="9144000" cy="400050"/>
          </a:xfrm>
          <a:prstGeom prst="rect">
            <a:avLst/>
          </a:prstGeom>
          <a:noFill/>
          <a:ln w="9525">
            <a:noFill/>
            <a:miter lim="800000"/>
            <a:headEnd/>
            <a:tailEnd/>
          </a:ln>
        </p:spPr>
        <p:txBody>
          <a:bodyPr>
            <a:spAutoFit/>
          </a:bodyPr>
          <a:lstStyle/>
          <a:p>
            <a:pPr algn="ctr"/>
            <a:r>
              <a:rPr lang="es-ES" sz="2000" b="1">
                <a:solidFill>
                  <a:schemeClr val="bg1"/>
                </a:solidFill>
                <a:latin typeface="Calibri" pitchFamily="34" charset="0"/>
              </a:rPr>
              <a:t>Restos de la factoría “Packard Motors”</a:t>
            </a:r>
          </a:p>
        </p:txBody>
      </p:sp>
      <p:pic>
        <p:nvPicPr>
          <p:cNvPr id="9221" name="7 Imagen" descr="Variación de la población.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9222" name="8 CuadroTexto"/>
          <p:cNvSpPr txBox="1">
            <a:spLocks noChangeArrowheads="1"/>
          </p:cNvSpPr>
          <p:nvPr/>
        </p:nvSpPr>
        <p:spPr bwMode="auto">
          <a:xfrm>
            <a:off x="1908175" y="2636838"/>
            <a:ext cx="5472113" cy="1631950"/>
          </a:xfrm>
          <a:prstGeom prst="rect">
            <a:avLst/>
          </a:prstGeom>
          <a:solidFill>
            <a:schemeClr val="bg1"/>
          </a:solidFill>
          <a:ln w="38100">
            <a:solidFill>
              <a:srgbClr val="FFC000"/>
            </a:solidFill>
            <a:miter lim="800000"/>
            <a:headEnd/>
            <a:tailEnd/>
          </a:ln>
        </p:spPr>
        <p:txBody>
          <a:bodyPr>
            <a:spAutoFit/>
          </a:bodyPr>
          <a:lstStyle/>
          <a:p>
            <a:pPr algn="just"/>
            <a:r>
              <a:rPr lang="es-ES" sz="2000" b="1">
                <a:latin typeface="Malgun Gothic" pitchFamily="34" charset="-127"/>
                <a:ea typeface="Malgun Gothic" pitchFamily="34" charset="-127"/>
              </a:rPr>
              <a:t>La población de Detroit disminuyó un 25% en la pasada década hasta quedar en 700.000 habitantes, la cifra más baja desde 1910. La más alta fué de 1,85 millones en 1950.</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endParaRPr lang="es-ES" smtClean="0"/>
          </a:p>
        </p:txBody>
      </p:sp>
      <p:pic>
        <p:nvPicPr>
          <p:cNvPr id="10243" name="3 Marcador de contenido" descr="una zona residenc.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endParaRPr lang="es-ES" smtClean="0"/>
          </a:p>
        </p:txBody>
      </p:sp>
      <p:sp>
        <p:nvSpPr>
          <p:cNvPr id="4" name="3 CuadroTexto"/>
          <p:cNvSpPr txBox="1"/>
          <p:nvPr/>
        </p:nvSpPr>
        <p:spPr>
          <a:xfrm>
            <a:off x="468313" y="2565400"/>
            <a:ext cx="8207375" cy="1322388"/>
          </a:xfrm>
          <a:prstGeom prst="rect">
            <a:avLst/>
          </a:prstGeom>
          <a:solidFill>
            <a:schemeClr val="tx2">
              <a:lumMod val="20000"/>
              <a:lumOff val="80000"/>
            </a:schemeClr>
          </a:solidFill>
          <a:ln w="38100">
            <a:solidFill>
              <a:srgbClr val="FFC000"/>
            </a:solidFill>
          </a:ln>
        </p:spPr>
        <p:txBody>
          <a:bodyPr>
            <a:spAutoFit/>
          </a:bodyPr>
          <a:lstStyle/>
          <a:p>
            <a:pPr algn="just" fontAlgn="auto">
              <a:spcBef>
                <a:spcPts val="0"/>
              </a:spcBef>
              <a:spcAft>
                <a:spcPts val="0"/>
              </a:spcAft>
              <a:defRPr/>
            </a:pPr>
            <a:r>
              <a:rPr lang="es-ES" sz="2000" b="1" dirty="0">
                <a:latin typeface="Malgun Gothic" pitchFamily="34" charset="-127"/>
                <a:ea typeface="Malgun Gothic" pitchFamily="34" charset="-127"/>
                <a:cs typeface="+mn-cs"/>
              </a:rPr>
              <a:t>La ciudad experimentó también un </a:t>
            </a:r>
            <a:r>
              <a:rPr lang="es-ES" sz="2000" b="1" dirty="0" err="1">
                <a:latin typeface="Malgun Gothic" pitchFamily="34" charset="-127"/>
                <a:ea typeface="Malgun Gothic" pitchFamily="34" charset="-127"/>
                <a:cs typeface="+mn-cs"/>
              </a:rPr>
              <a:t>trastocamiento</a:t>
            </a:r>
            <a:r>
              <a:rPr lang="es-ES" sz="2000" b="1" dirty="0">
                <a:latin typeface="Malgun Gothic" pitchFamily="34" charset="-127"/>
                <a:ea typeface="Malgun Gothic" pitchFamily="34" charset="-127"/>
                <a:cs typeface="+mn-cs"/>
              </a:rPr>
              <a:t> demográfico durante las últimas décadas. Se pasó de una población </a:t>
            </a:r>
            <a:r>
              <a:rPr lang="es-ES" sz="2000" b="1" dirty="0" err="1">
                <a:latin typeface="Malgun Gothic" pitchFamily="34" charset="-127"/>
                <a:ea typeface="Malgun Gothic" pitchFamily="34" charset="-127"/>
                <a:cs typeface="+mn-cs"/>
              </a:rPr>
              <a:t>constituída</a:t>
            </a:r>
            <a:r>
              <a:rPr lang="es-ES" sz="2000" b="1" dirty="0">
                <a:latin typeface="Malgun Gothic" pitchFamily="34" charset="-127"/>
                <a:ea typeface="Malgun Gothic" pitchFamily="34" charset="-127"/>
                <a:cs typeface="+mn-cs"/>
              </a:rPr>
              <a:t> por un 84% de blancos, en 1950, a una ciudad poblada por un 83% de negros, en 2010.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endParaRPr lang="es-ES" smtClean="0"/>
          </a:p>
        </p:txBody>
      </p:sp>
      <p:pic>
        <p:nvPicPr>
          <p:cNvPr id="12291" name="3 Marcador de contenido" descr="barrio abandonado.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endParaRPr lang="es-ES" smtClean="0"/>
          </a:p>
        </p:txBody>
      </p:sp>
      <p:pic>
        <p:nvPicPr>
          <p:cNvPr id="13315" name="3 Marcador de contenido" descr="casa aban.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endParaRPr lang="es-ES" smtClean="0"/>
          </a:p>
        </p:txBody>
      </p:sp>
      <p:pic>
        <p:nvPicPr>
          <p:cNvPr id="15363" name="3 Marcador de contenido" descr="packard.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endParaRPr lang="es-ES" smtClean="0"/>
          </a:p>
        </p:txBody>
      </p:sp>
      <p:sp>
        <p:nvSpPr>
          <p:cNvPr id="16387" name="2 Marcador de contenido"/>
          <p:cNvSpPr>
            <a:spLocks noGrp="1"/>
          </p:cNvSpPr>
          <p:nvPr>
            <p:ph idx="1"/>
          </p:nvPr>
        </p:nvSpPr>
        <p:spPr/>
        <p:txBody>
          <a:bodyPr/>
          <a:lstStyle/>
          <a:p>
            <a:endParaRPr lang="es-ES" smtClean="0"/>
          </a:p>
        </p:txBody>
      </p:sp>
      <p:sp>
        <p:nvSpPr>
          <p:cNvPr id="4" name="3 CuadroTexto"/>
          <p:cNvSpPr txBox="1"/>
          <p:nvPr/>
        </p:nvSpPr>
        <p:spPr>
          <a:xfrm>
            <a:off x="468313" y="2636838"/>
            <a:ext cx="8135937" cy="1323975"/>
          </a:xfrm>
          <a:prstGeom prst="rect">
            <a:avLst/>
          </a:prstGeom>
          <a:solidFill>
            <a:schemeClr val="tx2">
              <a:lumMod val="20000"/>
              <a:lumOff val="80000"/>
            </a:schemeClr>
          </a:solidFill>
          <a:ln w="38100">
            <a:solidFill>
              <a:srgbClr val="FFC000"/>
            </a:solidFill>
          </a:ln>
        </p:spPr>
        <p:txBody>
          <a:bodyPr>
            <a:spAutoFit/>
          </a:bodyPr>
          <a:lstStyle/>
          <a:p>
            <a:pPr algn="just" fontAlgn="auto">
              <a:spcBef>
                <a:spcPts val="0"/>
              </a:spcBef>
              <a:spcAft>
                <a:spcPts val="0"/>
              </a:spcAft>
              <a:defRPr/>
            </a:pPr>
            <a:r>
              <a:rPr lang="es-ES" sz="2000" b="1" dirty="0">
                <a:latin typeface="Malgun Gothic" pitchFamily="34" charset="-127"/>
                <a:ea typeface="Malgun Gothic" pitchFamily="34" charset="-127"/>
                <a:cs typeface="+mn-cs"/>
              </a:rPr>
              <a:t>Hoy, en Detroit, se venden casas por un euro. Y no es porque estén encantadas ni la letra pequeña del contrato fije cláusulas millonarias por servicio de jardinería. No. La ciudad ha pasado de ser un floreciente ejemplo de desarrollo a estar en la ruina.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endParaRPr lang="es-ES" smtClean="0"/>
          </a:p>
        </p:txBody>
      </p:sp>
      <p:pic>
        <p:nvPicPr>
          <p:cNvPr id="17411" name="3 Marcador de contenido" descr="una Zona residencial abandonada.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endParaRPr lang="es-ES" smtClean="0"/>
          </a:p>
        </p:txBody>
      </p:sp>
      <p:sp>
        <p:nvSpPr>
          <p:cNvPr id="18435" name="2 Marcador de contenido"/>
          <p:cNvSpPr>
            <a:spLocks noGrp="1"/>
          </p:cNvSpPr>
          <p:nvPr>
            <p:ph idx="1"/>
          </p:nvPr>
        </p:nvSpPr>
        <p:spPr/>
        <p:txBody>
          <a:bodyPr/>
          <a:lstStyle/>
          <a:p>
            <a:endParaRPr lang="es-ES" smtClean="0"/>
          </a:p>
        </p:txBody>
      </p:sp>
      <p:sp>
        <p:nvSpPr>
          <p:cNvPr id="4" name="3 CuadroTexto"/>
          <p:cNvSpPr txBox="1"/>
          <p:nvPr/>
        </p:nvSpPr>
        <p:spPr>
          <a:xfrm>
            <a:off x="468313" y="2492375"/>
            <a:ext cx="8207375" cy="1323975"/>
          </a:xfrm>
          <a:prstGeom prst="rect">
            <a:avLst/>
          </a:prstGeom>
          <a:solidFill>
            <a:schemeClr val="tx2">
              <a:lumMod val="20000"/>
              <a:lumOff val="80000"/>
            </a:schemeClr>
          </a:solidFill>
          <a:ln w="38100">
            <a:solidFill>
              <a:srgbClr val="FFC000"/>
            </a:solidFill>
          </a:ln>
        </p:spPr>
        <p:txBody>
          <a:bodyPr>
            <a:spAutoFit/>
          </a:bodyPr>
          <a:lstStyle/>
          <a:p>
            <a:pPr algn="just" fontAlgn="auto">
              <a:spcBef>
                <a:spcPts val="0"/>
              </a:spcBef>
              <a:spcAft>
                <a:spcPts val="0"/>
              </a:spcAft>
              <a:defRPr/>
            </a:pPr>
            <a:r>
              <a:rPr lang="es-ES" sz="2000" b="1" dirty="0">
                <a:latin typeface="Malgun Gothic" pitchFamily="34" charset="-127"/>
                <a:ea typeface="Malgun Gothic" pitchFamily="34" charset="-127"/>
                <a:cs typeface="+mn-cs"/>
              </a:rPr>
              <a:t>Un tercio de la población es oficialmente pobre, calles enteras de la ciudad carecen de luz porque no hay dinero para pagarla, han sido despedidos policías, bomberos y otros funcionarios para ahorrar. La </a:t>
            </a:r>
            <a:r>
              <a:rPr lang="es-ES" sz="2000" b="1" dirty="0" err="1">
                <a:latin typeface="Malgun Gothic" pitchFamily="34" charset="-127"/>
                <a:ea typeface="Malgun Gothic" pitchFamily="34" charset="-127"/>
                <a:cs typeface="+mn-cs"/>
              </a:rPr>
              <a:t>delicuencia</a:t>
            </a:r>
            <a:r>
              <a:rPr lang="es-ES" sz="2000" b="1" dirty="0">
                <a:latin typeface="Malgun Gothic" pitchFamily="34" charset="-127"/>
                <a:ea typeface="Malgun Gothic" pitchFamily="34" charset="-127"/>
                <a:cs typeface="+mn-cs"/>
              </a:rPr>
              <a:t> ha crecido de forma alarmante.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endParaRPr lang="es-ES" smtClean="0"/>
          </a:p>
        </p:txBody>
      </p:sp>
      <p:pic>
        <p:nvPicPr>
          <p:cNvPr id="19459" name="3 Marcador de contenido" descr="xx.pn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endParaRPr lang="es-ES" smtClean="0"/>
          </a:p>
        </p:txBody>
      </p:sp>
      <p:pic>
        <p:nvPicPr>
          <p:cNvPr id="20483" name="3 Marcador de contenido" descr="detroit-enter-at-your-own-risk.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endParaRPr lang="es-ES" smtClean="0"/>
          </a:p>
        </p:txBody>
      </p:sp>
      <p:sp>
        <p:nvSpPr>
          <p:cNvPr id="21507" name="2 Marcador de contenido"/>
          <p:cNvSpPr>
            <a:spLocks noGrp="1"/>
          </p:cNvSpPr>
          <p:nvPr>
            <p:ph idx="1"/>
          </p:nvPr>
        </p:nvSpPr>
        <p:spPr/>
        <p:txBody>
          <a:bodyPr/>
          <a:lstStyle/>
          <a:p>
            <a:endParaRPr lang="es-ES" smtClean="0"/>
          </a:p>
        </p:txBody>
      </p:sp>
      <p:sp>
        <p:nvSpPr>
          <p:cNvPr id="4" name="3 CuadroTexto"/>
          <p:cNvSpPr txBox="1"/>
          <p:nvPr/>
        </p:nvSpPr>
        <p:spPr>
          <a:xfrm>
            <a:off x="468313" y="2276475"/>
            <a:ext cx="8207375" cy="1939925"/>
          </a:xfrm>
          <a:prstGeom prst="rect">
            <a:avLst/>
          </a:prstGeom>
          <a:solidFill>
            <a:schemeClr val="tx2">
              <a:lumMod val="20000"/>
              <a:lumOff val="80000"/>
            </a:schemeClr>
          </a:solidFill>
          <a:ln w="38100">
            <a:solidFill>
              <a:srgbClr val="FFC000"/>
            </a:solidFill>
          </a:ln>
        </p:spPr>
        <p:txBody>
          <a:bodyPr>
            <a:spAutoFit/>
          </a:bodyPr>
          <a:lstStyle/>
          <a:p>
            <a:pPr algn="just" fontAlgn="auto">
              <a:spcBef>
                <a:spcPts val="0"/>
              </a:spcBef>
              <a:spcAft>
                <a:spcPts val="0"/>
              </a:spcAft>
              <a:defRPr/>
            </a:pPr>
            <a:r>
              <a:rPr lang="es-ES" sz="2000" b="1" dirty="0">
                <a:latin typeface="Malgun Gothic" pitchFamily="34" charset="-127"/>
                <a:ea typeface="Malgun Gothic" pitchFamily="34" charset="-127"/>
                <a:cs typeface="+mn-cs"/>
              </a:rPr>
              <a:t>La población ha disminuido notablemente, pero el espacio sigue siendo el mismo: 359 Km2, un tercio de los cuales se ha convertido en una jungla de casas deshabitadas, garajes vacíos, teatros con las cortinas enmohecidas y centros comerciales donde las plantas de invernadero campan a sus anchas fagocitando escaleras eléctricas y salones de té.</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endParaRPr lang="es-ES" smtClean="0"/>
          </a:p>
        </p:txBody>
      </p:sp>
      <p:pic>
        <p:nvPicPr>
          <p:cNvPr id="22531" name="3 Marcador de contenido" descr="AdamsTheater.jpg"/>
          <p:cNvPicPr>
            <a:picLocks noGrp="1" noChangeAspect="1"/>
          </p:cNvPicPr>
          <p:nvPr>
            <p:ph idx="1"/>
          </p:nvPr>
        </p:nvPicPr>
        <p:blipFill>
          <a:blip r:embed="rId2" cstate="print"/>
          <a:srcRect/>
          <a:stretch>
            <a:fillRect/>
          </a:stretch>
        </p:blipFill>
        <p:spPr>
          <a:xfrm>
            <a:off x="0" y="0"/>
            <a:ext cx="9144000" cy="6858000"/>
          </a:xfrm>
        </p:spPr>
      </p:pic>
      <p:sp>
        <p:nvSpPr>
          <p:cNvPr id="22532" name="4 CuadroTexto"/>
          <p:cNvSpPr txBox="1">
            <a:spLocks noChangeArrowheads="1"/>
          </p:cNvSpPr>
          <p:nvPr/>
        </p:nvSpPr>
        <p:spPr bwMode="auto">
          <a:xfrm>
            <a:off x="323850" y="260350"/>
            <a:ext cx="1646238" cy="400050"/>
          </a:xfrm>
          <a:prstGeom prst="rect">
            <a:avLst/>
          </a:prstGeom>
          <a:noFill/>
          <a:ln w="9525">
            <a:noFill/>
            <a:miter lim="800000"/>
            <a:headEnd/>
            <a:tailEnd/>
          </a:ln>
        </p:spPr>
        <p:txBody>
          <a:bodyPr wrap="none">
            <a:spAutoFit/>
          </a:bodyPr>
          <a:lstStyle/>
          <a:p>
            <a:r>
              <a:rPr lang="es-ES" sz="2000" b="1">
                <a:solidFill>
                  <a:schemeClr val="bg1"/>
                </a:solidFill>
                <a:latin typeface="Calibri" pitchFamily="34" charset="0"/>
              </a:rPr>
              <a:t>Teatro Adams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endParaRPr lang="es-ES" smtClean="0"/>
          </a:p>
        </p:txBody>
      </p:sp>
      <p:pic>
        <p:nvPicPr>
          <p:cNvPr id="23555" name="3 Marcador de contenido" descr="colegio Crosman.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Colegio </a:t>
            </a:r>
            <a:r>
              <a:rPr lang="es-ES" sz="2000" b="1" dirty="0" err="1">
                <a:solidFill>
                  <a:schemeClr val="bg1"/>
                </a:solidFill>
                <a:effectLst>
                  <a:outerShdw blurRad="38100" dist="38100" dir="2700000" algn="tl">
                    <a:srgbClr val="000000">
                      <a:alpha val="43137"/>
                    </a:srgbClr>
                  </a:outerShdw>
                </a:effectLst>
                <a:latin typeface="+mn-lt"/>
                <a:cs typeface="+mn-cs"/>
              </a:rPr>
              <a:t>Crosman</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endParaRPr lang="es-ES" smtClean="0"/>
          </a:p>
        </p:txBody>
      </p:sp>
      <p:pic>
        <p:nvPicPr>
          <p:cNvPr id="24579" name="3 Marcador de contenido" descr="Colegio Jane Cooper.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El  prestigioso colegio Jane Cooper sin alumnos y abandonado.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endParaRPr lang="es-ES" smtClean="0"/>
          </a:p>
        </p:txBody>
      </p:sp>
      <p:pic>
        <p:nvPicPr>
          <p:cNvPr id="25603" name="3 Marcador de contenido" descr="Deposito libros enseñanza publica.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188913"/>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Depósito de libros para la enseñanza pública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endParaRPr lang="es-ES" smtClean="0"/>
          </a:p>
        </p:txBody>
      </p:sp>
      <p:pic>
        <p:nvPicPr>
          <p:cNvPr id="26627" name="3 Marcador de contenido" descr="Comisaria H P.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0"/>
            <a:ext cx="4500563"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Comisaría de Policía de Highland Park</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endParaRPr lang="es-ES" smtClean="0"/>
          </a:p>
        </p:txBody>
      </p:sp>
      <p:pic>
        <p:nvPicPr>
          <p:cNvPr id="27651" name="3 Marcador de contenido" descr="Comisaría Highland Park.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188913"/>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Interior de la Comisaría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endParaRPr lang="es-ES" smtClean="0"/>
          </a:p>
        </p:txBody>
      </p:sp>
      <p:pic>
        <p:nvPicPr>
          <p:cNvPr id="28675" name="3 Marcador de contenido" descr="Estación Central Michigan.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188913"/>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La Estación Central Michigan, símbolo del abandono de la ciudad.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endParaRPr lang="es-ES" smtClean="0"/>
          </a:p>
        </p:txBody>
      </p:sp>
      <p:pic>
        <p:nvPicPr>
          <p:cNvPr id="29699" name="3 Marcador de contenido" descr="Estacion Cent vestíbulo.jpg"/>
          <p:cNvPicPr>
            <a:picLocks noGrp="1" noChangeAspect="1"/>
          </p:cNvPicPr>
          <p:nvPr>
            <p:ph idx="1"/>
          </p:nvPr>
        </p:nvPicPr>
        <p:blipFill>
          <a:blip r:embed="rId2" cstate="print"/>
          <a:srcRect/>
          <a:stretch>
            <a:fillRect/>
          </a:stretch>
        </p:blipFill>
        <p:spPr>
          <a:xfrm>
            <a:off x="0" y="0"/>
            <a:ext cx="9144000" cy="6858000"/>
          </a:xfrm>
        </p:spPr>
      </p:pic>
      <p:sp>
        <p:nvSpPr>
          <p:cNvPr id="6" name="5 CuadroTexto"/>
          <p:cNvSpPr txBox="1"/>
          <p:nvPr/>
        </p:nvSpPr>
        <p:spPr>
          <a:xfrm>
            <a:off x="0" y="6453188"/>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Vestíbulo de la Estación Central</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endParaRPr lang="es-ES" smtClean="0"/>
          </a:p>
        </p:txBody>
      </p:sp>
      <p:pic>
        <p:nvPicPr>
          <p:cNvPr id="30723" name="3 Marcador de contenido" descr="fisher body plant.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323850" y="188913"/>
            <a:ext cx="3743325" cy="400050"/>
          </a:xfrm>
          <a:prstGeom prst="rect">
            <a:avLst/>
          </a:prstGeom>
          <a:noFill/>
        </p:spPr>
        <p:txBody>
          <a:bodyPr>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Factoría Fisher </a:t>
            </a:r>
            <a:r>
              <a:rPr lang="es-ES" sz="2000" b="1" dirty="0" err="1">
                <a:solidFill>
                  <a:schemeClr val="bg1"/>
                </a:solidFill>
                <a:effectLst>
                  <a:outerShdw blurRad="38100" dist="38100" dir="2700000" algn="tl">
                    <a:srgbClr val="000000">
                      <a:alpha val="43137"/>
                    </a:srgbClr>
                  </a:outerShdw>
                </a:effectLst>
                <a:latin typeface="+mn-lt"/>
                <a:cs typeface="+mn-cs"/>
              </a:rPr>
              <a:t>Body</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endParaRPr lang="es-ES" smtClean="0"/>
          </a:p>
        </p:txBody>
      </p:sp>
      <p:pic>
        <p:nvPicPr>
          <p:cNvPr id="31747" name="3 Marcador de contenido" descr="Frederick Douglas High School.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4500563"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Frederick Douglas </a:t>
            </a:r>
            <a:r>
              <a:rPr lang="es-ES" sz="2000" b="1" dirty="0" err="1">
                <a:solidFill>
                  <a:schemeClr val="bg1"/>
                </a:solidFill>
                <a:effectLst>
                  <a:outerShdw blurRad="38100" dist="38100" dir="2700000" algn="tl">
                    <a:srgbClr val="000000">
                      <a:alpha val="43137"/>
                    </a:srgbClr>
                  </a:outerShdw>
                </a:effectLst>
                <a:latin typeface="+mn-lt"/>
                <a:cs typeface="+mn-cs"/>
              </a:rPr>
              <a:t>High</a:t>
            </a:r>
            <a:r>
              <a:rPr lang="es-ES" sz="2000" b="1" dirty="0">
                <a:solidFill>
                  <a:schemeClr val="bg1"/>
                </a:solidFill>
                <a:effectLst>
                  <a:outerShdw blurRad="38100" dist="38100" dir="2700000" algn="tl">
                    <a:srgbClr val="000000">
                      <a:alpha val="43137"/>
                    </a:srgbClr>
                  </a:outerShdw>
                </a:effectLst>
                <a:latin typeface="+mn-lt"/>
                <a:cs typeface="+mn-cs"/>
              </a:rPr>
              <a:t> </a:t>
            </a:r>
            <a:r>
              <a:rPr lang="es-ES" sz="2000" b="1" dirty="0" err="1">
                <a:solidFill>
                  <a:schemeClr val="bg1"/>
                </a:solidFill>
                <a:effectLst>
                  <a:outerShdw blurRad="38100" dist="38100" dir="2700000" algn="tl">
                    <a:srgbClr val="000000">
                      <a:alpha val="43137"/>
                    </a:srgbClr>
                  </a:outerShdw>
                </a:effectLst>
                <a:latin typeface="+mn-lt"/>
                <a:cs typeface="+mn-cs"/>
              </a:rPr>
              <a:t>School</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endParaRPr lang="es-ES" smtClean="0"/>
          </a:p>
        </p:txBody>
      </p:sp>
      <p:pic>
        <p:nvPicPr>
          <p:cNvPr id="32771" name="3 Marcador de contenido" descr="Globe Trading Co.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400050"/>
          </a:xfrm>
          <a:prstGeom prst="rect">
            <a:avLst/>
          </a:prstGeom>
          <a:noFill/>
        </p:spPr>
        <p:txBody>
          <a:bodyPr>
            <a:spAutoFit/>
          </a:bodyPr>
          <a:lstStyle/>
          <a:p>
            <a:pPr algn="ctr" fontAlgn="auto">
              <a:spcBef>
                <a:spcPts val="0"/>
              </a:spcBef>
              <a:spcAft>
                <a:spcPts val="0"/>
              </a:spcAft>
              <a:defRPr/>
            </a:pPr>
            <a:r>
              <a:rPr lang="es-ES" sz="2000" b="1" dirty="0" err="1">
                <a:solidFill>
                  <a:schemeClr val="bg1"/>
                </a:solidFill>
                <a:effectLst>
                  <a:outerShdw blurRad="38100" dist="38100" dir="2700000" algn="tl">
                    <a:srgbClr val="000000">
                      <a:alpha val="43137"/>
                    </a:srgbClr>
                  </a:outerShdw>
                </a:effectLst>
                <a:latin typeface="+mn-lt"/>
                <a:cs typeface="+mn-cs"/>
              </a:rPr>
              <a:t>Globe</a:t>
            </a:r>
            <a:r>
              <a:rPr lang="es-ES" sz="2000" b="1" dirty="0">
                <a:solidFill>
                  <a:schemeClr val="bg1"/>
                </a:solidFill>
                <a:effectLst>
                  <a:outerShdw blurRad="38100" dist="38100" dir="2700000" algn="tl">
                    <a:srgbClr val="000000">
                      <a:alpha val="43137"/>
                    </a:srgbClr>
                  </a:outerShdw>
                </a:effectLst>
                <a:latin typeface="+mn-lt"/>
                <a:cs typeface="+mn-cs"/>
              </a:rPr>
              <a:t> Trading </a:t>
            </a:r>
            <a:r>
              <a:rPr lang="es-ES" sz="2000" b="1" dirty="0" err="1">
                <a:solidFill>
                  <a:schemeClr val="bg1"/>
                </a:solidFill>
                <a:effectLst>
                  <a:outerShdw blurRad="38100" dist="38100" dir="2700000" algn="tl">
                    <a:srgbClr val="000000">
                      <a:alpha val="43137"/>
                    </a:srgbClr>
                  </a:outerShdw>
                </a:effectLst>
                <a:latin typeface="+mn-lt"/>
                <a:cs typeface="+mn-cs"/>
              </a:rPr>
              <a:t>Company</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endParaRPr lang="es-ES" smtClean="0"/>
          </a:p>
        </p:txBody>
      </p:sp>
      <p:pic>
        <p:nvPicPr>
          <p:cNvPr id="33795" name="3 Marcador de contenido" descr="Hotel Lee Plaza.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Salón de baile del hotel Lee Plaza y su piano de cola.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p:cNvSpPr>
            <a:spLocks noGrp="1"/>
          </p:cNvSpPr>
          <p:nvPr>
            <p:ph type="title"/>
          </p:nvPr>
        </p:nvSpPr>
        <p:spPr/>
        <p:txBody>
          <a:bodyPr/>
          <a:lstStyle/>
          <a:p>
            <a:endParaRPr lang="es-ES" smtClean="0"/>
          </a:p>
        </p:txBody>
      </p:sp>
      <p:pic>
        <p:nvPicPr>
          <p:cNvPr id="34819" name="3 Marcador de contenido" descr="Iglesia Metodista del Este.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La Iglesia Metodista del Este abandonada y olvidada por sus feligreses.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endParaRPr lang="es-ES" smtClean="0"/>
          </a:p>
        </p:txBody>
      </p:sp>
      <p:pic>
        <p:nvPicPr>
          <p:cNvPr id="35843" name="3 Marcador de contenido" descr="Iglesia St. Agnes.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188913"/>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Iglesia de St. </a:t>
            </a:r>
            <a:r>
              <a:rPr lang="es-ES" sz="2000" b="1" dirty="0" err="1">
                <a:solidFill>
                  <a:schemeClr val="bg1"/>
                </a:solidFill>
                <a:effectLst>
                  <a:outerShdw blurRad="38100" dist="38100" dir="2700000" algn="tl">
                    <a:srgbClr val="000000">
                      <a:alpha val="43137"/>
                    </a:srgbClr>
                  </a:outerShdw>
                </a:effectLst>
                <a:latin typeface="+mn-lt"/>
                <a:cs typeface="+mn-cs"/>
              </a:rPr>
              <a:t>Agnes</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title"/>
          </p:nvPr>
        </p:nvSpPr>
        <p:spPr/>
        <p:txBody>
          <a:bodyPr/>
          <a:lstStyle/>
          <a:p>
            <a:endParaRPr lang="es-ES" smtClean="0"/>
          </a:p>
        </p:txBody>
      </p:sp>
      <p:pic>
        <p:nvPicPr>
          <p:cNvPr id="36867" name="3 Marcador de contenido" descr="interior de la Broderick Tower.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188913"/>
            <a:ext cx="4284663"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Interior de la </a:t>
            </a:r>
            <a:r>
              <a:rPr lang="es-ES" sz="2000" b="1" dirty="0" err="1">
                <a:solidFill>
                  <a:schemeClr val="bg1"/>
                </a:solidFill>
                <a:effectLst>
                  <a:outerShdw blurRad="38100" dist="38100" dir="2700000" algn="tl">
                    <a:srgbClr val="000000">
                      <a:alpha val="43137"/>
                    </a:srgbClr>
                  </a:outerShdw>
                </a:effectLst>
                <a:latin typeface="+mn-lt"/>
                <a:cs typeface="+mn-cs"/>
              </a:rPr>
              <a:t>Broderick</a:t>
            </a:r>
            <a:r>
              <a:rPr lang="es-ES" sz="2000" b="1" dirty="0">
                <a:solidFill>
                  <a:schemeClr val="bg1"/>
                </a:solidFill>
                <a:effectLst>
                  <a:outerShdw blurRad="38100" dist="38100" dir="2700000" algn="tl">
                    <a:srgbClr val="000000">
                      <a:alpha val="43137"/>
                    </a:srgbClr>
                  </a:outerShdw>
                </a:effectLst>
                <a:latin typeface="+mn-lt"/>
                <a:cs typeface="+mn-cs"/>
              </a:rPr>
              <a:t> </a:t>
            </a:r>
            <a:r>
              <a:rPr lang="es-ES" sz="2000" b="1" dirty="0" err="1">
                <a:solidFill>
                  <a:schemeClr val="bg1"/>
                </a:solidFill>
                <a:effectLst>
                  <a:outerShdw blurRad="38100" dist="38100" dir="2700000" algn="tl">
                    <a:srgbClr val="000000">
                      <a:alpha val="43137"/>
                    </a:srgbClr>
                  </a:outerShdw>
                </a:effectLst>
                <a:latin typeface="+mn-lt"/>
                <a:cs typeface="+mn-cs"/>
              </a:rPr>
              <a:t>Tower</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endParaRPr lang="es-ES" smtClean="0"/>
          </a:p>
        </p:txBody>
      </p:sp>
      <p:pic>
        <p:nvPicPr>
          <p:cNvPr id="37891" name="3 Marcador de contenido" descr="Juzgado.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188913"/>
            <a:ext cx="3779838"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Sala de juzgado</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endParaRPr lang="es-ES" smtClean="0"/>
          </a:p>
        </p:txBody>
      </p:sp>
      <p:pic>
        <p:nvPicPr>
          <p:cNvPr id="38915" name="3 Marcador de contenido" descr="michigan-theater-parking-garage-detroit.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188913"/>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Aparcamiento del teatro Michigan, el más lujoso del mundo</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Título"/>
          <p:cNvSpPr>
            <a:spLocks noGrp="1"/>
          </p:cNvSpPr>
          <p:nvPr>
            <p:ph type="title"/>
          </p:nvPr>
        </p:nvSpPr>
        <p:spPr/>
        <p:txBody>
          <a:bodyPr/>
          <a:lstStyle/>
          <a:p>
            <a:endParaRPr lang="es-ES" smtClean="0"/>
          </a:p>
        </p:txBody>
      </p:sp>
      <p:pic>
        <p:nvPicPr>
          <p:cNvPr id="39939" name="3 Marcador de contenido" descr="rascacielos Book Tower.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188913"/>
            <a:ext cx="3851275"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La </a:t>
            </a:r>
            <a:r>
              <a:rPr lang="es-ES" sz="2000" b="1" dirty="0" err="1">
                <a:solidFill>
                  <a:schemeClr val="bg1"/>
                </a:solidFill>
                <a:effectLst>
                  <a:outerShdw blurRad="38100" dist="38100" dir="2700000" algn="tl">
                    <a:srgbClr val="000000">
                      <a:alpha val="43137"/>
                    </a:srgbClr>
                  </a:outerShdw>
                </a:effectLst>
                <a:latin typeface="+mn-lt"/>
                <a:cs typeface="+mn-cs"/>
              </a:rPr>
              <a:t>Book</a:t>
            </a:r>
            <a:r>
              <a:rPr lang="es-ES" sz="2000" b="1" dirty="0">
                <a:solidFill>
                  <a:schemeClr val="bg1"/>
                </a:solidFill>
                <a:effectLst>
                  <a:outerShdw blurRad="38100" dist="38100" dir="2700000" algn="tl">
                    <a:srgbClr val="000000">
                      <a:alpha val="43137"/>
                    </a:srgbClr>
                  </a:outerShdw>
                </a:effectLst>
                <a:latin typeface="+mn-lt"/>
                <a:cs typeface="+mn-cs"/>
              </a:rPr>
              <a:t> </a:t>
            </a:r>
            <a:r>
              <a:rPr lang="es-ES" sz="2000" b="1" dirty="0" err="1">
                <a:solidFill>
                  <a:schemeClr val="bg1"/>
                </a:solidFill>
                <a:effectLst>
                  <a:outerShdw blurRad="38100" dist="38100" dir="2700000" algn="tl">
                    <a:srgbClr val="000000">
                      <a:alpha val="43137"/>
                    </a:srgbClr>
                  </a:outerShdw>
                </a:effectLst>
                <a:latin typeface="+mn-lt"/>
                <a:cs typeface="+mn-cs"/>
              </a:rPr>
              <a:t>Tower</a:t>
            </a:r>
            <a:r>
              <a:rPr lang="es-ES" sz="2000" b="1" dirty="0">
                <a:solidFill>
                  <a:schemeClr val="bg1"/>
                </a:solidFill>
                <a:effectLst>
                  <a:outerShdw blurRad="38100" dist="38100" dir="2700000" algn="tl">
                    <a:srgbClr val="000000">
                      <a:alpha val="43137"/>
                    </a:srgbClr>
                  </a:outerShdw>
                </a:effectLst>
                <a:latin typeface="+mn-lt"/>
                <a:cs typeface="+mn-cs"/>
              </a:rPr>
              <a:t> abandonada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Título"/>
          <p:cNvSpPr>
            <a:spLocks noGrp="1"/>
          </p:cNvSpPr>
          <p:nvPr>
            <p:ph type="title"/>
          </p:nvPr>
        </p:nvSpPr>
        <p:spPr/>
        <p:txBody>
          <a:bodyPr/>
          <a:lstStyle/>
          <a:p>
            <a:endParaRPr lang="es-ES" smtClean="0"/>
          </a:p>
        </p:txBody>
      </p:sp>
      <p:pic>
        <p:nvPicPr>
          <p:cNvPr id="40963" name="3 Marcador de contenido" descr="Sucursal National Bank.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La otrora orgullosa sucursal </a:t>
            </a:r>
            <a:r>
              <a:rPr lang="es-ES" sz="2000" b="1" dirty="0" err="1">
                <a:solidFill>
                  <a:schemeClr val="bg1"/>
                </a:solidFill>
                <a:effectLst>
                  <a:outerShdw blurRad="38100" dist="38100" dir="2700000" algn="tl">
                    <a:srgbClr val="000000">
                      <a:alpha val="43137"/>
                    </a:srgbClr>
                  </a:outerShdw>
                </a:effectLst>
                <a:latin typeface="+mn-lt"/>
                <a:cs typeface="+mn-cs"/>
              </a:rPr>
              <a:t>Bagley-Clifford</a:t>
            </a:r>
            <a:r>
              <a:rPr lang="es-ES" sz="2000" b="1" dirty="0">
                <a:solidFill>
                  <a:schemeClr val="bg1"/>
                </a:solidFill>
                <a:effectLst>
                  <a:outerShdw blurRad="38100" dist="38100" dir="2700000" algn="tl">
                    <a:srgbClr val="000000">
                      <a:alpha val="43137"/>
                    </a:srgbClr>
                  </a:outerShdw>
                </a:effectLst>
                <a:latin typeface="+mn-lt"/>
                <a:cs typeface="+mn-cs"/>
              </a:rPr>
              <a:t> del </a:t>
            </a:r>
            <a:r>
              <a:rPr lang="es-ES" sz="2000" b="1" dirty="0" err="1">
                <a:solidFill>
                  <a:schemeClr val="bg1"/>
                </a:solidFill>
                <a:effectLst>
                  <a:outerShdw blurRad="38100" dist="38100" dir="2700000" algn="tl">
                    <a:srgbClr val="000000">
                      <a:alpha val="43137"/>
                    </a:srgbClr>
                  </a:outerShdw>
                </a:effectLst>
                <a:latin typeface="+mn-lt"/>
                <a:cs typeface="+mn-cs"/>
              </a:rPr>
              <a:t>National</a:t>
            </a:r>
            <a:r>
              <a:rPr lang="es-ES" sz="2000" b="1" dirty="0">
                <a:solidFill>
                  <a:schemeClr val="bg1"/>
                </a:solidFill>
                <a:effectLst>
                  <a:outerShdw blurRad="38100" dist="38100" dir="2700000" algn="tl">
                    <a:srgbClr val="000000">
                      <a:alpha val="43137"/>
                    </a:srgbClr>
                  </a:outerShdw>
                </a:effectLst>
                <a:latin typeface="+mn-lt"/>
                <a:cs typeface="+mn-cs"/>
              </a:rPr>
              <a:t> Bank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title"/>
          </p:nvPr>
        </p:nvSpPr>
        <p:spPr/>
        <p:txBody>
          <a:bodyPr/>
          <a:lstStyle/>
          <a:p>
            <a:endParaRPr lang="es-ES" smtClean="0"/>
          </a:p>
        </p:txBody>
      </p:sp>
      <p:pic>
        <p:nvPicPr>
          <p:cNvPr id="41987" name="3 Marcador de contenido" descr="tatro United Artists.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El teatro </a:t>
            </a:r>
            <a:r>
              <a:rPr lang="es-ES" sz="2000" b="1" dirty="0" err="1">
                <a:solidFill>
                  <a:schemeClr val="bg1"/>
                </a:solidFill>
                <a:effectLst>
                  <a:outerShdw blurRad="38100" dist="38100" dir="2700000" algn="tl">
                    <a:srgbClr val="000000">
                      <a:alpha val="43137"/>
                    </a:srgbClr>
                  </a:outerShdw>
                </a:effectLst>
                <a:latin typeface="+mn-lt"/>
                <a:cs typeface="+mn-cs"/>
              </a:rPr>
              <a:t>United</a:t>
            </a:r>
            <a:r>
              <a:rPr lang="es-ES" sz="2000" b="1" dirty="0">
                <a:solidFill>
                  <a:schemeClr val="bg1"/>
                </a:solidFill>
                <a:effectLst>
                  <a:outerShdw blurRad="38100" dist="38100" dir="2700000" algn="tl">
                    <a:srgbClr val="000000">
                      <a:alpha val="43137"/>
                    </a:srgbClr>
                  </a:outerShdw>
                </a:effectLst>
                <a:latin typeface="+mn-lt"/>
                <a:cs typeface="+mn-cs"/>
              </a:rPr>
              <a:t> </a:t>
            </a:r>
            <a:r>
              <a:rPr lang="es-ES" sz="2000" b="1" dirty="0" err="1">
                <a:solidFill>
                  <a:schemeClr val="bg1"/>
                </a:solidFill>
                <a:effectLst>
                  <a:outerShdw blurRad="38100" dist="38100" dir="2700000" algn="tl">
                    <a:srgbClr val="000000">
                      <a:alpha val="43137"/>
                    </a:srgbClr>
                  </a:outerShdw>
                </a:effectLst>
                <a:latin typeface="+mn-lt"/>
                <a:cs typeface="+mn-cs"/>
              </a:rPr>
              <a:t>Artists</a:t>
            </a:r>
            <a:r>
              <a:rPr lang="es-ES" sz="2000" b="1" dirty="0">
                <a:solidFill>
                  <a:schemeClr val="bg1"/>
                </a:solidFill>
                <a:effectLst>
                  <a:outerShdw blurRad="38100" dist="38100" dir="2700000" algn="tl">
                    <a:srgbClr val="000000">
                      <a:alpha val="43137"/>
                    </a:srgbClr>
                  </a:outerShdw>
                </a:effectLst>
                <a:latin typeface="+mn-lt"/>
                <a:cs typeface="+mn-cs"/>
              </a:rPr>
              <a:t> ruinoso y a merced de los elementos.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Título"/>
          <p:cNvSpPr>
            <a:spLocks noGrp="1"/>
          </p:cNvSpPr>
          <p:nvPr>
            <p:ph type="title"/>
          </p:nvPr>
        </p:nvSpPr>
        <p:spPr/>
        <p:txBody>
          <a:bodyPr/>
          <a:lstStyle/>
          <a:p>
            <a:endParaRPr lang="es-ES" smtClean="0"/>
          </a:p>
        </p:txBody>
      </p:sp>
      <p:pic>
        <p:nvPicPr>
          <p:cNvPr id="43011" name="3 Marcador de contenido" descr="Teatro Eastown.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188913"/>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Teatro </a:t>
            </a:r>
            <a:r>
              <a:rPr lang="es-ES" sz="2000" b="1" dirty="0" err="1">
                <a:solidFill>
                  <a:schemeClr val="bg1"/>
                </a:solidFill>
                <a:effectLst>
                  <a:outerShdw blurRad="38100" dist="38100" dir="2700000" algn="tl">
                    <a:srgbClr val="000000">
                      <a:alpha val="43137"/>
                    </a:srgbClr>
                  </a:outerShdw>
                </a:effectLst>
                <a:latin typeface="+mn-lt"/>
                <a:cs typeface="+mn-cs"/>
              </a:rPr>
              <a:t>Eastown</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Título"/>
          <p:cNvSpPr>
            <a:spLocks noGrp="1"/>
          </p:cNvSpPr>
          <p:nvPr>
            <p:ph type="title"/>
          </p:nvPr>
        </p:nvSpPr>
        <p:spPr/>
        <p:txBody>
          <a:bodyPr/>
          <a:lstStyle/>
          <a:p>
            <a:endParaRPr lang="es-ES" smtClean="0"/>
          </a:p>
        </p:txBody>
      </p:sp>
      <p:pic>
        <p:nvPicPr>
          <p:cNvPr id="44035" name="3 Marcador de contenido" descr="Vanity Ballroom.jpg"/>
          <p:cNvPicPr>
            <a:picLocks noGrp="1" noChangeAspect="1"/>
          </p:cNvPicPr>
          <p:nvPr>
            <p:ph idx="1"/>
          </p:nvPr>
        </p:nvPicPr>
        <p:blipFill>
          <a:blip r:embed="rId2" cstate="print"/>
          <a:srcRect/>
          <a:stretch>
            <a:fillRect/>
          </a:stretch>
        </p:blipFill>
        <p:spPr>
          <a:xfrm>
            <a:off x="0" y="0"/>
            <a:ext cx="9144000" cy="6858000"/>
          </a:xfrm>
        </p:spPr>
      </p:pic>
      <p:sp>
        <p:nvSpPr>
          <p:cNvPr id="6" name="5 CuadroTexto"/>
          <p:cNvSpPr txBox="1"/>
          <p:nvPr/>
        </p:nvSpPr>
        <p:spPr>
          <a:xfrm>
            <a:off x="0" y="188913"/>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Salón de baile </a:t>
            </a:r>
            <a:r>
              <a:rPr lang="es-ES" sz="2000" b="1" dirty="0" err="1">
                <a:solidFill>
                  <a:schemeClr val="bg1"/>
                </a:solidFill>
                <a:effectLst>
                  <a:outerShdw blurRad="38100" dist="38100" dir="2700000" algn="tl">
                    <a:srgbClr val="000000">
                      <a:alpha val="43137"/>
                    </a:srgbClr>
                  </a:outerShdw>
                </a:effectLst>
                <a:latin typeface="+mn-lt"/>
                <a:cs typeface="+mn-cs"/>
              </a:rPr>
              <a:t>Vanity</a:t>
            </a:r>
            <a:r>
              <a:rPr lang="es-ES" sz="2000" b="1" dirty="0">
                <a:solidFill>
                  <a:schemeClr val="bg1"/>
                </a:solidFill>
                <a:effectLst>
                  <a:outerShdw blurRad="38100" dist="38100" dir="2700000" algn="tl">
                    <a:srgbClr val="000000">
                      <a:alpha val="43137"/>
                    </a:srgbClr>
                  </a:outerShdw>
                </a:effectLst>
                <a:latin typeface="+mn-lt"/>
                <a:cs typeface="+mn-cs"/>
              </a:rPr>
              <a:t>, antes considerado un elegante punto de encuentro.</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Título"/>
          <p:cNvSpPr>
            <a:spLocks noGrp="1"/>
          </p:cNvSpPr>
          <p:nvPr>
            <p:ph type="title"/>
          </p:nvPr>
        </p:nvSpPr>
        <p:spPr/>
        <p:txBody>
          <a:bodyPr/>
          <a:lstStyle/>
          <a:p>
            <a:endParaRPr lang="es-ES" smtClean="0"/>
          </a:p>
        </p:txBody>
      </p:sp>
      <p:pic>
        <p:nvPicPr>
          <p:cNvPr id="45059" name="3 Marcador de contenido" descr="washington blvd.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188913"/>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Washington </a:t>
            </a:r>
            <a:r>
              <a:rPr lang="es-ES" sz="2000" b="1" dirty="0" err="1">
                <a:solidFill>
                  <a:schemeClr val="bg1"/>
                </a:solidFill>
                <a:effectLst>
                  <a:outerShdw blurRad="38100" dist="38100" dir="2700000" algn="tl">
                    <a:srgbClr val="000000">
                      <a:alpha val="43137"/>
                    </a:srgbClr>
                  </a:outerShdw>
                </a:effectLst>
                <a:latin typeface="+mn-lt"/>
                <a:cs typeface="+mn-cs"/>
              </a:rPr>
              <a:t>Blvd.</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Título"/>
          <p:cNvSpPr>
            <a:spLocks noGrp="1"/>
          </p:cNvSpPr>
          <p:nvPr>
            <p:ph type="title"/>
          </p:nvPr>
        </p:nvSpPr>
        <p:spPr/>
        <p:txBody>
          <a:bodyPr/>
          <a:lstStyle/>
          <a:p>
            <a:endParaRPr lang="es-ES" smtClean="0"/>
          </a:p>
        </p:txBody>
      </p:sp>
      <p:pic>
        <p:nvPicPr>
          <p:cNvPr id="46083" name="3 Marcador de contenido" descr="hospital abandonado.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188913"/>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Hospital abandonado</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endParaRPr lang="es-ES" smtClean="0"/>
          </a:p>
        </p:txBody>
      </p:sp>
      <p:pic>
        <p:nvPicPr>
          <p:cNvPr id="47107" name="3 Marcador de contenido" descr="yy William Livingston House.jpg"/>
          <p:cNvPicPr>
            <a:picLocks noGrp="1" noChangeAspect="1"/>
          </p:cNvPicPr>
          <p:nvPr>
            <p:ph idx="1"/>
          </p:nvPr>
        </p:nvPicPr>
        <p:blipFill>
          <a:blip r:embed="rId2" cstate="print"/>
          <a:srcRect/>
          <a:stretch>
            <a:fillRect/>
          </a:stretch>
        </p:blipFill>
        <p:spPr>
          <a:xfrm>
            <a:off x="0" y="0"/>
            <a:ext cx="6365875" cy="6858000"/>
          </a:xfrm>
        </p:spPr>
      </p:pic>
      <p:pic>
        <p:nvPicPr>
          <p:cNvPr id="5" name="4 Rectángulo"/>
          <p:cNvPicPr>
            <a:picLocks noChangeArrowheads="1"/>
          </p:cNvPicPr>
          <p:nvPr/>
        </p:nvPicPr>
        <p:blipFill>
          <a:blip r:embed="rId3" cstate="print"/>
          <a:srcRect/>
          <a:stretch>
            <a:fillRect/>
          </a:stretch>
        </p:blipFill>
        <p:spPr bwMode="auto">
          <a:xfrm>
            <a:off x="6364288" y="2786063"/>
            <a:ext cx="2786062" cy="1858962"/>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TROIT_DECADEN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DETROIT_DECADENTE</Template>
  <TotalTime>2</TotalTime>
  <Words>619</Words>
  <Application>Microsoft Office PowerPoint</Application>
  <PresentationFormat>Presentación en pantalla (4:3)</PresentationFormat>
  <Paragraphs>61</Paragraphs>
  <Slides>45</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45</vt:i4>
      </vt:variant>
    </vt:vector>
  </HeadingPairs>
  <TitlesOfParts>
    <vt:vector size="50" baseType="lpstr">
      <vt:lpstr>Calibri</vt:lpstr>
      <vt:lpstr>Arial</vt:lpstr>
      <vt:lpstr>Malgun Gothic</vt:lpstr>
      <vt:lpstr>DETROIT_DECADENTE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2014-11-24T17:40:34Z</dcterms:created>
  <dcterms:modified xsi:type="dcterms:W3CDTF">2014-11-24T17:43:04Z</dcterms:modified>
</cp:coreProperties>
</file>